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3"/>
  </p:notesMasterIdLst>
  <p:sldIdLst>
    <p:sldId id="349" r:id="rId6"/>
    <p:sldId id="356" r:id="rId7"/>
    <p:sldId id="388" r:id="rId8"/>
    <p:sldId id="352" r:id="rId9"/>
    <p:sldId id="385" r:id="rId10"/>
    <p:sldId id="327" r:id="rId11"/>
    <p:sldId id="386" r:id="rId12"/>
    <p:sldId id="396" r:id="rId13"/>
    <p:sldId id="387" r:id="rId14"/>
    <p:sldId id="389" r:id="rId15"/>
    <p:sldId id="390" r:id="rId16"/>
    <p:sldId id="398" r:id="rId17"/>
    <p:sldId id="397" r:id="rId18"/>
    <p:sldId id="392" r:id="rId19"/>
    <p:sldId id="381" r:id="rId20"/>
    <p:sldId id="395" r:id="rId21"/>
    <p:sldId id="393" r:id="rId2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o Buscaglione" initials="SB" lastIdx="1" clrIdx="0">
    <p:extLst>
      <p:ext uri="{19B8F6BF-5375-455C-9EA6-DF929625EA0E}">
        <p15:presenceInfo xmlns:p15="http://schemas.microsoft.com/office/powerpoint/2012/main" userId="S-1-5-21-484763869-823518204-839522115-3808" providerId="AD"/>
      </p:ext>
    </p:extLst>
  </p:cmAuthor>
  <p:cmAuthor id="2" name="Windows User" initials="WU" lastIdx="5" clrIdx="1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92CD"/>
    <a:srgbClr val="ED1556"/>
    <a:srgbClr val="1C4161"/>
    <a:srgbClr val="2D6B96"/>
    <a:srgbClr val="EC0E51"/>
    <a:srgbClr val="F5E273"/>
    <a:srgbClr val="82C8E4"/>
    <a:srgbClr val="CF1753"/>
    <a:srgbClr val="004361"/>
    <a:srgbClr val="003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5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552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12/06/2018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855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41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19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206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411" y="1125415"/>
            <a:ext cx="986095" cy="4278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2" y="928883"/>
            <a:ext cx="2965818" cy="745521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7644" y="3297754"/>
            <a:ext cx="3822700" cy="281467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7644" y="2767292"/>
            <a:ext cx="6984756" cy="376599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82C8E4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97644" y="2205711"/>
            <a:ext cx="6984756" cy="426979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2400" b="1">
                <a:solidFill>
                  <a:srgbClr val="F5E273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97643" y="3952706"/>
            <a:ext cx="3752453" cy="327255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</a:t>
            </a:r>
            <a:endParaRPr lang="en-GB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97643" y="4186233"/>
            <a:ext cx="3752453" cy="32123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32039" y="480953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6437461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GN4 related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411" y="1125415"/>
            <a:ext cx="986095" cy="4278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2" y="928883"/>
            <a:ext cx="2965818" cy="745521"/>
          </a:xfrm>
          <a:prstGeom prst="rect">
            <a:avLst/>
          </a:prstGeom>
        </p:spPr>
      </p:pic>
      <p:sp>
        <p:nvSpPr>
          <p:cNvPr id="14" name="Title 3"/>
          <p:cNvSpPr txBox="1">
            <a:spLocks/>
          </p:cNvSpPr>
          <p:nvPr userDrawn="1"/>
        </p:nvSpPr>
        <p:spPr>
          <a:xfrm>
            <a:off x="697643" y="2248268"/>
            <a:ext cx="2470860" cy="44192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en-GB" sz="2400" b="1" dirty="0">
                <a:solidFill>
                  <a:srgbClr val="F5E273"/>
                </a:solidFill>
              </a:rPr>
              <a:t>Thank </a:t>
            </a:r>
            <a:r>
              <a:rPr lang="en-GB" sz="2400" b="1" dirty="0" smtClean="0">
                <a:solidFill>
                  <a:srgbClr val="F5E273"/>
                </a:solidFill>
              </a:rPr>
              <a:t>you</a:t>
            </a:r>
            <a:endParaRPr lang="en-GB" sz="2400" b="1" dirty="0">
              <a:solidFill>
                <a:srgbClr val="F5E273"/>
              </a:solidFill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70718" y="3575980"/>
            <a:ext cx="3795964" cy="263127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 email</a:t>
            </a:r>
            <a:endParaRPr lang="en-GB" dirty="0"/>
          </a:p>
        </p:txBody>
      </p:sp>
      <p:sp>
        <p:nvSpPr>
          <p:cNvPr id="16" name="Title 3"/>
          <p:cNvSpPr txBox="1">
            <a:spLocks/>
          </p:cNvSpPr>
          <p:nvPr userDrawn="1"/>
        </p:nvSpPr>
        <p:spPr>
          <a:xfrm>
            <a:off x="697642" y="2618033"/>
            <a:ext cx="3704237" cy="44192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l"/>
            <a:r>
              <a:rPr lang="en-US" sz="2800" b="1" dirty="0" smtClean="0">
                <a:solidFill>
                  <a:srgbClr val="F5E273"/>
                </a:solidFill>
              </a:rPr>
              <a:t>Any Questions?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59405" y="4645656"/>
            <a:ext cx="3969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500" dirty="0" smtClean="0">
                <a:solidFill>
                  <a:schemeClr val="bg1"/>
                </a:solidFill>
              </a:rPr>
              <a:t>© GÉANT Association on behalf of the GN4-2 project. The research leading to these results has received funding from the European Union’s Horizon 2020research and innovation programme under Grant Agreement No. 731122 (GN4-2).</a:t>
            </a:r>
            <a:endParaRPr lang="en-GB" sz="5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18" y="4670696"/>
            <a:ext cx="288687" cy="19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446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43" b="33913"/>
          <a:stretch/>
        </p:blipFill>
        <p:spPr>
          <a:xfrm>
            <a:off x="7317683" y="234462"/>
            <a:ext cx="1568409" cy="4929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6437461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1" y="1149765"/>
            <a:ext cx="8439238" cy="3489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6877" y="4809935"/>
            <a:ext cx="8362562" cy="0"/>
          </a:xfrm>
          <a:prstGeom prst="line">
            <a:avLst/>
          </a:prstGeom>
          <a:ln w="3175" cap="rnd">
            <a:solidFill>
              <a:srgbClr val="2D6B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41735" y="4831436"/>
            <a:ext cx="2834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>
                <a:solidFill>
                  <a:srgbClr val="1C4161"/>
                </a:solidFill>
              </a:rPr>
              <a:t>TNC18 </a:t>
            </a:r>
            <a:r>
              <a:rPr lang="en-GB" sz="900" b="0" dirty="0" smtClean="0">
                <a:solidFill>
                  <a:srgbClr val="1C4161"/>
                </a:solidFill>
              </a:rPr>
              <a:t>Intelligent networks, cool edges?</a:t>
            </a:r>
            <a:endParaRPr lang="en-GB" sz="900" b="0" dirty="0">
              <a:solidFill>
                <a:srgbClr val="1C416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32039" y="480953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61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rgbClr val="F5E27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rgbClr val="00436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436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3F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436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436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Planning the Network Topology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GÉANT network Evolution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97643" y="3151964"/>
            <a:ext cx="5390922" cy="281467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Sebastiano Buscaglione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97643" y="3952706"/>
            <a:ext cx="3752453" cy="327255"/>
          </a:xfrm>
        </p:spPr>
        <p:txBody>
          <a:bodyPr/>
          <a:lstStyle/>
          <a:p>
            <a:r>
              <a:rPr lang="en-GB" dirty="0" smtClean="0"/>
              <a:t>Trondheim</a:t>
            </a:r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97643" y="4186233"/>
            <a:ext cx="3752453" cy="321239"/>
          </a:xfrm>
        </p:spPr>
        <p:txBody>
          <a:bodyPr/>
          <a:lstStyle/>
          <a:p>
            <a:r>
              <a:rPr lang="en-GB" dirty="0" smtClean="0"/>
              <a:t>12 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625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19AC22D-6426-B340-AD9A-11255138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6437461" cy="695826"/>
          </a:xfrm>
        </p:spPr>
        <p:txBody>
          <a:bodyPr>
            <a:noAutofit/>
          </a:bodyPr>
          <a:lstStyle/>
          <a:p>
            <a:r>
              <a:rPr lang="en-US" sz="2100" dirty="0" smtClean="0"/>
              <a:t>Part 2 - optimize and define a budget</a:t>
            </a:r>
            <a:endParaRPr lang="en-US" sz="2100" dirty="0"/>
          </a:p>
        </p:txBody>
      </p:sp>
      <p:pic>
        <p:nvPicPr>
          <p:cNvPr id="2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541" y="2210271"/>
            <a:ext cx="1662949" cy="15606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059530" y="1111953"/>
            <a:ext cx="1418475" cy="830997"/>
          </a:xfrm>
          <a:prstGeom prst="rect">
            <a:avLst/>
          </a:prstGeom>
          <a:noFill/>
          <a:ln w="38100">
            <a:solidFill>
              <a:srgbClr val="EC0E5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Market RFI</a:t>
            </a:r>
            <a:endParaRPr lang="en-GB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573789" y="987300"/>
            <a:ext cx="1912803" cy="830997"/>
          </a:xfrm>
          <a:prstGeom prst="rect">
            <a:avLst/>
          </a:prstGeom>
          <a:noFill/>
          <a:ln w="38100">
            <a:solidFill>
              <a:srgbClr val="EC0E5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Infrastructure sharing</a:t>
            </a:r>
            <a:endParaRPr lang="en-GB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396393" y="1111953"/>
            <a:ext cx="1604458" cy="830997"/>
          </a:xfrm>
          <a:prstGeom prst="rect">
            <a:avLst/>
          </a:prstGeom>
          <a:noFill/>
          <a:ln w="38100">
            <a:solidFill>
              <a:srgbClr val="EC0E5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Equipment costs</a:t>
            </a:r>
            <a:endParaRPr lang="en-GB" sz="24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60" y="4058618"/>
            <a:ext cx="819598" cy="819598"/>
          </a:xfrm>
          <a:prstGeom prst="rect">
            <a:avLst/>
          </a:prstGeom>
        </p:spPr>
      </p:pic>
      <p:sp>
        <p:nvSpPr>
          <p:cNvPr id="35" name="Down Arrow 34"/>
          <p:cNvSpPr/>
          <p:nvPr/>
        </p:nvSpPr>
        <p:spPr>
          <a:xfrm>
            <a:off x="3737568" y="3802510"/>
            <a:ext cx="249382" cy="1532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3399541" y="3997303"/>
            <a:ext cx="926025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5998896" y="4081774"/>
            <a:ext cx="1926398" cy="461665"/>
          </a:xfrm>
          <a:prstGeom prst="rect">
            <a:avLst/>
          </a:prstGeom>
          <a:noFill/>
          <a:ln w="38100">
            <a:solidFill>
              <a:srgbClr val="EC0E5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Workshops</a:t>
            </a:r>
            <a:endParaRPr lang="en-GB" sz="2400" dirty="0"/>
          </a:p>
        </p:txBody>
      </p:sp>
      <p:cxnSp>
        <p:nvCxnSpPr>
          <p:cNvPr id="40" name="Straight Arrow Connector 39"/>
          <p:cNvCxnSpPr>
            <a:stCxn id="39" idx="0"/>
          </p:cNvCxnSpPr>
          <p:nvPr/>
        </p:nvCxnSpPr>
        <p:spPr>
          <a:xfrm flipH="1" flipV="1">
            <a:off x="5169653" y="3532786"/>
            <a:ext cx="1792442" cy="5489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06948" y="2834938"/>
            <a:ext cx="2731247" cy="122645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Model to analyse and compare options and cost impact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43" name="Right Arrow 42"/>
          <p:cNvSpPr/>
          <p:nvPr/>
        </p:nvSpPr>
        <p:spPr>
          <a:xfrm rot="9390984" flipH="1">
            <a:off x="2796382" y="2643836"/>
            <a:ext cx="483626" cy="3822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399541" y="2203786"/>
            <a:ext cx="1662949" cy="15606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000851" y="1942950"/>
            <a:ext cx="1629515" cy="1257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896255" y="1824782"/>
            <a:ext cx="0" cy="2407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163309" y="1942950"/>
            <a:ext cx="896221" cy="1257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064" y="2535523"/>
            <a:ext cx="819598" cy="819598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5916622" y="2483657"/>
            <a:ext cx="922481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53" y="2636238"/>
            <a:ext cx="611944" cy="605649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3587462" y="3993737"/>
            <a:ext cx="523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C000"/>
                </a:solidFill>
              </a:rPr>
              <a:t>€</a:t>
            </a:r>
          </a:p>
        </p:txBody>
      </p:sp>
    </p:spTree>
    <p:extLst>
      <p:ext uri="{BB962C8B-B14F-4D97-AF65-F5344CB8AC3E}">
        <p14:creationId xmlns:p14="http://schemas.microsoft.com/office/powerpoint/2010/main" val="365860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78599" y="4809533"/>
            <a:ext cx="2057400" cy="274637"/>
          </a:xfrm>
        </p:spPr>
        <p:txBody>
          <a:bodyPr/>
          <a:lstStyle/>
          <a:p>
            <a:fld id="{9E7CA0F2-EE66-4F60-8C00-E0BE38E7AEC5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19AC22D-6426-B340-AD9A-11255138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6656241" cy="695826"/>
          </a:xfrm>
        </p:spPr>
        <p:txBody>
          <a:bodyPr>
            <a:noAutofit/>
          </a:bodyPr>
          <a:lstStyle/>
          <a:p>
            <a:r>
              <a:rPr lang="en-US" sz="2100" dirty="0" smtClean="0"/>
              <a:t>Understanding and optimizing the cost</a:t>
            </a:r>
            <a:endParaRPr lang="en-US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2355783" y="1169893"/>
            <a:ext cx="14547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November 2017 1</a:t>
            </a:r>
            <a:r>
              <a:rPr lang="en-GB" b="1" baseline="30000" dirty="0" smtClean="0"/>
              <a:t>st</a:t>
            </a:r>
            <a:r>
              <a:rPr lang="en-GB" b="1" dirty="0" smtClean="0"/>
              <a:t> CTO workshop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02244" y="1156469"/>
            <a:ext cx="864339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bg2">
                    <a:lumMod val="10000"/>
                  </a:schemeClr>
                </a:solidFill>
              </a:rPr>
              <a:t>58M</a:t>
            </a:r>
            <a:endParaRPr lang="en-GB" sz="2800" dirty="0"/>
          </a:p>
        </p:txBody>
      </p:sp>
      <p:cxnSp>
        <p:nvCxnSpPr>
          <p:cNvPr id="11" name="Elbow Connector 10"/>
          <p:cNvCxnSpPr/>
          <p:nvPr/>
        </p:nvCxnSpPr>
        <p:spPr>
          <a:xfrm>
            <a:off x="1436283" y="1768173"/>
            <a:ext cx="644238" cy="47955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9739" y="1909321"/>
            <a:ext cx="700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RFI</a:t>
            </a:r>
            <a:endParaRPr lang="en-GB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147590" y="1944648"/>
            <a:ext cx="864339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79M</a:t>
            </a:r>
            <a:endParaRPr lang="en-GB" sz="2800" dirty="0"/>
          </a:p>
        </p:txBody>
      </p:sp>
      <p:cxnSp>
        <p:nvCxnSpPr>
          <p:cNvPr id="15" name="Elbow Connector 14"/>
          <p:cNvCxnSpPr/>
          <p:nvPr/>
        </p:nvCxnSpPr>
        <p:spPr>
          <a:xfrm>
            <a:off x="2355783" y="2562007"/>
            <a:ext cx="644238" cy="47955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6565" y="2641595"/>
            <a:ext cx="1724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Topology</a:t>
            </a:r>
            <a:endParaRPr lang="en-GB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3075695" y="2757657"/>
            <a:ext cx="864339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67M</a:t>
            </a:r>
            <a:endParaRPr lang="en-GB" sz="2800" dirty="0"/>
          </a:p>
        </p:txBody>
      </p:sp>
      <p:cxnSp>
        <p:nvCxnSpPr>
          <p:cNvPr id="18" name="Elbow Connector 17"/>
          <p:cNvCxnSpPr/>
          <p:nvPr/>
        </p:nvCxnSpPr>
        <p:spPr>
          <a:xfrm>
            <a:off x="3286838" y="3371806"/>
            <a:ext cx="644238" cy="47955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6565" y="3491931"/>
            <a:ext cx="3338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/>
              <a:t>Infrastructure sharing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17378" y="3549212"/>
            <a:ext cx="864339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B050"/>
                </a:solidFill>
              </a:rPr>
              <a:t>52M</a:t>
            </a:r>
            <a:endParaRPr lang="en-GB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3314124" y="2029724"/>
            <a:ext cx="1454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March 2018</a:t>
            </a:r>
            <a:endParaRPr lang="en-GB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154353" y="2813366"/>
            <a:ext cx="1454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April 2018</a:t>
            </a:r>
            <a:endParaRPr lang="en-GB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945192" y="3564601"/>
            <a:ext cx="1652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16</a:t>
            </a:r>
            <a:r>
              <a:rPr lang="en-GB" b="1" baseline="30000" dirty="0" smtClean="0"/>
              <a:t>th</a:t>
            </a:r>
            <a:r>
              <a:rPr lang="en-GB" b="1" dirty="0" smtClean="0"/>
              <a:t> April </a:t>
            </a:r>
          </a:p>
          <a:p>
            <a:pPr algn="ctr"/>
            <a:r>
              <a:rPr lang="en-GB" b="1" dirty="0" smtClean="0"/>
              <a:t>2018 </a:t>
            </a:r>
            <a:r>
              <a:rPr lang="en-GB" b="1" u="sng" dirty="0" smtClean="0"/>
              <a:t>before</a:t>
            </a:r>
            <a:r>
              <a:rPr lang="en-GB" b="1" dirty="0" smtClean="0"/>
              <a:t> Rome</a:t>
            </a:r>
            <a:endParaRPr lang="en-GB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017378" y="1156469"/>
            <a:ext cx="1834162" cy="5847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Estimated costs</a:t>
            </a:r>
          </a:p>
          <a:p>
            <a:r>
              <a:rPr lang="en-GB" sz="1600" b="1" dirty="0" smtClean="0"/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11784" y="1949645"/>
            <a:ext cx="1935396" cy="5847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Itemised costs</a:t>
            </a:r>
          </a:p>
          <a:p>
            <a:r>
              <a:rPr lang="en-GB" sz="1600" b="1" dirty="0" smtClean="0"/>
              <a:t>Direct replacement</a:t>
            </a:r>
            <a:endParaRPr lang="en-GB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771492" y="2749171"/>
            <a:ext cx="2094916" cy="5847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More RFI </a:t>
            </a:r>
          </a:p>
          <a:p>
            <a:r>
              <a:rPr lang="en-GB" sz="1600" b="1" dirty="0" smtClean="0"/>
              <a:t>Topology </a:t>
            </a:r>
            <a:r>
              <a:rPr lang="en-GB" sz="1600" b="1" dirty="0" smtClean="0"/>
              <a:t>optimisation</a:t>
            </a:r>
            <a:endParaRPr lang="en-GB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736084" y="3547948"/>
            <a:ext cx="2174451" cy="5847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Infrastructure sharing</a:t>
            </a:r>
          </a:p>
          <a:p>
            <a:r>
              <a:rPr lang="en-GB" sz="1600" b="1" dirty="0" smtClean="0"/>
              <a:t>Expensive routes </a:t>
            </a:r>
            <a:endParaRPr lang="en-GB" dirty="0"/>
          </a:p>
        </p:txBody>
      </p:sp>
      <p:sp>
        <p:nvSpPr>
          <p:cNvPr id="28" name="Down Arrow 27"/>
          <p:cNvSpPr/>
          <p:nvPr/>
        </p:nvSpPr>
        <p:spPr>
          <a:xfrm>
            <a:off x="4007555" y="4197172"/>
            <a:ext cx="891207" cy="213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3887309" y="4457273"/>
            <a:ext cx="1124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Next Slide</a:t>
            </a:r>
            <a:endParaRPr lang="en-GB" sz="1800" dirty="0"/>
          </a:p>
        </p:txBody>
      </p:sp>
      <p:cxnSp>
        <p:nvCxnSpPr>
          <p:cNvPr id="5" name="Straight Arrow Connector 4"/>
          <p:cNvCxnSpPr>
            <a:stCxn id="12" idx="4"/>
          </p:cNvCxnSpPr>
          <p:nvPr/>
        </p:nvCxnSpPr>
        <p:spPr>
          <a:xfrm flipH="1">
            <a:off x="7249957" y="1877779"/>
            <a:ext cx="412197" cy="1047004"/>
          </a:xfrm>
          <a:prstGeom prst="straightConnector1">
            <a:avLst/>
          </a:prstGeom>
          <a:ln w="38100">
            <a:solidFill>
              <a:srgbClr val="1C41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55867" y="1169893"/>
            <a:ext cx="220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7 most expensive routes</a:t>
            </a:r>
          </a:p>
          <a:p>
            <a:pPr algn="ctr"/>
            <a:r>
              <a:rPr lang="en-GB" sz="1600" dirty="0" smtClean="0"/>
              <a:t>~50% total cost</a:t>
            </a:r>
            <a:endParaRPr lang="en-GB" sz="1600" dirty="0"/>
          </a:p>
        </p:txBody>
      </p:sp>
      <p:sp>
        <p:nvSpPr>
          <p:cNvPr id="12" name="Oval 11"/>
          <p:cNvSpPr/>
          <p:nvPr/>
        </p:nvSpPr>
        <p:spPr>
          <a:xfrm>
            <a:off x="6232188" y="985022"/>
            <a:ext cx="2859931" cy="892757"/>
          </a:xfrm>
          <a:prstGeom prst="ellipse">
            <a:avLst/>
          </a:prstGeom>
          <a:noFill/>
          <a:ln w="38100">
            <a:solidFill>
              <a:srgbClr val="1C4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27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78599" y="4809533"/>
            <a:ext cx="2057400" cy="274637"/>
          </a:xfrm>
        </p:spPr>
        <p:txBody>
          <a:bodyPr/>
          <a:lstStyle/>
          <a:p>
            <a:fld id="{9E7CA0F2-EE66-4F60-8C00-E0BE38E7AEC5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019AC22D-6426-B340-AD9A-11255138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98" y="196822"/>
            <a:ext cx="6656241" cy="695826"/>
          </a:xfrm>
        </p:spPr>
        <p:txBody>
          <a:bodyPr>
            <a:noAutofit/>
          </a:bodyPr>
          <a:lstStyle/>
          <a:p>
            <a:r>
              <a:rPr lang="en-US" sz="2100" dirty="0" smtClean="0"/>
              <a:t>Starting to define</a:t>
            </a:r>
            <a:br>
              <a:rPr lang="en-US" sz="2100" dirty="0" smtClean="0"/>
            </a:br>
            <a:r>
              <a:rPr lang="en-US" sz="2100" dirty="0" smtClean="0"/>
              <a:t>a topology</a:t>
            </a:r>
            <a:endParaRPr lang="en-US" sz="2100" dirty="0"/>
          </a:p>
        </p:txBody>
      </p:sp>
      <p:sp>
        <p:nvSpPr>
          <p:cNvPr id="32" name="Content Placeholder 1"/>
          <p:cNvSpPr>
            <a:spLocks noGrp="1"/>
          </p:cNvSpPr>
          <p:nvPr>
            <p:ph idx="1"/>
          </p:nvPr>
        </p:nvSpPr>
        <p:spPr>
          <a:xfrm>
            <a:off x="122773" y="1235812"/>
            <a:ext cx="3008627" cy="37110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1600" dirty="0" smtClean="0"/>
              <a:t>Mainly based on commercial DF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 smtClean="0"/>
              <a:t>NRENs solution for most expensive links </a:t>
            </a:r>
            <a:endParaRPr lang="en-GB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 smtClean="0"/>
              <a:t>Cost is </a:t>
            </a:r>
            <a:r>
              <a:rPr lang="en-GB" sz="1600" dirty="0"/>
              <a:t>down </a:t>
            </a:r>
            <a:r>
              <a:rPr lang="en-GB" sz="1600" dirty="0" smtClean="0"/>
              <a:t>from 67 to 52M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 smtClean="0"/>
              <a:t>Athens </a:t>
            </a:r>
            <a:r>
              <a:rPr lang="en-GB" sz="1600" dirty="0"/>
              <a:t>Milan on lease capacity </a:t>
            </a:r>
            <a:endParaRPr lang="en-GB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 smtClean="0"/>
              <a:t>Dublin </a:t>
            </a:r>
            <a:r>
              <a:rPr lang="en-GB" sz="1600" dirty="0"/>
              <a:t>Paris on </a:t>
            </a:r>
            <a:r>
              <a:rPr lang="en-GB" sz="1600" dirty="0" smtClean="0"/>
              <a:t>capacity </a:t>
            </a:r>
            <a:r>
              <a:rPr lang="en-GB" sz="1600" dirty="0" smtClean="0"/>
              <a:t>IRU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18" y="58629"/>
            <a:ext cx="6000628" cy="4928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400" y="93899"/>
            <a:ext cx="3212276" cy="44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78599" y="4809533"/>
            <a:ext cx="2057400" cy="274637"/>
          </a:xfrm>
        </p:spPr>
        <p:txBody>
          <a:bodyPr/>
          <a:lstStyle/>
          <a:p>
            <a:fld id="{9E7CA0F2-EE66-4F60-8C00-E0BE38E7AEC5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19AC22D-6426-B340-AD9A-11255138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6656241" cy="695826"/>
          </a:xfrm>
        </p:spPr>
        <p:txBody>
          <a:bodyPr>
            <a:noAutofit/>
          </a:bodyPr>
          <a:lstStyle/>
          <a:p>
            <a:r>
              <a:rPr lang="en-US" sz="2100" dirty="0" smtClean="0"/>
              <a:t>The Rome workshop</a:t>
            </a:r>
            <a:endParaRPr lang="en-US" sz="2100" dirty="0"/>
          </a:p>
        </p:txBody>
      </p:sp>
      <p:sp>
        <p:nvSpPr>
          <p:cNvPr id="32" name="Content Placeholder 1"/>
          <p:cNvSpPr>
            <a:spLocks noGrp="1"/>
          </p:cNvSpPr>
          <p:nvPr>
            <p:ph idx="1"/>
          </p:nvPr>
        </p:nvSpPr>
        <p:spPr>
          <a:xfrm>
            <a:off x="350201" y="827388"/>
            <a:ext cx="8449961" cy="37110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28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GB" sz="3200" dirty="0" smtClean="0"/>
              <a:t>Two </a:t>
            </a:r>
            <a:r>
              <a:rPr lang="en-GB" sz="3200" dirty="0"/>
              <a:t>days workshop at GARR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 smtClean="0"/>
              <a:t>To </a:t>
            </a:r>
            <a:r>
              <a:rPr lang="en-GB" sz="3200" dirty="0"/>
              <a:t>consolidate regional </a:t>
            </a:r>
            <a:r>
              <a:rPr lang="en-GB" sz="3200" dirty="0" smtClean="0"/>
              <a:t>studies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 smtClean="0"/>
              <a:t>Very good NRENs participation</a:t>
            </a:r>
            <a:endParaRPr lang="en-GB" sz="32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 smtClean="0"/>
              <a:t>Large amount of NRENs sharing offers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 smtClean="0"/>
              <a:t>Review of the topology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 smtClean="0"/>
              <a:t>Agree on a first reference map</a:t>
            </a:r>
            <a:endParaRPr lang="en-GB" sz="32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4566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716" y="60048"/>
            <a:ext cx="5969983" cy="50241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78599" y="4809533"/>
            <a:ext cx="2057400" cy="274637"/>
          </a:xfrm>
        </p:spPr>
        <p:txBody>
          <a:bodyPr/>
          <a:lstStyle/>
          <a:p>
            <a:fld id="{9E7CA0F2-EE66-4F60-8C00-E0BE38E7AEC5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19AC22D-6426-B340-AD9A-11255138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6656241" cy="695826"/>
          </a:xfrm>
        </p:spPr>
        <p:txBody>
          <a:bodyPr>
            <a:noAutofit/>
          </a:bodyPr>
          <a:lstStyle/>
          <a:p>
            <a:r>
              <a:rPr lang="en-US" sz="2100" dirty="0" smtClean="0"/>
              <a:t>The Rome </a:t>
            </a:r>
            <a:r>
              <a:rPr lang="en-US" sz="2100" dirty="0" smtClean="0"/>
              <a:t>map</a:t>
            </a:r>
            <a:endParaRPr lang="en-US" sz="21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027" y="131562"/>
            <a:ext cx="3741417" cy="523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Content Placeholder 1"/>
          <p:cNvSpPr>
            <a:spLocks noGrp="1"/>
          </p:cNvSpPr>
          <p:nvPr>
            <p:ph idx="1"/>
          </p:nvPr>
        </p:nvSpPr>
        <p:spPr>
          <a:xfrm>
            <a:off x="199345" y="1180668"/>
            <a:ext cx="2851776" cy="37110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Increased </a:t>
            </a:r>
            <a:r>
              <a:rPr lang="en-GB" sz="2400" dirty="0" smtClean="0"/>
              <a:t>meshing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L</a:t>
            </a:r>
            <a:r>
              <a:rPr lang="en-GB" sz="2400" dirty="0" smtClean="0"/>
              <a:t>atest RS solutions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Cost is </a:t>
            </a:r>
            <a:r>
              <a:rPr lang="en-GB" sz="2400" b="1" dirty="0" smtClean="0">
                <a:solidFill>
                  <a:srgbClr val="00B050"/>
                </a:solidFill>
              </a:rPr>
              <a:t>41M</a:t>
            </a:r>
            <a:r>
              <a:rPr lang="en-GB" sz="2400" b="1" dirty="0" smtClean="0"/>
              <a:t> </a:t>
            </a:r>
            <a:endParaRPr lang="en-GB" sz="24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99345" y="2737873"/>
            <a:ext cx="2912371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solidFill>
                  <a:srgbClr val="FF0000"/>
                </a:solidFill>
              </a:rPr>
              <a:t>NRENs solutions have not been fully </a:t>
            </a:r>
            <a:r>
              <a:rPr lang="en-GB" sz="2800" u="sng" dirty="0" smtClean="0">
                <a:solidFill>
                  <a:srgbClr val="FF0000"/>
                </a:solidFill>
              </a:rPr>
              <a:t>evaluated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2714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19AC22D-6426-B340-AD9A-11255138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6437461" cy="695826"/>
          </a:xfrm>
        </p:spPr>
        <p:txBody>
          <a:bodyPr>
            <a:noAutofit/>
          </a:bodyPr>
          <a:lstStyle/>
          <a:p>
            <a:r>
              <a:rPr lang="en-US" sz="2100" dirty="0" smtClean="0"/>
              <a:t>Proposing a budget</a:t>
            </a:r>
            <a:endParaRPr lang="en-US" sz="21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53376" y="1221105"/>
            <a:ext cx="6978534" cy="18256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/>
              <a:t>Benchmark solutions against:</a:t>
            </a:r>
            <a:endParaRPr lang="en-GB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 smtClean="0"/>
              <a:t>Minimise NREN cost </a:t>
            </a:r>
            <a:r>
              <a:rPr lang="en-GB" sz="2800" dirty="0"/>
              <a:t>share TCO </a:t>
            </a:r>
            <a:r>
              <a:rPr lang="en-GB" sz="2800" dirty="0" smtClean="0"/>
              <a:t>2020-2028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 smtClean="0"/>
              <a:t>Capacity requirement for same period</a:t>
            </a:r>
            <a:endParaRPr lang="en-GB" sz="2800" dirty="0" smtClean="0"/>
          </a:p>
        </p:txBody>
      </p:sp>
      <p:sp>
        <p:nvSpPr>
          <p:cNvPr id="13" name="Down Arrow 12"/>
          <p:cNvSpPr/>
          <p:nvPr/>
        </p:nvSpPr>
        <p:spPr>
          <a:xfrm>
            <a:off x="4148123" y="2694137"/>
            <a:ext cx="789039" cy="2265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14675" y="1161347"/>
            <a:ext cx="7017235" cy="1406755"/>
          </a:xfrm>
          <a:prstGeom prst="rect">
            <a:avLst/>
          </a:prstGeom>
          <a:noFill/>
          <a:ln w="38100">
            <a:solidFill>
              <a:srgbClr val="ED1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965879" y="2935341"/>
            <a:ext cx="7153521" cy="8696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43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800" dirty="0" smtClean="0"/>
              <a:t>Seven NREN offers rolled back to commercial DF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800" dirty="0" smtClean="0"/>
              <a:t>Cost is now </a:t>
            </a:r>
            <a:r>
              <a:rPr lang="en-GB" sz="2800" b="1" dirty="0" smtClean="0"/>
              <a:t>48M</a:t>
            </a:r>
            <a:endParaRPr lang="en-GB" sz="3200" b="1" dirty="0" smtClean="0">
              <a:solidFill>
                <a:srgbClr val="00B05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148123" y="3817946"/>
            <a:ext cx="789039" cy="2265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946531" y="3939898"/>
            <a:ext cx="7153521" cy="869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43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800" dirty="0" smtClean="0"/>
              <a:t>Add 10% of contingency </a:t>
            </a:r>
            <a:r>
              <a:rPr lang="en-GB" sz="2800" dirty="0" smtClean="0">
                <a:sym typeface="Wingdings" panose="05000000000000000000" pitchFamily="2" charset="2"/>
              </a:rPr>
              <a:t> </a:t>
            </a:r>
            <a:r>
              <a:rPr lang="en-GB" sz="40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53M€</a:t>
            </a:r>
            <a:endParaRPr lang="en-GB" sz="4000" b="1" dirty="0" smtClean="0">
              <a:solidFill>
                <a:srgbClr val="00B05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713379" y="3878094"/>
            <a:ext cx="1640732" cy="72633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02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19AC22D-6426-B340-AD9A-11255138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6437461" cy="695826"/>
          </a:xfrm>
        </p:spPr>
        <p:txBody>
          <a:bodyPr>
            <a:noAutofit/>
          </a:bodyPr>
          <a:lstStyle/>
          <a:p>
            <a:r>
              <a:rPr lang="en-US" sz="2100" dirty="0" smtClean="0"/>
              <a:t>The reference map</a:t>
            </a:r>
            <a:endParaRPr lang="en-US" sz="21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3944" y="1080051"/>
            <a:ext cx="3121580" cy="3654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Lowest NRENs cost share option</a:t>
            </a:r>
          </a:p>
          <a:p>
            <a:pPr marL="0" indent="0">
              <a:buNone/>
            </a:pPr>
            <a:r>
              <a:rPr lang="en-GB" sz="2400" b="1" dirty="0" smtClean="0"/>
              <a:t>Map proposed and accepted at 2</a:t>
            </a:r>
            <a:r>
              <a:rPr lang="en-GB" sz="2400" b="1" baseline="30000" dirty="0" smtClean="0"/>
              <a:t>nd</a:t>
            </a:r>
            <a:r>
              <a:rPr lang="en-GB" sz="2400" b="1" dirty="0" smtClean="0"/>
              <a:t> CTO workshop in Prague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238" y="79681"/>
            <a:ext cx="6133861" cy="50255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3944" y="3098068"/>
            <a:ext cx="24697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C000"/>
                </a:solidFill>
              </a:rPr>
              <a:t>Yellow</a:t>
            </a:r>
            <a:r>
              <a:rPr lang="en-GB" sz="2000" dirty="0" smtClean="0"/>
              <a:t> = </a:t>
            </a:r>
            <a:r>
              <a:rPr lang="en-GB" sz="2000" dirty="0" smtClean="0"/>
              <a:t>NRENs</a:t>
            </a:r>
            <a:endParaRPr lang="en-GB" sz="2000" dirty="0" smtClean="0"/>
          </a:p>
          <a:p>
            <a:r>
              <a:rPr lang="en-GB" sz="2000" b="1" dirty="0" smtClean="0">
                <a:solidFill>
                  <a:srgbClr val="2D6B96"/>
                </a:solidFill>
              </a:rPr>
              <a:t>Blue</a:t>
            </a:r>
            <a:r>
              <a:rPr lang="en-GB" sz="2000" dirty="0" smtClean="0"/>
              <a:t> = Commercial DF</a:t>
            </a:r>
          </a:p>
          <a:p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Other </a:t>
            </a:r>
            <a:r>
              <a:rPr lang="en-GB" sz="2000" b="1" dirty="0" err="1" smtClean="0">
                <a:solidFill>
                  <a:schemeClr val="bg1">
                    <a:lumMod val="50000"/>
                  </a:schemeClr>
                </a:solidFill>
              </a:rPr>
              <a:t>colors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smtClean="0"/>
              <a:t>= </a:t>
            </a:r>
            <a:r>
              <a:rPr lang="en-GB" sz="2000" dirty="0" smtClean="0"/>
              <a:t>lease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33944" y="4409423"/>
            <a:ext cx="6598095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Reduction of ~35% on OPEX of directly involved items vs 2018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6057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19AC22D-6426-B340-AD9A-11255138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6437461" cy="695826"/>
          </a:xfrm>
        </p:spPr>
        <p:txBody>
          <a:bodyPr>
            <a:noAutofit/>
          </a:bodyPr>
          <a:lstStyle/>
          <a:p>
            <a:r>
              <a:rPr lang="en-US" sz="2100" dirty="0"/>
              <a:t>N</a:t>
            </a:r>
            <a:r>
              <a:rPr lang="en-US" sz="2100" dirty="0" smtClean="0"/>
              <a:t>ext steps</a:t>
            </a:r>
            <a:endParaRPr lang="en-US" sz="21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7132" y="1269086"/>
            <a:ext cx="6364164" cy="257745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GA to approve the budget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Further development of the topology </a:t>
            </a:r>
            <a:endParaRPr lang="en-GB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Engagement </a:t>
            </a:r>
            <a:r>
              <a:rPr lang="en-GB" sz="2400" dirty="0" smtClean="0"/>
              <a:t>with </a:t>
            </a:r>
            <a:r>
              <a:rPr lang="en-GB" sz="2400" dirty="0" smtClean="0"/>
              <a:t>providers</a:t>
            </a:r>
            <a:endParaRPr lang="en-GB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Improvement of NRENs share options</a:t>
            </a:r>
            <a:endParaRPr lang="en-GB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C</a:t>
            </a:r>
            <a:r>
              <a:rPr lang="en-GB" sz="2400" dirty="0" smtClean="0"/>
              <a:t>onnectivity </a:t>
            </a:r>
            <a:r>
              <a:rPr lang="en-GB" sz="2400" dirty="0" smtClean="0"/>
              <a:t>strategy for countries not on footprint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Tendering preparation</a:t>
            </a:r>
            <a:endParaRPr lang="en-GB" sz="2400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83661" y="2218383"/>
            <a:ext cx="1231486" cy="523220"/>
          </a:xfrm>
          <a:prstGeom prst="rect">
            <a:avLst/>
          </a:prstGeom>
          <a:noFill/>
          <a:ln w="38100">
            <a:solidFill>
              <a:srgbClr val="EC0E5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Review</a:t>
            </a:r>
            <a:endParaRPr lang="en-GB" sz="2800" dirty="0"/>
          </a:p>
        </p:txBody>
      </p:sp>
      <p:cxnSp>
        <p:nvCxnSpPr>
          <p:cNvPr id="6" name="Straight Arrow Connector 5"/>
          <p:cNvCxnSpPr>
            <a:stCxn id="5" idx="2"/>
            <a:endCxn id="10" idx="0"/>
          </p:cNvCxnSpPr>
          <p:nvPr/>
        </p:nvCxnSpPr>
        <p:spPr>
          <a:xfrm>
            <a:off x="1199404" y="2741603"/>
            <a:ext cx="131201" cy="3766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904" y="3723876"/>
            <a:ext cx="819598" cy="8195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0876" y="3662561"/>
            <a:ext cx="523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C000"/>
                </a:solidFill>
              </a:rPr>
              <a:t>€</a:t>
            </a:r>
          </a:p>
        </p:txBody>
      </p:sp>
      <p:sp>
        <p:nvSpPr>
          <p:cNvPr id="9" name="Rectangle 8"/>
          <p:cNvSpPr/>
          <p:nvPr/>
        </p:nvSpPr>
        <p:spPr>
          <a:xfrm>
            <a:off x="2059985" y="3662561"/>
            <a:ext cx="922481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84" y="3118227"/>
            <a:ext cx="1086841" cy="108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308" y="2563415"/>
            <a:ext cx="5708399" cy="207159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Scoping a new network – the process</a:t>
            </a:r>
            <a:endParaRPr lang="en-GB" dirty="0"/>
          </a:p>
        </p:txBody>
      </p:sp>
      <p:sp>
        <p:nvSpPr>
          <p:cNvPr id="5" name="Shape 4"/>
          <p:cNvSpPr/>
          <p:nvPr/>
        </p:nvSpPr>
        <p:spPr>
          <a:xfrm>
            <a:off x="657922" y="1255200"/>
            <a:ext cx="7704983" cy="3205288"/>
          </a:xfrm>
          <a:prstGeom prst="swooshArrow">
            <a:avLst>
              <a:gd name="adj1" fmla="val 25000"/>
              <a:gd name="adj2" fmla="val 2500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110" y="3541826"/>
            <a:ext cx="283802" cy="283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037" y="2927210"/>
            <a:ext cx="360469" cy="3604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931" y="2497785"/>
            <a:ext cx="429425" cy="429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879" y="2060625"/>
            <a:ext cx="540372" cy="5403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039" y="1824171"/>
            <a:ext cx="604248" cy="6042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90446" y="2460092"/>
            <a:ext cx="4026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RFI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60118" y="3017000"/>
            <a:ext cx="79079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Regional</a:t>
            </a:r>
          </a:p>
          <a:p>
            <a:r>
              <a:rPr lang="en-GB" dirty="0" smtClean="0"/>
              <a:t> Studies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215041" y="1872379"/>
            <a:ext cx="89479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Financial</a:t>
            </a:r>
          </a:p>
          <a:p>
            <a:r>
              <a:rPr lang="en-GB" dirty="0" smtClean="0"/>
              <a:t>Modelling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473951" y="1221210"/>
            <a:ext cx="84587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Platform </a:t>
            </a:r>
            <a:endParaRPr lang="en-GB" dirty="0"/>
          </a:p>
          <a:p>
            <a:pPr algn="ctr"/>
            <a:r>
              <a:rPr lang="en-GB" dirty="0" smtClean="0"/>
              <a:t>Evolution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4746765" y="1276138"/>
            <a:ext cx="96847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Workshops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17" y="1227695"/>
            <a:ext cx="3277493" cy="327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19AC22D-6426-B340-AD9A-11255138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6437461" cy="695826"/>
          </a:xfrm>
        </p:spPr>
        <p:txBody>
          <a:bodyPr>
            <a:noAutofit/>
          </a:bodyPr>
          <a:lstStyle/>
          <a:p>
            <a:r>
              <a:rPr lang="en-US" sz="2100" dirty="0" smtClean="0"/>
              <a:t>The network today</a:t>
            </a:r>
            <a:endParaRPr lang="en-US" sz="2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702" y="25051"/>
            <a:ext cx="5940357" cy="50989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A58E7241-D340-B448-B6A0-BA2237082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72" y="1342417"/>
            <a:ext cx="3482502" cy="33904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65081"/>
                </a:solidFill>
              </a:rPr>
              <a:t>Dark </a:t>
            </a:r>
            <a:r>
              <a:rPr lang="en-GB" sz="2000" dirty="0" smtClean="0">
                <a:solidFill>
                  <a:srgbClr val="065081"/>
                </a:solidFill>
              </a:rPr>
              <a:t>fibre </a:t>
            </a:r>
            <a:r>
              <a:rPr lang="en-GB" sz="2000" dirty="0" smtClean="0">
                <a:solidFill>
                  <a:srgbClr val="065081"/>
                </a:solidFill>
              </a:rPr>
              <a:t>core</a:t>
            </a:r>
            <a:endParaRPr lang="en-GB" sz="2000" b="1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65081"/>
                </a:solidFill>
              </a:rPr>
              <a:t>Leased capacity </a:t>
            </a:r>
            <a:r>
              <a:rPr lang="en-GB" sz="2000" dirty="0" smtClean="0">
                <a:solidFill>
                  <a:srgbClr val="065081"/>
                </a:solidFill>
              </a:rPr>
              <a:t>regions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65081"/>
                </a:solidFill>
              </a:rPr>
              <a:t>Hub </a:t>
            </a:r>
            <a:r>
              <a:rPr lang="en-GB" sz="2000" dirty="0">
                <a:solidFill>
                  <a:srgbClr val="065081"/>
                </a:solidFill>
              </a:rPr>
              <a:t>and </a:t>
            </a:r>
            <a:r>
              <a:rPr lang="en-GB" sz="2000" dirty="0" smtClean="0">
                <a:solidFill>
                  <a:srgbClr val="065081"/>
                </a:solidFill>
              </a:rPr>
              <a:t>Spoke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65081"/>
                </a:solidFill>
              </a:rPr>
              <a:t>Short procurement cycles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65081"/>
                </a:solidFill>
              </a:rPr>
              <a:t>Short term </a:t>
            </a:r>
            <a:r>
              <a:rPr lang="en-GB" sz="2000" dirty="0" smtClean="0">
                <a:solidFill>
                  <a:srgbClr val="065081"/>
                </a:solidFill>
              </a:rPr>
              <a:t>requirements</a:t>
            </a:r>
            <a:endParaRPr lang="en-GB" sz="2000" dirty="0" smtClean="0">
              <a:solidFill>
                <a:srgbClr val="06508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65081"/>
                </a:solidFill>
              </a:rPr>
              <a:t>Cost impact</a:t>
            </a:r>
            <a:endParaRPr lang="en-US" sz="2000" dirty="0"/>
          </a:p>
          <a:p>
            <a:pPr marL="342900" lvl="1" indent="0">
              <a:buNone/>
            </a:pPr>
            <a:endParaRPr lang="en-US" sz="1500" dirty="0"/>
          </a:p>
        </p:txBody>
      </p:sp>
      <p:sp>
        <p:nvSpPr>
          <p:cNvPr id="7" name="TextBox 6"/>
          <p:cNvSpPr txBox="1"/>
          <p:nvPr/>
        </p:nvSpPr>
        <p:spPr>
          <a:xfrm>
            <a:off x="510176" y="3718722"/>
            <a:ext cx="218329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800" b="1" dirty="0" smtClean="0"/>
              <a:t>Black</a:t>
            </a:r>
            <a:r>
              <a:rPr lang="en-GB" sz="1800" dirty="0" smtClean="0"/>
              <a:t> – Dark fibre</a:t>
            </a:r>
          </a:p>
          <a:p>
            <a:r>
              <a:rPr lang="en-GB" sz="1800" b="1" dirty="0" smtClean="0">
                <a:solidFill>
                  <a:srgbClr val="0070C0"/>
                </a:solidFill>
              </a:rPr>
              <a:t>Blue</a:t>
            </a:r>
            <a:r>
              <a:rPr lang="en-GB" sz="1800" dirty="0" smtClean="0">
                <a:solidFill>
                  <a:srgbClr val="0070C0"/>
                </a:solidFill>
              </a:rPr>
              <a:t> </a:t>
            </a:r>
            <a:r>
              <a:rPr lang="en-GB" sz="1800" dirty="0" smtClean="0"/>
              <a:t>– Lease capacity</a:t>
            </a:r>
          </a:p>
          <a:p>
            <a:r>
              <a:rPr lang="en-GB" sz="1800" b="1" dirty="0" smtClean="0">
                <a:solidFill>
                  <a:schemeClr val="accent2">
                    <a:lumMod val="75000"/>
                  </a:schemeClr>
                </a:solidFill>
              </a:rPr>
              <a:t>Orange</a:t>
            </a:r>
            <a:r>
              <a:rPr lang="en-GB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dirty="0" smtClean="0"/>
              <a:t>- Spectrum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71681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19AC22D-6426-B340-AD9A-11255138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6437461" cy="695826"/>
          </a:xfrm>
        </p:spPr>
        <p:txBody>
          <a:bodyPr>
            <a:noAutofit/>
          </a:bodyPr>
          <a:lstStyle/>
          <a:p>
            <a:r>
              <a:rPr lang="en-US" sz="2100" dirty="0" smtClean="0"/>
              <a:t>IRU SGA – </a:t>
            </a:r>
            <a:r>
              <a:rPr lang="en-US" sz="2100" dirty="0"/>
              <a:t>the opportunity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A58E7241-D340-B448-B6A0-BA2237082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144" y="1491575"/>
            <a:ext cx="7871108" cy="4112276"/>
          </a:xfrm>
        </p:spPr>
        <p:txBody>
          <a:bodyPr>
            <a:normAutofit/>
          </a:bodyPr>
          <a:lstStyle/>
          <a:p>
            <a:pPr marL="342900" lvl="1" indent="0">
              <a:lnSpc>
                <a:spcPct val="120000"/>
              </a:lnSpc>
              <a:buNone/>
            </a:pPr>
            <a:r>
              <a:rPr lang="en-US" sz="2400" i="1" dirty="0" smtClean="0"/>
              <a:t>Go </a:t>
            </a:r>
            <a:r>
              <a:rPr lang="en-US" sz="2400" i="1" dirty="0"/>
              <a:t>beyond the state-of-the-art by restructuring the backbone network through exploration and </a:t>
            </a:r>
            <a:r>
              <a:rPr lang="en-US" sz="2400" b="1" i="1" dirty="0"/>
              <a:t>procurement of long-term IRUs and associated equipment to increase the footprint</a:t>
            </a:r>
            <a:r>
              <a:rPr lang="en-US" sz="2400" i="1" dirty="0"/>
              <a:t>, stimulating the market in cross-border communications infrastructure </a:t>
            </a:r>
            <a:r>
              <a:rPr lang="en-US" sz="2400" b="1" i="1" dirty="0"/>
              <a:t>whilst decreasing the digital divide and reducing costs</a:t>
            </a:r>
          </a:p>
          <a:p>
            <a:endParaRPr lang="en-US" sz="1800" i="1" dirty="0"/>
          </a:p>
          <a:p>
            <a:pPr marL="342900" lvl="1" indent="0">
              <a:buNone/>
            </a:pPr>
            <a:endParaRPr lang="en-US" sz="1500" dirty="0"/>
          </a:p>
          <a:p>
            <a:pPr marL="342900" lvl="1" indent="0">
              <a:buNone/>
            </a:pPr>
            <a:endParaRPr lang="en-US" sz="1500" dirty="0"/>
          </a:p>
        </p:txBody>
      </p:sp>
      <p:sp>
        <p:nvSpPr>
          <p:cNvPr id="2" name="Rectangle 1"/>
          <p:cNvSpPr/>
          <p:nvPr/>
        </p:nvSpPr>
        <p:spPr>
          <a:xfrm>
            <a:off x="726331" y="1407268"/>
            <a:ext cx="7652425" cy="29247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009234" y="4416357"/>
            <a:ext cx="2452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From EC </a:t>
            </a:r>
            <a:r>
              <a:rPr lang="en-GB" sz="1400" dirty="0" smtClean="0"/>
              <a:t>objectives for </a:t>
            </a:r>
            <a:r>
              <a:rPr lang="en-GB" sz="1400" dirty="0" smtClean="0"/>
              <a:t>IRU SGA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4103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100" dirty="0"/>
              <a:t>D</a:t>
            </a:r>
            <a:r>
              <a:rPr lang="en-GB" sz="2100" dirty="0" smtClean="0"/>
              <a:t>efining the IRU SGA size</a:t>
            </a:r>
            <a:endParaRPr lang="en-GB" sz="2100" dirty="0"/>
          </a:p>
        </p:txBody>
      </p:sp>
      <p:sp>
        <p:nvSpPr>
          <p:cNvPr id="6" name="Cylinder 6">
            <a:extLst>
              <a:ext uri="{FF2B5EF4-FFF2-40B4-BE49-F238E27FC236}">
                <a16:creationId xmlns="" xmlns:a16="http://schemas.microsoft.com/office/drawing/2014/main" id="{61083F1E-862B-44B6-806E-89AA1B12CEE1}"/>
              </a:ext>
            </a:extLst>
          </p:cNvPr>
          <p:cNvSpPr/>
          <p:nvPr/>
        </p:nvSpPr>
        <p:spPr>
          <a:xfrm>
            <a:off x="1485251" y="2780962"/>
            <a:ext cx="1897194" cy="1717646"/>
          </a:xfrm>
          <a:prstGeom prst="can">
            <a:avLst/>
          </a:prstGeom>
          <a:solidFill>
            <a:srgbClr val="BF9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GN4-3</a:t>
            </a:r>
          </a:p>
          <a:p>
            <a:pPr algn="ctr"/>
            <a:r>
              <a:rPr lang="en-GB" sz="2800" dirty="0"/>
              <a:t>SGA</a:t>
            </a:r>
          </a:p>
        </p:txBody>
      </p:sp>
      <p:sp>
        <p:nvSpPr>
          <p:cNvPr id="7" name="Cylinder 7">
            <a:extLst>
              <a:ext uri="{FF2B5EF4-FFF2-40B4-BE49-F238E27FC236}">
                <a16:creationId xmlns="" xmlns:a16="http://schemas.microsoft.com/office/drawing/2014/main" id="{4B439F18-95F0-4D62-8F71-B9ED1D6E5329}"/>
              </a:ext>
            </a:extLst>
          </p:cNvPr>
          <p:cNvSpPr/>
          <p:nvPr/>
        </p:nvSpPr>
        <p:spPr>
          <a:xfrm>
            <a:off x="4605002" y="2780962"/>
            <a:ext cx="1826403" cy="1717646"/>
          </a:xfrm>
          <a:prstGeom prst="can">
            <a:avLst/>
          </a:prstGeom>
          <a:solidFill>
            <a:srgbClr val="00B05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IRU</a:t>
            </a:r>
          </a:p>
          <a:p>
            <a:pPr algn="ctr"/>
            <a:r>
              <a:rPr lang="en-GB" sz="2800" dirty="0"/>
              <a:t>SGA</a:t>
            </a:r>
          </a:p>
        </p:txBody>
      </p:sp>
      <p:sp>
        <p:nvSpPr>
          <p:cNvPr id="8" name="Rectangle 7"/>
          <p:cNvSpPr/>
          <p:nvPr/>
        </p:nvSpPr>
        <p:spPr>
          <a:xfrm>
            <a:off x="623457" y="2671865"/>
            <a:ext cx="6632369" cy="19585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512979" y="880664"/>
            <a:ext cx="1960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128M€</a:t>
            </a:r>
            <a:endParaRPr lang="en-GB" sz="4800" dirty="0"/>
          </a:p>
        </p:txBody>
      </p:sp>
      <p:sp>
        <p:nvSpPr>
          <p:cNvPr id="12" name="Right Arrow 11"/>
          <p:cNvSpPr/>
          <p:nvPr/>
        </p:nvSpPr>
        <p:spPr>
          <a:xfrm rot="3266413">
            <a:off x="4088703" y="1445645"/>
            <a:ext cx="962056" cy="1260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580" y="3639785"/>
            <a:ext cx="830036" cy="8300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18724" y="165026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€</a:t>
            </a:r>
          </a:p>
        </p:txBody>
      </p:sp>
      <p:cxnSp>
        <p:nvCxnSpPr>
          <p:cNvPr id="20" name="Straight Arrow Connector 19"/>
          <p:cNvCxnSpPr>
            <a:stCxn id="23" idx="1"/>
          </p:cNvCxnSpPr>
          <p:nvPr/>
        </p:nvCxnSpPr>
        <p:spPr>
          <a:xfrm flipH="1">
            <a:off x="5248462" y="1349323"/>
            <a:ext cx="787886" cy="3987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36348" y="1118490"/>
            <a:ext cx="2753090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Define optimal size</a:t>
            </a:r>
            <a:endParaRPr lang="en-GB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617850" y="1951513"/>
            <a:ext cx="3171588" cy="40011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Understand what is needed</a:t>
            </a:r>
            <a:endParaRPr lang="en-GB" sz="2000" b="1" dirty="0"/>
          </a:p>
        </p:txBody>
      </p:sp>
      <p:sp>
        <p:nvSpPr>
          <p:cNvPr id="28" name="Right Arrow 27"/>
          <p:cNvSpPr/>
          <p:nvPr/>
        </p:nvSpPr>
        <p:spPr>
          <a:xfrm rot="5849605">
            <a:off x="2010616" y="1498067"/>
            <a:ext cx="962056" cy="1260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2251692" y="172360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€</a:t>
            </a:r>
          </a:p>
        </p:txBody>
      </p:sp>
      <p:sp>
        <p:nvSpPr>
          <p:cNvPr id="2" name="Right Arrow 1"/>
          <p:cNvSpPr/>
          <p:nvPr/>
        </p:nvSpPr>
        <p:spPr>
          <a:xfrm rot="16200000">
            <a:off x="7169838" y="1391913"/>
            <a:ext cx="184825" cy="730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886484" y="3757377"/>
            <a:ext cx="1256205" cy="830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100% Funded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5856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690" y="1750657"/>
            <a:ext cx="1666702" cy="1562793"/>
          </a:xfrm>
        </p:spPr>
      </p:pic>
      <p:sp>
        <p:nvSpPr>
          <p:cNvPr id="8" name="TextBox 7"/>
          <p:cNvSpPr txBox="1"/>
          <p:nvPr/>
        </p:nvSpPr>
        <p:spPr>
          <a:xfrm>
            <a:off x="298999" y="2322144"/>
            <a:ext cx="1231486" cy="523220"/>
          </a:xfrm>
          <a:prstGeom prst="rect">
            <a:avLst/>
          </a:prstGeom>
          <a:noFill/>
          <a:ln w="38100">
            <a:solidFill>
              <a:srgbClr val="EC0E5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Review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625532" y="1157169"/>
            <a:ext cx="2234087" cy="523220"/>
          </a:xfrm>
          <a:prstGeom prst="rect">
            <a:avLst/>
          </a:prstGeom>
          <a:noFill/>
          <a:ln w="38100">
            <a:solidFill>
              <a:srgbClr val="EC0E5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Requirements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576041" y="1041362"/>
            <a:ext cx="1321321" cy="584775"/>
          </a:xfrm>
          <a:prstGeom prst="rect">
            <a:avLst/>
          </a:prstGeom>
          <a:noFill/>
          <a:ln w="38100">
            <a:solidFill>
              <a:srgbClr val="EC0E5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Costs</a:t>
            </a:r>
            <a:endParaRPr lang="en-GB" sz="32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05" y="1747065"/>
            <a:ext cx="1843272" cy="1604113"/>
          </a:xfrm>
          <a:prstGeom prst="rect">
            <a:avLst/>
          </a:prstGeom>
        </p:spPr>
      </p:pic>
      <p:cxnSp>
        <p:nvCxnSpPr>
          <p:cNvPr id="24" name="Straight Arrow Connector 23"/>
          <p:cNvCxnSpPr>
            <a:stCxn id="9" idx="2"/>
          </p:cNvCxnSpPr>
          <p:nvPr/>
        </p:nvCxnSpPr>
        <p:spPr>
          <a:xfrm flipH="1">
            <a:off x="7431931" y="1680389"/>
            <a:ext cx="310645" cy="6417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8" idx="2"/>
            <a:endCxn id="78" idx="0"/>
          </p:cNvCxnSpPr>
          <p:nvPr/>
        </p:nvCxnSpPr>
        <p:spPr>
          <a:xfrm>
            <a:off x="914742" y="2845364"/>
            <a:ext cx="131201" cy="3766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86" y="2458946"/>
            <a:ext cx="611944" cy="60564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242" y="3827637"/>
            <a:ext cx="819598" cy="819598"/>
          </a:xfrm>
          <a:prstGeom prst="rect">
            <a:avLst/>
          </a:prstGeom>
        </p:spPr>
      </p:pic>
      <p:sp>
        <p:nvSpPr>
          <p:cNvPr id="40" name="Down Arrow 39"/>
          <p:cNvSpPr/>
          <p:nvPr/>
        </p:nvSpPr>
        <p:spPr>
          <a:xfrm>
            <a:off x="2054113" y="3381151"/>
            <a:ext cx="334809" cy="3149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xmlns="" id="{019AC22D-6426-B340-AD9A-1125513831A1}"/>
              </a:ext>
            </a:extLst>
          </p:cNvPr>
          <p:cNvSpPr txBox="1">
            <a:spLocks/>
          </p:cNvSpPr>
          <p:nvPr/>
        </p:nvSpPr>
        <p:spPr>
          <a:xfrm>
            <a:off x="350201" y="131562"/>
            <a:ext cx="6437461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rgbClr val="F5E27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100" dirty="0"/>
              <a:t>B</a:t>
            </a:r>
            <a:r>
              <a:rPr lang="en-US" sz="2100" dirty="0" smtClean="0"/>
              <a:t>uilding the network blueprint</a:t>
            </a:r>
            <a:endParaRPr lang="en-US" sz="2100" dirty="0"/>
          </a:p>
        </p:txBody>
      </p:sp>
      <p:sp>
        <p:nvSpPr>
          <p:cNvPr id="59" name="TextBox 58"/>
          <p:cNvSpPr txBox="1"/>
          <p:nvPr/>
        </p:nvSpPr>
        <p:spPr>
          <a:xfrm>
            <a:off x="1976214" y="3766322"/>
            <a:ext cx="523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C000"/>
                </a:solidFill>
              </a:rPr>
              <a:t>€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775323" y="3766322"/>
            <a:ext cx="922481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4769816" y="3962266"/>
            <a:ext cx="2651383" cy="523220"/>
          </a:xfrm>
          <a:prstGeom prst="rect">
            <a:avLst/>
          </a:prstGeom>
          <a:noFill/>
          <a:ln w="38100">
            <a:solidFill>
              <a:srgbClr val="EC0E5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Workshops</a:t>
            </a:r>
            <a:endParaRPr lang="en-GB" sz="2800" dirty="0"/>
          </a:p>
        </p:txBody>
      </p:sp>
      <p:cxnSp>
        <p:nvCxnSpPr>
          <p:cNvPr id="63" name="Straight Arrow Connector 62"/>
          <p:cNvCxnSpPr>
            <a:stCxn id="61" idx="0"/>
            <a:endCxn id="22" idx="2"/>
          </p:cNvCxnSpPr>
          <p:nvPr/>
        </p:nvCxnSpPr>
        <p:spPr>
          <a:xfrm flipV="1">
            <a:off x="6095508" y="3351178"/>
            <a:ext cx="724433" cy="6110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61" idx="0"/>
          </p:cNvCxnSpPr>
          <p:nvPr/>
        </p:nvCxnSpPr>
        <p:spPr>
          <a:xfrm flipH="1" flipV="1">
            <a:off x="3409392" y="3291250"/>
            <a:ext cx="2686116" cy="6710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22" y="3221988"/>
            <a:ext cx="1086841" cy="10837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622" y="2358231"/>
            <a:ext cx="819598" cy="81959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263180" y="2306365"/>
            <a:ext cx="922481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011" y="2458946"/>
            <a:ext cx="611944" cy="60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2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19AC22D-6426-B340-AD9A-11255138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6437461" cy="695826"/>
          </a:xfrm>
        </p:spPr>
        <p:txBody>
          <a:bodyPr>
            <a:noAutofit/>
          </a:bodyPr>
          <a:lstStyle/>
          <a:p>
            <a:r>
              <a:rPr lang="en-US" sz="2100" dirty="0"/>
              <a:t>P</a:t>
            </a:r>
            <a:r>
              <a:rPr lang="en-US" sz="2100" dirty="0" smtClean="0"/>
              <a:t>art 1 - defining a what we </a:t>
            </a:r>
            <a:r>
              <a:rPr lang="en-US" sz="2100" dirty="0" smtClean="0"/>
              <a:t>need/want</a:t>
            </a:r>
            <a:endParaRPr lang="en-US" sz="2100" dirty="0"/>
          </a:p>
        </p:txBody>
      </p:sp>
      <p:sp>
        <p:nvSpPr>
          <p:cNvPr id="6" name="TextBox 5"/>
          <p:cNvSpPr txBox="1"/>
          <p:nvPr/>
        </p:nvSpPr>
        <p:spPr>
          <a:xfrm>
            <a:off x="6424208" y="1702316"/>
            <a:ext cx="1718960" cy="830997"/>
          </a:xfrm>
          <a:prstGeom prst="rect">
            <a:avLst/>
          </a:prstGeom>
          <a:noFill/>
          <a:ln w="38100">
            <a:solidFill>
              <a:srgbClr val="EC0E5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Regional Studies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362549" y="2954182"/>
            <a:ext cx="1898987" cy="830997"/>
          </a:xfrm>
          <a:prstGeom prst="rect">
            <a:avLst/>
          </a:prstGeom>
          <a:noFill/>
          <a:ln w="38100">
            <a:solidFill>
              <a:srgbClr val="EC0E5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Technology strategy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28892" y="1056350"/>
            <a:ext cx="1708752" cy="830997"/>
          </a:xfrm>
          <a:prstGeom prst="rect">
            <a:avLst/>
          </a:prstGeom>
          <a:noFill/>
          <a:ln w="38100">
            <a:solidFill>
              <a:srgbClr val="EC0E5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Traffic projections</a:t>
            </a:r>
            <a:endParaRPr lang="en-GB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11" y="2268094"/>
            <a:ext cx="1843272" cy="1604113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8" idx="2"/>
          </p:cNvCxnSpPr>
          <p:nvPr/>
        </p:nvCxnSpPr>
        <p:spPr>
          <a:xfrm flipH="1">
            <a:off x="5215115" y="1887347"/>
            <a:ext cx="168153" cy="10093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1"/>
          </p:cNvCxnSpPr>
          <p:nvPr/>
        </p:nvCxnSpPr>
        <p:spPr>
          <a:xfrm flipH="1">
            <a:off x="5352713" y="2117815"/>
            <a:ext cx="1071495" cy="8638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1"/>
            <a:endCxn id="9" idx="3"/>
          </p:cNvCxnSpPr>
          <p:nvPr/>
        </p:nvCxnSpPr>
        <p:spPr>
          <a:xfrm flipH="1" flipV="1">
            <a:off x="5365883" y="3070151"/>
            <a:ext cx="996666" cy="2995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42" y="2896705"/>
            <a:ext cx="689209" cy="5530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41541" y="4190745"/>
            <a:ext cx="1926398" cy="461665"/>
          </a:xfrm>
          <a:prstGeom prst="rect">
            <a:avLst/>
          </a:prstGeom>
          <a:noFill/>
          <a:ln w="38100">
            <a:solidFill>
              <a:srgbClr val="EC0E5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Workshops</a:t>
            </a:r>
            <a:endParaRPr lang="en-GB" sz="2400" dirty="0"/>
          </a:p>
        </p:txBody>
      </p:sp>
      <p:cxnSp>
        <p:nvCxnSpPr>
          <p:cNvPr id="16" name="Straight Arrow Connector 15"/>
          <p:cNvCxnSpPr>
            <a:stCxn id="15" idx="0"/>
            <a:endCxn id="9" idx="2"/>
          </p:cNvCxnSpPr>
          <p:nvPr/>
        </p:nvCxnSpPr>
        <p:spPr>
          <a:xfrm flipV="1">
            <a:off x="4104740" y="3872207"/>
            <a:ext cx="339507" cy="3185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1430" y="1229873"/>
            <a:ext cx="2989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Model built to understand and forecast capacity requirements</a:t>
            </a:r>
            <a:endParaRPr lang="en-GB" sz="2000" dirty="0"/>
          </a:p>
        </p:txBody>
      </p:sp>
      <p:sp>
        <p:nvSpPr>
          <p:cNvPr id="21" name="Right Arrow 20"/>
          <p:cNvSpPr/>
          <p:nvPr/>
        </p:nvSpPr>
        <p:spPr>
          <a:xfrm>
            <a:off x="4046043" y="1360386"/>
            <a:ext cx="283315" cy="415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>
            <a:off x="2294965" y="4144579"/>
            <a:ext cx="691766" cy="5078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51" y="2774328"/>
            <a:ext cx="819598" cy="81959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83871" y="4164630"/>
            <a:ext cx="1436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Next Slide</a:t>
            </a:r>
            <a:endParaRPr lang="en-GB" sz="2400" dirty="0"/>
          </a:p>
        </p:txBody>
      </p:sp>
      <p:sp>
        <p:nvSpPr>
          <p:cNvPr id="33" name="Rectangle 32"/>
          <p:cNvSpPr/>
          <p:nvPr/>
        </p:nvSpPr>
        <p:spPr>
          <a:xfrm>
            <a:off x="1748159" y="2722113"/>
            <a:ext cx="924204" cy="9204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473413" y="998705"/>
            <a:ext cx="3313889" cy="136835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14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19AC22D-6426-B340-AD9A-11255138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6437461" cy="695826"/>
          </a:xfrm>
        </p:spPr>
        <p:txBody>
          <a:bodyPr>
            <a:noAutofit/>
          </a:bodyPr>
          <a:lstStyle/>
          <a:p>
            <a:r>
              <a:rPr lang="en-US" sz="2100" dirty="0" smtClean="0"/>
              <a:t>1</a:t>
            </a:r>
            <a:r>
              <a:rPr lang="en-US" sz="2100" baseline="30000" dirty="0" smtClean="0"/>
              <a:t>st</a:t>
            </a:r>
            <a:r>
              <a:rPr lang="en-US" sz="2100" dirty="0" smtClean="0"/>
              <a:t> CTO Workshop and principles</a:t>
            </a:r>
            <a:endParaRPr lang="en-US" sz="21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A58E7241-D340-B448-B6A0-BA2237082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481" y="1136388"/>
            <a:ext cx="8514957" cy="3584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November </a:t>
            </a:r>
            <a:r>
              <a:rPr lang="en-US" sz="2400" dirty="0"/>
              <a:t>2017 </a:t>
            </a:r>
            <a:r>
              <a:rPr lang="en-US" sz="2400" dirty="0" smtClean="0"/>
              <a:t>to </a:t>
            </a:r>
            <a:r>
              <a:rPr lang="en-US" sz="2400" dirty="0"/>
              <a:t>d</a:t>
            </a:r>
            <a:r>
              <a:rPr lang="en-US" sz="2400" dirty="0" smtClean="0"/>
              <a:t>iscuss </a:t>
            </a:r>
            <a:r>
              <a:rPr lang="en-US" sz="2400" dirty="0" smtClean="0"/>
              <a:t>the approach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Spend </a:t>
            </a:r>
            <a:r>
              <a:rPr lang="en-GB" sz="2400" dirty="0" smtClean="0"/>
              <a:t>for fibre and optical equipment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Long term planning (15y+)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5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regional study</a:t>
            </a:r>
            <a:endParaRPr lang="en-US" sz="2400" dirty="0" smtClean="0"/>
          </a:p>
          <a:p>
            <a:pPr marL="342900" lvl="1" indent="0">
              <a:buNone/>
            </a:pPr>
            <a:endParaRPr lang="en-US" sz="1500" dirty="0"/>
          </a:p>
          <a:p>
            <a:pPr marL="342900" lvl="1" indent="0">
              <a:buNone/>
            </a:pPr>
            <a:endParaRPr lang="en-US" sz="1500" dirty="0"/>
          </a:p>
        </p:txBody>
      </p:sp>
      <p:sp>
        <p:nvSpPr>
          <p:cNvPr id="25" name="TextBox 24"/>
          <p:cNvSpPr txBox="1"/>
          <p:nvPr/>
        </p:nvSpPr>
        <p:spPr>
          <a:xfrm>
            <a:off x="3709482" y="2467653"/>
            <a:ext cx="5155660" cy="2246769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GB" sz="2000" b="1" dirty="0"/>
              <a:t>GÉANT as a central network </a:t>
            </a:r>
            <a:r>
              <a:rPr lang="en-GB" sz="2000" b="1" dirty="0" smtClean="0"/>
              <a:t>operator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b="1" dirty="0" smtClean="0"/>
              <a:t>High </a:t>
            </a:r>
            <a:r>
              <a:rPr lang="en-GB" sz="2000" b="1" dirty="0"/>
              <a:t>performance flexible infrastructure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b="1" dirty="0"/>
              <a:t>Demarcation points in all countries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b="1" dirty="0"/>
              <a:t>Bridging the digital divide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b="1" dirty="0"/>
              <a:t>Long term sustainability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b="1" dirty="0"/>
              <a:t>Minimise infrastructure duplication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b="1" dirty="0"/>
              <a:t>Cost share </a:t>
            </a:r>
            <a:r>
              <a:rPr lang="en-GB" sz="2000" b="1" dirty="0" smtClean="0"/>
              <a:t>reduction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9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19AC22D-6426-B340-AD9A-11255138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6437461" cy="695826"/>
          </a:xfrm>
        </p:spPr>
        <p:txBody>
          <a:bodyPr>
            <a:noAutofit/>
          </a:bodyPr>
          <a:lstStyle/>
          <a:p>
            <a:r>
              <a:rPr lang="en-US" sz="2100" dirty="0" smtClean="0"/>
              <a:t>A network 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>for </a:t>
            </a:r>
            <a:r>
              <a:rPr lang="en-US" sz="2100" dirty="0" smtClean="0"/>
              <a:t>the long ter</a:t>
            </a:r>
            <a:r>
              <a:rPr lang="en-US" sz="2100" dirty="0"/>
              <a:t>m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xmlns="" id="{A58E7241-D340-B448-B6A0-BA2237082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643" y="1426724"/>
            <a:ext cx="3167630" cy="3332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Fibre/spectrum to more NRENs 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Increase of meshing 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err="1" smtClean="0"/>
              <a:t>T</a:t>
            </a:r>
            <a:r>
              <a:rPr lang="en-GB" sz="2000" dirty="0" err="1" smtClean="0"/>
              <a:t>iering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Dual </a:t>
            </a:r>
            <a:r>
              <a:rPr lang="en-GB" sz="2000" dirty="0" err="1" smtClean="0"/>
              <a:t>PoPs</a:t>
            </a:r>
            <a:r>
              <a:rPr lang="en-GB" sz="2000" dirty="0" smtClean="0"/>
              <a:t> on large countries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Better regional connectivity</a:t>
            </a:r>
          </a:p>
          <a:p>
            <a:pPr marL="0" indent="0">
              <a:buNone/>
            </a:pPr>
            <a:r>
              <a:rPr lang="en-GB" sz="2000" dirty="0" err="1" smtClean="0"/>
              <a:t>PoPs</a:t>
            </a:r>
            <a:r>
              <a:rPr lang="en-GB" sz="2000" dirty="0" smtClean="0"/>
              <a:t> in strategical locations</a:t>
            </a:r>
            <a:endParaRPr lang="en-US" sz="2000" dirty="0"/>
          </a:p>
          <a:p>
            <a:pPr marL="342900" lvl="1" indent="0">
              <a:buNone/>
            </a:pPr>
            <a:endParaRPr lang="en-US" sz="1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273" y="115952"/>
            <a:ext cx="5748252" cy="4968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ounded Rectangle 1"/>
          <p:cNvSpPr/>
          <p:nvPr/>
        </p:nvSpPr>
        <p:spPr>
          <a:xfrm rot="20844917">
            <a:off x="3498532" y="451995"/>
            <a:ext cx="1904608" cy="482701"/>
          </a:xfrm>
          <a:prstGeom prst="roundRect">
            <a:avLst/>
          </a:prstGeom>
          <a:noFill/>
          <a:ln w="38100">
            <a:solidFill>
              <a:srgbClr val="C00000">
                <a:alpha val="61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C00000">
                    <a:alpha val="62000"/>
                  </a:srgbClr>
                </a:solidFill>
                <a:latin typeface="Arial Narrow" panose="020B0606020202030204" pitchFamily="34" charset="0"/>
              </a:rPr>
              <a:t>SAMPLE</a:t>
            </a:r>
            <a:endParaRPr lang="en-GB" sz="3600" dirty="0">
              <a:solidFill>
                <a:srgbClr val="C00000">
                  <a:alpha val="62000"/>
                </a:srgb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87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Props1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9AA3960-760A-4B61-8C8B-DBF90F37C8C8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e7019c98-23ef-46f8-8434-cfd3a3bc7393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5743</TotalTime>
  <Words>534</Words>
  <Application>Microsoft Office PowerPoint</Application>
  <PresentationFormat>On-screen Show (16:9)</PresentationFormat>
  <Paragraphs>174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Calibri</vt:lpstr>
      <vt:lpstr>Verdana</vt:lpstr>
      <vt:lpstr>Wingdings</vt:lpstr>
      <vt:lpstr>GEANT Association</vt:lpstr>
      <vt:lpstr>PowerPoint Presentation</vt:lpstr>
      <vt:lpstr>Scoping a new network – the process</vt:lpstr>
      <vt:lpstr>The network today</vt:lpstr>
      <vt:lpstr>IRU SGA – the opportunity</vt:lpstr>
      <vt:lpstr>Defining the IRU SGA size</vt:lpstr>
      <vt:lpstr>PowerPoint Presentation</vt:lpstr>
      <vt:lpstr>Part 1 - defining a what we need/want</vt:lpstr>
      <vt:lpstr>1st CTO Workshop and principles</vt:lpstr>
      <vt:lpstr>A network  for the long term</vt:lpstr>
      <vt:lpstr>Part 2 - optimize and define a budget</vt:lpstr>
      <vt:lpstr>Understanding and optimizing the cost</vt:lpstr>
      <vt:lpstr>Starting to define a topology</vt:lpstr>
      <vt:lpstr>The Rome workshop</vt:lpstr>
      <vt:lpstr>The Rome map</vt:lpstr>
      <vt:lpstr>Proposing a budget</vt:lpstr>
      <vt:lpstr>The reference map</vt:lpstr>
      <vt:lpstr>Next steps</vt:lpstr>
    </vt:vector>
  </TitlesOfParts>
  <Company>DANTE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Guy.Roberts@dante.net;Mian.Usman@geant.org;Sebastiano.Buscaglione@geant.org</dc:creator>
  <cp:keywords/>
  <dc:description>change to funding information Nov 2015</dc:description>
  <cp:lastModifiedBy>Sebastiano Buscaglione</cp:lastModifiedBy>
  <cp:revision>257</cp:revision>
  <dcterms:created xsi:type="dcterms:W3CDTF">2015-04-29T14:13:57Z</dcterms:created>
  <dcterms:modified xsi:type="dcterms:W3CDTF">2018-06-12T13:08:39Z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