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2"/>
  </p:notes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4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73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</a:p>
        </p:txBody>
      </p:sp>
      <p:sp>
        <p:nvSpPr>
          <p:cNvPr id="9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&lt;header&gt;</a:t>
            </a:r>
          </a:p>
        </p:txBody>
      </p:sp>
      <p:sp>
        <p:nvSpPr>
          <p:cNvPr id="91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</a:p>
        </p:txBody>
      </p:sp>
      <p:sp>
        <p:nvSpPr>
          <p:cNvPr id="92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</a:p>
        </p:txBody>
      </p:sp>
      <p:sp>
        <p:nvSpPr>
          <p:cNvPr id="93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776ACA75-22B8-4576-95A7-9BC97243C67D}" type="slidenum"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5414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600" cy="411300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0" name="TextShape 2"/>
          <p:cNvSpPr txBox="1"/>
          <p:nvPr/>
        </p:nvSpPr>
        <p:spPr>
          <a:xfrm>
            <a:off x="3884760" y="8685360"/>
            <a:ext cx="2970000" cy="45540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B7D7FB20-63EB-4E6B-803A-F7417C374BD3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+mn-ea"/>
              </a:rPr>
              <a:t>7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776ACA75-22B8-4576-95A7-9BC97243C67D}" type="slidenum">
              <a:rPr lang="en-US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8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427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0"/>
            <a:ext cx="8152920" cy="76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3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12720" y="1143000"/>
            <a:ext cx="8152920" cy="23623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12720" y="3729960"/>
            <a:ext cx="8152920" cy="23623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0"/>
            <a:ext cx="8152920" cy="76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3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12720" y="1143000"/>
            <a:ext cx="3978360" cy="23623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790520" y="1143000"/>
            <a:ext cx="3978360" cy="23623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4790520" y="3729960"/>
            <a:ext cx="3978360" cy="23623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612720" y="3729960"/>
            <a:ext cx="3978360" cy="23623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09480" y="0"/>
            <a:ext cx="8152920" cy="76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3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12720" y="1143000"/>
            <a:ext cx="8152920" cy="49525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612720" y="1143000"/>
            <a:ext cx="8152920" cy="49525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pic>
        <p:nvPicPr>
          <p:cNvPr id="44" name="Picture 43"/>
          <p:cNvPicPr/>
          <p:nvPr/>
        </p:nvPicPr>
        <p:blipFill>
          <a:blip r:embed="rId2"/>
          <a:stretch/>
        </p:blipFill>
        <p:spPr>
          <a:xfrm>
            <a:off x="1585440" y="1142640"/>
            <a:ext cx="6207120" cy="4952520"/>
          </a:xfrm>
          <a:prstGeom prst="rect">
            <a:avLst/>
          </a:prstGeom>
          <a:ln>
            <a:noFill/>
          </a:ln>
        </p:spPr>
      </p:pic>
      <p:pic>
        <p:nvPicPr>
          <p:cNvPr id="45" name="Picture 44"/>
          <p:cNvPicPr/>
          <p:nvPr/>
        </p:nvPicPr>
        <p:blipFill>
          <a:blip r:embed="rId2"/>
          <a:stretch/>
        </p:blipFill>
        <p:spPr>
          <a:xfrm>
            <a:off x="1585440" y="1142640"/>
            <a:ext cx="6207120" cy="4952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0"/>
            <a:ext cx="8152920" cy="76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3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subTitle"/>
          </p:nvPr>
        </p:nvSpPr>
        <p:spPr>
          <a:xfrm>
            <a:off x="612720" y="1143000"/>
            <a:ext cx="8152920" cy="495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0"/>
            <a:ext cx="8152920" cy="76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3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12720" y="1143000"/>
            <a:ext cx="8152920" cy="49525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0"/>
            <a:ext cx="8152920" cy="76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3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12720" y="1143000"/>
            <a:ext cx="3978360" cy="49525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790520" y="1143000"/>
            <a:ext cx="3978360" cy="49525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0"/>
            <a:ext cx="8152920" cy="76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3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subTitle"/>
          </p:nvPr>
        </p:nvSpPr>
        <p:spPr>
          <a:xfrm>
            <a:off x="609480" y="0"/>
            <a:ext cx="8152920" cy="3532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0"/>
            <a:ext cx="8152920" cy="76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3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12720" y="1143000"/>
            <a:ext cx="3978360" cy="23623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12720" y="3729960"/>
            <a:ext cx="3978360" cy="23623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790520" y="1143000"/>
            <a:ext cx="3978360" cy="49525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0"/>
            <a:ext cx="8152920" cy="76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3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612720" y="1143000"/>
            <a:ext cx="8152920" cy="495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0"/>
            <a:ext cx="8152920" cy="76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3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12720" y="1143000"/>
            <a:ext cx="3978360" cy="49525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790520" y="1143000"/>
            <a:ext cx="3978360" cy="23623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790520" y="3729960"/>
            <a:ext cx="3978360" cy="23623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0"/>
            <a:ext cx="8152920" cy="76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3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12720" y="1143000"/>
            <a:ext cx="3978360" cy="23623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790520" y="1143000"/>
            <a:ext cx="3978360" cy="23623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12720" y="3729960"/>
            <a:ext cx="8152920" cy="23623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0"/>
            <a:ext cx="8152920" cy="76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3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12720" y="1143000"/>
            <a:ext cx="8152920" cy="23623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612720" y="3729960"/>
            <a:ext cx="8152920" cy="23623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09480" y="0"/>
            <a:ext cx="8152920" cy="76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3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612720" y="1143000"/>
            <a:ext cx="3978360" cy="23623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790520" y="1143000"/>
            <a:ext cx="3978360" cy="23623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4790520" y="3729960"/>
            <a:ext cx="3978360" cy="23623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612720" y="3729960"/>
            <a:ext cx="3978360" cy="23623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609480" y="0"/>
            <a:ext cx="8152920" cy="76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3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612720" y="1143000"/>
            <a:ext cx="8152920" cy="49525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612720" y="1143000"/>
            <a:ext cx="8152920" cy="49525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pic>
        <p:nvPicPr>
          <p:cNvPr id="87" name="Picture 86"/>
          <p:cNvPicPr/>
          <p:nvPr/>
        </p:nvPicPr>
        <p:blipFill>
          <a:blip r:embed="rId2"/>
          <a:stretch/>
        </p:blipFill>
        <p:spPr>
          <a:xfrm>
            <a:off x="1585440" y="1142640"/>
            <a:ext cx="6207120" cy="4952520"/>
          </a:xfrm>
          <a:prstGeom prst="rect">
            <a:avLst/>
          </a:prstGeom>
          <a:ln>
            <a:noFill/>
          </a:ln>
        </p:spPr>
      </p:pic>
      <p:pic>
        <p:nvPicPr>
          <p:cNvPr id="88" name="Picture 87"/>
          <p:cNvPicPr/>
          <p:nvPr/>
        </p:nvPicPr>
        <p:blipFill>
          <a:blip r:embed="rId2"/>
          <a:stretch/>
        </p:blipFill>
        <p:spPr>
          <a:xfrm>
            <a:off x="1585440" y="1142640"/>
            <a:ext cx="6207120" cy="4952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0"/>
            <a:ext cx="8152920" cy="76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3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12720" y="1143000"/>
            <a:ext cx="8152920" cy="49525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0"/>
            <a:ext cx="8152920" cy="76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3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12720" y="1143000"/>
            <a:ext cx="3978360" cy="49525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790520" y="1143000"/>
            <a:ext cx="3978360" cy="49525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0"/>
            <a:ext cx="8152920" cy="76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3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609480" y="0"/>
            <a:ext cx="8152920" cy="3532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09480" y="0"/>
            <a:ext cx="8152920" cy="76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3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12720" y="1143000"/>
            <a:ext cx="3978360" cy="23623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12720" y="3729960"/>
            <a:ext cx="3978360" cy="23623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790520" y="1143000"/>
            <a:ext cx="3978360" cy="49525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09480" y="0"/>
            <a:ext cx="8152920" cy="76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3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12720" y="1143000"/>
            <a:ext cx="3978360" cy="49525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790520" y="1143000"/>
            <a:ext cx="3978360" cy="23623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790520" y="3729960"/>
            <a:ext cx="3978360" cy="23623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0"/>
            <a:ext cx="8152920" cy="7617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3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12720" y="1143000"/>
            <a:ext cx="3978360" cy="23623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790520" y="1143000"/>
            <a:ext cx="3978360" cy="23623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12720" y="3729960"/>
            <a:ext cx="8152920" cy="236232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stomShape 1" hidden="1"/>
          <p:cNvSpPr/>
          <p:nvPr/>
        </p:nvSpPr>
        <p:spPr>
          <a:xfrm>
            <a:off x="0" y="563760"/>
            <a:ext cx="9143640" cy="319680"/>
          </a:xfrm>
          <a:prstGeom prst="rect">
            <a:avLst/>
          </a:prstGeom>
          <a:solidFill>
            <a:srgbClr val="FFFFFF"/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" name="CustomShape 2" hidden="1"/>
          <p:cNvSpPr/>
          <p:nvPr/>
        </p:nvSpPr>
        <p:spPr>
          <a:xfrm>
            <a:off x="0" y="609480"/>
            <a:ext cx="533160" cy="2282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590400" y="609480"/>
            <a:ext cx="8553240" cy="2282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pic>
        <p:nvPicPr>
          <p:cNvPr id="3" name="Picture 9"/>
          <p:cNvPicPr/>
          <p:nvPr/>
        </p:nvPicPr>
        <p:blipFill>
          <a:blip r:embed="rId14"/>
          <a:stretch/>
        </p:blipFill>
        <p:spPr>
          <a:xfrm>
            <a:off x="0" y="6248520"/>
            <a:ext cx="1315440" cy="609120"/>
          </a:xfrm>
          <a:prstGeom prst="rect">
            <a:avLst/>
          </a:prstGeom>
          <a:ln>
            <a:noFill/>
          </a:ln>
        </p:spPr>
      </p:pic>
      <p:sp>
        <p:nvSpPr>
          <p:cNvPr id="4" name="CustomShape 4"/>
          <p:cNvSpPr/>
          <p:nvPr/>
        </p:nvSpPr>
        <p:spPr>
          <a:xfrm>
            <a:off x="0" y="5970960"/>
            <a:ext cx="9143640" cy="886680"/>
          </a:xfrm>
          <a:prstGeom prst="rect">
            <a:avLst/>
          </a:prstGeom>
          <a:solidFill>
            <a:srgbClr val="FFFFFF"/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" name="CustomShape 5"/>
          <p:cNvSpPr/>
          <p:nvPr/>
        </p:nvSpPr>
        <p:spPr>
          <a:xfrm>
            <a:off x="-9000" y="6053400"/>
            <a:ext cx="2248920" cy="7128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" name="CustomShape 6"/>
          <p:cNvSpPr/>
          <p:nvPr/>
        </p:nvSpPr>
        <p:spPr>
          <a:xfrm>
            <a:off x="2359080" y="6044040"/>
            <a:ext cx="6784560" cy="7128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" name="PlaceHolder 7"/>
          <p:cNvSpPr>
            <a:spLocks noGrp="1"/>
          </p:cNvSpPr>
          <p:nvPr>
            <p:ph type="title"/>
          </p:nvPr>
        </p:nvSpPr>
        <p:spPr>
          <a:xfrm>
            <a:off x="2438280" y="2057400"/>
            <a:ext cx="6476760" cy="18284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n-GB" sz="3600" b="0" strike="noStrike" cap="all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Master title style</a:t>
            </a:r>
            <a:endParaRPr lang="en-GB" sz="3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8"/>
          <p:cNvSpPr>
            <a:spLocks noGrp="1"/>
          </p:cNvSpPr>
          <p:nvPr>
            <p:ph type="dt"/>
          </p:nvPr>
        </p:nvSpPr>
        <p:spPr>
          <a:xfrm>
            <a:off x="2438280" y="6019920"/>
            <a:ext cx="6552720" cy="68544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13 Jun 2018, TNC18, Trondheim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9" name="Picture 11"/>
          <p:cNvPicPr/>
          <p:nvPr/>
        </p:nvPicPr>
        <p:blipFill>
          <a:blip r:embed="rId14"/>
          <a:stretch/>
        </p:blipFill>
        <p:spPr>
          <a:xfrm>
            <a:off x="7752240" y="76320"/>
            <a:ext cx="1315440" cy="609120"/>
          </a:xfrm>
          <a:prstGeom prst="rect">
            <a:avLst/>
          </a:prstGeom>
          <a:ln>
            <a:noFill/>
          </a:ln>
        </p:spPr>
      </p:pic>
      <p:pic>
        <p:nvPicPr>
          <p:cNvPr id="10" name="Picture 12"/>
          <p:cNvPicPr/>
          <p:nvPr/>
        </p:nvPicPr>
        <p:blipFill>
          <a:blip r:embed="rId14"/>
          <a:stretch/>
        </p:blipFill>
        <p:spPr>
          <a:xfrm>
            <a:off x="7752240" y="76320"/>
            <a:ext cx="1315440" cy="609120"/>
          </a:xfrm>
          <a:prstGeom prst="rect">
            <a:avLst/>
          </a:prstGeom>
          <a:ln>
            <a:noFill/>
          </a:ln>
        </p:spPr>
      </p:pic>
      <p:sp>
        <p:nvSpPr>
          <p:cNvPr id="11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300" b="0" strike="noStrike" spc="-1">
                <a:solidFill>
                  <a:srgbClr val="B95B22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0" y="563760"/>
            <a:ext cx="9143640" cy="319680"/>
          </a:xfrm>
          <a:prstGeom prst="rect">
            <a:avLst/>
          </a:prstGeom>
          <a:solidFill>
            <a:srgbClr val="FFFFFF"/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7" name="CustomShape 2"/>
          <p:cNvSpPr/>
          <p:nvPr/>
        </p:nvSpPr>
        <p:spPr>
          <a:xfrm>
            <a:off x="0" y="609480"/>
            <a:ext cx="533160" cy="2282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8" name="CustomShape 3"/>
          <p:cNvSpPr/>
          <p:nvPr/>
        </p:nvSpPr>
        <p:spPr>
          <a:xfrm>
            <a:off x="590400" y="609480"/>
            <a:ext cx="8553240" cy="2282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760"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pic>
        <p:nvPicPr>
          <p:cNvPr id="49" name="Picture 9"/>
          <p:cNvPicPr/>
          <p:nvPr/>
        </p:nvPicPr>
        <p:blipFill>
          <a:blip r:embed="rId14"/>
          <a:stretch/>
        </p:blipFill>
        <p:spPr>
          <a:xfrm>
            <a:off x="0" y="6248520"/>
            <a:ext cx="1315440" cy="609120"/>
          </a:xfrm>
          <a:prstGeom prst="rect">
            <a:avLst/>
          </a:prstGeom>
          <a:ln>
            <a:noFill/>
          </a:ln>
        </p:spPr>
      </p:pic>
      <p:sp>
        <p:nvSpPr>
          <p:cNvPr id="50" name="PlaceHolder 4"/>
          <p:cNvSpPr>
            <a:spLocks noGrp="1"/>
          </p:cNvSpPr>
          <p:nvPr>
            <p:ph type="title"/>
          </p:nvPr>
        </p:nvSpPr>
        <p:spPr>
          <a:xfrm>
            <a:off x="609480" y="0"/>
            <a:ext cx="8152920" cy="7617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GB" sz="36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Master title style</a:t>
            </a:r>
            <a:endParaRPr lang="en-GB" sz="3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5"/>
          <p:cNvSpPr>
            <a:spLocks noGrp="1"/>
          </p:cNvSpPr>
          <p:nvPr>
            <p:ph type="sldNum"/>
          </p:nvPr>
        </p:nvSpPr>
        <p:spPr>
          <a:xfrm>
            <a:off x="0" y="601560"/>
            <a:ext cx="533160" cy="2440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FD221094-7D7B-4B59-98BB-F8093DD589AF}" type="slidenum">
              <a:rPr lang="en-US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2" name="PlaceHolder 6"/>
          <p:cNvSpPr>
            <a:spLocks noGrp="1"/>
          </p:cNvSpPr>
          <p:nvPr>
            <p:ph type="body"/>
          </p:nvPr>
        </p:nvSpPr>
        <p:spPr>
          <a:xfrm>
            <a:off x="612720" y="1143000"/>
            <a:ext cx="8152920" cy="495252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  <a:endParaRPr lang="en-GB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  <a:endParaRPr lang="en-GB" sz="2900" b="0" strike="noStrike" spc="-1">
              <a:solidFill>
                <a:srgbClr val="B95B22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  <a:endParaRPr lang="en-GB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  <a:endParaRPr lang="en-GB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  <a:endParaRPr lang="en-GB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  <a:endParaRPr lang="en-GB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GB" sz="2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LevelClick to edit Master text styles</a:t>
            </a:r>
            <a:endParaRPr lang="en-GB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sz="2600" b="0" strike="noStrike" spc="-1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level</a:t>
            </a:r>
            <a:endParaRPr lang="en-GB" sz="2900" b="0" strike="noStrike" spc="-1">
              <a:solidFill>
                <a:srgbClr val="B95B22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914400" lvl="2" indent="-228240">
              <a:lnSpc>
                <a:spcPct val="100000"/>
              </a:lnSpc>
              <a:buClr>
                <a:srgbClr val="DD8047"/>
              </a:buClr>
              <a:buSzPct val="75000"/>
              <a:buFont typeface="Wingdings" charset="2"/>
              <a:buChar char=""/>
            </a:pPr>
            <a:r>
              <a:rPr lang="en-GB" sz="2300" b="0" strike="noStrike" spc="-1">
                <a:solidFill>
                  <a:srgbClr val="B95B22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level</a:t>
            </a:r>
            <a:endParaRPr lang="en-GB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1371600" lvl="3" indent="-228240">
              <a:lnSpc>
                <a:spcPct val="100000"/>
              </a:lnSpc>
              <a:buClr>
                <a:srgbClr val="A5AB81"/>
              </a:buClr>
              <a:buSzPct val="75000"/>
              <a:buFont typeface="Wingdings" charset="2"/>
              <a:buChar char="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level</a:t>
            </a:r>
            <a:endParaRPr lang="en-GB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1828800" lvl="4" indent="-228240">
              <a:lnSpc>
                <a:spcPct val="100000"/>
              </a:lnSpc>
              <a:buClr>
                <a:srgbClr val="D8B25C"/>
              </a:buClr>
              <a:buSzPct val="65000"/>
              <a:buFont typeface="Wingdings" charset="2"/>
              <a:buChar char="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level</a:t>
            </a:r>
            <a:endParaRPr lang="en-GB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53" name="PlaceHolder 7"/>
          <p:cNvSpPr>
            <a:spLocks noGrp="1"/>
          </p:cNvSpPr>
          <p:nvPr>
            <p:ph type="dt"/>
          </p:nvPr>
        </p:nvSpPr>
        <p:spPr>
          <a:xfrm>
            <a:off x="5257800" y="6324480"/>
            <a:ext cx="3504960" cy="3646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400" b="0" strike="noStrike" spc="-1">
                <a:solidFill>
                  <a:srgbClr val="FF993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13 Jun 2018, TNC18, Trondheim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4" name="PlaceHolder 8"/>
          <p:cNvSpPr>
            <a:spLocks noGrp="1"/>
          </p:cNvSpPr>
          <p:nvPr>
            <p:ph type="ftr"/>
          </p:nvPr>
        </p:nvSpPr>
        <p:spPr>
          <a:xfrm>
            <a:off x="1315800" y="6324480"/>
            <a:ext cx="3713040" cy="3646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400" b="0" strike="noStrike" spc="-1">
                <a:solidFill>
                  <a:srgbClr val="FF993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IP Fabric solution for GRNET Datacenters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228600" y="1676520"/>
            <a:ext cx="8686440" cy="2209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GB" sz="4800" b="0" strike="noStrike" cap="all" spc="-1">
                <a:solidFill>
                  <a:srgbClr val="2054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IP fabric </a:t>
            </a:r>
            <a:r>
              <a:rPr lang="en-GB" sz="4800" b="0" strike="noStrike" cap="all" spc="-1">
                <a:solidFill>
                  <a:srgbClr val="355D7E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architecture for grnet
</a:t>
            </a:r>
            <a:r>
              <a:rPr lang="en-GB" sz="4800" b="0" i="1" strike="noStrike" cap="all" spc="-1">
                <a:solidFill>
                  <a:srgbClr val="355D7E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Automating the DATACENTER</a:t>
            </a:r>
            <a:endParaRPr lang="en-GB" sz="3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2400480" y="6019920"/>
            <a:ext cx="6552720" cy="685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2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June 13, 2018, TNC18: Trondheim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CustomShape 4"/>
          <p:cNvSpPr/>
          <p:nvPr/>
        </p:nvSpPr>
        <p:spPr>
          <a:xfrm>
            <a:off x="0" y="4648320"/>
            <a:ext cx="9144000" cy="1371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600" b="0" strike="noStrike" spc="-1" dirty="0">
                <a:solidFill>
                  <a:srgbClr val="355D7E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Christos Argyropoulos</a:t>
            </a:r>
            <a:endParaRPr lang="en-US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600" b="0" strike="noStrike" spc="-1" dirty="0">
                <a:solidFill>
                  <a:srgbClr val="355D7E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cargious@noc.grnet.gr</a:t>
            </a:r>
            <a:endParaRPr lang="en-US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600" b="0" strike="noStrike" spc="-1" dirty="0">
                <a:solidFill>
                  <a:srgbClr val="355D7E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GRNET</a:t>
            </a:r>
            <a:endParaRPr lang="en-US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TextShape 1"/>
          <p:cNvSpPr txBox="1"/>
          <p:nvPr/>
        </p:nvSpPr>
        <p:spPr>
          <a:xfrm>
            <a:off x="609480" y="0"/>
            <a:ext cx="8152920" cy="761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GB" sz="36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GRNET IP Fabric topology</a:t>
            </a:r>
            <a:endParaRPr lang="en-GB" sz="3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1" name="TextShape 2"/>
          <p:cNvSpPr txBox="1"/>
          <p:nvPr/>
        </p:nvSpPr>
        <p:spPr>
          <a:xfrm>
            <a:off x="0" y="601560"/>
            <a:ext cx="533160" cy="244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281D8718-0396-44E1-953A-2AA2ABDE9667}" type="slidenum">
              <a:rPr lang="en-US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62" name="TextShape 3"/>
          <p:cNvSpPr txBox="1"/>
          <p:nvPr/>
        </p:nvSpPr>
        <p:spPr>
          <a:xfrm>
            <a:off x="5257800" y="6324480"/>
            <a:ext cx="3504960" cy="36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400" b="0" strike="noStrike" spc="-1">
                <a:solidFill>
                  <a:srgbClr val="FF993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13 Jun 2018, TNC18, Trondheim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63" name="TextShape 4"/>
          <p:cNvSpPr txBox="1"/>
          <p:nvPr/>
        </p:nvSpPr>
        <p:spPr>
          <a:xfrm>
            <a:off x="1315800" y="6324480"/>
            <a:ext cx="3713040" cy="36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400" b="0" strike="noStrike" spc="-1">
                <a:solidFill>
                  <a:srgbClr val="FF993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IP Fabric solution for GRNET Datacenters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64" name="TextShape 5"/>
          <p:cNvSpPr txBox="1"/>
          <p:nvPr/>
        </p:nvSpPr>
        <p:spPr>
          <a:xfrm>
            <a:off x="5105520" y="1143000"/>
            <a:ext cx="4038120" cy="4952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GB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Spine &amp; Leaf topology</a:t>
            </a:r>
          </a:p>
          <a:p>
            <a:pPr>
              <a:lnSpc>
                <a:spcPct val="100000"/>
              </a:lnSpc>
            </a:pPr>
            <a:endParaRPr lang="en-GB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GB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SPINE: Juniper QFX1002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nx10G uplink to GRNET core</a:t>
            </a:r>
          </a:p>
          <a:p>
            <a:pPr>
              <a:lnSpc>
                <a:spcPct val="100000"/>
              </a:lnSpc>
            </a:pPr>
            <a:endParaRPr lang="en-GB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GB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LEAF: Juniper QFX5100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2x40G uplink</a:t>
            </a:r>
          </a:p>
          <a:p>
            <a:endParaRPr lang="en-GB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GB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Server: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2x1/10G UTP</a:t>
            </a:r>
          </a:p>
          <a:p>
            <a:pPr marL="914400" lvl="2" indent="-228240">
              <a:lnSpc>
                <a:spcPct val="100000"/>
              </a:lnSpc>
              <a:buClr>
                <a:srgbClr val="DD8047"/>
              </a:buClr>
              <a:buSzPct val="75000"/>
              <a:buFont typeface="Wingdings" charset="2"/>
              <a:buChar char=""/>
            </a:pPr>
            <a:r>
              <a:rPr lang="en-GB" sz="2300" b="0" strike="noStrike" spc="-1" dirty="0" err="1">
                <a:solidFill>
                  <a:srgbClr val="B95B22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Multihoming</a:t>
            </a:r>
            <a:r>
              <a:rPr lang="en-GB" sz="2300" b="0" strike="noStrike" spc="-1" dirty="0">
                <a:solidFill>
                  <a:srgbClr val="B95B22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In pairs of racks</a:t>
            </a:r>
            <a:endParaRPr lang="en-GB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LACP or Active-Backup</a:t>
            </a:r>
          </a:p>
          <a:p>
            <a:pPr>
              <a:lnSpc>
                <a:spcPct val="100000"/>
              </a:lnSpc>
            </a:pPr>
            <a:endParaRPr lang="en-GB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>
              <a:lnSpc>
                <a:spcPct val="100000"/>
              </a:lnSpc>
            </a:pPr>
            <a:endParaRPr lang="en-GB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endParaRPr lang="en-GB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endParaRPr lang="en-GB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65" name="CustomShape 6"/>
          <p:cNvSpPr/>
          <p:nvPr/>
        </p:nvSpPr>
        <p:spPr>
          <a:xfrm>
            <a:off x="228600" y="1295280"/>
            <a:ext cx="4746960" cy="4242240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 w="25560">
            <a:solidFill>
              <a:schemeClr val="accent1"/>
            </a:solidFill>
            <a:custDash>
              <a:ds d="300000" sp="100000"/>
            </a:custDash>
            <a:round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66" name="CustomShape 7"/>
          <p:cNvSpPr/>
          <p:nvPr/>
        </p:nvSpPr>
        <p:spPr>
          <a:xfrm>
            <a:off x="1219680" y="4858560"/>
            <a:ext cx="479160" cy="1663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  <a:round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7" name="Line 8"/>
          <p:cNvSpPr/>
          <p:nvPr/>
        </p:nvSpPr>
        <p:spPr>
          <a:xfrm flipH="1" flipV="1">
            <a:off x="817560" y="4470840"/>
            <a:ext cx="641520" cy="38736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68" name="Line 9"/>
          <p:cNvSpPr/>
          <p:nvPr/>
        </p:nvSpPr>
        <p:spPr>
          <a:xfrm flipV="1">
            <a:off x="1459080" y="4463640"/>
            <a:ext cx="659880" cy="39456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69" name="CustomShape 10"/>
          <p:cNvSpPr/>
          <p:nvPr/>
        </p:nvSpPr>
        <p:spPr>
          <a:xfrm>
            <a:off x="1220040" y="5059800"/>
            <a:ext cx="479160" cy="1663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  <a:round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0" name="CustomShape 11"/>
          <p:cNvSpPr/>
          <p:nvPr/>
        </p:nvSpPr>
        <p:spPr>
          <a:xfrm>
            <a:off x="1218240" y="5247360"/>
            <a:ext cx="479160" cy="1663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  <a:round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1" name="CustomShape 12"/>
          <p:cNvSpPr/>
          <p:nvPr/>
        </p:nvSpPr>
        <p:spPr>
          <a:xfrm>
            <a:off x="1817280" y="1347120"/>
            <a:ext cx="866880" cy="70560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25560">
            <a:solidFill>
              <a:schemeClr val="accent4"/>
            </a:solidFill>
            <a:round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Core Router A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2" name="CustomShape 13"/>
          <p:cNvSpPr/>
          <p:nvPr/>
        </p:nvSpPr>
        <p:spPr>
          <a:xfrm>
            <a:off x="2962080" y="1347120"/>
            <a:ext cx="866880" cy="70560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25560">
            <a:solidFill>
              <a:schemeClr val="accent4"/>
            </a:solidFill>
            <a:round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Core Router B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3" name="CustomShape 14"/>
          <p:cNvSpPr/>
          <p:nvPr/>
        </p:nvSpPr>
        <p:spPr>
          <a:xfrm>
            <a:off x="384120" y="3765240"/>
            <a:ext cx="866880" cy="70560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25560">
            <a:solidFill>
              <a:schemeClr val="accent1">
                <a:lumMod val="75000"/>
              </a:schemeClr>
            </a:solidFill>
            <a:round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Juniper QFX5K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4" name="CustomShape 15"/>
          <p:cNvSpPr/>
          <p:nvPr/>
        </p:nvSpPr>
        <p:spPr>
          <a:xfrm>
            <a:off x="1685520" y="3757680"/>
            <a:ext cx="866880" cy="70560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25560">
            <a:solidFill>
              <a:schemeClr val="accent1">
                <a:lumMod val="75000"/>
              </a:schemeClr>
            </a:solidFill>
            <a:round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Juniper QFX5K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5" name="CustomShape 16"/>
          <p:cNvSpPr/>
          <p:nvPr/>
        </p:nvSpPr>
        <p:spPr>
          <a:xfrm>
            <a:off x="1242000" y="2399040"/>
            <a:ext cx="990360" cy="705600"/>
          </a:xfrm>
          <a:prstGeom prst="roundRect">
            <a:avLst>
              <a:gd name="adj" fmla="val 16667"/>
            </a:avLst>
          </a:prstGeom>
          <a:solidFill>
            <a:srgbClr val="93A8BB"/>
          </a:solidFill>
          <a:ln w="25560">
            <a:solidFill>
              <a:schemeClr val="bg2">
                <a:lumMod val="75000"/>
              </a:schemeClr>
            </a:solidFill>
            <a:round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Juniper QFX10K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6" name="CustomShape 17"/>
          <p:cNvSpPr/>
          <p:nvPr/>
        </p:nvSpPr>
        <p:spPr>
          <a:xfrm>
            <a:off x="3112200" y="2399040"/>
            <a:ext cx="990360" cy="705600"/>
          </a:xfrm>
          <a:prstGeom prst="roundRect">
            <a:avLst>
              <a:gd name="adj" fmla="val 16667"/>
            </a:avLst>
          </a:prstGeom>
          <a:solidFill>
            <a:srgbClr val="93A8BB"/>
          </a:solidFill>
          <a:ln w="25560">
            <a:solidFill>
              <a:schemeClr val="bg2">
                <a:lumMod val="75000"/>
              </a:schemeClr>
            </a:solidFill>
            <a:round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Juniper QFX 10K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7" name="Line 18"/>
          <p:cNvSpPr/>
          <p:nvPr/>
        </p:nvSpPr>
        <p:spPr>
          <a:xfrm flipV="1">
            <a:off x="1737360" y="2052720"/>
            <a:ext cx="513360" cy="34596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78" name="Line 19"/>
          <p:cNvSpPr/>
          <p:nvPr/>
        </p:nvSpPr>
        <p:spPr>
          <a:xfrm flipH="1" flipV="1">
            <a:off x="3395520" y="2052720"/>
            <a:ext cx="211680" cy="34596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79" name="Line 20"/>
          <p:cNvSpPr/>
          <p:nvPr/>
        </p:nvSpPr>
        <p:spPr>
          <a:xfrm flipV="1">
            <a:off x="817560" y="3104640"/>
            <a:ext cx="919800" cy="66024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80" name="Line 21"/>
          <p:cNvSpPr/>
          <p:nvPr/>
        </p:nvSpPr>
        <p:spPr>
          <a:xfrm flipV="1">
            <a:off x="2118960" y="3104640"/>
            <a:ext cx="1488240" cy="65268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81" name="Line 22"/>
          <p:cNvSpPr/>
          <p:nvPr/>
        </p:nvSpPr>
        <p:spPr>
          <a:xfrm flipH="1" flipV="1">
            <a:off x="2250720" y="2052720"/>
            <a:ext cx="1356480" cy="34596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82" name="Line 23"/>
          <p:cNvSpPr/>
          <p:nvPr/>
        </p:nvSpPr>
        <p:spPr>
          <a:xfrm flipV="1">
            <a:off x="1737360" y="2052720"/>
            <a:ext cx="1658160" cy="34596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83" name="Line 24"/>
          <p:cNvSpPr/>
          <p:nvPr/>
        </p:nvSpPr>
        <p:spPr>
          <a:xfrm flipH="1">
            <a:off x="817560" y="3104640"/>
            <a:ext cx="2789640" cy="66024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84" name="Line 25"/>
          <p:cNvSpPr/>
          <p:nvPr/>
        </p:nvSpPr>
        <p:spPr>
          <a:xfrm flipH="1" flipV="1">
            <a:off x="1737360" y="3104640"/>
            <a:ext cx="381600" cy="65268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85" name="CustomShape 26"/>
          <p:cNvSpPr/>
          <p:nvPr/>
        </p:nvSpPr>
        <p:spPr>
          <a:xfrm>
            <a:off x="3506040" y="4858560"/>
            <a:ext cx="479160" cy="1663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  <a:round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6" name="Line 27"/>
          <p:cNvSpPr/>
          <p:nvPr/>
        </p:nvSpPr>
        <p:spPr>
          <a:xfrm flipH="1" flipV="1">
            <a:off x="3153240" y="4470840"/>
            <a:ext cx="592200" cy="38736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87" name="Line 28"/>
          <p:cNvSpPr/>
          <p:nvPr/>
        </p:nvSpPr>
        <p:spPr>
          <a:xfrm flipV="1">
            <a:off x="3745440" y="4470840"/>
            <a:ext cx="709200" cy="38736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88" name="CustomShape 29"/>
          <p:cNvSpPr/>
          <p:nvPr/>
        </p:nvSpPr>
        <p:spPr>
          <a:xfrm>
            <a:off x="3506040" y="5043240"/>
            <a:ext cx="479160" cy="1663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  <a:round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9" name="CustomShape 30"/>
          <p:cNvSpPr/>
          <p:nvPr/>
        </p:nvSpPr>
        <p:spPr>
          <a:xfrm>
            <a:off x="3506040" y="5247360"/>
            <a:ext cx="479160" cy="1663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  <a:round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0" name="CustomShape 31"/>
          <p:cNvSpPr/>
          <p:nvPr/>
        </p:nvSpPr>
        <p:spPr>
          <a:xfrm>
            <a:off x="2719800" y="3765240"/>
            <a:ext cx="866880" cy="70560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25560">
            <a:solidFill>
              <a:schemeClr val="accent1">
                <a:lumMod val="75000"/>
              </a:schemeClr>
            </a:solidFill>
            <a:round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Juniper QFX5K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1" name="CustomShape 32"/>
          <p:cNvSpPr/>
          <p:nvPr/>
        </p:nvSpPr>
        <p:spPr>
          <a:xfrm>
            <a:off x="4021200" y="3757680"/>
            <a:ext cx="866880" cy="70560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25560">
            <a:solidFill>
              <a:schemeClr val="accent1">
                <a:lumMod val="75000"/>
              </a:schemeClr>
            </a:solidFill>
            <a:round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Juniper QFX5K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2" name="Line 33"/>
          <p:cNvSpPr/>
          <p:nvPr/>
        </p:nvSpPr>
        <p:spPr>
          <a:xfrm flipH="1" flipV="1">
            <a:off x="1737360" y="3104640"/>
            <a:ext cx="1415880" cy="66024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93" name="Line 34"/>
          <p:cNvSpPr/>
          <p:nvPr/>
        </p:nvSpPr>
        <p:spPr>
          <a:xfrm flipH="1" flipV="1">
            <a:off x="3607200" y="3104640"/>
            <a:ext cx="847440" cy="65268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94" name="Line 35"/>
          <p:cNvSpPr/>
          <p:nvPr/>
        </p:nvSpPr>
        <p:spPr>
          <a:xfrm flipH="1">
            <a:off x="3153240" y="3104640"/>
            <a:ext cx="453960" cy="66024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95" name="Line 36"/>
          <p:cNvSpPr/>
          <p:nvPr/>
        </p:nvSpPr>
        <p:spPr>
          <a:xfrm flipH="1" flipV="1">
            <a:off x="1737360" y="3104640"/>
            <a:ext cx="2717280" cy="65268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CustomShape 1"/>
          <p:cNvSpPr/>
          <p:nvPr/>
        </p:nvSpPr>
        <p:spPr>
          <a:xfrm>
            <a:off x="138960" y="988920"/>
            <a:ext cx="4978800" cy="2820960"/>
          </a:xfrm>
          <a:prstGeom prst="rect">
            <a:avLst/>
          </a:prstGeom>
          <a:noFill/>
          <a:ln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freezing" dir="t"/>
          </a:scene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97" name="TextShape 2"/>
          <p:cNvSpPr txBox="1"/>
          <p:nvPr/>
        </p:nvSpPr>
        <p:spPr>
          <a:xfrm>
            <a:off x="609480" y="0"/>
            <a:ext cx="8152920" cy="761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GB" sz="36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Underlay Network</a:t>
            </a:r>
            <a:endParaRPr lang="en-GB" sz="3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8" name="TextShape 3"/>
          <p:cNvSpPr txBox="1"/>
          <p:nvPr/>
        </p:nvSpPr>
        <p:spPr>
          <a:xfrm>
            <a:off x="5257800" y="6324480"/>
            <a:ext cx="3504960" cy="36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400" b="0" strike="noStrike" spc="-1">
                <a:solidFill>
                  <a:srgbClr val="FF993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13 Jun 2018, TNC18, Trondheim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99" name="TextShape 4"/>
          <p:cNvSpPr txBox="1"/>
          <p:nvPr/>
        </p:nvSpPr>
        <p:spPr>
          <a:xfrm>
            <a:off x="1315800" y="6324480"/>
            <a:ext cx="3713040" cy="36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400" b="0" strike="noStrike" spc="-1">
                <a:solidFill>
                  <a:srgbClr val="FF993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IP Fabric solution for GRNET Datacenters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00" name="CustomShape 5"/>
          <p:cNvSpPr/>
          <p:nvPr/>
        </p:nvSpPr>
        <p:spPr>
          <a:xfrm>
            <a:off x="1019160" y="2266200"/>
            <a:ext cx="932400" cy="517680"/>
          </a:xfrm>
          <a:prstGeom prst="roundRect">
            <a:avLst>
              <a:gd name="adj" fmla="val 16667"/>
            </a:avLst>
          </a:prstGeom>
          <a:solidFill>
            <a:schemeClr val="tx1">
              <a:lumMod val="95000"/>
              <a:lumOff val="5000"/>
            </a:schemeClr>
          </a:solidFill>
          <a:ln w="38160">
            <a:solidFill>
              <a:srgbClr val="C00000"/>
            </a:solidFill>
            <a:custDash>
              <a:ds d="300000" sp="100000"/>
            </a:custDash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65491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1" name="CustomShape 6"/>
          <p:cNvSpPr/>
          <p:nvPr/>
        </p:nvSpPr>
        <p:spPr>
          <a:xfrm>
            <a:off x="2316240" y="2266200"/>
            <a:ext cx="996120" cy="517680"/>
          </a:xfrm>
          <a:prstGeom prst="roundRect">
            <a:avLst>
              <a:gd name="adj" fmla="val 16667"/>
            </a:avLst>
          </a:prstGeom>
          <a:solidFill>
            <a:schemeClr val="tx1">
              <a:lumMod val="95000"/>
              <a:lumOff val="5000"/>
            </a:schemeClr>
          </a:solidFill>
          <a:ln w="38160">
            <a:solidFill>
              <a:srgbClr val="C00000"/>
            </a:solidFill>
            <a:custDash>
              <a:ds d="300000" sp="100000"/>
            </a:custDash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65492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2" name="CustomShape 7"/>
          <p:cNvSpPr/>
          <p:nvPr/>
        </p:nvSpPr>
        <p:spPr>
          <a:xfrm>
            <a:off x="177840" y="3819960"/>
            <a:ext cx="869760" cy="517680"/>
          </a:xfrm>
          <a:prstGeom prst="roundRect">
            <a:avLst>
              <a:gd name="adj" fmla="val 16667"/>
            </a:avLst>
          </a:prstGeom>
          <a:solidFill>
            <a:schemeClr val="tx1">
              <a:lumMod val="95000"/>
              <a:lumOff val="5000"/>
            </a:schemeClr>
          </a:solidFill>
          <a:ln w="38160">
            <a:solidFill>
              <a:srgbClr val="C00000"/>
            </a:solidFill>
            <a:custDash>
              <a:ds d="300000" sp="100000"/>
            </a:custDash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65401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3" name="CustomShape 8"/>
          <p:cNvSpPr/>
          <p:nvPr/>
        </p:nvSpPr>
        <p:spPr>
          <a:xfrm>
            <a:off x="1247040" y="3819960"/>
            <a:ext cx="874440" cy="517680"/>
          </a:xfrm>
          <a:prstGeom prst="roundRect">
            <a:avLst>
              <a:gd name="adj" fmla="val 16667"/>
            </a:avLst>
          </a:prstGeom>
          <a:solidFill>
            <a:schemeClr val="tx1">
              <a:lumMod val="95000"/>
              <a:lumOff val="5000"/>
            </a:schemeClr>
          </a:solidFill>
          <a:ln w="38160">
            <a:solidFill>
              <a:srgbClr val="C00000"/>
            </a:solidFill>
            <a:custDash>
              <a:ds d="300000" sp="100000"/>
            </a:custDash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65402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4" name="CustomShape 9"/>
          <p:cNvSpPr/>
          <p:nvPr/>
        </p:nvSpPr>
        <p:spPr>
          <a:xfrm>
            <a:off x="2316240" y="3825360"/>
            <a:ext cx="883800" cy="517680"/>
          </a:xfrm>
          <a:prstGeom prst="roundRect">
            <a:avLst>
              <a:gd name="adj" fmla="val 16667"/>
            </a:avLst>
          </a:prstGeom>
          <a:solidFill>
            <a:schemeClr val="tx1">
              <a:lumMod val="95000"/>
              <a:lumOff val="5000"/>
            </a:schemeClr>
          </a:solidFill>
          <a:ln w="38160">
            <a:solidFill>
              <a:srgbClr val="C00000"/>
            </a:solidFill>
            <a:custDash>
              <a:ds d="300000" sp="100000"/>
            </a:custDash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65403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5" name="CustomShape 10"/>
          <p:cNvSpPr/>
          <p:nvPr/>
        </p:nvSpPr>
        <p:spPr>
          <a:xfrm>
            <a:off x="3409920" y="3825360"/>
            <a:ext cx="1009080" cy="517680"/>
          </a:xfrm>
          <a:prstGeom prst="roundRect">
            <a:avLst>
              <a:gd name="adj" fmla="val 16667"/>
            </a:avLst>
          </a:prstGeom>
          <a:solidFill>
            <a:schemeClr val="tx1">
              <a:lumMod val="95000"/>
              <a:lumOff val="5000"/>
            </a:schemeClr>
          </a:solidFill>
          <a:ln w="38160">
            <a:solidFill>
              <a:srgbClr val="C00000"/>
            </a:solidFill>
            <a:custDash>
              <a:ds d="300000" sp="100000"/>
            </a:custDash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65404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6" name="Line 11"/>
          <p:cNvSpPr/>
          <p:nvPr/>
        </p:nvSpPr>
        <p:spPr>
          <a:xfrm flipV="1">
            <a:off x="612360" y="2783880"/>
            <a:ext cx="873000" cy="1035720"/>
          </a:xfrm>
          <a:prstGeom prst="line">
            <a:avLst/>
          </a:prstGeom>
          <a:ln w="38160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7" name="Line 12"/>
          <p:cNvSpPr/>
          <p:nvPr/>
        </p:nvSpPr>
        <p:spPr>
          <a:xfrm flipV="1">
            <a:off x="612360" y="2783880"/>
            <a:ext cx="2202120" cy="1035720"/>
          </a:xfrm>
          <a:prstGeom prst="line">
            <a:avLst/>
          </a:prstGeom>
          <a:ln w="38160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8" name="Line 13"/>
          <p:cNvSpPr/>
          <p:nvPr/>
        </p:nvSpPr>
        <p:spPr>
          <a:xfrm flipH="1" flipV="1">
            <a:off x="1485360" y="2783880"/>
            <a:ext cx="199080" cy="1035720"/>
          </a:xfrm>
          <a:prstGeom prst="line">
            <a:avLst/>
          </a:prstGeom>
          <a:ln w="38160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9" name="Line 14"/>
          <p:cNvSpPr/>
          <p:nvPr/>
        </p:nvSpPr>
        <p:spPr>
          <a:xfrm flipH="1" flipV="1">
            <a:off x="1485360" y="2783880"/>
            <a:ext cx="1272960" cy="1041480"/>
          </a:xfrm>
          <a:prstGeom prst="line">
            <a:avLst/>
          </a:prstGeom>
          <a:ln w="38160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0" name="Line 15"/>
          <p:cNvSpPr/>
          <p:nvPr/>
        </p:nvSpPr>
        <p:spPr>
          <a:xfrm flipH="1" flipV="1">
            <a:off x="1485360" y="2783880"/>
            <a:ext cx="2429280" cy="1041480"/>
          </a:xfrm>
          <a:prstGeom prst="line">
            <a:avLst/>
          </a:prstGeom>
          <a:ln w="38160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1" name="Line 16"/>
          <p:cNvSpPr/>
          <p:nvPr/>
        </p:nvSpPr>
        <p:spPr>
          <a:xfrm flipV="1">
            <a:off x="1684440" y="2783880"/>
            <a:ext cx="1130040" cy="1035720"/>
          </a:xfrm>
          <a:prstGeom prst="line">
            <a:avLst/>
          </a:prstGeom>
          <a:ln w="38160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2" name="Line 17"/>
          <p:cNvSpPr/>
          <p:nvPr/>
        </p:nvSpPr>
        <p:spPr>
          <a:xfrm flipV="1">
            <a:off x="2758320" y="2783880"/>
            <a:ext cx="56160" cy="1041480"/>
          </a:xfrm>
          <a:prstGeom prst="line">
            <a:avLst/>
          </a:prstGeom>
          <a:ln w="38160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3" name="Line 18"/>
          <p:cNvSpPr/>
          <p:nvPr/>
        </p:nvSpPr>
        <p:spPr>
          <a:xfrm flipH="1" flipV="1">
            <a:off x="2814480" y="2783880"/>
            <a:ext cx="1100160" cy="1041480"/>
          </a:xfrm>
          <a:prstGeom prst="line">
            <a:avLst/>
          </a:prstGeom>
          <a:ln w="38160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4" name="TextShape 19"/>
          <p:cNvSpPr txBox="1"/>
          <p:nvPr/>
        </p:nvSpPr>
        <p:spPr>
          <a:xfrm>
            <a:off x="0" y="601560"/>
            <a:ext cx="533160" cy="244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E6E52E5B-CF3F-4625-9112-EBEEED810299}" type="slidenum">
              <a:rPr lang="en-US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11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15" name="TextShape 20"/>
          <p:cNvSpPr txBox="1"/>
          <p:nvPr/>
        </p:nvSpPr>
        <p:spPr>
          <a:xfrm>
            <a:off x="5105520" y="1143000"/>
            <a:ext cx="4038120" cy="4952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GB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Each IP Fabric device acts as L3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GB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eBGP</a:t>
            </a:r>
            <a:r>
              <a:rPr lang="en-GB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between the devices: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Route distribution of Loopbacks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Multipath </a:t>
            </a:r>
            <a:r>
              <a:rPr lang="en-GB" spc="-1" dirty="0" smtClean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load </a:t>
            </a:r>
            <a:r>
              <a:rPr lang="en-GB" spc="-1" dirty="0" smtClean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balancing </a:t>
            </a:r>
            <a:r>
              <a:rPr lang="en-GB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between available paths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GB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Loopbacks &amp; Backbone links from 10.0.0.0/8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GB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One Private AS per device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GB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Unique assignments within GRNET (for future inter-DC connectivity)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GB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Loopback IPs &amp; ASN helps to identify rack number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GB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Loopbacks are used as VXLAN VTEPs (</a:t>
            </a:r>
            <a:r>
              <a:rPr lang="en-GB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Tunneling</a:t>
            </a:r>
            <a:r>
              <a:rPr lang="en-GB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Endpoints)</a:t>
            </a:r>
          </a:p>
          <a:p>
            <a:pPr>
              <a:lnSpc>
                <a:spcPct val="100000"/>
              </a:lnSpc>
            </a:pPr>
            <a:endParaRPr lang="en-GB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>
              <a:lnSpc>
                <a:spcPct val="100000"/>
              </a:lnSpc>
            </a:pPr>
            <a:endParaRPr lang="en-GB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endParaRPr lang="en-GB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endParaRPr lang="en-GB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CustomShape 1"/>
          <p:cNvSpPr/>
          <p:nvPr/>
        </p:nvSpPr>
        <p:spPr>
          <a:xfrm>
            <a:off x="133920" y="988920"/>
            <a:ext cx="4978800" cy="2820960"/>
          </a:xfrm>
          <a:prstGeom prst="rect">
            <a:avLst/>
          </a:prstGeom>
          <a:noFill/>
          <a:ln>
            <a:noFill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contourClr>
              <a:schemeClr val="accent3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/>
        </p:style>
      </p:sp>
      <p:sp>
        <p:nvSpPr>
          <p:cNvPr id="317" name="TextShape 2"/>
          <p:cNvSpPr txBox="1"/>
          <p:nvPr/>
        </p:nvSpPr>
        <p:spPr>
          <a:xfrm>
            <a:off x="609480" y="0"/>
            <a:ext cx="8152920" cy="761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GB" sz="36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Overlay Network</a:t>
            </a:r>
            <a:endParaRPr lang="en-GB" sz="3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8" name="TextShape 3"/>
          <p:cNvSpPr txBox="1"/>
          <p:nvPr/>
        </p:nvSpPr>
        <p:spPr>
          <a:xfrm>
            <a:off x="5257800" y="6324480"/>
            <a:ext cx="3504960" cy="36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400" b="0" strike="noStrike" spc="-1">
                <a:solidFill>
                  <a:srgbClr val="FF993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13 Jun 2018, TNC18, Trondheim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19" name="TextShape 4"/>
          <p:cNvSpPr txBox="1"/>
          <p:nvPr/>
        </p:nvSpPr>
        <p:spPr>
          <a:xfrm>
            <a:off x="1315800" y="6324480"/>
            <a:ext cx="3713040" cy="36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400" b="0" strike="noStrike" spc="-1">
                <a:solidFill>
                  <a:srgbClr val="FF993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IP Fabric solution for GRNET Datacenters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20" name="CustomShape 5"/>
          <p:cNvSpPr/>
          <p:nvPr/>
        </p:nvSpPr>
        <p:spPr>
          <a:xfrm>
            <a:off x="1177560" y="2362320"/>
            <a:ext cx="870840" cy="51624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60">
            <a:solidFill>
              <a:schemeClr val="accent1">
                <a:lumMod val="50000"/>
              </a:schemeClr>
            </a:solidFill>
            <a:custDash>
              <a:ds d="300000" sp="100000"/>
            </a:custDash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65499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1" name="CustomShape 6"/>
          <p:cNvSpPr/>
          <p:nvPr/>
        </p:nvSpPr>
        <p:spPr>
          <a:xfrm>
            <a:off x="2433240" y="2362320"/>
            <a:ext cx="947880" cy="51624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60">
            <a:solidFill>
              <a:schemeClr val="accent1">
                <a:lumMod val="50000"/>
              </a:schemeClr>
            </a:solidFill>
            <a:custDash>
              <a:ds d="300000" sp="100000"/>
            </a:custDash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65499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2" name="CustomShape 7"/>
          <p:cNvSpPr/>
          <p:nvPr/>
        </p:nvSpPr>
        <p:spPr>
          <a:xfrm>
            <a:off x="177840" y="3911760"/>
            <a:ext cx="935280" cy="51624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60">
            <a:solidFill>
              <a:schemeClr val="accent1">
                <a:lumMod val="50000"/>
              </a:schemeClr>
            </a:solidFill>
            <a:custDash>
              <a:ds d="300000" sp="100000"/>
            </a:custDash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65499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3" name="CustomShape 8"/>
          <p:cNvSpPr/>
          <p:nvPr/>
        </p:nvSpPr>
        <p:spPr>
          <a:xfrm>
            <a:off x="1305360" y="3911760"/>
            <a:ext cx="920160" cy="51624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60">
            <a:solidFill>
              <a:schemeClr val="accent1">
                <a:lumMod val="50000"/>
              </a:schemeClr>
            </a:solidFill>
            <a:custDash>
              <a:ds d="300000" sp="100000"/>
            </a:custDash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65499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4" name="CustomShape 9"/>
          <p:cNvSpPr/>
          <p:nvPr/>
        </p:nvSpPr>
        <p:spPr>
          <a:xfrm>
            <a:off x="2433240" y="3917520"/>
            <a:ext cx="947880" cy="51624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60">
            <a:solidFill>
              <a:schemeClr val="accent1">
                <a:lumMod val="50000"/>
              </a:schemeClr>
            </a:solidFill>
            <a:custDash>
              <a:ds d="300000" sp="100000"/>
            </a:custDash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65499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5" name="CustomShape 10"/>
          <p:cNvSpPr/>
          <p:nvPr/>
        </p:nvSpPr>
        <p:spPr>
          <a:xfrm>
            <a:off x="3586680" y="3917520"/>
            <a:ext cx="909000" cy="51624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60">
            <a:solidFill>
              <a:schemeClr val="accent1">
                <a:lumMod val="50000"/>
              </a:schemeClr>
            </a:solidFill>
            <a:custDash>
              <a:ds d="300000" sp="100000"/>
            </a:custDash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65499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6" name="Line 11"/>
          <p:cNvSpPr/>
          <p:nvPr/>
        </p:nvSpPr>
        <p:spPr>
          <a:xfrm flipV="1">
            <a:off x="645120" y="2878560"/>
            <a:ext cx="967680" cy="1033200"/>
          </a:xfrm>
          <a:prstGeom prst="line">
            <a:avLst/>
          </a:prstGeom>
          <a:ln w="38160">
            <a:solidFill>
              <a:schemeClr val="accent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7" name="Line 12"/>
          <p:cNvSpPr/>
          <p:nvPr/>
        </p:nvSpPr>
        <p:spPr>
          <a:xfrm flipV="1">
            <a:off x="645120" y="2878560"/>
            <a:ext cx="2261880" cy="1033200"/>
          </a:xfrm>
          <a:prstGeom prst="line">
            <a:avLst/>
          </a:prstGeom>
          <a:ln w="38160">
            <a:solidFill>
              <a:schemeClr val="accent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8" name="Line 13"/>
          <p:cNvSpPr/>
          <p:nvPr/>
        </p:nvSpPr>
        <p:spPr>
          <a:xfrm flipH="1" flipV="1">
            <a:off x="1612800" y="2878560"/>
            <a:ext cx="152640" cy="1033200"/>
          </a:xfrm>
          <a:prstGeom prst="line">
            <a:avLst/>
          </a:prstGeom>
          <a:ln w="38160">
            <a:solidFill>
              <a:schemeClr val="accent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9" name="Line 14"/>
          <p:cNvSpPr/>
          <p:nvPr/>
        </p:nvSpPr>
        <p:spPr>
          <a:xfrm flipH="1" flipV="1">
            <a:off x="1612800" y="2878560"/>
            <a:ext cx="1294200" cy="1038600"/>
          </a:xfrm>
          <a:prstGeom prst="line">
            <a:avLst/>
          </a:prstGeom>
          <a:ln w="38160">
            <a:solidFill>
              <a:schemeClr val="accent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0" name="Line 15"/>
          <p:cNvSpPr/>
          <p:nvPr/>
        </p:nvSpPr>
        <p:spPr>
          <a:xfrm flipH="1" flipV="1">
            <a:off x="1612800" y="2878560"/>
            <a:ext cx="2428200" cy="1038600"/>
          </a:xfrm>
          <a:prstGeom prst="line">
            <a:avLst/>
          </a:prstGeom>
          <a:ln w="38160">
            <a:solidFill>
              <a:schemeClr val="accent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1" name="Line 16"/>
          <p:cNvSpPr/>
          <p:nvPr/>
        </p:nvSpPr>
        <p:spPr>
          <a:xfrm flipV="1">
            <a:off x="1765440" y="2878560"/>
            <a:ext cx="1141560" cy="1033200"/>
          </a:xfrm>
          <a:prstGeom prst="line">
            <a:avLst/>
          </a:prstGeom>
          <a:ln w="38160">
            <a:solidFill>
              <a:schemeClr val="accent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2" name="Line 17"/>
          <p:cNvSpPr/>
          <p:nvPr/>
        </p:nvSpPr>
        <p:spPr>
          <a:xfrm flipV="1">
            <a:off x="2907000" y="2878560"/>
            <a:ext cx="360" cy="1038600"/>
          </a:xfrm>
          <a:prstGeom prst="line">
            <a:avLst/>
          </a:prstGeom>
          <a:ln w="38160">
            <a:solidFill>
              <a:schemeClr val="accent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3" name="Line 18"/>
          <p:cNvSpPr/>
          <p:nvPr/>
        </p:nvSpPr>
        <p:spPr>
          <a:xfrm flipH="1" flipV="1">
            <a:off x="2907000" y="2878560"/>
            <a:ext cx="1134000" cy="1038600"/>
          </a:xfrm>
          <a:prstGeom prst="line">
            <a:avLst/>
          </a:prstGeom>
          <a:ln w="38160">
            <a:solidFill>
              <a:schemeClr val="accent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4" name="TextShape 19"/>
          <p:cNvSpPr txBox="1"/>
          <p:nvPr/>
        </p:nvSpPr>
        <p:spPr>
          <a:xfrm>
            <a:off x="0" y="601560"/>
            <a:ext cx="533160" cy="244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C723527A-F7A4-47FB-92A6-9E2367F11E6F}" type="slidenum">
              <a:rPr lang="en-US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12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35" name="TextShape 20"/>
          <p:cNvSpPr txBox="1"/>
          <p:nvPr/>
        </p:nvSpPr>
        <p:spPr>
          <a:xfrm>
            <a:off x="5105520" y="1068768"/>
            <a:ext cx="4038120" cy="4952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GB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iBGP</a:t>
            </a:r>
            <a:r>
              <a:rPr lang="en-GB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mesh among all devices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Additional AS# for </a:t>
            </a:r>
            <a:r>
              <a:rPr lang="en-GB" spc="-1" dirty="0" err="1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iBGP</a:t>
            </a:r>
            <a:endParaRPr lang="en-GB" spc="-1" dirty="0">
              <a:solidFill>
                <a:srgbClr val="558BB8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Spines: route reflectors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EVPN address family (</a:t>
            </a:r>
            <a:r>
              <a:rPr lang="en-GB" spc="-1" dirty="0" err="1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nlri</a:t>
            </a:r>
            <a:r>
              <a:rPr lang="en-GB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GB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EVPN: Advertise MACs (…)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Each PE advertises its local MACs (per VXLAN)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L3 devices advertise MAC-IP bindings (per VXLAN)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GB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L3 (gateways)@Spines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Mostly because of limitations of the leaves (QFX5100).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Distributed Gateway for redundancy and performance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GB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Server ports</a:t>
            </a:r>
            <a:endParaRPr lang="en-GB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Trunk or access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VLAN &lt;-&gt; VXLAN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LACP with two PE devices + loop avoidance</a:t>
            </a:r>
          </a:p>
          <a:p>
            <a:pPr>
              <a:lnSpc>
                <a:spcPct val="100000"/>
              </a:lnSpc>
            </a:pPr>
            <a:endParaRPr lang="en-GB" spc="-1" dirty="0">
              <a:solidFill>
                <a:srgbClr val="558BB8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en-GB" spc="-1" dirty="0">
              <a:solidFill>
                <a:srgbClr val="558BB8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lang="en-GB" spc="-1" dirty="0">
              <a:solidFill>
                <a:srgbClr val="558BB8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lang="en-GB" spc="-1" dirty="0">
              <a:solidFill>
                <a:srgbClr val="558BB8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extShape 1"/>
          <p:cNvSpPr txBox="1"/>
          <p:nvPr/>
        </p:nvSpPr>
        <p:spPr>
          <a:xfrm>
            <a:off x="609480" y="0"/>
            <a:ext cx="8152920" cy="761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GB" sz="36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L2 stretch between Datacenters</a:t>
            </a:r>
            <a:endParaRPr lang="en-GB" sz="3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7" name="TextShape 2"/>
          <p:cNvSpPr txBox="1"/>
          <p:nvPr/>
        </p:nvSpPr>
        <p:spPr>
          <a:xfrm>
            <a:off x="5257800" y="6324480"/>
            <a:ext cx="3504960" cy="36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400" b="0" strike="noStrike" spc="-1">
                <a:solidFill>
                  <a:srgbClr val="FF993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13 Jun 2018, TNC18, Trondheim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38" name="TextShape 3"/>
          <p:cNvSpPr txBox="1"/>
          <p:nvPr/>
        </p:nvSpPr>
        <p:spPr>
          <a:xfrm>
            <a:off x="1315800" y="6324480"/>
            <a:ext cx="3713040" cy="36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400" b="0" strike="noStrike" spc="-1">
                <a:solidFill>
                  <a:srgbClr val="FF993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IP Fabric solution for GRNET Datacenters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39" name="TextShape 4"/>
          <p:cNvSpPr txBox="1"/>
          <p:nvPr/>
        </p:nvSpPr>
        <p:spPr>
          <a:xfrm>
            <a:off x="0" y="601560"/>
            <a:ext cx="533160" cy="244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CD459B7E-66C0-4475-9A28-DFBB712B8368}" type="slidenum">
              <a:rPr lang="en-US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13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40" name="TextShape 5"/>
          <p:cNvSpPr txBox="1"/>
          <p:nvPr/>
        </p:nvSpPr>
        <p:spPr>
          <a:xfrm>
            <a:off x="5105520" y="1143000"/>
            <a:ext cx="4038120" cy="4952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GB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Customer data routing </a:t>
            </a:r>
            <a:r>
              <a:rPr lang="en-GB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 done at the </a:t>
            </a:r>
            <a:r>
              <a:rPr lang="en-GB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Spines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GB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Data </a:t>
            </a:r>
            <a:r>
              <a:rPr lang="en-GB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Center</a:t>
            </a:r>
            <a:r>
              <a:rPr lang="en-GB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interconnect using ‘Asymmetric routing’ </a:t>
            </a:r>
            <a:r>
              <a:rPr lang="en-GB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</a:t>
            </a:r>
            <a:r>
              <a:rPr lang="en-GB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Egress PE does only L2 </a:t>
            </a:r>
            <a:r>
              <a:rPr lang="en-GB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lookup to the local </a:t>
            </a:r>
            <a:r>
              <a:rPr lang="en-GB" sz="20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ethernet</a:t>
            </a:r>
            <a:r>
              <a:rPr lang="en-GB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switching table that is populated from the EVPN control-plane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GB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Spines </a:t>
            </a:r>
            <a:r>
              <a:rPr lang="en-GB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are connected over </a:t>
            </a:r>
            <a:r>
              <a:rPr lang="en-GB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eBGP</a:t>
            </a:r>
            <a:r>
              <a:rPr lang="en-GB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GB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underlay to announce the VXLAN termination points (IPs used for the overlay network)</a:t>
            </a:r>
            <a:endParaRPr lang="en-GB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GB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Spines </a:t>
            </a:r>
            <a:r>
              <a:rPr lang="en-GB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are connected over </a:t>
            </a:r>
            <a:r>
              <a:rPr lang="en-GB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iBGP</a:t>
            </a:r>
            <a:r>
              <a:rPr lang="en-GB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overlay </a:t>
            </a:r>
            <a:r>
              <a:rPr lang="en-GB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 announce the MAC+IP NLRIs (EVPN</a:t>
            </a:r>
            <a:r>
              <a:rPr lang="en-GB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  <a:endParaRPr lang="en-GB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>
              <a:lnSpc>
                <a:spcPct val="100000"/>
              </a:lnSpc>
            </a:pPr>
            <a:endParaRPr lang="en-GB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>
              <a:lnSpc>
                <a:spcPct val="100000"/>
              </a:lnSpc>
            </a:pPr>
            <a:endParaRPr lang="en-GB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endParaRPr lang="en-GB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endParaRPr lang="en-GB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41" name="CustomShape 6"/>
          <p:cNvSpPr/>
          <p:nvPr/>
        </p:nvSpPr>
        <p:spPr>
          <a:xfrm>
            <a:off x="327600" y="1393560"/>
            <a:ext cx="1969200" cy="81864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5560">
            <a:solidFill>
              <a:schemeClr val="accent4"/>
            </a:solidFill>
            <a:round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Ingress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MAC-VRF    IP-VRF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2" name="CustomShape 7"/>
          <p:cNvSpPr/>
          <p:nvPr/>
        </p:nvSpPr>
        <p:spPr>
          <a:xfrm>
            <a:off x="2428560" y="1393560"/>
            <a:ext cx="1969200" cy="81864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560">
            <a:solidFill>
              <a:schemeClr val="accent4"/>
            </a:solidFill>
            <a:round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Egress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IP-VRF    MAC-VRF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3" name="CustomShape 8"/>
          <p:cNvSpPr/>
          <p:nvPr/>
        </p:nvSpPr>
        <p:spPr>
          <a:xfrm flipV="1">
            <a:off x="695520" y="2014920"/>
            <a:ext cx="360" cy="656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accent2"/>
            </a:solidFill>
            <a:miter/>
            <a:tailEnd type="triangle" w="med" len="med"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44" name="CustomShape 9"/>
          <p:cNvSpPr/>
          <p:nvPr/>
        </p:nvSpPr>
        <p:spPr>
          <a:xfrm flipV="1">
            <a:off x="3612960" y="2014920"/>
            <a:ext cx="360" cy="656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accent2"/>
            </a:solidFill>
            <a:miter/>
            <a:tailEnd type="triangle" w="med" len="med"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45" name="CustomShape 10"/>
          <p:cNvSpPr/>
          <p:nvPr/>
        </p:nvSpPr>
        <p:spPr>
          <a:xfrm>
            <a:off x="1792440" y="2014920"/>
            <a:ext cx="360" cy="656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accent2"/>
            </a:solidFill>
            <a:miter/>
            <a:tailEnd type="triangle" w="med" len="med"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46" name="CustomShape 11"/>
          <p:cNvSpPr/>
          <p:nvPr/>
        </p:nvSpPr>
        <p:spPr>
          <a:xfrm>
            <a:off x="1839960" y="2672280"/>
            <a:ext cx="17283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accent2"/>
            </a:solidFill>
            <a:miter/>
            <a:tailEnd type="triangle" w="med" len="med"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47" name="CustomShape 12"/>
          <p:cNvSpPr/>
          <p:nvPr/>
        </p:nvSpPr>
        <p:spPr>
          <a:xfrm>
            <a:off x="3943800" y="2014920"/>
            <a:ext cx="360" cy="691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accent2"/>
            </a:solidFill>
            <a:miter/>
            <a:tailEnd type="triangle" w="med" len="med"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48" name="CustomShape 13"/>
          <p:cNvSpPr/>
          <p:nvPr/>
        </p:nvSpPr>
        <p:spPr>
          <a:xfrm>
            <a:off x="494640" y="2500200"/>
            <a:ext cx="176760" cy="17136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9" name="CustomShape 14"/>
          <p:cNvSpPr/>
          <p:nvPr/>
        </p:nvSpPr>
        <p:spPr>
          <a:xfrm>
            <a:off x="1567800" y="2500200"/>
            <a:ext cx="176760" cy="17136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0" name="CustomShape 15"/>
          <p:cNvSpPr/>
          <p:nvPr/>
        </p:nvSpPr>
        <p:spPr>
          <a:xfrm>
            <a:off x="2645640" y="2500200"/>
            <a:ext cx="176760" cy="17136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1" name="CustomShape 16"/>
          <p:cNvSpPr/>
          <p:nvPr/>
        </p:nvSpPr>
        <p:spPr>
          <a:xfrm>
            <a:off x="3413520" y="2491920"/>
            <a:ext cx="176760" cy="17136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2" name="CustomShape 17"/>
          <p:cNvSpPr/>
          <p:nvPr/>
        </p:nvSpPr>
        <p:spPr>
          <a:xfrm>
            <a:off x="3979800" y="2500200"/>
            <a:ext cx="176760" cy="17136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3" name="CustomShape 18"/>
          <p:cNvSpPr/>
          <p:nvPr/>
        </p:nvSpPr>
        <p:spPr>
          <a:xfrm>
            <a:off x="1111320" y="2819520"/>
            <a:ext cx="1361880" cy="258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45720" tIns="22680" rIns="45720" bIns="22680"/>
          <a:lstStyle/>
          <a:p>
            <a:pPr>
              <a:lnSpc>
                <a:spcPct val="90000"/>
              </a:lnSpc>
            </a:pPr>
            <a:r>
              <a:rPr lang="en-US" sz="1400" b="0" strike="noStrike" spc="-1">
                <a:solidFill>
                  <a:srgbClr val="DD8047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MAC REWRITE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TextShape 1"/>
          <p:cNvSpPr txBox="1"/>
          <p:nvPr/>
        </p:nvSpPr>
        <p:spPr>
          <a:xfrm>
            <a:off x="609480" y="0"/>
            <a:ext cx="8152920" cy="761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GB" sz="36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Automation</a:t>
            </a:r>
            <a:endParaRPr lang="en-GB" sz="3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5" name="TextShape 2"/>
          <p:cNvSpPr txBox="1"/>
          <p:nvPr/>
        </p:nvSpPr>
        <p:spPr>
          <a:xfrm>
            <a:off x="612720" y="1143000"/>
            <a:ext cx="7997760" cy="4952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GB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Describe the topology with the addressing scheme in one YAML file</a:t>
            </a:r>
            <a:endParaRPr lang="en-GB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56" name="TextShape 3"/>
          <p:cNvSpPr txBox="1"/>
          <p:nvPr/>
        </p:nvSpPr>
        <p:spPr>
          <a:xfrm>
            <a:off x="5257800" y="6324480"/>
            <a:ext cx="3504960" cy="36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400" b="0" strike="noStrike" spc="-1">
                <a:solidFill>
                  <a:srgbClr val="FF993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13 Jun 2018, TNC18, Trondheim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57" name="TextShape 4"/>
          <p:cNvSpPr txBox="1"/>
          <p:nvPr/>
        </p:nvSpPr>
        <p:spPr>
          <a:xfrm>
            <a:off x="1315800" y="6324480"/>
            <a:ext cx="3713040" cy="36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400" b="0" strike="noStrike" spc="-1">
                <a:solidFill>
                  <a:srgbClr val="FF993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IP Fabric solution for GRNET Datacenters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358" name="Picture 1"/>
          <p:cNvPicPr/>
          <p:nvPr/>
        </p:nvPicPr>
        <p:blipFill>
          <a:blip r:embed="rId2"/>
          <a:stretch/>
        </p:blipFill>
        <p:spPr>
          <a:xfrm>
            <a:off x="2044800" y="2057400"/>
            <a:ext cx="6622920" cy="4182480"/>
          </a:xfrm>
          <a:prstGeom prst="rect">
            <a:avLst/>
          </a:prstGeom>
          <a:ln>
            <a:noFill/>
          </a:ln>
        </p:spPr>
      </p:pic>
      <p:pic>
        <p:nvPicPr>
          <p:cNvPr id="359" name="Content Placeholder 3"/>
          <p:cNvPicPr/>
          <p:nvPr/>
        </p:nvPicPr>
        <p:blipFill>
          <a:blip r:embed="rId3"/>
          <a:stretch/>
        </p:blipFill>
        <p:spPr>
          <a:xfrm>
            <a:off x="7800120" y="93960"/>
            <a:ext cx="1315440" cy="1315440"/>
          </a:xfrm>
          <a:prstGeom prst="rect">
            <a:avLst/>
          </a:prstGeom>
          <a:ln>
            <a:noFill/>
          </a:ln>
        </p:spPr>
      </p:pic>
      <p:sp>
        <p:nvSpPr>
          <p:cNvPr id="360" name="TextShape 5"/>
          <p:cNvSpPr txBox="1"/>
          <p:nvPr/>
        </p:nvSpPr>
        <p:spPr>
          <a:xfrm>
            <a:off x="0" y="601560"/>
            <a:ext cx="533160" cy="244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C644FD01-CED7-4725-A450-6295E961786D}" type="slidenum">
              <a:rPr lang="en-US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14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TextShape 1"/>
          <p:cNvSpPr txBox="1"/>
          <p:nvPr/>
        </p:nvSpPr>
        <p:spPr>
          <a:xfrm>
            <a:off x="609480" y="0"/>
            <a:ext cx="8152920" cy="761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GB" sz="36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Ansible and IP Fabric</a:t>
            </a:r>
            <a:endParaRPr lang="en-GB" sz="3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2" name="TextShape 2"/>
          <p:cNvSpPr txBox="1"/>
          <p:nvPr/>
        </p:nvSpPr>
        <p:spPr>
          <a:xfrm>
            <a:off x="5774400" y="3581280"/>
            <a:ext cx="3352320" cy="2285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GB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New roles </a:t>
            </a:r>
            <a:r>
              <a:rPr lang="en-GB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(templates + tasks) to </a:t>
            </a:r>
            <a:r>
              <a:rPr lang="en-GB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our </a:t>
            </a:r>
            <a:r>
              <a:rPr lang="en-GB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Ansible</a:t>
            </a:r>
            <a:r>
              <a:rPr lang="en-GB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playbooks</a:t>
            </a:r>
            <a:endParaRPr lang="en-GB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b="0" strike="noStrike" spc="-1" dirty="0" err="1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dcf</a:t>
            </a:r>
            <a:r>
              <a:rPr lang="en-GB" b="0" strike="noStrike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-topology</a:t>
            </a:r>
            <a:endParaRPr lang="en-GB" b="0" strike="noStrike" spc="-1" dirty="0">
              <a:solidFill>
                <a:srgbClr val="B95B22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b="0" strike="noStrike" spc="-1" dirty="0" err="1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dcf</a:t>
            </a:r>
            <a:r>
              <a:rPr lang="en-GB" b="0" strike="noStrike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-service</a:t>
            </a:r>
            <a:endParaRPr lang="en-GB" b="0" strike="noStrike" spc="-1" dirty="0">
              <a:solidFill>
                <a:srgbClr val="B95B22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63" name="TextShape 3"/>
          <p:cNvSpPr txBox="1"/>
          <p:nvPr/>
        </p:nvSpPr>
        <p:spPr>
          <a:xfrm>
            <a:off x="5257800" y="6324480"/>
            <a:ext cx="3504960" cy="36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400" b="0" strike="noStrike" spc="-1">
                <a:solidFill>
                  <a:srgbClr val="FF993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13 Jun 2018, TNC18, Trondheim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64" name="TextShape 4"/>
          <p:cNvSpPr txBox="1"/>
          <p:nvPr/>
        </p:nvSpPr>
        <p:spPr>
          <a:xfrm>
            <a:off x="1315800" y="6324480"/>
            <a:ext cx="3713040" cy="36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400" b="0" strike="noStrike" spc="-1">
                <a:solidFill>
                  <a:srgbClr val="FF993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IP Fabric solution for GRNET Datacenters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365" name="Picture 8"/>
          <p:cNvPicPr/>
          <p:nvPr/>
        </p:nvPicPr>
        <p:blipFill>
          <a:blip r:embed="rId2"/>
          <a:stretch/>
        </p:blipFill>
        <p:spPr>
          <a:xfrm>
            <a:off x="152280" y="3581280"/>
            <a:ext cx="4200120" cy="1599840"/>
          </a:xfrm>
          <a:prstGeom prst="rect">
            <a:avLst/>
          </a:prstGeom>
          <a:ln>
            <a:noFill/>
          </a:ln>
        </p:spPr>
      </p:pic>
      <p:pic>
        <p:nvPicPr>
          <p:cNvPr id="366" name="Picture 9"/>
          <p:cNvPicPr/>
          <p:nvPr/>
        </p:nvPicPr>
        <p:blipFill>
          <a:blip r:embed="rId3"/>
          <a:stretch/>
        </p:blipFill>
        <p:spPr>
          <a:xfrm>
            <a:off x="137160" y="1295280"/>
            <a:ext cx="4638240" cy="1590480"/>
          </a:xfrm>
          <a:prstGeom prst="rect">
            <a:avLst/>
          </a:prstGeom>
          <a:ln>
            <a:noFill/>
          </a:ln>
        </p:spPr>
      </p:pic>
      <p:sp>
        <p:nvSpPr>
          <p:cNvPr id="367" name="CustomShape 5"/>
          <p:cNvSpPr/>
          <p:nvPr/>
        </p:nvSpPr>
        <p:spPr>
          <a:xfrm>
            <a:off x="0" y="3505320"/>
            <a:ext cx="4495320" cy="1752120"/>
          </a:xfrm>
          <a:prstGeom prst="rect">
            <a:avLst/>
          </a:prstGeom>
          <a:noFill/>
          <a:ln w="38160">
            <a:solidFill>
              <a:srgbClr val="FF66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8" name="CustomShape 6"/>
          <p:cNvSpPr/>
          <p:nvPr/>
        </p:nvSpPr>
        <p:spPr>
          <a:xfrm>
            <a:off x="20160" y="1219320"/>
            <a:ext cx="4871520" cy="1752120"/>
          </a:xfrm>
          <a:prstGeom prst="rect">
            <a:avLst/>
          </a:prstGeom>
          <a:noFill/>
          <a:ln w="38160">
            <a:solidFill>
              <a:srgbClr val="FF66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9" name="CustomShape 7"/>
          <p:cNvSpPr/>
          <p:nvPr/>
        </p:nvSpPr>
        <p:spPr>
          <a:xfrm>
            <a:off x="4648320" y="4229280"/>
            <a:ext cx="914040" cy="30456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rgbClr val="CC6600"/>
          </a:solidFill>
          <a:ln>
            <a:solidFill>
              <a:srgbClr val="CC66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0" name="CustomShape 8"/>
          <p:cNvSpPr/>
          <p:nvPr/>
        </p:nvSpPr>
        <p:spPr>
          <a:xfrm>
            <a:off x="5044680" y="1943280"/>
            <a:ext cx="914040" cy="30456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rgbClr val="CC6600"/>
          </a:solidFill>
          <a:ln>
            <a:solidFill>
              <a:srgbClr val="CC66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1" name="CustomShape 9"/>
          <p:cNvSpPr/>
          <p:nvPr/>
        </p:nvSpPr>
        <p:spPr>
          <a:xfrm>
            <a:off x="5806440" y="1295280"/>
            <a:ext cx="3352320" cy="228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Allow new tasks to be executed and build underlay/overlay topologies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2" name="Content Placeholder 3"/>
          <p:cNvPicPr/>
          <p:nvPr/>
        </p:nvPicPr>
        <p:blipFill>
          <a:blip r:embed="rId4"/>
          <a:stretch/>
        </p:blipFill>
        <p:spPr>
          <a:xfrm>
            <a:off x="7800120" y="93960"/>
            <a:ext cx="1315440" cy="1315440"/>
          </a:xfrm>
          <a:prstGeom prst="rect">
            <a:avLst/>
          </a:prstGeom>
          <a:ln>
            <a:noFill/>
          </a:ln>
        </p:spPr>
      </p:pic>
      <p:sp>
        <p:nvSpPr>
          <p:cNvPr id="373" name="TextShape 10"/>
          <p:cNvSpPr txBox="1"/>
          <p:nvPr/>
        </p:nvSpPr>
        <p:spPr>
          <a:xfrm>
            <a:off x="0" y="601560"/>
            <a:ext cx="533160" cy="244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4F19C251-2BEF-4DDD-8ED9-8654BBFFAB28}" type="slidenum">
              <a:rPr lang="en-US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15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TextShape 1"/>
          <p:cNvSpPr txBox="1"/>
          <p:nvPr/>
        </p:nvSpPr>
        <p:spPr>
          <a:xfrm>
            <a:off x="609480" y="0"/>
            <a:ext cx="8152920" cy="761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GB" sz="36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Introduce a new service</a:t>
            </a:r>
            <a:endParaRPr lang="en-GB" sz="3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5" name="TextShape 2"/>
          <p:cNvSpPr txBox="1"/>
          <p:nvPr/>
        </p:nvSpPr>
        <p:spPr>
          <a:xfrm>
            <a:off x="323528" y="1409400"/>
            <a:ext cx="8286952" cy="4686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GB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Build server interfaces, VLANs and Layer 3 redundant gateways via </a:t>
            </a:r>
            <a:r>
              <a:rPr lang="en-GB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Ansible</a:t>
            </a:r>
            <a:endParaRPr lang="en-GB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76" name="TextShape 3"/>
          <p:cNvSpPr txBox="1"/>
          <p:nvPr/>
        </p:nvSpPr>
        <p:spPr>
          <a:xfrm>
            <a:off x="5257800" y="6324480"/>
            <a:ext cx="3504960" cy="36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400" b="0" strike="noStrike" spc="-1">
                <a:solidFill>
                  <a:srgbClr val="FF993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13 Jun 2018, TNC18, Trondheim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77" name="TextShape 4"/>
          <p:cNvSpPr txBox="1"/>
          <p:nvPr/>
        </p:nvSpPr>
        <p:spPr>
          <a:xfrm>
            <a:off x="1315800" y="6324480"/>
            <a:ext cx="3713040" cy="36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400" b="0" strike="noStrike" spc="-1">
                <a:solidFill>
                  <a:srgbClr val="FF993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IP Fabric solution for GRNET Datacenters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378" name="Picture 1"/>
          <p:cNvPicPr/>
          <p:nvPr/>
        </p:nvPicPr>
        <p:blipFill>
          <a:blip r:embed="rId2"/>
          <a:stretch/>
        </p:blipFill>
        <p:spPr>
          <a:xfrm>
            <a:off x="457200" y="2348880"/>
            <a:ext cx="8172000" cy="3857400"/>
          </a:xfrm>
          <a:prstGeom prst="rect">
            <a:avLst/>
          </a:prstGeom>
          <a:ln>
            <a:noFill/>
          </a:ln>
        </p:spPr>
      </p:pic>
      <p:pic>
        <p:nvPicPr>
          <p:cNvPr id="379" name="Content Placeholder 3"/>
          <p:cNvPicPr/>
          <p:nvPr/>
        </p:nvPicPr>
        <p:blipFill>
          <a:blip r:embed="rId3"/>
          <a:stretch/>
        </p:blipFill>
        <p:spPr>
          <a:xfrm>
            <a:off x="7800120" y="93960"/>
            <a:ext cx="1315440" cy="1315440"/>
          </a:xfrm>
          <a:prstGeom prst="rect">
            <a:avLst/>
          </a:prstGeom>
          <a:ln>
            <a:noFill/>
          </a:ln>
        </p:spPr>
      </p:pic>
      <p:sp>
        <p:nvSpPr>
          <p:cNvPr id="380" name="TextShape 5"/>
          <p:cNvSpPr txBox="1"/>
          <p:nvPr/>
        </p:nvSpPr>
        <p:spPr>
          <a:xfrm>
            <a:off x="0" y="601560"/>
            <a:ext cx="533160" cy="244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E4FDFC19-6656-4229-8D1B-415E84E9195B}" type="slidenum">
              <a:rPr lang="en-US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16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TextShape 1"/>
          <p:cNvSpPr txBox="1"/>
          <p:nvPr/>
        </p:nvSpPr>
        <p:spPr>
          <a:xfrm>
            <a:off x="609480" y="0"/>
            <a:ext cx="8152920" cy="761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GB" sz="36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Compete playbook run</a:t>
            </a:r>
            <a:endParaRPr lang="en-GB" sz="3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2" name="TextShape 2"/>
          <p:cNvSpPr txBox="1"/>
          <p:nvPr/>
        </p:nvSpPr>
        <p:spPr>
          <a:xfrm>
            <a:off x="0" y="601560"/>
            <a:ext cx="533160" cy="244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BDE82C0C-BACE-42AE-906E-F5131EC624D9}" type="slidenum">
              <a:rPr lang="en-US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17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83" name="TextShape 3"/>
          <p:cNvSpPr txBox="1"/>
          <p:nvPr/>
        </p:nvSpPr>
        <p:spPr>
          <a:xfrm>
            <a:off x="304920" y="1143000"/>
            <a:ext cx="8000640" cy="1294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GB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Build one complete IP Fabric DC configuration and deploy L2 and L3 services in under 3 minutes!</a:t>
            </a:r>
            <a:endParaRPr lang="en-GB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b="0" strike="noStrike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 this example </a:t>
            </a:r>
            <a:r>
              <a:rPr lang="en-GB" b="0" strike="noStrike" spc="-1" dirty="0" err="1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Ansible</a:t>
            </a:r>
            <a:r>
              <a:rPr lang="en-GB" b="0" strike="noStrike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has produced configuration for 36 </a:t>
            </a:r>
            <a:r>
              <a:rPr lang="en-GB" b="0" strike="noStrike" spc="-1" dirty="0" smtClean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Leaves </a:t>
            </a:r>
            <a:r>
              <a:rPr lang="en-GB" b="0" strike="noStrike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and 2 Spine switches with 597 interfaces and 377 VLANs (!!!)</a:t>
            </a:r>
            <a:endParaRPr lang="en-GB" b="0" strike="noStrike" spc="-1" dirty="0">
              <a:solidFill>
                <a:srgbClr val="B95B22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84" name="TextShape 4"/>
          <p:cNvSpPr txBox="1"/>
          <p:nvPr/>
        </p:nvSpPr>
        <p:spPr>
          <a:xfrm>
            <a:off x="5257800" y="6324480"/>
            <a:ext cx="3504960" cy="36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400" b="0" strike="noStrike" spc="-1">
                <a:solidFill>
                  <a:srgbClr val="FF993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13 Jun 2018, TNC18, Trondheim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85" name="TextShape 5"/>
          <p:cNvSpPr txBox="1"/>
          <p:nvPr/>
        </p:nvSpPr>
        <p:spPr>
          <a:xfrm>
            <a:off x="1315800" y="6324480"/>
            <a:ext cx="3713040" cy="36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400" b="0" strike="noStrike" spc="-1">
                <a:solidFill>
                  <a:srgbClr val="FF993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IP Fabric solution for GRNET Datacenters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386" name="Content Placeholder 3"/>
          <p:cNvPicPr/>
          <p:nvPr/>
        </p:nvPicPr>
        <p:blipFill>
          <a:blip r:embed="rId2"/>
          <a:stretch/>
        </p:blipFill>
        <p:spPr>
          <a:xfrm>
            <a:off x="7800120" y="93960"/>
            <a:ext cx="1315440" cy="1315440"/>
          </a:xfrm>
          <a:prstGeom prst="rect">
            <a:avLst/>
          </a:prstGeom>
          <a:ln>
            <a:noFill/>
          </a:ln>
        </p:spPr>
      </p:pic>
      <p:pic>
        <p:nvPicPr>
          <p:cNvPr id="387" name="Picture 2"/>
          <p:cNvPicPr/>
          <p:nvPr/>
        </p:nvPicPr>
        <p:blipFill>
          <a:blip r:embed="rId3"/>
          <a:stretch/>
        </p:blipFill>
        <p:spPr>
          <a:xfrm>
            <a:off x="304920" y="2492896"/>
            <a:ext cx="8476560" cy="3637800"/>
          </a:xfrm>
          <a:prstGeom prst="rect">
            <a:avLst/>
          </a:prstGeom>
          <a:ln>
            <a:noFill/>
          </a:ln>
        </p:spPr>
      </p:pic>
      <p:sp>
        <p:nvSpPr>
          <p:cNvPr id="388" name="CustomShape 6"/>
          <p:cNvSpPr/>
          <p:nvPr/>
        </p:nvSpPr>
        <p:spPr>
          <a:xfrm>
            <a:off x="4114800" y="2362320"/>
            <a:ext cx="1828440" cy="369000"/>
          </a:xfrm>
          <a:prstGeom prst="rect">
            <a:avLst/>
          </a:prstGeom>
          <a:noFill/>
          <a:ln w="3816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TextShape 1"/>
          <p:cNvSpPr txBox="1"/>
          <p:nvPr/>
        </p:nvSpPr>
        <p:spPr>
          <a:xfrm>
            <a:off x="609480" y="0"/>
            <a:ext cx="8152920" cy="761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GB" sz="36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Reality: An adventure</a:t>
            </a:r>
            <a:endParaRPr lang="en-GB" sz="3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0" name="TextShape 2"/>
          <p:cNvSpPr txBox="1"/>
          <p:nvPr/>
        </p:nvSpPr>
        <p:spPr>
          <a:xfrm>
            <a:off x="612720" y="1143000"/>
            <a:ext cx="7997760" cy="4952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GB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Addressing scheme for </a:t>
            </a:r>
            <a:endParaRPr lang="en-GB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VTEP </a:t>
            </a:r>
            <a:r>
              <a:rPr lang="en-GB" spc="-1" dirty="0" smtClean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IPs</a:t>
            </a:r>
            <a:endParaRPr lang="en-GB" spc="-1" dirty="0">
              <a:solidFill>
                <a:srgbClr val="558BB8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640080" lvl="1" indent="-273960"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spc="-1" dirty="0" smtClean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IN-band </a:t>
            </a:r>
            <a:r>
              <a:rPr lang="en-GB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management -&gt; </a:t>
            </a:r>
            <a:r>
              <a:rPr lang="en-GB" spc="-1" dirty="0" smtClean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loopbacks</a:t>
            </a:r>
          </a:p>
          <a:p>
            <a:pPr marL="1097280" lvl="2" indent="-273960"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</a:t>
            </a:r>
            <a:r>
              <a:rPr lang="en-GB" spc="-1" dirty="0" smtClean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ventually a new carrier VRF to completely separate the management traffic</a:t>
            </a:r>
            <a:endParaRPr lang="en-GB" spc="-1" dirty="0">
              <a:solidFill>
                <a:srgbClr val="558BB8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640080" lvl="1" indent="-273960"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Underlay ASNs</a:t>
            </a:r>
          </a:p>
          <a:p>
            <a:pPr marL="640080" lvl="1" indent="-273960"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Multiply by number of </a:t>
            </a:r>
            <a:r>
              <a:rPr lang="en-GB" spc="-1" dirty="0" smtClean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DCs</a:t>
            </a:r>
          </a:p>
          <a:p>
            <a:pPr marL="640080" lvl="1" indent="-273960">
              <a:buClr>
                <a:srgbClr val="94B6D2"/>
              </a:buClr>
              <a:buSzPct val="70000"/>
              <a:buFont typeface="Wingdings 2" charset="2"/>
              <a:buChar char=""/>
            </a:pPr>
            <a:endParaRPr lang="en-GB" spc="-1" dirty="0">
              <a:solidFill>
                <a:srgbClr val="558BB8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20040" indent="-319680"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GB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Many limitations on the Broadcom chipset on </a:t>
            </a:r>
            <a:r>
              <a:rPr lang="en-GB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QFX5100</a:t>
            </a:r>
          </a:p>
          <a:p>
            <a:pPr marL="320040" indent="-319680"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GB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Early </a:t>
            </a:r>
            <a:r>
              <a:rPr lang="en-GB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adoption of EVPN </a:t>
            </a:r>
            <a:r>
              <a:rPr lang="en-GB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implementation on QFX platforms</a:t>
            </a:r>
          </a:p>
          <a:p>
            <a:pPr marL="640080" lvl="1" indent="-273960"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Bugs</a:t>
            </a:r>
            <a:r>
              <a:rPr lang="en-GB" spc="-1" dirty="0" smtClean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…</a:t>
            </a:r>
          </a:p>
          <a:p>
            <a:pPr marL="320040" indent="-319680"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GB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Easier </a:t>
            </a:r>
            <a:r>
              <a:rPr lang="en-GB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troubleshooting due to openness of the </a:t>
            </a:r>
            <a:r>
              <a:rPr lang="en-GB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solution</a:t>
            </a:r>
          </a:p>
          <a:p>
            <a:pPr marL="320040" indent="-319680"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GB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Lot </a:t>
            </a:r>
            <a:r>
              <a:rPr lang="en-GB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 support/attention from </a:t>
            </a:r>
            <a:r>
              <a:rPr lang="en-GB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Juniper (win-win case)</a:t>
            </a:r>
            <a:endParaRPr lang="en-GB" sz="20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20040" indent="-319680"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GB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Netconf</a:t>
            </a:r>
            <a:r>
              <a:rPr lang="en-GB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GB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support from the beginning: ease of service deployment </a:t>
            </a:r>
            <a:r>
              <a:rPr lang="en-GB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and </a:t>
            </a:r>
            <a:r>
              <a:rPr lang="en-GB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configuration changes with </a:t>
            </a:r>
            <a:r>
              <a:rPr lang="en-GB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Ansible</a:t>
            </a:r>
            <a:endParaRPr lang="en-GB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91" name="TextShape 3"/>
          <p:cNvSpPr txBox="1"/>
          <p:nvPr/>
        </p:nvSpPr>
        <p:spPr>
          <a:xfrm>
            <a:off x="5257800" y="6324480"/>
            <a:ext cx="3504960" cy="36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400" b="0" strike="noStrike" spc="-1">
                <a:solidFill>
                  <a:srgbClr val="FF993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13 Jun 2018, TNC18, Trondheim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92" name="TextShape 4"/>
          <p:cNvSpPr txBox="1"/>
          <p:nvPr/>
        </p:nvSpPr>
        <p:spPr>
          <a:xfrm>
            <a:off x="1315800" y="6324480"/>
            <a:ext cx="3713040" cy="36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400" b="0" strike="noStrike" spc="-1">
                <a:solidFill>
                  <a:srgbClr val="FF993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IP Fabric solution for GRNET Datacenters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93" name="TextShape 5"/>
          <p:cNvSpPr txBox="1"/>
          <p:nvPr/>
        </p:nvSpPr>
        <p:spPr>
          <a:xfrm>
            <a:off x="0" y="601560"/>
            <a:ext cx="533160" cy="244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E4CEAFBC-39F8-4CD4-B271-7FDB8EB9D643}" type="slidenum">
              <a:rPr lang="en-US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18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TextShape 1"/>
          <p:cNvSpPr txBox="1"/>
          <p:nvPr/>
        </p:nvSpPr>
        <p:spPr>
          <a:xfrm>
            <a:off x="609480" y="0"/>
            <a:ext cx="8152920" cy="761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GB" sz="36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Thank you!</a:t>
            </a:r>
            <a:endParaRPr lang="en-GB" sz="3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5" name="TextShape 2"/>
          <p:cNvSpPr txBox="1"/>
          <p:nvPr/>
        </p:nvSpPr>
        <p:spPr>
          <a:xfrm>
            <a:off x="5257800" y="6324480"/>
            <a:ext cx="3504960" cy="36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400" b="0" strike="noStrike" spc="-1">
                <a:solidFill>
                  <a:srgbClr val="FF993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13 Jun 2018, TNC18, Trondheim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96" name="TextShape 3"/>
          <p:cNvSpPr txBox="1"/>
          <p:nvPr/>
        </p:nvSpPr>
        <p:spPr>
          <a:xfrm>
            <a:off x="1315800" y="6324480"/>
            <a:ext cx="3713040" cy="36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400" b="0" strike="noStrike" spc="-1">
                <a:solidFill>
                  <a:srgbClr val="FF993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IP Fabric solution for GRNET Datacenters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397" name="Picture 2"/>
          <p:cNvPicPr/>
          <p:nvPr/>
        </p:nvPicPr>
        <p:blipFill>
          <a:blip r:embed="rId2"/>
          <a:stretch/>
        </p:blipFill>
        <p:spPr>
          <a:xfrm>
            <a:off x="1854360" y="1644480"/>
            <a:ext cx="5435280" cy="3568320"/>
          </a:xfrm>
          <a:prstGeom prst="rect">
            <a:avLst/>
          </a:prstGeom>
          <a:ln>
            <a:noFill/>
          </a:ln>
        </p:spPr>
      </p:pic>
      <p:sp>
        <p:nvSpPr>
          <p:cNvPr id="398" name="TextShape 4"/>
          <p:cNvSpPr txBox="1"/>
          <p:nvPr/>
        </p:nvSpPr>
        <p:spPr>
          <a:xfrm>
            <a:off x="0" y="601560"/>
            <a:ext cx="533160" cy="244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212901CF-94AB-48F8-960A-52B31A5F5635}" type="slidenum">
              <a:rPr lang="en-US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19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609480" y="0"/>
            <a:ext cx="8152920" cy="761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GB" sz="36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problem</a:t>
            </a:r>
            <a:endParaRPr lang="en-GB" sz="3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0" y="601560"/>
            <a:ext cx="533160" cy="244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A09F740E-644F-4AFD-B841-7E1C286A114B}" type="slidenum">
              <a:rPr lang="en-US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0" name="TextShape 3"/>
          <p:cNvSpPr txBox="1"/>
          <p:nvPr/>
        </p:nvSpPr>
        <p:spPr>
          <a:xfrm>
            <a:off x="612720" y="1143000"/>
            <a:ext cx="8152920" cy="4952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GB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Expanding from</a:t>
            </a:r>
            <a:endParaRPr lang="en-GB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sz="2400" b="0" strike="noStrike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Two small DCs</a:t>
            </a:r>
            <a:endParaRPr lang="en-GB" sz="2400" b="0" strike="noStrike" spc="-1" dirty="0">
              <a:solidFill>
                <a:srgbClr val="B95B22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sz="2400" b="0" strike="noStrike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One larger one: 22 racks</a:t>
            </a:r>
            <a:endParaRPr lang="en-GB" sz="2400" b="0" strike="noStrike" spc="-1" dirty="0">
              <a:solidFill>
                <a:srgbClr val="B95B22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GB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 three new </a:t>
            </a:r>
            <a:r>
              <a:rPr lang="en-GB" sz="29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datacenters</a:t>
            </a:r>
            <a:endParaRPr lang="en-GB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sz="2400" spc="-1" dirty="0" smtClean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Athens</a:t>
            </a:r>
            <a:r>
              <a:rPr lang="en-GB" sz="2400" b="0" strike="noStrike" spc="-1" dirty="0" smtClean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36 </a:t>
            </a:r>
            <a:r>
              <a:rPr lang="en-GB" sz="2400" b="0" strike="noStrike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racks </a:t>
            </a:r>
            <a:r>
              <a:rPr lang="en-GB" sz="2400" b="0" strike="noStrike" spc="-1" dirty="0" smtClean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(with the expansion</a:t>
            </a:r>
            <a:r>
              <a:rPr lang="en-GB" sz="2400" b="0" strike="noStrike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  <a:endParaRPr lang="en-GB" sz="2400" b="0" strike="noStrike" spc="-1" dirty="0">
              <a:solidFill>
                <a:srgbClr val="B95B22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sz="2400" b="0" strike="noStrike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Knossos: 26 racks</a:t>
            </a:r>
            <a:endParaRPr lang="en-GB" sz="2400" b="0" strike="noStrike" spc="-1" dirty="0">
              <a:solidFill>
                <a:srgbClr val="B95B22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sz="2400" b="0" strike="noStrike" spc="-1" dirty="0" err="1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Louros</a:t>
            </a:r>
            <a:r>
              <a:rPr lang="en-GB" sz="2400" b="0" strike="noStrike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14 racks</a:t>
            </a:r>
            <a:endParaRPr lang="en-GB" sz="2400" b="0" strike="noStrike" spc="-1" dirty="0">
              <a:solidFill>
                <a:srgbClr val="B95B22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GB" sz="2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Network </a:t>
            </a:r>
            <a:r>
              <a:rPr lang="en-GB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architecture?</a:t>
            </a:r>
            <a:endParaRPr lang="en-GB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sz="2400" b="0" strike="noStrike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Address existing problems</a:t>
            </a:r>
            <a:endParaRPr lang="en-GB" sz="2400" b="0" strike="noStrike" spc="-1" dirty="0">
              <a:solidFill>
                <a:srgbClr val="B95B22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sz="2400" b="0" strike="noStrike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Balance between already tested and more innovative solutions</a:t>
            </a:r>
            <a:endParaRPr lang="en-GB" sz="2400" b="0" strike="noStrike" spc="-1" dirty="0">
              <a:solidFill>
                <a:srgbClr val="B95B22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sz="2400" b="0" strike="noStrike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Satisfy new requirement: VLAN stretch between </a:t>
            </a:r>
            <a:r>
              <a:rPr lang="en-GB" sz="2400" b="0" strike="noStrike" spc="-1" dirty="0" err="1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datacenters</a:t>
            </a:r>
            <a:endParaRPr lang="en-GB" sz="2400" b="0" strike="noStrike" spc="-1" dirty="0">
              <a:solidFill>
                <a:srgbClr val="B95B22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01" name="TextShape 4"/>
          <p:cNvSpPr txBox="1"/>
          <p:nvPr/>
        </p:nvSpPr>
        <p:spPr>
          <a:xfrm>
            <a:off x="5257800" y="6324480"/>
            <a:ext cx="3504960" cy="36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400" b="0" strike="noStrike" spc="-1">
                <a:solidFill>
                  <a:srgbClr val="FF993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13 Jun 2018, TNC18, Trondheim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2" name="TextShape 5"/>
          <p:cNvSpPr txBox="1"/>
          <p:nvPr/>
        </p:nvSpPr>
        <p:spPr>
          <a:xfrm>
            <a:off x="1315800" y="6324480"/>
            <a:ext cx="3713040" cy="36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400" b="0" strike="noStrike" spc="-1">
                <a:solidFill>
                  <a:srgbClr val="FF993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IP Fabric solution for GRNET Datacenters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609480" y="0"/>
            <a:ext cx="8152920" cy="761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GB" sz="36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Typical GRNET DC Rack</a:t>
            </a:r>
            <a:endParaRPr lang="en-GB" sz="3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0" y="601560"/>
            <a:ext cx="533160" cy="244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6D5DDA79-38B1-4999-BDD1-D11288CEC161}" type="slidenum">
              <a:rPr lang="en-US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105" name="Content Placeholder 6"/>
          <p:cNvPicPr/>
          <p:nvPr/>
        </p:nvPicPr>
        <p:blipFill>
          <a:blip r:embed="rId2"/>
          <a:stretch/>
        </p:blipFill>
        <p:spPr>
          <a:xfrm>
            <a:off x="609480" y="1143000"/>
            <a:ext cx="2133360" cy="5226840"/>
          </a:xfrm>
          <a:prstGeom prst="rect">
            <a:avLst/>
          </a:prstGeom>
          <a:ln>
            <a:noFill/>
          </a:ln>
        </p:spPr>
      </p:pic>
      <p:sp>
        <p:nvSpPr>
          <p:cNvPr id="106" name="CustomShape 3"/>
          <p:cNvSpPr/>
          <p:nvPr/>
        </p:nvSpPr>
        <p:spPr>
          <a:xfrm>
            <a:off x="228600" y="3200400"/>
            <a:ext cx="5790960" cy="2895120"/>
          </a:xfrm>
          <a:prstGeom prst="rect">
            <a:avLst/>
          </a:prstGeom>
          <a:solidFill>
            <a:srgbClr val="0070C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7" name="CustomShape 4"/>
          <p:cNvSpPr/>
          <p:nvPr/>
        </p:nvSpPr>
        <p:spPr>
          <a:xfrm>
            <a:off x="2743200" y="3200400"/>
            <a:ext cx="3200040" cy="204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Virtual Machines Lane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Debian, KVM, Ganeti, okeanos/vima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 routing protocols between hosts &amp; network. Simple linux bridging or ARP proxying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CustomShape 5"/>
          <p:cNvSpPr/>
          <p:nvPr/>
        </p:nvSpPr>
        <p:spPr>
          <a:xfrm>
            <a:off x="228600" y="1447920"/>
            <a:ext cx="5790960" cy="1436400"/>
          </a:xfrm>
          <a:prstGeom prst="rect">
            <a:avLst/>
          </a:prstGeom>
          <a:solidFill>
            <a:srgbClr val="00B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9" name="CustomShape 6"/>
          <p:cNvSpPr/>
          <p:nvPr/>
        </p:nvSpPr>
        <p:spPr>
          <a:xfrm>
            <a:off x="2743200" y="1458360"/>
            <a:ext cx="3200040" cy="149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565A3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Storage Lane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565A3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Distributed Object Storage: </a:t>
            </a:r>
            <a:r>
              <a:rPr lang="en-US" sz="1800" b="0" strike="noStrike" spc="-1" dirty="0" err="1">
                <a:solidFill>
                  <a:srgbClr val="565A3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Debian</a:t>
            </a:r>
            <a:r>
              <a:rPr lang="en-US" sz="1800" b="0" strike="noStrike" spc="-1" dirty="0">
                <a:solidFill>
                  <a:srgbClr val="565A3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en-US" sz="1800" b="0" strike="noStrike" spc="-1" dirty="0" err="1">
                <a:solidFill>
                  <a:srgbClr val="565A3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Ceph</a:t>
            </a:r>
            <a:r>
              <a:rPr lang="en-US" sz="1800" b="0" strike="noStrike" spc="-1" dirty="0">
                <a:solidFill>
                  <a:srgbClr val="565A3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/RADOS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CustomShape 7"/>
          <p:cNvSpPr/>
          <p:nvPr/>
        </p:nvSpPr>
        <p:spPr>
          <a:xfrm>
            <a:off x="228600" y="2884320"/>
            <a:ext cx="5790960" cy="315720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8"/>
          <p:cNvSpPr/>
          <p:nvPr/>
        </p:nvSpPr>
        <p:spPr>
          <a:xfrm>
            <a:off x="2743200" y="2865846"/>
            <a:ext cx="29714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Networking Lane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CustomShape 9"/>
          <p:cNvSpPr/>
          <p:nvPr/>
        </p:nvSpPr>
        <p:spPr>
          <a:xfrm>
            <a:off x="6019920" y="1447920"/>
            <a:ext cx="2971440" cy="228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565A3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Also: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Times New Roman"/>
              <a:buChar char="-"/>
            </a:pPr>
            <a:r>
              <a:rPr lang="en-US" sz="1800" b="0" strike="noStrike" spc="-1" dirty="0">
                <a:solidFill>
                  <a:srgbClr val="565A3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Traditional SAN/NAS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Times New Roman"/>
              <a:buChar char="-"/>
            </a:pPr>
            <a:r>
              <a:rPr lang="en-US" sz="1800" b="0" strike="noStrike" spc="-1" dirty="0" err="1">
                <a:solidFill>
                  <a:srgbClr val="565A3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Baremetal</a:t>
            </a:r>
            <a:r>
              <a:rPr lang="en-US" sz="1800" b="0" strike="noStrike" spc="-1" dirty="0">
                <a:solidFill>
                  <a:srgbClr val="565A3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servers or </a:t>
            </a:r>
            <a:r>
              <a:rPr lang="en-US" sz="1800" b="0" strike="noStrike" spc="-1" dirty="0" err="1">
                <a:solidFill>
                  <a:srgbClr val="565A3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Colocated</a:t>
            </a:r>
            <a:r>
              <a:rPr lang="en-US" sz="1800" b="0" strike="noStrike" spc="-1" dirty="0">
                <a:solidFill>
                  <a:srgbClr val="565A3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third party servers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Times New Roman"/>
              <a:buChar char="-"/>
            </a:pPr>
            <a:r>
              <a:rPr lang="en-US" sz="1800" b="0" strike="noStrike" spc="-1" dirty="0">
                <a:solidFill>
                  <a:srgbClr val="565A3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Monitoring stations, PDUs, TS, …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TextShape 10"/>
          <p:cNvSpPr txBox="1"/>
          <p:nvPr/>
        </p:nvSpPr>
        <p:spPr>
          <a:xfrm>
            <a:off x="5257800" y="6324480"/>
            <a:ext cx="3504960" cy="36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400" b="0" strike="noStrike" spc="-1">
                <a:solidFill>
                  <a:srgbClr val="FF993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13 Jun 2018, TNC18, Trondheim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4" name="TextShape 11"/>
          <p:cNvSpPr txBox="1"/>
          <p:nvPr/>
        </p:nvSpPr>
        <p:spPr>
          <a:xfrm>
            <a:off x="1315800" y="6324480"/>
            <a:ext cx="3713040" cy="36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400" b="0" strike="noStrike" spc="-1">
                <a:solidFill>
                  <a:srgbClr val="FF993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IP Fabric solution for GRNET Datacenters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Line 1"/>
          <p:cNvSpPr/>
          <p:nvPr/>
        </p:nvSpPr>
        <p:spPr>
          <a:xfrm>
            <a:off x="975240" y="1711440"/>
            <a:ext cx="326880" cy="867600"/>
          </a:xfrm>
          <a:prstGeom prst="line">
            <a:avLst/>
          </a:prstGeom>
          <a:ln w="5724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6" name="Line 2"/>
          <p:cNvSpPr/>
          <p:nvPr/>
        </p:nvSpPr>
        <p:spPr>
          <a:xfrm flipH="1">
            <a:off x="1798920" y="1339200"/>
            <a:ext cx="609840" cy="1295640"/>
          </a:xfrm>
          <a:prstGeom prst="line">
            <a:avLst/>
          </a:prstGeom>
          <a:ln w="5724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7" name="TextShape 3"/>
          <p:cNvSpPr txBox="1"/>
          <p:nvPr/>
        </p:nvSpPr>
        <p:spPr>
          <a:xfrm>
            <a:off x="609480" y="0"/>
            <a:ext cx="8152920" cy="761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GB" sz="36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GRNET DC Network</a:t>
            </a:r>
            <a:endParaRPr lang="en-GB" sz="3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TextShape 4"/>
          <p:cNvSpPr txBox="1"/>
          <p:nvPr/>
        </p:nvSpPr>
        <p:spPr>
          <a:xfrm>
            <a:off x="0" y="601560"/>
            <a:ext cx="533160" cy="244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BA7759A3-48B6-43ED-9D99-A000E5DD49DB}" type="slidenum">
              <a:rPr lang="en-US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119" name="Content Placeholder 6"/>
          <p:cNvPicPr/>
          <p:nvPr/>
        </p:nvPicPr>
        <p:blipFill>
          <a:blip r:embed="rId2"/>
          <a:stretch/>
        </p:blipFill>
        <p:spPr>
          <a:xfrm>
            <a:off x="4074664" y="5085184"/>
            <a:ext cx="328680" cy="1287000"/>
          </a:xfrm>
          <a:prstGeom prst="rect">
            <a:avLst/>
          </a:prstGeom>
          <a:ln>
            <a:noFill/>
          </a:ln>
        </p:spPr>
      </p:pic>
      <p:pic>
        <p:nvPicPr>
          <p:cNvPr id="120" name="Content Placeholder 6"/>
          <p:cNvPicPr/>
          <p:nvPr/>
        </p:nvPicPr>
        <p:blipFill>
          <a:blip r:embed="rId2"/>
          <a:stretch/>
        </p:blipFill>
        <p:spPr>
          <a:xfrm>
            <a:off x="4378864" y="5085184"/>
            <a:ext cx="328680" cy="1287000"/>
          </a:xfrm>
          <a:prstGeom prst="rect">
            <a:avLst/>
          </a:prstGeom>
          <a:ln>
            <a:noFill/>
          </a:ln>
        </p:spPr>
      </p:pic>
      <p:pic>
        <p:nvPicPr>
          <p:cNvPr id="121" name="Content Placeholder 6"/>
          <p:cNvPicPr/>
          <p:nvPr/>
        </p:nvPicPr>
        <p:blipFill>
          <a:blip r:embed="rId2"/>
          <a:stretch/>
        </p:blipFill>
        <p:spPr>
          <a:xfrm>
            <a:off x="4682704" y="5085184"/>
            <a:ext cx="328680" cy="1287000"/>
          </a:xfrm>
          <a:prstGeom prst="rect">
            <a:avLst/>
          </a:prstGeom>
          <a:ln>
            <a:noFill/>
          </a:ln>
        </p:spPr>
      </p:pic>
      <p:pic>
        <p:nvPicPr>
          <p:cNvPr id="122" name="Content Placeholder 6"/>
          <p:cNvPicPr/>
          <p:nvPr/>
        </p:nvPicPr>
        <p:blipFill>
          <a:blip r:embed="rId2"/>
          <a:stretch/>
        </p:blipFill>
        <p:spPr>
          <a:xfrm>
            <a:off x="4986904" y="5085184"/>
            <a:ext cx="328680" cy="1287000"/>
          </a:xfrm>
          <a:prstGeom prst="rect">
            <a:avLst/>
          </a:prstGeom>
          <a:ln>
            <a:noFill/>
          </a:ln>
        </p:spPr>
      </p:pic>
      <p:pic>
        <p:nvPicPr>
          <p:cNvPr id="123" name="Content Placeholder 6"/>
          <p:cNvPicPr/>
          <p:nvPr/>
        </p:nvPicPr>
        <p:blipFill>
          <a:blip r:embed="rId2"/>
          <a:stretch/>
        </p:blipFill>
        <p:spPr>
          <a:xfrm>
            <a:off x="5291104" y="5085184"/>
            <a:ext cx="328680" cy="1287000"/>
          </a:xfrm>
          <a:prstGeom prst="rect">
            <a:avLst/>
          </a:prstGeom>
          <a:ln>
            <a:noFill/>
          </a:ln>
        </p:spPr>
      </p:pic>
      <p:pic>
        <p:nvPicPr>
          <p:cNvPr id="124" name="Content Placeholder 6"/>
          <p:cNvPicPr/>
          <p:nvPr/>
        </p:nvPicPr>
        <p:blipFill>
          <a:blip r:embed="rId2"/>
          <a:stretch/>
        </p:blipFill>
        <p:spPr>
          <a:xfrm>
            <a:off x="5595304" y="5085184"/>
            <a:ext cx="328680" cy="1287000"/>
          </a:xfrm>
          <a:prstGeom prst="rect">
            <a:avLst/>
          </a:prstGeom>
          <a:ln>
            <a:noFill/>
          </a:ln>
        </p:spPr>
      </p:pic>
      <p:pic>
        <p:nvPicPr>
          <p:cNvPr id="125" name="Content Placeholder 6"/>
          <p:cNvPicPr/>
          <p:nvPr/>
        </p:nvPicPr>
        <p:blipFill>
          <a:blip r:embed="rId2"/>
          <a:stretch/>
        </p:blipFill>
        <p:spPr>
          <a:xfrm>
            <a:off x="5899504" y="5085184"/>
            <a:ext cx="328680" cy="1287000"/>
          </a:xfrm>
          <a:prstGeom prst="rect">
            <a:avLst/>
          </a:prstGeom>
          <a:ln>
            <a:noFill/>
          </a:ln>
        </p:spPr>
      </p:pic>
      <p:sp>
        <p:nvSpPr>
          <p:cNvPr id="126" name="CustomShape 5"/>
          <p:cNvSpPr/>
          <p:nvPr/>
        </p:nvSpPr>
        <p:spPr>
          <a:xfrm>
            <a:off x="4074664" y="5584504"/>
            <a:ext cx="2153520" cy="755280"/>
          </a:xfrm>
          <a:prstGeom prst="rect">
            <a:avLst/>
          </a:prstGeom>
          <a:solidFill>
            <a:srgbClr val="0070C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7" name="CustomShape 6"/>
          <p:cNvSpPr/>
          <p:nvPr/>
        </p:nvSpPr>
        <p:spPr>
          <a:xfrm>
            <a:off x="4074664" y="5085184"/>
            <a:ext cx="2153520" cy="429120"/>
          </a:xfrm>
          <a:prstGeom prst="rect">
            <a:avLst/>
          </a:prstGeom>
          <a:solidFill>
            <a:srgbClr val="00B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8" name="CustomShape 7"/>
          <p:cNvSpPr/>
          <p:nvPr/>
        </p:nvSpPr>
        <p:spPr>
          <a:xfrm>
            <a:off x="4074664" y="5514664"/>
            <a:ext cx="2153520" cy="69480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9" name="TextShape 8"/>
          <p:cNvSpPr txBox="1"/>
          <p:nvPr/>
        </p:nvSpPr>
        <p:spPr>
          <a:xfrm>
            <a:off x="6135680" y="1143000"/>
            <a:ext cx="3008320" cy="4952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GB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Single switching fabric across the entire </a:t>
            </a:r>
            <a:r>
              <a:rPr lang="en-GB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datacenter</a:t>
            </a:r>
            <a:r>
              <a:rPr lang="en-GB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lang="en-GB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GB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VLANs stretching</a:t>
            </a:r>
            <a:endParaRPr lang="en-GB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GB" sz="23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DC </a:t>
            </a:r>
            <a:r>
              <a:rPr lang="en-GB" sz="2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router(s)</a:t>
            </a:r>
            <a:endParaRPr lang="en-GB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sz="2000" b="0" strike="noStrike" spc="-1" dirty="0" err="1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Intervlan</a:t>
            </a:r>
            <a:r>
              <a:rPr lang="en-GB" sz="2000" b="0" strike="noStrike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routing</a:t>
            </a:r>
            <a:endParaRPr lang="en-GB" sz="2300" b="0" strike="noStrike" spc="-1" dirty="0">
              <a:solidFill>
                <a:srgbClr val="B95B22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sz="2000" b="0" strike="noStrike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Routing with GRNET IP core</a:t>
            </a:r>
            <a:endParaRPr lang="en-GB" sz="2300" b="0" strike="noStrike" spc="-1" dirty="0">
              <a:solidFill>
                <a:srgbClr val="B95B22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sz="2000" b="0" strike="noStrike" spc="-1" dirty="0" smtClean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Firewalling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GB" sz="23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Server Connectivity</a:t>
            </a:r>
            <a:endParaRPr lang="en-GB" sz="29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US" sz="2000" spc="-1" dirty="0" smtClean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Active/Active (LACP)</a:t>
            </a:r>
            <a:endParaRPr lang="en-GB" sz="2300" b="0" strike="noStrike" spc="-1" dirty="0" smtClean="0">
              <a:solidFill>
                <a:srgbClr val="B95B22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sz="2000" spc="-1" dirty="0" smtClean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Active/Backup</a:t>
            </a:r>
            <a:endParaRPr lang="en-GB" sz="2300" b="0" strike="noStrike" spc="-1" dirty="0" smtClean="0">
              <a:solidFill>
                <a:srgbClr val="B95B22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US" sz="2000" spc="-1" dirty="0" smtClean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Single homed</a:t>
            </a:r>
            <a:endParaRPr lang="en-GB" sz="2300" b="0" strike="noStrike" spc="-1" dirty="0" smtClean="0">
              <a:solidFill>
                <a:srgbClr val="B95B22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endParaRPr lang="en-GB" sz="2300" b="0" strike="noStrike" spc="-1" dirty="0">
              <a:solidFill>
                <a:srgbClr val="B95B22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endParaRPr lang="en-GB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30" name="TextShape 9"/>
          <p:cNvSpPr txBox="1"/>
          <p:nvPr/>
        </p:nvSpPr>
        <p:spPr>
          <a:xfrm>
            <a:off x="5257800" y="6324480"/>
            <a:ext cx="3504960" cy="36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400" b="0" strike="noStrike" spc="-1">
                <a:solidFill>
                  <a:srgbClr val="FF993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13 Jun 2018, TNC18, Trondheim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1" name="TextShape 10"/>
          <p:cNvSpPr txBox="1"/>
          <p:nvPr/>
        </p:nvSpPr>
        <p:spPr>
          <a:xfrm>
            <a:off x="1315800" y="6324480"/>
            <a:ext cx="3713040" cy="36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400" b="0" strike="noStrike" spc="-1">
                <a:solidFill>
                  <a:srgbClr val="FF993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IP Fabric solution for GRNET Datacenters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2" name="CustomShape 11"/>
          <p:cNvSpPr/>
          <p:nvPr/>
        </p:nvSpPr>
        <p:spPr>
          <a:xfrm>
            <a:off x="304920" y="3636360"/>
            <a:ext cx="2492640" cy="1957320"/>
          </a:xfrm>
          <a:prstGeom prst="cloudCallout">
            <a:avLst>
              <a:gd name="adj1" fmla="val 91773"/>
              <a:gd name="adj2" fmla="val 48793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3" name="Line 12"/>
          <p:cNvSpPr/>
          <p:nvPr/>
        </p:nvSpPr>
        <p:spPr>
          <a:xfrm>
            <a:off x="1060920" y="3235680"/>
            <a:ext cx="511560" cy="790560"/>
          </a:xfrm>
          <a:prstGeom prst="line">
            <a:avLst/>
          </a:prstGeom>
          <a:ln w="57240">
            <a:solidFill>
              <a:srgbClr val="0070C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4" name="Line 13"/>
          <p:cNvSpPr/>
          <p:nvPr/>
        </p:nvSpPr>
        <p:spPr>
          <a:xfrm>
            <a:off x="854640" y="3235680"/>
            <a:ext cx="576360" cy="817920"/>
          </a:xfrm>
          <a:prstGeom prst="line">
            <a:avLst/>
          </a:prstGeom>
          <a:ln w="57240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5" name="Line 14"/>
          <p:cNvSpPr/>
          <p:nvPr/>
        </p:nvSpPr>
        <p:spPr>
          <a:xfrm>
            <a:off x="921960" y="3159360"/>
            <a:ext cx="573120" cy="875160"/>
          </a:xfrm>
          <a:prstGeom prst="line">
            <a:avLst/>
          </a:prstGeom>
          <a:ln w="57240">
            <a:solidFill>
              <a:srgbClr val="00B05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6" name="Line 15"/>
          <p:cNvSpPr/>
          <p:nvPr/>
        </p:nvSpPr>
        <p:spPr>
          <a:xfrm flipH="1">
            <a:off x="1640160" y="3083040"/>
            <a:ext cx="509760" cy="975240"/>
          </a:xfrm>
          <a:prstGeom prst="line">
            <a:avLst/>
          </a:prstGeom>
          <a:ln w="57240">
            <a:solidFill>
              <a:srgbClr val="00B05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7" name="Line 16"/>
          <p:cNvSpPr/>
          <p:nvPr/>
        </p:nvSpPr>
        <p:spPr>
          <a:xfrm flipH="1">
            <a:off x="1739880" y="3083040"/>
            <a:ext cx="508680" cy="975240"/>
          </a:xfrm>
          <a:prstGeom prst="line">
            <a:avLst/>
          </a:prstGeom>
          <a:ln w="57240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8" name="Line 17"/>
          <p:cNvSpPr/>
          <p:nvPr/>
        </p:nvSpPr>
        <p:spPr>
          <a:xfrm flipH="1">
            <a:off x="1572480" y="3159360"/>
            <a:ext cx="453240" cy="889200"/>
          </a:xfrm>
          <a:prstGeom prst="line">
            <a:avLst/>
          </a:prstGeom>
          <a:ln w="57240">
            <a:solidFill>
              <a:srgbClr val="0070C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9" name="Line 18"/>
          <p:cNvSpPr/>
          <p:nvPr/>
        </p:nvSpPr>
        <p:spPr>
          <a:xfrm flipH="1">
            <a:off x="2073960" y="2854440"/>
            <a:ext cx="609480" cy="1295640"/>
          </a:xfrm>
          <a:prstGeom prst="line">
            <a:avLst/>
          </a:prstGeom>
          <a:ln w="57240">
            <a:solidFill>
              <a:schemeClr val="tx1"/>
            </a:solidFill>
            <a:custDash>
              <a:ds d="300000" sp="1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0" name="CustomShape 19"/>
          <p:cNvSpPr/>
          <p:nvPr/>
        </p:nvSpPr>
        <p:spPr>
          <a:xfrm>
            <a:off x="304920" y="2397600"/>
            <a:ext cx="2621520" cy="960840"/>
          </a:xfrm>
          <a:prstGeom prst="cloud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DC Network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CustomShape 20"/>
          <p:cNvSpPr/>
          <p:nvPr/>
        </p:nvSpPr>
        <p:spPr>
          <a:xfrm>
            <a:off x="922320" y="4026600"/>
            <a:ext cx="1326240" cy="1415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2" name="CustomShape 21"/>
          <p:cNvSpPr/>
          <p:nvPr/>
        </p:nvSpPr>
        <p:spPr>
          <a:xfrm>
            <a:off x="1060920" y="4530240"/>
            <a:ext cx="180360" cy="183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3" name="CustomShape 22"/>
          <p:cNvSpPr/>
          <p:nvPr/>
        </p:nvSpPr>
        <p:spPr>
          <a:xfrm>
            <a:off x="1060920" y="4772880"/>
            <a:ext cx="180360" cy="183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4" name="CustomShape 23"/>
          <p:cNvSpPr/>
          <p:nvPr/>
        </p:nvSpPr>
        <p:spPr>
          <a:xfrm>
            <a:off x="1060920" y="5015880"/>
            <a:ext cx="180360" cy="183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5" name="CustomShape 24"/>
          <p:cNvSpPr/>
          <p:nvPr/>
        </p:nvSpPr>
        <p:spPr>
          <a:xfrm>
            <a:off x="1060920" y="5258520"/>
            <a:ext cx="180360" cy="183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6" name="Line 25"/>
          <p:cNvSpPr/>
          <p:nvPr/>
        </p:nvSpPr>
        <p:spPr>
          <a:xfrm>
            <a:off x="1302120" y="4267440"/>
            <a:ext cx="360" cy="1175040"/>
          </a:xfrm>
          <a:prstGeom prst="line">
            <a:avLst/>
          </a:prstGeom>
          <a:ln w="57240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7" name="Line 26"/>
          <p:cNvSpPr/>
          <p:nvPr/>
        </p:nvSpPr>
        <p:spPr>
          <a:xfrm flipH="1">
            <a:off x="1241640" y="5350320"/>
            <a:ext cx="60480" cy="360"/>
          </a:xfrm>
          <a:prstGeom prst="line">
            <a:avLst/>
          </a:prstGeom>
          <a:ln w="57240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8" name="Line 27"/>
          <p:cNvSpPr/>
          <p:nvPr/>
        </p:nvSpPr>
        <p:spPr>
          <a:xfrm flipH="1">
            <a:off x="1241640" y="5096520"/>
            <a:ext cx="60480" cy="360"/>
          </a:xfrm>
          <a:prstGeom prst="line">
            <a:avLst/>
          </a:prstGeom>
          <a:ln w="57240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9" name="Line 28"/>
          <p:cNvSpPr/>
          <p:nvPr/>
        </p:nvSpPr>
        <p:spPr>
          <a:xfrm flipH="1">
            <a:off x="1241640" y="4867560"/>
            <a:ext cx="60480" cy="360"/>
          </a:xfrm>
          <a:prstGeom prst="line">
            <a:avLst/>
          </a:prstGeom>
          <a:ln w="57240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0" name="Line 29"/>
          <p:cNvSpPr/>
          <p:nvPr/>
        </p:nvSpPr>
        <p:spPr>
          <a:xfrm flipH="1">
            <a:off x="1241640" y="4622040"/>
            <a:ext cx="60480" cy="360"/>
          </a:xfrm>
          <a:prstGeom prst="line">
            <a:avLst/>
          </a:prstGeom>
          <a:ln w="57240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1" name="CustomShape 30"/>
          <p:cNvSpPr/>
          <p:nvPr/>
        </p:nvSpPr>
        <p:spPr>
          <a:xfrm>
            <a:off x="1422720" y="4530240"/>
            <a:ext cx="180360" cy="183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2" name="CustomShape 31"/>
          <p:cNvSpPr/>
          <p:nvPr/>
        </p:nvSpPr>
        <p:spPr>
          <a:xfrm>
            <a:off x="1422720" y="4772880"/>
            <a:ext cx="180360" cy="183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3" name="CustomShape 32"/>
          <p:cNvSpPr/>
          <p:nvPr/>
        </p:nvSpPr>
        <p:spPr>
          <a:xfrm>
            <a:off x="1422720" y="5015880"/>
            <a:ext cx="180360" cy="183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4" name="Line 33"/>
          <p:cNvSpPr/>
          <p:nvPr/>
        </p:nvSpPr>
        <p:spPr>
          <a:xfrm>
            <a:off x="1663920" y="4267440"/>
            <a:ext cx="360" cy="932040"/>
          </a:xfrm>
          <a:prstGeom prst="line">
            <a:avLst/>
          </a:prstGeom>
          <a:ln w="57240">
            <a:solidFill>
              <a:srgbClr val="00B05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5" name="Line 34"/>
          <p:cNvSpPr/>
          <p:nvPr/>
        </p:nvSpPr>
        <p:spPr>
          <a:xfrm flipH="1">
            <a:off x="1603440" y="5096520"/>
            <a:ext cx="60480" cy="360"/>
          </a:xfrm>
          <a:prstGeom prst="line">
            <a:avLst/>
          </a:prstGeom>
          <a:ln w="57240">
            <a:solidFill>
              <a:srgbClr val="00B05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6" name="Line 35"/>
          <p:cNvSpPr/>
          <p:nvPr/>
        </p:nvSpPr>
        <p:spPr>
          <a:xfrm flipH="1">
            <a:off x="1603440" y="4867560"/>
            <a:ext cx="60480" cy="360"/>
          </a:xfrm>
          <a:prstGeom prst="line">
            <a:avLst/>
          </a:prstGeom>
          <a:ln w="57240">
            <a:solidFill>
              <a:srgbClr val="00B05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7" name="Line 36"/>
          <p:cNvSpPr/>
          <p:nvPr/>
        </p:nvSpPr>
        <p:spPr>
          <a:xfrm flipH="1">
            <a:off x="1603440" y="4622040"/>
            <a:ext cx="60480" cy="360"/>
          </a:xfrm>
          <a:prstGeom prst="line">
            <a:avLst/>
          </a:prstGeom>
          <a:ln w="57240">
            <a:solidFill>
              <a:srgbClr val="00B05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8" name="CustomShape 37"/>
          <p:cNvSpPr/>
          <p:nvPr/>
        </p:nvSpPr>
        <p:spPr>
          <a:xfrm>
            <a:off x="1784520" y="4530240"/>
            <a:ext cx="180360" cy="183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9" name="CustomShape 38"/>
          <p:cNvSpPr/>
          <p:nvPr/>
        </p:nvSpPr>
        <p:spPr>
          <a:xfrm>
            <a:off x="1784520" y="4772880"/>
            <a:ext cx="180360" cy="183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0" name="CustomShape 39"/>
          <p:cNvSpPr/>
          <p:nvPr/>
        </p:nvSpPr>
        <p:spPr>
          <a:xfrm>
            <a:off x="1784520" y="5015880"/>
            <a:ext cx="180360" cy="183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1" name="Line 40"/>
          <p:cNvSpPr/>
          <p:nvPr/>
        </p:nvSpPr>
        <p:spPr>
          <a:xfrm>
            <a:off x="2025720" y="4267440"/>
            <a:ext cx="360" cy="932040"/>
          </a:xfrm>
          <a:prstGeom prst="line">
            <a:avLst/>
          </a:prstGeom>
          <a:ln w="57240">
            <a:solidFill>
              <a:srgbClr val="0070C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2" name="Line 41"/>
          <p:cNvSpPr/>
          <p:nvPr/>
        </p:nvSpPr>
        <p:spPr>
          <a:xfrm flipH="1">
            <a:off x="1965240" y="5096520"/>
            <a:ext cx="60480" cy="360"/>
          </a:xfrm>
          <a:prstGeom prst="line">
            <a:avLst/>
          </a:prstGeom>
          <a:ln w="57240">
            <a:solidFill>
              <a:srgbClr val="0070C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3" name="Line 42"/>
          <p:cNvSpPr/>
          <p:nvPr/>
        </p:nvSpPr>
        <p:spPr>
          <a:xfrm flipH="1">
            <a:off x="1965240" y="4867560"/>
            <a:ext cx="60480" cy="360"/>
          </a:xfrm>
          <a:prstGeom prst="line">
            <a:avLst/>
          </a:prstGeom>
          <a:ln w="57240">
            <a:solidFill>
              <a:srgbClr val="0070C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4" name="Line 43"/>
          <p:cNvSpPr/>
          <p:nvPr/>
        </p:nvSpPr>
        <p:spPr>
          <a:xfrm flipH="1">
            <a:off x="1965240" y="4622040"/>
            <a:ext cx="60480" cy="360"/>
          </a:xfrm>
          <a:prstGeom prst="line">
            <a:avLst/>
          </a:prstGeom>
          <a:ln w="57240">
            <a:solidFill>
              <a:srgbClr val="0070C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5" name="Line 44"/>
          <p:cNvSpPr/>
          <p:nvPr/>
        </p:nvSpPr>
        <p:spPr>
          <a:xfrm flipH="1">
            <a:off x="1302120" y="4026240"/>
            <a:ext cx="283320" cy="247320"/>
          </a:xfrm>
          <a:prstGeom prst="line">
            <a:avLst/>
          </a:prstGeom>
          <a:ln w="57240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6" name="Line 45"/>
          <p:cNvSpPr/>
          <p:nvPr/>
        </p:nvSpPr>
        <p:spPr>
          <a:xfrm>
            <a:off x="1585440" y="4026240"/>
            <a:ext cx="78480" cy="247320"/>
          </a:xfrm>
          <a:prstGeom prst="line">
            <a:avLst/>
          </a:prstGeom>
          <a:ln w="57240">
            <a:solidFill>
              <a:srgbClr val="00B05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7" name="Line 46"/>
          <p:cNvSpPr/>
          <p:nvPr/>
        </p:nvSpPr>
        <p:spPr>
          <a:xfrm>
            <a:off x="1585440" y="4026240"/>
            <a:ext cx="440280" cy="247320"/>
          </a:xfrm>
          <a:prstGeom prst="line">
            <a:avLst/>
          </a:prstGeom>
          <a:ln w="57240">
            <a:solidFill>
              <a:srgbClr val="0070C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9" name="CustomShape 48"/>
          <p:cNvSpPr/>
          <p:nvPr/>
        </p:nvSpPr>
        <p:spPr>
          <a:xfrm>
            <a:off x="240480" y="1026000"/>
            <a:ext cx="2621520" cy="960840"/>
          </a:xfrm>
          <a:prstGeom prst="cloud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GRNET Core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1"/>
          <p:cNvSpPr txBox="1"/>
          <p:nvPr/>
        </p:nvSpPr>
        <p:spPr>
          <a:xfrm>
            <a:off x="609480" y="0"/>
            <a:ext cx="8152920" cy="761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GB" sz="36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Previous Architectures: Ethernet + IP</a:t>
            </a:r>
            <a:endParaRPr lang="en-GB" sz="3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1" name="TextShape 2"/>
          <p:cNvSpPr txBox="1"/>
          <p:nvPr/>
        </p:nvSpPr>
        <p:spPr>
          <a:xfrm>
            <a:off x="0" y="601560"/>
            <a:ext cx="533160" cy="244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45F33BEA-2575-4CDA-8742-BF8DDBDF7A94}" type="slidenum">
              <a:rPr lang="en-US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2" name="TextShape 3"/>
          <p:cNvSpPr txBox="1"/>
          <p:nvPr/>
        </p:nvSpPr>
        <p:spPr>
          <a:xfrm>
            <a:off x="5257800" y="6324480"/>
            <a:ext cx="3504960" cy="36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400" b="0" strike="noStrike" spc="-1">
                <a:solidFill>
                  <a:srgbClr val="FF993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13 Jun 2018, TNC18, Trondheim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3" name="TextShape 4"/>
          <p:cNvSpPr txBox="1"/>
          <p:nvPr/>
        </p:nvSpPr>
        <p:spPr>
          <a:xfrm>
            <a:off x="1315800" y="6324480"/>
            <a:ext cx="3713040" cy="36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400" b="0" strike="noStrike" spc="-1">
                <a:solidFill>
                  <a:srgbClr val="FF993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IP Fabric solution for GRNET Datacenters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4" name="CustomShape 5"/>
          <p:cNvSpPr/>
          <p:nvPr/>
        </p:nvSpPr>
        <p:spPr>
          <a:xfrm>
            <a:off x="358200" y="1295280"/>
            <a:ext cx="2613240" cy="4114440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 w="25560">
            <a:solidFill>
              <a:schemeClr val="accent1"/>
            </a:solidFill>
            <a:custDash>
              <a:ds d="300000" sp="100000"/>
            </a:custDash>
            <a:round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75" name="CustomShape 6"/>
          <p:cNvSpPr/>
          <p:nvPr/>
        </p:nvSpPr>
        <p:spPr>
          <a:xfrm>
            <a:off x="1189440" y="4883040"/>
            <a:ext cx="479160" cy="1663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  <a:round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6" name="CustomShape 7"/>
          <p:cNvSpPr/>
          <p:nvPr/>
        </p:nvSpPr>
        <p:spPr>
          <a:xfrm>
            <a:off x="530640" y="1371600"/>
            <a:ext cx="866880" cy="70560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25560">
            <a:solidFill>
              <a:schemeClr val="accent4"/>
            </a:solidFill>
            <a:round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Core Router A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7" name="CustomShape 8"/>
          <p:cNvSpPr/>
          <p:nvPr/>
        </p:nvSpPr>
        <p:spPr>
          <a:xfrm>
            <a:off x="1795680" y="1390680"/>
            <a:ext cx="866880" cy="70560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25560">
            <a:solidFill>
              <a:schemeClr val="accent4"/>
            </a:solidFill>
            <a:round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Core Router B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8" name="CustomShape 9"/>
          <p:cNvSpPr/>
          <p:nvPr/>
        </p:nvSpPr>
        <p:spPr>
          <a:xfrm>
            <a:off x="513720" y="3550320"/>
            <a:ext cx="866880" cy="70560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25560">
            <a:solidFill>
              <a:schemeClr val="accent1">
                <a:lumMod val="75000"/>
              </a:schemeClr>
            </a:solidFill>
            <a:round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Stacked Switch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9" name="CustomShape 10"/>
          <p:cNvSpPr/>
          <p:nvPr/>
        </p:nvSpPr>
        <p:spPr>
          <a:xfrm>
            <a:off x="1815120" y="3543120"/>
            <a:ext cx="866880" cy="70560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25560">
            <a:solidFill>
              <a:schemeClr val="accent1">
                <a:lumMod val="75000"/>
              </a:schemeClr>
            </a:solidFill>
            <a:round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Stacked Switch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0" name="CustomShape 11"/>
          <p:cNvSpPr/>
          <p:nvPr/>
        </p:nvSpPr>
        <p:spPr>
          <a:xfrm>
            <a:off x="457200" y="2436480"/>
            <a:ext cx="990360" cy="705600"/>
          </a:xfrm>
          <a:prstGeom prst="roundRect">
            <a:avLst>
              <a:gd name="adj" fmla="val 16667"/>
            </a:avLst>
          </a:prstGeom>
          <a:solidFill>
            <a:srgbClr val="93A8BB"/>
          </a:solidFill>
          <a:ln w="25560">
            <a:solidFill>
              <a:schemeClr val="bg2">
                <a:lumMod val="75000"/>
              </a:schemeClr>
            </a:solidFill>
            <a:round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DC Router A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1" name="CustomShape 12"/>
          <p:cNvSpPr/>
          <p:nvPr/>
        </p:nvSpPr>
        <p:spPr>
          <a:xfrm>
            <a:off x="1753200" y="2436480"/>
            <a:ext cx="990360" cy="705600"/>
          </a:xfrm>
          <a:prstGeom prst="roundRect">
            <a:avLst>
              <a:gd name="adj" fmla="val 16667"/>
            </a:avLst>
          </a:prstGeom>
          <a:solidFill>
            <a:srgbClr val="93A8BB"/>
          </a:solidFill>
          <a:ln w="25560">
            <a:solidFill>
              <a:schemeClr val="bg2">
                <a:lumMod val="75000"/>
              </a:schemeClr>
            </a:solidFill>
            <a:round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DC Router B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2" name="Line 13"/>
          <p:cNvSpPr/>
          <p:nvPr/>
        </p:nvSpPr>
        <p:spPr>
          <a:xfrm flipV="1">
            <a:off x="952560" y="2077560"/>
            <a:ext cx="11520" cy="35856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3" name="Line 14"/>
          <p:cNvSpPr/>
          <p:nvPr/>
        </p:nvSpPr>
        <p:spPr>
          <a:xfrm flipH="1" flipV="1">
            <a:off x="2229120" y="2096640"/>
            <a:ext cx="19440" cy="33948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4" name="Line 15"/>
          <p:cNvSpPr/>
          <p:nvPr/>
        </p:nvSpPr>
        <p:spPr>
          <a:xfrm flipV="1">
            <a:off x="947160" y="3142080"/>
            <a:ext cx="5400" cy="40824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5" name="Line 16"/>
          <p:cNvSpPr/>
          <p:nvPr/>
        </p:nvSpPr>
        <p:spPr>
          <a:xfrm flipH="1" flipV="1">
            <a:off x="947160" y="4256280"/>
            <a:ext cx="481680" cy="62676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6" name="Line 17"/>
          <p:cNvSpPr/>
          <p:nvPr/>
        </p:nvSpPr>
        <p:spPr>
          <a:xfrm flipV="1">
            <a:off x="1428840" y="4248720"/>
            <a:ext cx="819720" cy="63432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custDash>
              <a:ds d="300000" sp="100000"/>
            </a:custDash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7" name="Line 18"/>
          <p:cNvSpPr/>
          <p:nvPr/>
        </p:nvSpPr>
        <p:spPr>
          <a:xfrm flipV="1">
            <a:off x="2248560" y="3142080"/>
            <a:ext cx="0" cy="40068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8" name="Line 19"/>
          <p:cNvSpPr/>
          <p:nvPr/>
        </p:nvSpPr>
        <p:spPr>
          <a:xfrm flipV="1">
            <a:off x="1380600" y="3895920"/>
            <a:ext cx="434520" cy="72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9" name="CustomShape 20"/>
          <p:cNvSpPr/>
          <p:nvPr/>
        </p:nvSpPr>
        <p:spPr>
          <a:xfrm>
            <a:off x="1401480" y="4980600"/>
            <a:ext cx="479160" cy="1663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  <a:round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0" name="CustomShape 21"/>
          <p:cNvSpPr/>
          <p:nvPr/>
        </p:nvSpPr>
        <p:spPr>
          <a:xfrm>
            <a:off x="1623240" y="5118840"/>
            <a:ext cx="479160" cy="1663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  <a:round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1" name="Line 22"/>
          <p:cNvSpPr/>
          <p:nvPr/>
        </p:nvSpPr>
        <p:spPr>
          <a:xfrm flipH="1" flipV="1">
            <a:off x="964080" y="2077560"/>
            <a:ext cx="1284480" cy="35856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92" name="Line 23"/>
          <p:cNvSpPr/>
          <p:nvPr/>
        </p:nvSpPr>
        <p:spPr>
          <a:xfrm flipV="1">
            <a:off x="952560" y="2096640"/>
            <a:ext cx="1276560" cy="33948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93" name="TextShape 24"/>
          <p:cNvSpPr txBox="1"/>
          <p:nvPr/>
        </p:nvSpPr>
        <p:spPr>
          <a:xfrm>
            <a:off x="5029200" y="1143000"/>
            <a:ext cx="3885840" cy="5105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GB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Legacy</a:t>
            </a:r>
            <a:r>
              <a:rPr lang="en-GB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GB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Ethernet + IP</a:t>
            </a:r>
            <a:endParaRPr lang="en-GB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HW redundancy: two of everything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b="0" strike="noStrike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First Hop Redundancy: VRRP</a:t>
            </a:r>
            <a:endParaRPr lang="en-GB" b="0" strike="noStrike" spc="-1" dirty="0">
              <a:solidFill>
                <a:srgbClr val="B95B22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b="0" strike="noStrike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Redundant connections to the IP Network</a:t>
            </a:r>
            <a:endParaRPr lang="en-GB" b="0" strike="noStrike" spc="-1" dirty="0">
              <a:solidFill>
                <a:srgbClr val="B95B22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b="0" strike="noStrike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 Spanning Tree</a:t>
            </a:r>
            <a:endParaRPr lang="en-GB" b="0" strike="noStrike" spc="-1" dirty="0">
              <a:solidFill>
                <a:srgbClr val="B95B22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GB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Limitations</a:t>
            </a:r>
            <a:endParaRPr lang="en-GB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b="0" strike="noStrike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Servers are </a:t>
            </a:r>
            <a:r>
              <a:rPr lang="en-GB" b="0" strike="noStrike" spc="-1" dirty="0" err="1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multihomed</a:t>
            </a:r>
            <a:r>
              <a:rPr lang="en-GB" b="0" strike="noStrike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GB" b="0" strike="noStrike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</a:t>
            </a:r>
            <a:r>
              <a:rPr lang="en-GB" b="0" strike="noStrike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no LACP</a:t>
            </a:r>
            <a:endParaRPr lang="en-GB" b="0" strike="noStrike" spc="-1" dirty="0">
              <a:solidFill>
                <a:srgbClr val="B95B22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b="0" strike="noStrike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Poor link utilization (no active/active scenario)</a:t>
            </a:r>
            <a:endParaRPr lang="en-GB" b="0" strike="noStrike" spc="-1" dirty="0">
              <a:solidFill>
                <a:srgbClr val="B95B22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b="0" strike="noStrike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BUM &amp; Mac learning problems due to the topology</a:t>
            </a:r>
            <a:endParaRPr lang="en-GB" b="0" strike="noStrike" spc="-1" dirty="0">
              <a:solidFill>
                <a:srgbClr val="B95B22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b="0" strike="noStrike" spc="-1" dirty="0" err="1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InterDC</a:t>
            </a:r>
            <a:r>
              <a:rPr lang="en-GB" b="0" strike="noStrike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VLAN stretch without </a:t>
            </a:r>
            <a:r>
              <a:rPr lang="en-GB" b="0" strike="noStrike" spc="-1" dirty="0" smtClean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redundancy (L2 VPNs)</a:t>
            </a:r>
            <a:endParaRPr lang="en-GB" b="0" strike="noStrike" spc="-1" dirty="0">
              <a:solidFill>
                <a:srgbClr val="B95B22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b="0" strike="noStrike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Mixed mode stacking not so problem </a:t>
            </a:r>
            <a:r>
              <a:rPr lang="en-GB" b="0" strike="noStrike" spc="-1" dirty="0" smtClean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free</a:t>
            </a:r>
            <a:endParaRPr lang="en-GB" b="0" strike="noStrike" spc="-1" dirty="0">
              <a:solidFill>
                <a:srgbClr val="B95B22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endParaRPr lang="en-GB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endParaRPr lang="en-GB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Shape 1"/>
          <p:cNvSpPr txBox="1"/>
          <p:nvPr/>
        </p:nvSpPr>
        <p:spPr>
          <a:xfrm>
            <a:off x="609480" y="0"/>
            <a:ext cx="8152920" cy="761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 fontScale="77500" lnSpcReduction="20000"/>
          </a:bodyPr>
          <a:lstStyle/>
          <a:p>
            <a:pPr>
              <a:lnSpc>
                <a:spcPct val="100000"/>
              </a:lnSpc>
            </a:pPr>
            <a:r>
              <a:rPr lang="en-GB" sz="3600" b="0" strike="noStrike" spc="-1" dirty="0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Previous Architectures: </a:t>
            </a:r>
            <a:r>
              <a:rPr lang="en-GB" sz="3600" b="0" strike="noStrike" spc="-1" dirty="0" smtClean="0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(closed) Fabric architectures</a:t>
            </a:r>
            <a:endParaRPr lang="en-GB" sz="36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5" name="TextShape 2"/>
          <p:cNvSpPr txBox="1"/>
          <p:nvPr/>
        </p:nvSpPr>
        <p:spPr>
          <a:xfrm>
            <a:off x="0" y="601560"/>
            <a:ext cx="533160" cy="244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A6353212-F3F5-4009-AE30-3C83F83E28B2}" type="slidenum">
              <a:rPr lang="en-US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96" name="TextShape 3"/>
          <p:cNvSpPr txBox="1"/>
          <p:nvPr/>
        </p:nvSpPr>
        <p:spPr>
          <a:xfrm>
            <a:off x="5257800" y="6324480"/>
            <a:ext cx="3504960" cy="36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400" b="0" strike="noStrike" spc="-1">
                <a:solidFill>
                  <a:srgbClr val="FF993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13 Jun 2018, TNC18, Trondheim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97" name="TextShape 4"/>
          <p:cNvSpPr txBox="1"/>
          <p:nvPr/>
        </p:nvSpPr>
        <p:spPr>
          <a:xfrm>
            <a:off x="1315800" y="6324480"/>
            <a:ext cx="3713040" cy="36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400" b="0" strike="noStrike" spc="-1">
                <a:solidFill>
                  <a:srgbClr val="FF993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IP Fabric solution for GRNET Datacenters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8" name="TextShape 23"/>
          <p:cNvSpPr txBox="1"/>
          <p:nvPr/>
        </p:nvSpPr>
        <p:spPr>
          <a:xfrm>
            <a:off x="3059832" y="1123966"/>
            <a:ext cx="3456384" cy="4897322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 lnSpcReduction="10000"/>
          </a:bodyPr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GB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Limitations:</a:t>
            </a:r>
            <a:endParaRPr lang="en-GB" sz="20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spc="-1" dirty="0" smtClean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Complex implementations often problematic in large scale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b="0" strike="noStrike" spc="-1" dirty="0" smtClean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Difficulty in debugging due to ‘closed’ proprietary solutions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spc="-1" dirty="0" smtClean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Often platforms are immature </a:t>
            </a:r>
            <a:r>
              <a:rPr lang="en-GB" spc="-1" dirty="0" smtClean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anose="05000000000000000000" pitchFamily="2" charset="2"/>
              </a:rPr>
              <a:t>which results to bugs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b="0" strike="noStrike" spc="-1" dirty="0" smtClean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anose="05000000000000000000" pitchFamily="2" charset="2"/>
              </a:rPr>
              <a:t>Eventually too many hours wasted in troubleshooting and bringing the solution to ‘production ready’ state.</a:t>
            </a:r>
          </a:p>
          <a:p>
            <a:pPr marL="640080" lvl="1" indent="-273960"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spc="-1" dirty="0" smtClean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anose="05000000000000000000" pitchFamily="2" charset="2"/>
              </a:rPr>
              <a:t>All </a:t>
            </a:r>
            <a:r>
              <a:rPr lang="en-GB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anose="05000000000000000000" pitchFamily="2" charset="2"/>
              </a:rPr>
              <a:t>tested solutions already outdated</a:t>
            </a:r>
          </a:p>
          <a:p>
            <a:pPr marL="640080" lvl="1" indent="-273960"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anose="05000000000000000000" pitchFamily="2" charset="2"/>
              </a:rPr>
              <a:t>Looking for </a:t>
            </a:r>
            <a:r>
              <a:rPr lang="en-GB" spc="-1" dirty="0" smtClean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anose="05000000000000000000" pitchFamily="2" charset="2"/>
              </a:rPr>
              <a:t>something new to avoid vendor ‘black box’ </a:t>
            </a:r>
            <a:r>
              <a:rPr lang="en-GB" spc="-1" dirty="0" smtClean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  <a:sym typeface="Wingdings" panose="05000000000000000000" pitchFamily="2" charset="2"/>
              </a:rPr>
              <a:t>solutions</a:t>
            </a:r>
            <a:endParaRPr lang="en-GB" spc="-1" dirty="0">
              <a:solidFill>
                <a:srgbClr val="558BB8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lang="en-GB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endParaRPr lang="en-GB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58200" y="1295280"/>
            <a:ext cx="2341592" cy="3645888"/>
            <a:chOff x="358200" y="1295280"/>
            <a:chExt cx="2613240" cy="4114440"/>
          </a:xfrm>
        </p:grpSpPr>
        <p:sp>
          <p:nvSpPr>
            <p:cNvPr id="198" name="CustomShape 5"/>
            <p:cNvSpPr/>
            <p:nvPr/>
          </p:nvSpPr>
          <p:spPr>
            <a:xfrm>
              <a:off x="358200" y="1295280"/>
              <a:ext cx="2613240" cy="4114440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50000"/>
              </a:schemeClr>
            </a:solidFill>
            <a:ln w="25560">
              <a:solidFill>
                <a:schemeClr val="accent1"/>
              </a:solidFill>
              <a:custDash>
                <a:ds d="300000" sp="100000"/>
              </a:custDash>
              <a:round/>
            </a:ln>
            <a:effectLst>
              <a:outerShdw blurRad="38100" dist="30000" dir="5400000" rotWithShape="0">
                <a:srgbClr val="000000">
                  <a:alpha val="4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99" name="CustomShape 6"/>
            <p:cNvSpPr/>
            <p:nvPr/>
          </p:nvSpPr>
          <p:spPr>
            <a:xfrm>
              <a:off x="1189440" y="4883040"/>
              <a:ext cx="479160" cy="16632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/>
              </a:solidFill>
              <a:round/>
            </a:ln>
            <a:effectLst>
              <a:glow rad="1397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0" name="CustomShape 7"/>
            <p:cNvSpPr/>
            <p:nvPr/>
          </p:nvSpPr>
          <p:spPr>
            <a:xfrm>
              <a:off x="530640" y="1371600"/>
              <a:ext cx="866880" cy="705600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25560">
              <a:solidFill>
                <a:schemeClr val="accent4"/>
              </a:solidFill>
              <a:round/>
            </a:ln>
            <a:effectLst>
              <a:outerShdw blurRad="38100" dist="30000" dir="5400000" rotWithShape="0">
                <a:srgbClr val="000000">
                  <a:alpha val="4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anchor="ctr"/>
            <a:lstStyle/>
            <a:p>
              <a:pPr algn="ctr">
                <a:lnSpc>
                  <a:spcPct val="100000"/>
                </a:lnSpc>
              </a:pPr>
              <a:r>
                <a:rPr lang="en-US" sz="1200" b="0" strike="noStrike" spc="-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Core Router A</a:t>
              </a:r>
              <a:endPara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201" name="CustomShape 8"/>
            <p:cNvSpPr/>
            <p:nvPr/>
          </p:nvSpPr>
          <p:spPr>
            <a:xfrm>
              <a:off x="1795680" y="1390680"/>
              <a:ext cx="866880" cy="705600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25560">
              <a:solidFill>
                <a:schemeClr val="accent4"/>
              </a:solidFill>
              <a:round/>
            </a:ln>
            <a:effectLst>
              <a:outerShdw blurRad="38100" dist="30000" dir="5400000" rotWithShape="0">
                <a:srgbClr val="000000">
                  <a:alpha val="4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anchor="ctr"/>
            <a:lstStyle/>
            <a:p>
              <a:pPr algn="ctr">
                <a:lnSpc>
                  <a:spcPct val="100000"/>
                </a:lnSpc>
              </a:pPr>
              <a:r>
                <a:rPr lang="en-US" sz="1200" b="0" strike="noStrike" spc="-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Core Router B</a:t>
              </a:r>
              <a:endPara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202" name="CustomShape 9"/>
            <p:cNvSpPr/>
            <p:nvPr/>
          </p:nvSpPr>
          <p:spPr>
            <a:xfrm>
              <a:off x="513720" y="3550320"/>
              <a:ext cx="866880" cy="705600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25560">
              <a:solidFill>
                <a:schemeClr val="accent1">
                  <a:lumMod val="75000"/>
                </a:schemeClr>
              </a:solidFill>
              <a:round/>
            </a:ln>
            <a:effectLst>
              <a:outerShdw blurRad="38100" dist="30000" dir="5400000" rotWithShape="0">
                <a:srgbClr val="000000">
                  <a:alpha val="4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anchor="ctr"/>
            <a:lstStyle/>
            <a:p>
              <a:pPr algn="ctr">
                <a:lnSpc>
                  <a:spcPct val="100000"/>
                </a:lnSpc>
              </a:pPr>
              <a:r>
                <a:rPr lang="en-GB" sz="1200" spc="-1" dirty="0" err="1" smtClean="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Linecard</a:t>
              </a:r>
              <a:r>
                <a:rPr lang="en-GB" sz="1200" spc="-1" dirty="0" smtClean="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 switch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203" name="CustomShape 10"/>
            <p:cNvSpPr/>
            <p:nvPr/>
          </p:nvSpPr>
          <p:spPr>
            <a:xfrm>
              <a:off x="1815120" y="3543120"/>
              <a:ext cx="866880" cy="705600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25560">
              <a:solidFill>
                <a:schemeClr val="accent1">
                  <a:lumMod val="75000"/>
                </a:schemeClr>
              </a:solidFill>
              <a:round/>
            </a:ln>
            <a:effectLst>
              <a:outerShdw blurRad="38100" dist="30000" dir="5400000" rotWithShape="0">
                <a:srgbClr val="000000">
                  <a:alpha val="4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anchor="ctr"/>
            <a:lstStyle/>
            <a:p>
              <a:pPr algn="ctr">
                <a:lnSpc>
                  <a:spcPct val="100000"/>
                </a:lnSpc>
              </a:pPr>
              <a:r>
                <a:rPr lang="en-US" sz="1200" b="0" strike="noStrike" spc="-1" dirty="0" err="1" smtClean="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Linecard</a:t>
              </a:r>
              <a:r>
                <a:rPr lang="en-US" sz="1200" b="0" strike="noStrike" spc="-1" dirty="0" smtClean="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 switch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204" name="CustomShape 11"/>
            <p:cNvSpPr/>
            <p:nvPr/>
          </p:nvSpPr>
          <p:spPr>
            <a:xfrm>
              <a:off x="457200" y="2436480"/>
              <a:ext cx="990360" cy="705600"/>
            </a:xfrm>
            <a:prstGeom prst="roundRect">
              <a:avLst>
                <a:gd name="adj" fmla="val 16667"/>
              </a:avLst>
            </a:prstGeom>
            <a:solidFill>
              <a:srgbClr val="93A8BB"/>
            </a:solidFill>
            <a:ln w="25560">
              <a:solidFill>
                <a:schemeClr val="bg2">
                  <a:lumMod val="75000"/>
                </a:schemeClr>
              </a:solidFill>
              <a:round/>
            </a:ln>
            <a:effectLst>
              <a:outerShdw blurRad="38100" dist="30000" dir="5400000" rotWithShape="0">
                <a:srgbClr val="000000">
                  <a:alpha val="4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anchor="ctr"/>
            <a:lstStyle/>
            <a:p>
              <a:pPr algn="ctr">
                <a:lnSpc>
                  <a:spcPct val="100000"/>
                </a:lnSpc>
              </a:pPr>
              <a:r>
                <a:rPr lang="en-US" sz="1200" b="0" strike="noStrike" spc="-1" dirty="0" smtClean="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Aggregation Switch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205" name="CustomShape 12"/>
            <p:cNvSpPr/>
            <p:nvPr/>
          </p:nvSpPr>
          <p:spPr>
            <a:xfrm>
              <a:off x="1753200" y="2436480"/>
              <a:ext cx="990360" cy="705600"/>
            </a:xfrm>
            <a:prstGeom prst="roundRect">
              <a:avLst>
                <a:gd name="adj" fmla="val 16667"/>
              </a:avLst>
            </a:prstGeom>
            <a:solidFill>
              <a:srgbClr val="93A8BB"/>
            </a:solidFill>
            <a:ln w="25560">
              <a:solidFill>
                <a:schemeClr val="bg2">
                  <a:lumMod val="75000"/>
                </a:schemeClr>
              </a:solidFill>
              <a:round/>
            </a:ln>
            <a:effectLst>
              <a:outerShdw blurRad="38100" dist="30000" dir="5400000" rotWithShape="0">
                <a:srgbClr val="000000">
                  <a:alpha val="4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anchor="ctr"/>
            <a:lstStyle/>
            <a:p>
              <a:pPr algn="ctr">
                <a:lnSpc>
                  <a:spcPct val="100000"/>
                </a:lnSpc>
              </a:pPr>
              <a:r>
                <a:rPr lang="en-US" sz="1200" b="0" strike="noStrike" spc="-1" dirty="0" smtClean="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Aggregation Switch</a:t>
              </a:r>
              <a:endPara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206" name="Line 13"/>
            <p:cNvSpPr/>
            <p:nvPr/>
          </p:nvSpPr>
          <p:spPr>
            <a:xfrm flipV="1">
              <a:off x="952560" y="2077560"/>
              <a:ext cx="11520" cy="35856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miter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07" name="Line 14"/>
            <p:cNvSpPr/>
            <p:nvPr/>
          </p:nvSpPr>
          <p:spPr>
            <a:xfrm flipH="1" flipV="1">
              <a:off x="2229120" y="2096640"/>
              <a:ext cx="19440" cy="33948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miter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08" name="Line 15"/>
            <p:cNvSpPr/>
            <p:nvPr/>
          </p:nvSpPr>
          <p:spPr>
            <a:xfrm flipV="1">
              <a:off x="947160" y="3142080"/>
              <a:ext cx="5400" cy="40824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miter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09" name="Line 16"/>
            <p:cNvSpPr/>
            <p:nvPr/>
          </p:nvSpPr>
          <p:spPr>
            <a:xfrm flipH="1" flipV="1">
              <a:off x="947160" y="4256280"/>
              <a:ext cx="481680" cy="62676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  <a:miter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10" name="Line 17"/>
            <p:cNvSpPr/>
            <p:nvPr/>
          </p:nvSpPr>
          <p:spPr>
            <a:xfrm flipV="1">
              <a:off x="1428840" y="4248720"/>
              <a:ext cx="819720" cy="63432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  <a:miter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11" name="Line 18"/>
            <p:cNvSpPr/>
            <p:nvPr/>
          </p:nvSpPr>
          <p:spPr>
            <a:xfrm flipV="1">
              <a:off x="2248560" y="3142080"/>
              <a:ext cx="0" cy="40068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miter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12" name="CustomShape 19"/>
            <p:cNvSpPr/>
            <p:nvPr/>
          </p:nvSpPr>
          <p:spPr>
            <a:xfrm>
              <a:off x="1401480" y="4980600"/>
              <a:ext cx="479160" cy="16632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/>
              </a:solidFill>
              <a:round/>
            </a:ln>
            <a:effectLst>
              <a:glow rad="1397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3" name="CustomShape 20"/>
            <p:cNvSpPr/>
            <p:nvPr/>
          </p:nvSpPr>
          <p:spPr>
            <a:xfrm>
              <a:off x="1623240" y="5118840"/>
              <a:ext cx="479160" cy="16632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/>
              </a:solidFill>
              <a:round/>
            </a:ln>
            <a:effectLst>
              <a:glow rad="1397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4" name="Line 21"/>
            <p:cNvSpPr/>
            <p:nvPr/>
          </p:nvSpPr>
          <p:spPr>
            <a:xfrm flipH="1" flipV="1">
              <a:off x="964080" y="2077560"/>
              <a:ext cx="1284480" cy="35856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miter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15" name="Line 22"/>
            <p:cNvSpPr/>
            <p:nvPr/>
          </p:nvSpPr>
          <p:spPr>
            <a:xfrm flipV="1">
              <a:off x="952560" y="2096640"/>
              <a:ext cx="1276560" cy="33948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miter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17" name="Line 24"/>
            <p:cNvSpPr/>
            <p:nvPr/>
          </p:nvSpPr>
          <p:spPr>
            <a:xfrm flipH="1">
              <a:off x="1447920" y="2789280"/>
              <a:ext cx="30528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miter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18" name="Line 25"/>
            <p:cNvSpPr/>
            <p:nvPr/>
          </p:nvSpPr>
          <p:spPr>
            <a:xfrm flipH="1">
              <a:off x="1454040" y="2666880"/>
              <a:ext cx="30564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miter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19" name="Line 26"/>
            <p:cNvSpPr/>
            <p:nvPr/>
          </p:nvSpPr>
          <p:spPr>
            <a:xfrm flipH="1">
              <a:off x="1453680" y="2885760"/>
              <a:ext cx="30528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miter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" name="Oval 1"/>
            <p:cNvSpPr/>
            <p:nvPr/>
          </p:nvSpPr>
          <p:spPr>
            <a:xfrm>
              <a:off x="1016470" y="4475218"/>
              <a:ext cx="936104" cy="2821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GB" sz="1200" dirty="0" smtClean="0"/>
                <a:t>LACP</a:t>
              </a:r>
              <a:endParaRPr lang="en-US" sz="12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732240" y="1484784"/>
            <a:ext cx="2185920" cy="2972979"/>
            <a:chOff x="2896242" y="1139487"/>
            <a:chExt cx="2185920" cy="2972979"/>
          </a:xfrm>
        </p:grpSpPr>
        <p:sp>
          <p:nvSpPr>
            <p:cNvPr id="32" name="CustomShape 5"/>
            <p:cNvSpPr/>
            <p:nvPr/>
          </p:nvSpPr>
          <p:spPr>
            <a:xfrm>
              <a:off x="3601719" y="3710346"/>
              <a:ext cx="479160" cy="16632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/>
              </a:solidFill>
              <a:round/>
            </a:ln>
            <a:effectLst>
              <a:glow rad="1397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3" name="Line 6"/>
            <p:cNvSpPr/>
            <p:nvPr/>
          </p:nvSpPr>
          <p:spPr>
            <a:xfrm flipH="1" flipV="1">
              <a:off x="3359439" y="3083586"/>
              <a:ext cx="481680" cy="62676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  <a:miter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4" name="Line 7"/>
            <p:cNvSpPr/>
            <p:nvPr/>
          </p:nvSpPr>
          <p:spPr>
            <a:xfrm flipV="1">
              <a:off x="3841119" y="3076026"/>
              <a:ext cx="819720" cy="63432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  <a:miter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5" name="CustomShape 8"/>
            <p:cNvSpPr/>
            <p:nvPr/>
          </p:nvSpPr>
          <p:spPr>
            <a:xfrm>
              <a:off x="3813759" y="3807906"/>
              <a:ext cx="479160" cy="16632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/>
              </a:solidFill>
              <a:round/>
            </a:ln>
            <a:effectLst>
              <a:glow rad="1397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6" name="CustomShape 9"/>
            <p:cNvSpPr/>
            <p:nvPr/>
          </p:nvSpPr>
          <p:spPr>
            <a:xfrm>
              <a:off x="4035519" y="3946146"/>
              <a:ext cx="479160" cy="16632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/>
              </a:solidFill>
              <a:round/>
            </a:ln>
            <a:effectLst>
              <a:glow rad="1397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pic>
          <p:nvPicPr>
            <p:cNvPr id="37" name="Picture 2"/>
            <p:cNvPicPr/>
            <p:nvPr/>
          </p:nvPicPr>
          <p:blipFill>
            <a:blip r:embed="rId2"/>
            <a:stretch/>
          </p:blipFill>
          <p:spPr>
            <a:xfrm>
              <a:off x="2896242" y="1139487"/>
              <a:ext cx="2185920" cy="2070087"/>
            </a:xfrm>
            <a:prstGeom prst="rect">
              <a:avLst/>
            </a:prstGeom>
            <a:ln>
              <a:noFill/>
            </a:ln>
          </p:spPr>
        </p:pic>
        <p:sp>
          <p:nvSpPr>
            <p:cNvPr id="38" name="Oval 37"/>
            <p:cNvSpPr/>
            <p:nvPr/>
          </p:nvSpPr>
          <p:spPr>
            <a:xfrm>
              <a:off x="3484004" y="3294030"/>
              <a:ext cx="838795" cy="2499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GB" sz="1200" dirty="0" smtClean="0"/>
                <a:t>LACP</a:t>
              </a:r>
              <a:endParaRPr lang="en-US" sz="1200" dirty="0"/>
            </a:p>
          </p:txBody>
        </p:sp>
      </p:grpSp>
      <p:cxnSp>
        <p:nvCxnSpPr>
          <p:cNvPr id="6" name="Straight Arrow Connector 5"/>
          <p:cNvCxnSpPr/>
          <p:nvPr/>
        </p:nvCxnSpPr>
        <p:spPr>
          <a:xfrm flipH="1">
            <a:off x="497554" y="2852936"/>
            <a:ext cx="994184" cy="2448272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74533" y="5347578"/>
            <a:ext cx="1999575" cy="424762"/>
          </a:xfrm>
          <a:prstGeom prst="rect">
            <a:avLst/>
          </a:prstGeom>
          <a:noFill/>
        </p:spPr>
        <p:txBody>
          <a:bodyPr wrap="square" rtlCol="0">
            <a:normAutofit fontScale="70000" lnSpcReduction="20000"/>
          </a:bodyPr>
          <a:lstStyle/>
          <a:p>
            <a:r>
              <a:rPr lang="en-GB" dirty="0" smtClean="0"/>
              <a:t>Link for multi-chassis synchronization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TextShape 1"/>
          <p:cNvSpPr txBox="1"/>
          <p:nvPr/>
        </p:nvSpPr>
        <p:spPr>
          <a:xfrm>
            <a:off x="609480" y="0"/>
            <a:ext cx="8152920" cy="761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GB" sz="36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IP Fabric (aka IP Clos): the recipe</a:t>
            </a:r>
            <a:endParaRPr lang="en-GB" sz="3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2" name="TextShape 2"/>
          <p:cNvSpPr txBox="1"/>
          <p:nvPr/>
        </p:nvSpPr>
        <p:spPr>
          <a:xfrm>
            <a:off x="5257800" y="6324480"/>
            <a:ext cx="3504960" cy="36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400" b="0" strike="noStrike" spc="-1">
                <a:solidFill>
                  <a:srgbClr val="FF993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13 Jun 2018, TNC18, Trondheim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33" name="TextShape 3"/>
          <p:cNvSpPr txBox="1"/>
          <p:nvPr/>
        </p:nvSpPr>
        <p:spPr>
          <a:xfrm>
            <a:off x="1315800" y="6324480"/>
            <a:ext cx="3713040" cy="36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400" b="0" strike="noStrike" spc="-1">
                <a:solidFill>
                  <a:srgbClr val="FF993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IP Fabric solution for GRNET Datacenters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34" name="TextShape 4"/>
          <p:cNvSpPr txBox="1"/>
          <p:nvPr/>
        </p:nvSpPr>
        <p:spPr>
          <a:xfrm>
            <a:off x="0" y="601560"/>
            <a:ext cx="533160" cy="244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CE5F1DB8-F252-4A6C-891A-5C0B55340FF9}" type="slidenum">
              <a:rPr lang="en-US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35" name="CustomShape 5"/>
          <p:cNvSpPr/>
          <p:nvPr/>
        </p:nvSpPr>
        <p:spPr>
          <a:xfrm>
            <a:off x="5105520" y="908720"/>
            <a:ext cx="4038120" cy="495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US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Overlay 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Networking with EVPN as control plane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US" b="0" strike="noStrike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 theory decouple the network from the physical hardware </a:t>
            </a:r>
            <a:r>
              <a:rPr lang="en-US" b="0" strike="noStrike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</a:t>
            </a:r>
            <a:r>
              <a:rPr lang="en-US" b="0" strike="noStrike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programmatically provisioned in a much larger scale</a:t>
            </a:r>
            <a:endParaRPr lang="en-US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US" b="0" strike="noStrike" spc="-1" dirty="0" err="1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All_active</a:t>
            </a:r>
            <a:r>
              <a:rPr lang="en-US" b="0" strike="noStrike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physical topologies</a:t>
            </a:r>
            <a:endParaRPr lang="en-US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US" b="0" strike="noStrike" spc="-1" dirty="0" err="1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Anycast</a:t>
            </a:r>
            <a:r>
              <a:rPr lang="en-US" b="0" strike="noStrike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layer 3 gateways</a:t>
            </a:r>
            <a:endParaRPr lang="en-US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All traffic is L3 with: VXLAN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US" b="0" strike="noStrike" spc="-1" dirty="0" err="1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Dataplane</a:t>
            </a:r>
            <a:r>
              <a:rPr lang="en-US" b="0" strike="noStrike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encapsulation for Overlay Tunnels</a:t>
            </a:r>
            <a:endParaRPr lang="en-US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US" b="0" strike="noStrike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Limitations: </a:t>
            </a:r>
            <a:r>
              <a:rPr lang="en-US" b="0" strike="noStrike" spc="-1" dirty="0" smtClean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network </a:t>
            </a:r>
            <a:r>
              <a:rPr lang="en-US" spc="-1" dirty="0" smtClean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overhead</a:t>
            </a:r>
            <a:r>
              <a:rPr lang="en-US" b="0" strike="noStrike" spc="-1" dirty="0" smtClean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b="0" strike="noStrike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since all VM traffic is now encapsulated with VXLAN header (+64 bits)</a:t>
            </a:r>
            <a:endParaRPr lang="en-US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US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 STP / no MC-LAG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36" name="Picture 2"/>
          <p:cNvPicPr/>
          <p:nvPr/>
        </p:nvPicPr>
        <p:blipFill>
          <a:blip r:embed="rId3"/>
          <a:stretch/>
        </p:blipFill>
        <p:spPr>
          <a:xfrm>
            <a:off x="609480" y="3394749"/>
            <a:ext cx="4343040" cy="3351960"/>
          </a:xfrm>
          <a:prstGeom prst="rect">
            <a:avLst/>
          </a:prstGeom>
          <a:ln>
            <a:noFill/>
          </a:ln>
        </p:spPr>
      </p:pic>
      <p:sp>
        <p:nvSpPr>
          <p:cNvPr id="9" name="CustomShape 5"/>
          <p:cNvSpPr/>
          <p:nvPr/>
        </p:nvSpPr>
        <p:spPr>
          <a:xfrm>
            <a:off x="675060" y="927981"/>
            <a:ext cx="4038120" cy="26920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Topology: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US" b="0" strike="noStrike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Build a decades old topology </a:t>
            </a:r>
            <a:r>
              <a:rPr lang="en-US" b="0" strike="noStrike" spc="-1" dirty="0" smtClean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/>
            </a:r>
            <a:br>
              <a:rPr lang="en-US" b="0" strike="noStrike" spc="-1" dirty="0" smtClean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</a:br>
            <a:r>
              <a:rPr lang="en-US" b="0" strike="noStrike" spc="-1" dirty="0" smtClean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 </a:t>
            </a:r>
            <a:r>
              <a:rPr lang="en-US" b="0" strike="noStrike" spc="-1" dirty="0" smtClean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IP </a:t>
            </a:r>
            <a:r>
              <a:rPr lang="en-US" b="0" strike="noStrike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Clos</a:t>
            </a:r>
            <a:endParaRPr lang="en-US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US" b="0" strike="noStrike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Make use of existing </a:t>
            </a:r>
            <a:r>
              <a:rPr lang="en-US" b="0" strike="noStrike" spc="-1" dirty="0" smtClean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hardware</a:t>
            </a:r>
            <a:br>
              <a:rPr lang="en-US" b="0" strike="noStrike" spc="-1" dirty="0" smtClean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</a:br>
            <a:r>
              <a:rPr lang="en-US" b="0" strike="noStrike" spc="-1" dirty="0" smtClean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</a:t>
            </a:r>
            <a:r>
              <a:rPr lang="en-US" b="0" strike="noStrike" spc="-1" dirty="0" smtClean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b="0" strike="noStrike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Juniper QFX5K as </a:t>
            </a:r>
            <a:r>
              <a:rPr lang="en-US" b="0" strike="noStrike" spc="-1" dirty="0" err="1" smtClean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ToR</a:t>
            </a:r>
            <a:r>
              <a:rPr lang="en-US" b="0" strike="noStrike" spc="-1" dirty="0" smtClean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b="0" strike="noStrike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switches</a:t>
            </a:r>
            <a:endParaRPr lang="en-US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US" b="0" strike="noStrike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Add two new powerhouse Devices for the spine layer </a:t>
            </a:r>
            <a:r>
              <a:rPr lang="en-US" b="0" strike="noStrike" spc="-1" dirty="0" smtClean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/>
            </a:r>
            <a:br>
              <a:rPr lang="en-US" b="0" strike="noStrike" spc="-1" dirty="0" smtClean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</a:br>
            <a:r>
              <a:rPr lang="en-US" b="0" strike="noStrike" spc="-1" dirty="0" smtClean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</a:t>
            </a:r>
            <a:r>
              <a:rPr lang="en-US" b="0" strike="noStrike" spc="-1" dirty="0" smtClean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b="0" strike="noStrike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Juniper </a:t>
            </a:r>
            <a:r>
              <a:rPr lang="en-US" b="0" strike="noStrike" spc="-1" dirty="0" smtClean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QFX10K</a:t>
            </a:r>
            <a:endParaRPr lang="en-US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TextShape 1"/>
          <p:cNvSpPr txBox="1"/>
          <p:nvPr/>
        </p:nvSpPr>
        <p:spPr>
          <a:xfrm>
            <a:off x="609480" y="0"/>
            <a:ext cx="8152920" cy="761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GB" sz="36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VXLAN: Brief introduction</a:t>
            </a:r>
            <a:endParaRPr lang="en-GB" sz="3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8" name="TextShape 2"/>
          <p:cNvSpPr txBox="1"/>
          <p:nvPr/>
        </p:nvSpPr>
        <p:spPr>
          <a:xfrm>
            <a:off x="612720" y="1706760"/>
            <a:ext cx="35780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RFC </a:t>
            </a:r>
            <a:r>
              <a:rPr lang="en-GB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7348</a:t>
            </a:r>
            <a:endParaRPr lang="en-GB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GB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Tunneling</a:t>
            </a: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(overlay) protocol that encapsulates all traffic in </a:t>
            </a:r>
            <a:r>
              <a:rPr lang="en-GB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IP/UDP</a:t>
            </a:r>
            <a:endParaRPr lang="en-GB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Can be described as MAC-over-UDP with a globally unique identifier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b="0" strike="noStrike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VLAN-like separation, according to VXLAN ID</a:t>
            </a:r>
            <a:endParaRPr lang="en-GB" b="0" strike="noStrike" spc="-1" dirty="0">
              <a:solidFill>
                <a:srgbClr val="B95B22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Tunnels are build between VXLAN Tunnel Endpoints (VTEPs)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Need of a control plane to minimize flooding and better facilitate learning</a:t>
            </a:r>
          </a:p>
          <a:p>
            <a:pPr>
              <a:lnSpc>
                <a:spcPct val="100000"/>
              </a:lnSpc>
            </a:pPr>
            <a:endParaRPr lang="en-GB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39" name="TextShape 3"/>
          <p:cNvSpPr txBox="1"/>
          <p:nvPr/>
        </p:nvSpPr>
        <p:spPr>
          <a:xfrm>
            <a:off x="5257800" y="6324480"/>
            <a:ext cx="3504960" cy="36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400" b="0" strike="noStrike" spc="-1">
                <a:solidFill>
                  <a:srgbClr val="FF993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13 Jun 2018, TNC18, Trondheim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0" name="TextShape 4"/>
          <p:cNvSpPr txBox="1"/>
          <p:nvPr/>
        </p:nvSpPr>
        <p:spPr>
          <a:xfrm>
            <a:off x="1315800" y="6324480"/>
            <a:ext cx="3713040" cy="36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400" b="0" strike="noStrike" spc="-1">
                <a:solidFill>
                  <a:srgbClr val="FF993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IP Fabric solution for GRNET Datacenters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1" name="TextShape 5"/>
          <p:cNvSpPr txBox="1"/>
          <p:nvPr/>
        </p:nvSpPr>
        <p:spPr>
          <a:xfrm>
            <a:off x="0" y="601560"/>
            <a:ext cx="533160" cy="244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B753E7D8-16E1-450C-91C4-F8E6B9642EBB}" type="slidenum">
              <a:rPr lang="en-US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2" name="CustomShape 6"/>
          <p:cNvSpPr/>
          <p:nvPr/>
        </p:nvSpPr>
        <p:spPr>
          <a:xfrm>
            <a:off x="609480" y="1066680"/>
            <a:ext cx="3885840" cy="639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marL="360">
              <a:lnSpc>
                <a:spcPct val="100000"/>
              </a:lnSpc>
              <a:buClr>
                <a:srgbClr val="DD8047"/>
              </a:buClr>
              <a:buSzPct val="60000"/>
            </a:pPr>
            <a:r>
              <a:rPr lang="en-US" sz="29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Overview</a:t>
            </a:r>
            <a:endParaRPr lang="en-US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3" name="CustomShape 7"/>
          <p:cNvSpPr/>
          <p:nvPr/>
        </p:nvSpPr>
        <p:spPr>
          <a:xfrm>
            <a:off x="7298280" y="3963600"/>
            <a:ext cx="1459440" cy="529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9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Payload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4" name="CustomShape 8"/>
          <p:cNvSpPr/>
          <p:nvPr/>
        </p:nvSpPr>
        <p:spPr>
          <a:xfrm>
            <a:off x="5824800" y="3958920"/>
            <a:ext cx="1459440" cy="5338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0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VXLAN VNID</a:t>
            </a:r>
            <a:endParaRPr lang="en-US" sz="1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5" name="CustomShape 9"/>
          <p:cNvSpPr/>
          <p:nvPr/>
        </p:nvSpPr>
        <p:spPr>
          <a:xfrm>
            <a:off x="4629960" y="3958920"/>
            <a:ext cx="1173240" cy="5338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0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Outer IP</a:t>
            </a:r>
            <a:endParaRPr lang="en-US" sz="1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6" name="CustomShape 10"/>
          <p:cNvSpPr/>
          <p:nvPr/>
        </p:nvSpPr>
        <p:spPr>
          <a:xfrm flipV="1">
            <a:off x="5299560" y="3501000"/>
            <a:ext cx="360" cy="456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chemeClr val="accent3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CustomShape 11"/>
          <p:cNvSpPr/>
          <p:nvPr/>
        </p:nvSpPr>
        <p:spPr>
          <a:xfrm>
            <a:off x="4629960" y="1810368"/>
            <a:ext cx="2216160" cy="97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Forward traffic between IP Fabric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nodes 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referred to as the underlay</a:t>
            </a:r>
          </a:p>
        </p:txBody>
      </p:sp>
      <p:sp>
        <p:nvSpPr>
          <p:cNvPr id="248" name="CustomShape 12"/>
          <p:cNvSpPr/>
          <p:nvPr/>
        </p:nvSpPr>
        <p:spPr>
          <a:xfrm>
            <a:off x="5962680" y="5105520"/>
            <a:ext cx="2224080" cy="45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Service Separation</a:t>
            </a:r>
            <a:endParaRPr lang="en-US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9" name="CustomShape 13"/>
          <p:cNvSpPr/>
          <p:nvPr/>
        </p:nvSpPr>
        <p:spPr>
          <a:xfrm>
            <a:off x="6366240" y="4493160"/>
            <a:ext cx="338760" cy="612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chemeClr val="accent5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0" name="CustomShape 14"/>
          <p:cNvSpPr/>
          <p:nvPr/>
        </p:nvSpPr>
        <p:spPr>
          <a:xfrm>
            <a:off x="6488571" y="2262292"/>
            <a:ext cx="4802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rgbClr val="C0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1" name="CustomShape 15"/>
          <p:cNvSpPr/>
          <p:nvPr/>
        </p:nvSpPr>
        <p:spPr>
          <a:xfrm>
            <a:off x="7075080" y="1681496"/>
            <a:ext cx="1837800" cy="117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All traffic is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L3</a:t>
            </a:r>
            <a:b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</a:b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 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need for </a:t>
            </a:r>
            <a:r>
              <a:rPr lang="en-US" sz="2900" b="0" strike="noStrike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STP</a:t>
            </a:r>
            <a:endParaRPr lang="en-US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TextShape 1"/>
          <p:cNvSpPr txBox="1"/>
          <p:nvPr/>
        </p:nvSpPr>
        <p:spPr>
          <a:xfrm>
            <a:off x="609480" y="0"/>
            <a:ext cx="8152920" cy="761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GB" sz="36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EVPN: Brief introduction</a:t>
            </a:r>
            <a:endParaRPr lang="en-GB" sz="3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3" name="TextShape 2"/>
          <p:cNvSpPr txBox="1"/>
          <p:nvPr/>
        </p:nvSpPr>
        <p:spPr>
          <a:xfrm>
            <a:off x="612720" y="1706760"/>
            <a:ext cx="388260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GB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RFC 7432: BGP MPLS-Based Ethernet VPN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GB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Co-authored by </a:t>
            </a:r>
            <a:r>
              <a:rPr lang="en-GB" spc="-1" dirty="0" err="1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Cisco,Juniper</a:t>
            </a:r>
            <a:r>
              <a:rPr lang="en-GB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Alcatel-Lucent, Verizon, AT&amp;T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GB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Stated as evolution over existing L2VPN and VPLS solutions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GB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Can use both MPLS and VXLAN as transport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GB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Solves flood and learn problem mentioned in VXLAN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GB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Provides redundant (</a:t>
            </a:r>
            <a:r>
              <a:rPr lang="en-GB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anycast</a:t>
            </a:r>
            <a:r>
              <a:rPr lang="en-GB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 gateways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GB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Active / Active server </a:t>
            </a:r>
            <a:r>
              <a:rPr lang="en-GB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multihoming</a:t>
            </a:r>
            <a:endParaRPr lang="en-GB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4" name="TextShape 3"/>
          <p:cNvSpPr txBox="1"/>
          <p:nvPr/>
        </p:nvSpPr>
        <p:spPr>
          <a:xfrm>
            <a:off x="5257800" y="6324480"/>
            <a:ext cx="3504960" cy="36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400" b="0" strike="noStrike" spc="-1">
                <a:solidFill>
                  <a:srgbClr val="FF993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13 Jun 2018, TNC18, Trondheim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55" name="TextShape 4"/>
          <p:cNvSpPr txBox="1"/>
          <p:nvPr/>
        </p:nvSpPr>
        <p:spPr>
          <a:xfrm>
            <a:off x="1315800" y="6324480"/>
            <a:ext cx="3713040" cy="36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US" sz="1400" b="0" strike="noStrike" spc="-1">
                <a:solidFill>
                  <a:srgbClr val="FF993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IP Fabric solution for GRNET Datacenters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56" name="TextShape 5"/>
          <p:cNvSpPr txBox="1"/>
          <p:nvPr/>
        </p:nvSpPr>
        <p:spPr>
          <a:xfrm>
            <a:off x="0" y="601560"/>
            <a:ext cx="533160" cy="244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8D899406-4CB3-4D57-B34C-7A51869F4C39}" type="slidenum">
              <a:rPr lang="en-US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9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57" name="CustomShape 6"/>
          <p:cNvSpPr/>
          <p:nvPr/>
        </p:nvSpPr>
        <p:spPr>
          <a:xfrm>
            <a:off x="609480" y="1066680"/>
            <a:ext cx="3885840" cy="639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9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Overview</a:t>
            </a:r>
            <a:endParaRPr lang="en-US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8" name="CustomShape 7"/>
          <p:cNvSpPr/>
          <p:nvPr/>
        </p:nvSpPr>
        <p:spPr>
          <a:xfrm>
            <a:off x="4799160" y="1676520"/>
            <a:ext cx="4093320" cy="4388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Implemented as another BGP address family (NLRI)</a:t>
            </a: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Introduces Route Types for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US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Ethernet Segment (ES) Auto discovery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US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MAC/IP advertisement</a:t>
            </a:r>
          </a:p>
          <a:p>
            <a:pPr marL="914400" lvl="2" indent="-228240">
              <a:lnSpc>
                <a:spcPct val="100000"/>
              </a:lnSpc>
              <a:buClr>
                <a:srgbClr val="DD8047"/>
              </a:buClr>
              <a:buSzPct val="75000"/>
              <a:buFont typeface="Wingdings" charset="2"/>
              <a:buChar char=""/>
            </a:pPr>
            <a:r>
              <a:rPr lang="en-US" b="0" strike="noStrike" spc="-1" dirty="0">
                <a:solidFill>
                  <a:srgbClr val="B95B22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MAC addresses are treated as routable addresses and advertised via BGP</a:t>
            </a:r>
            <a:endParaRPr lang="en-US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US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BUM traffic and loop avoidance</a:t>
            </a:r>
          </a:p>
          <a:p>
            <a:pPr marL="640080" lvl="1" indent="-273960">
              <a:lnSpc>
                <a:spcPct val="100000"/>
              </a:lnSpc>
              <a:buClr>
                <a:srgbClr val="94B6D2"/>
              </a:buClr>
              <a:buSzPct val="70000"/>
              <a:buFont typeface="Wingdings 2" charset="2"/>
              <a:buChar char=""/>
            </a:pPr>
            <a:r>
              <a:rPr lang="en-US" spc="-1" dirty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 devices in same ES auto discovery (allows for </a:t>
            </a:r>
            <a:r>
              <a:rPr lang="en-US" spc="-1" dirty="0" smtClean="0">
                <a:solidFill>
                  <a:srgbClr val="558B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active/active)</a:t>
            </a:r>
            <a:endParaRPr lang="en-US" spc="-1" dirty="0">
              <a:solidFill>
                <a:srgbClr val="558BB8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Traffic is sent to the appropriate VTEP (no flooding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20040" indent="-319680">
              <a:lnSpc>
                <a:spcPct val="100000"/>
              </a:lnSpc>
              <a:buClr>
                <a:srgbClr val="DD8047"/>
              </a:buClr>
              <a:buSzPct val="60000"/>
              <a:buFont typeface="Wingdings" charset="2"/>
              <a:buChar char=""/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Route filtering &amp;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route distribution</a:t>
            </a: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9" name="CustomShape 8"/>
          <p:cNvSpPr/>
          <p:nvPr/>
        </p:nvSpPr>
        <p:spPr>
          <a:xfrm>
            <a:off x="4799160" y="1052280"/>
            <a:ext cx="3885840" cy="63972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9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Key Concepts</a:t>
            </a:r>
            <a:endParaRPr lang="en-US" sz="2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GRNet_theme</Template>
  <TotalTime>1267</TotalTime>
  <Words>1368</Words>
  <Application>Microsoft Office PowerPoint</Application>
  <PresentationFormat>On-screen Show (4:3)</PresentationFormat>
  <Paragraphs>289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 fabric architecture for datacenters</dc:title>
  <dc:subject/>
  <dc:creator>Michalis Mamalis</dc:creator>
  <dc:description/>
  <cp:lastModifiedBy>Christos</cp:lastModifiedBy>
  <cp:revision>158</cp:revision>
  <cp:lastPrinted>1601-01-01T00:00:00Z</cp:lastPrinted>
  <dcterms:created xsi:type="dcterms:W3CDTF">2016-11-28T10:10:56Z</dcterms:created>
  <dcterms:modified xsi:type="dcterms:W3CDTF">2018-06-12T14:17:55Z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20</vt:i4>
  </property>
</Properties>
</file>