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5"/>
  </p:sldMasterIdLst>
  <p:notesMasterIdLst>
    <p:notesMasterId r:id="rId29"/>
  </p:notesMasterIdLst>
  <p:sldIdLst>
    <p:sldId id="257" r:id="rId6"/>
    <p:sldId id="502" r:id="rId7"/>
    <p:sldId id="500" r:id="rId8"/>
    <p:sldId id="497" r:id="rId9"/>
    <p:sldId id="498" r:id="rId10"/>
    <p:sldId id="519" r:id="rId11"/>
    <p:sldId id="493" r:id="rId12"/>
    <p:sldId id="512" r:id="rId13"/>
    <p:sldId id="514" r:id="rId14"/>
    <p:sldId id="268" r:id="rId15"/>
    <p:sldId id="520" r:id="rId16"/>
    <p:sldId id="513" r:id="rId17"/>
    <p:sldId id="523" r:id="rId18"/>
    <p:sldId id="524" r:id="rId19"/>
    <p:sldId id="522" r:id="rId20"/>
    <p:sldId id="505" r:id="rId21"/>
    <p:sldId id="516" r:id="rId22"/>
    <p:sldId id="517" r:id="rId23"/>
    <p:sldId id="518" r:id="rId24"/>
    <p:sldId id="515" r:id="rId25"/>
    <p:sldId id="485" r:id="rId26"/>
    <p:sldId id="509" r:id="rId27"/>
    <p:sldId id="51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.menzies@canarie.ca" initials="j" lastIdx="5" clrIdx="0">
    <p:extLst>
      <p:ext uri="{19B8F6BF-5375-455C-9EA6-DF929625EA0E}">
        <p15:presenceInfo xmlns:p15="http://schemas.microsoft.com/office/powerpoint/2012/main" userId="julie.menzies@canarie.ca" providerId="None"/>
      </p:ext>
    </p:extLst>
  </p:cmAuthor>
  <p:cmAuthor id="2" name="Ela Yazdani" initials="EY" lastIdx="1" clrIdx="1">
    <p:extLst>
      <p:ext uri="{19B8F6BF-5375-455C-9EA6-DF929625EA0E}">
        <p15:presenceInfo xmlns:p15="http://schemas.microsoft.com/office/powerpoint/2012/main" userId="Ela Yazda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1"/>
    <p:restoredTop sz="76786" autoAdjust="0"/>
  </p:normalViewPr>
  <p:slideViewPr>
    <p:cSldViewPr snapToGrid="0" snapToObjects="1">
      <p:cViewPr varScale="1">
        <p:scale>
          <a:sx n="96" d="100"/>
          <a:sy n="96" d="100"/>
        </p:scale>
        <p:origin x="184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8CC178-0BF0-554B-AEF7-18DDF8DC5601}" type="doc">
      <dgm:prSet loTypeId="urn:microsoft.com/office/officeart/2005/8/layout/process1" loCatId="" qsTypeId="urn:microsoft.com/office/officeart/2005/8/quickstyle/simple4" qsCatId="simple" csTypeId="urn:microsoft.com/office/officeart/2005/8/colors/colorful1" csCatId="colorful" phldr="1"/>
      <dgm:spPr/>
    </dgm:pt>
    <dgm:pt modelId="{5362009E-290D-2142-A0EF-60F20FD8779A}">
      <dgm:prSet phldrT="[Text]" custT="1"/>
      <dgm:spPr/>
      <dgm:t>
        <a:bodyPr/>
        <a:lstStyle/>
        <a:p>
          <a:pPr algn="ctr"/>
          <a:r>
            <a:rPr lang="en-US" sz="1600" b="1" dirty="0">
              <a:latin typeface="+mj-lt"/>
            </a:rPr>
            <a:t>4.</a:t>
          </a:r>
          <a:br>
            <a:rPr lang="en-US" sz="1600" dirty="0">
              <a:latin typeface="+mj-lt"/>
            </a:rPr>
          </a:br>
          <a:r>
            <a:rPr lang="en-US" sz="1600" dirty="0">
              <a:latin typeface="+mj-lt"/>
            </a:rPr>
            <a:t>Post-installation tailoring</a:t>
          </a:r>
        </a:p>
      </dgm:t>
    </dgm:pt>
    <dgm:pt modelId="{88E62082-B325-284D-82CD-643CA26A67A3}" type="parTrans" cxnId="{70BDEE32-D353-6D41-AD38-728D895CCF09}">
      <dgm:prSet/>
      <dgm:spPr/>
      <dgm:t>
        <a:bodyPr/>
        <a:lstStyle/>
        <a:p>
          <a:pPr algn="ctr"/>
          <a:endParaRPr lang="en-US" sz="2000">
            <a:latin typeface="+mj-lt"/>
          </a:endParaRPr>
        </a:p>
      </dgm:t>
    </dgm:pt>
    <dgm:pt modelId="{96D86755-DD73-B947-BB48-008CCA44FABE}" type="sibTrans" cxnId="{70BDEE32-D353-6D41-AD38-728D895CCF09}">
      <dgm:prSet custT="1"/>
      <dgm:spPr/>
      <dgm:t>
        <a:bodyPr/>
        <a:lstStyle/>
        <a:p>
          <a:pPr algn="ctr"/>
          <a:endParaRPr lang="en-US" sz="1400">
            <a:latin typeface="+mj-lt"/>
          </a:endParaRPr>
        </a:p>
      </dgm:t>
    </dgm:pt>
    <dgm:pt modelId="{763D707D-108A-7C49-BA22-5CFE2C5AAD2A}">
      <dgm:prSet phldrT="[Text]" custT="1"/>
      <dgm:spPr/>
      <dgm:t>
        <a:bodyPr/>
        <a:lstStyle/>
        <a:p>
          <a:pPr algn="ctr"/>
          <a:r>
            <a:rPr lang="en-US" sz="1600" b="1" dirty="0">
              <a:latin typeface="+mj-lt"/>
            </a:rPr>
            <a:t>1.</a:t>
          </a:r>
          <a:br>
            <a:rPr lang="en-US" sz="1600" b="1" dirty="0">
              <a:latin typeface="+mj-lt"/>
            </a:rPr>
          </a:br>
          <a:r>
            <a:rPr lang="en-US" sz="1600" dirty="0">
              <a:latin typeface="+mj-lt"/>
            </a:rPr>
            <a:t>Download </a:t>
          </a:r>
        </a:p>
      </dgm:t>
    </dgm:pt>
    <dgm:pt modelId="{1C972651-6C83-D145-93AF-67462531CD7A}" type="parTrans" cxnId="{0D735AA2-89E3-B24A-AFCE-34CDB80C2C51}">
      <dgm:prSet/>
      <dgm:spPr/>
      <dgm:t>
        <a:bodyPr/>
        <a:lstStyle/>
        <a:p>
          <a:pPr algn="ctr"/>
          <a:endParaRPr lang="en-US" sz="2000">
            <a:latin typeface="+mj-lt"/>
          </a:endParaRPr>
        </a:p>
      </dgm:t>
    </dgm:pt>
    <dgm:pt modelId="{D1B314AA-D60A-9E4C-95E9-B576F88F8647}" type="sibTrans" cxnId="{0D735AA2-89E3-B24A-AFCE-34CDB80C2C51}">
      <dgm:prSet custT="1"/>
      <dgm:spPr/>
      <dgm:t>
        <a:bodyPr/>
        <a:lstStyle/>
        <a:p>
          <a:pPr algn="ctr"/>
          <a:endParaRPr lang="en-US" sz="1400">
            <a:latin typeface="+mj-lt"/>
          </a:endParaRPr>
        </a:p>
      </dgm:t>
    </dgm:pt>
    <dgm:pt modelId="{9124EF0B-AA49-384B-A5D8-56DB8FFC4C4C}">
      <dgm:prSet phldrT="[Text]" custT="1"/>
      <dgm:spPr/>
      <dgm:t>
        <a:bodyPr/>
        <a:lstStyle/>
        <a:p>
          <a:pPr algn="ctr"/>
          <a:r>
            <a:rPr lang="en-US" sz="1600" b="1" dirty="0">
              <a:latin typeface="+mj-lt"/>
            </a:rPr>
            <a:t>2.</a:t>
          </a:r>
          <a:br>
            <a:rPr lang="en-US" sz="1600" b="1" dirty="0">
              <a:latin typeface="+mj-lt"/>
            </a:rPr>
          </a:br>
          <a:r>
            <a:rPr lang="en-US" sz="1600" dirty="0">
              <a:latin typeface="+mj-lt"/>
            </a:rPr>
            <a:t>Plan &amp; prepare installation</a:t>
          </a:r>
        </a:p>
      </dgm:t>
    </dgm:pt>
    <dgm:pt modelId="{815BED76-DA1E-974F-8453-68FA37DC7EA2}" type="parTrans" cxnId="{55AC5DD9-440E-E94F-AA35-474772622498}">
      <dgm:prSet/>
      <dgm:spPr/>
      <dgm:t>
        <a:bodyPr/>
        <a:lstStyle/>
        <a:p>
          <a:pPr algn="ctr"/>
          <a:endParaRPr lang="en-US" sz="2000">
            <a:latin typeface="+mj-lt"/>
          </a:endParaRPr>
        </a:p>
      </dgm:t>
    </dgm:pt>
    <dgm:pt modelId="{5ADD8D96-AD41-D54F-BCC8-F43321BD952B}" type="sibTrans" cxnId="{55AC5DD9-440E-E94F-AA35-474772622498}">
      <dgm:prSet custT="1"/>
      <dgm:spPr/>
      <dgm:t>
        <a:bodyPr/>
        <a:lstStyle/>
        <a:p>
          <a:pPr algn="ctr"/>
          <a:endParaRPr lang="en-US" sz="1400">
            <a:latin typeface="+mj-lt"/>
          </a:endParaRPr>
        </a:p>
      </dgm:t>
    </dgm:pt>
    <dgm:pt modelId="{852325E5-319D-9441-A319-1BE5FF412930}">
      <dgm:prSet phldrT="[Text]" custT="1"/>
      <dgm:spPr/>
      <dgm:t>
        <a:bodyPr/>
        <a:lstStyle/>
        <a:p>
          <a:pPr algn="ctr"/>
          <a:r>
            <a:rPr lang="en-US" sz="1600" b="1" dirty="0">
              <a:latin typeface="+mj-lt"/>
            </a:rPr>
            <a:t>3.</a:t>
          </a:r>
          <a:br>
            <a:rPr lang="en-US" sz="1600" dirty="0">
              <a:latin typeface="+mj-lt"/>
            </a:rPr>
          </a:br>
          <a:r>
            <a:rPr lang="en-US" sz="1600" dirty="0">
              <a:latin typeface="+mj-lt"/>
            </a:rPr>
            <a:t>Install</a:t>
          </a:r>
        </a:p>
      </dgm:t>
    </dgm:pt>
    <dgm:pt modelId="{3EC29115-E377-D141-A6AD-B2C4E63D4380}" type="parTrans" cxnId="{F23E6605-0ECD-7245-ADBA-422E0928663B}">
      <dgm:prSet/>
      <dgm:spPr/>
      <dgm:t>
        <a:bodyPr/>
        <a:lstStyle/>
        <a:p>
          <a:pPr algn="ctr"/>
          <a:endParaRPr lang="en-US" sz="2000">
            <a:latin typeface="+mj-lt"/>
          </a:endParaRPr>
        </a:p>
      </dgm:t>
    </dgm:pt>
    <dgm:pt modelId="{0EAC7FFF-0264-4042-B1CC-61BB20D4115E}" type="sibTrans" cxnId="{F23E6605-0ECD-7245-ADBA-422E0928663B}">
      <dgm:prSet custT="1"/>
      <dgm:spPr/>
      <dgm:t>
        <a:bodyPr/>
        <a:lstStyle/>
        <a:p>
          <a:pPr algn="ctr"/>
          <a:endParaRPr lang="en-US" sz="1400">
            <a:latin typeface="+mj-lt"/>
          </a:endParaRPr>
        </a:p>
      </dgm:t>
    </dgm:pt>
    <dgm:pt modelId="{6681C921-BEFC-A24F-B8CD-863E571CD516}">
      <dgm:prSet phldrT="[Text]" custT="1"/>
      <dgm:spPr/>
      <dgm:t>
        <a:bodyPr/>
        <a:lstStyle/>
        <a:p>
          <a:pPr algn="ctr"/>
          <a:r>
            <a:rPr lang="en-US" sz="1600" b="1" dirty="0">
              <a:latin typeface="+mj-lt"/>
            </a:rPr>
            <a:t>6.</a:t>
          </a:r>
          <a:br>
            <a:rPr lang="en-US" sz="1600" b="1" dirty="0">
              <a:latin typeface="+mj-lt"/>
            </a:rPr>
          </a:br>
          <a:r>
            <a:rPr lang="en-US" sz="1600" dirty="0">
              <a:latin typeface="+mj-lt"/>
            </a:rPr>
            <a:t>Contact </a:t>
          </a:r>
          <a:r>
            <a:rPr lang="en-US" sz="1600" dirty="0" err="1">
              <a:latin typeface="+mj-lt"/>
            </a:rPr>
            <a:t>FedOp</a:t>
          </a:r>
          <a:r>
            <a:rPr lang="en-US" sz="1600" dirty="0">
              <a:latin typeface="+mj-lt"/>
            </a:rPr>
            <a:t> to complete registration</a:t>
          </a:r>
        </a:p>
      </dgm:t>
    </dgm:pt>
    <dgm:pt modelId="{87940A72-7A1D-3C48-BB38-699B22BAC5BD}" type="parTrans" cxnId="{FEBA72E0-DF92-874E-BBEB-DF5F7724B2C0}">
      <dgm:prSet/>
      <dgm:spPr/>
      <dgm:t>
        <a:bodyPr/>
        <a:lstStyle/>
        <a:p>
          <a:pPr algn="ctr"/>
          <a:endParaRPr lang="en-US" sz="2000">
            <a:latin typeface="+mj-lt"/>
          </a:endParaRPr>
        </a:p>
      </dgm:t>
    </dgm:pt>
    <dgm:pt modelId="{D597F93A-14D0-6E4B-9294-182980F96B27}" type="sibTrans" cxnId="{FEBA72E0-DF92-874E-BBEB-DF5F7724B2C0}">
      <dgm:prSet/>
      <dgm:spPr/>
      <dgm:t>
        <a:bodyPr/>
        <a:lstStyle/>
        <a:p>
          <a:pPr algn="ctr"/>
          <a:endParaRPr lang="en-US" sz="2000">
            <a:latin typeface="+mj-lt"/>
          </a:endParaRPr>
        </a:p>
      </dgm:t>
    </dgm:pt>
    <dgm:pt modelId="{A3C42D0E-A11F-7C43-9A2B-3084F59EA48D}">
      <dgm:prSet phldrT="[Text]" custT="1"/>
      <dgm:spPr/>
      <dgm:t>
        <a:bodyPr/>
        <a:lstStyle/>
        <a:p>
          <a:pPr algn="ctr"/>
          <a:r>
            <a:rPr lang="en-US" sz="1600" b="1" dirty="0">
              <a:latin typeface="+mj-lt"/>
            </a:rPr>
            <a:t>5.</a:t>
          </a:r>
          <a:br>
            <a:rPr lang="en-US" sz="1600" b="1" dirty="0">
              <a:latin typeface="+mj-lt"/>
            </a:rPr>
          </a:br>
          <a:r>
            <a:rPr lang="en-US" sz="1600" dirty="0">
              <a:latin typeface="+mj-lt"/>
            </a:rPr>
            <a:t>Local acceptance testing</a:t>
          </a:r>
        </a:p>
      </dgm:t>
    </dgm:pt>
    <dgm:pt modelId="{4E2038D0-9EA8-AD4B-9C78-6768056FD34C}" type="parTrans" cxnId="{92C0A127-4B2E-2A44-A087-8159B50D2688}">
      <dgm:prSet/>
      <dgm:spPr/>
      <dgm:t>
        <a:bodyPr/>
        <a:lstStyle/>
        <a:p>
          <a:pPr algn="ctr"/>
          <a:endParaRPr lang="en-US" sz="2000">
            <a:latin typeface="+mj-lt"/>
          </a:endParaRPr>
        </a:p>
      </dgm:t>
    </dgm:pt>
    <dgm:pt modelId="{87A8386A-9D91-8E45-B2FE-7F35F56B5363}" type="sibTrans" cxnId="{92C0A127-4B2E-2A44-A087-8159B50D2688}">
      <dgm:prSet custT="1"/>
      <dgm:spPr/>
      <dgm:t>
        <a:bodyPr/>
        <a:lstStyle/>
        <a:p>
          <a:pPr algn="ctr"/>
          <a:endParaRPr lang="en-US" sz="1400">
            <a:latin typeface="+mj-lt"/>
          </a:endParaRPr>
        </a:p>
      </dgm:t>
    </dgm:pt>
    <dgm:pt modelId="{97F8E3F6-443D-4049-B129-5DBD94565726}" type="pres">
      <dgm:prSet presAssocID="{7B8CC178-0BF0-554B-AEF7-18DDF8DC5601}" presName="Name0" presStyleCnt="0">
        <dgm:presLayoutVars>
          <dgm:dir/>
          <dgm:resizeHandles val="exact"/>
        </dgm:presLayoutVars>
      </dgm:prSet>
      <dgm:spPr/>
    </dgm:pt>
    <dgm:pt modelId="{8E70F9FB-9BBB-514C-9D19-0FDE66C21EE1}" type="pres">
      <dgm:prSet presAssocID="{763D707D-108A-7C49-BA22-5CFE2C5AAD2A}" presName="node" presStyleLbl="node1" presStyleIdx="0" presStyleCnt="6" custScaleX="146797" custLinFactNeighborX="26636" custLinFactNeighborY="-2049">
        <dgm:presLayoutVars>
          <dgm:bulletEnabled val="1"/>
        </dgm:presLayoutVars>
      </dgm:prSet>
      <dgm:spPr/>
    </dgm:pt>
    <dgm:pt modelId="{29206F92-D1AB-2942-9F9D-5158068C4498}" type="pres">
      <dgm:prSet presAssocID="{D1B314AA-D60A-9E4C-95E9-B576F88F8647}" presName="sibTrans" presStyleLbl="sibTrans2D1" presStyleIdx="0" presStyleCnt="5" custScaleX="91629" custScaleY="146345"/>
      <dgm:spPr/>
    </dgm:pt>
    <dgm:pt modelId="{EE92871E-7219-AA49-A4C2-0753D23C873D}" type="pres">
      <dgm:prSet presAssocID="{D1B314AA-D60A-9E4C-95E9-B576F88F8647}" presName="connectorText" presStyleLbl="sibTrans2D1" presStyleIdx="0" presStyleCnt="5"/>
      <dgm:spPr/>
    </dgm:pt>
    <dgm:pt modelId="{8F47A8E7-3A3A-5E42-A957-D2AA1E7CA59B}" type="pres">
      <dgm:prSet presAssocID="{9124EF0B-AA49-384B-A5D8-56DB8FFC4C4C}" presName="node" presStyleLbl="node1" presStyleIdx="1" presStyleCnt="6" custScaleX="150167" custLinFactNeighborX="9117" custLinFactNeighborY="-1395">
        <dgm:presLayoutVars>
          <dgm:bulletEnabled val="1"/>
        </dgm:presLayoutVars>
      </dgm:prSet>
      <dgm:spPr/>
    </dgm:pt>
    <dgm:pt modelId="{27910F13-26EC-154E-9672-4D5F7329E24C}" type="pres">
      <dgm:prSet presAssocID="{5ADD8D96-AD41-D54F-BCC8-F43321BD952B}" presName="sibTrans" presStyleLbl="sibTrans2D1" presStyleIdx="1" presStyleCnt="5" custScaleX="91629" custScaleY="146345"/>
      <dgm:spPr/>
    </dgm:pt>
    <dgm:pt modelId="{03C05EDF-9DE5-674C-9F2F-B68366388F42}" type="pres">
      <dgm:prSet presAssocID="{5ADD8D96-AD41-D54F-BCC8-F43321BD952B}" presName="connectorText" presStyleLbl="sibTrans2D1" presStyleIdx="1" presStyleCnt="5"/>
      <dgm:spPr/>
    </dgm:pt>
    <dgm:pt modelId="{0499F72D-0FBC-6B47-8501-21D03985CB44}" type="pres">
      <dgm:prSet presAssocID="{852325E5-319D-9441-A319-1BE5FF412930}" presName="node" presStyleLbl="node1" presStyleIdx="2" presStyleCnt="6" custScaleX="150167">
        <dgm:presLayoutVars>
          <dgm:bulletEnabled val="1"/>
        </dgm:presLayoutVars>
      </dgm:prSet>
      <dgm:spPr/>
    </dgm:pt>
    <dgm:pt modelId="{621A08AC-6196-D440-ABEC-00EFBB0C6F3F}" type="pres">
      <dgm:prSet presAssocID="{0EAC7FFF-0264-4042-B1CC-61BB20D4115E}" presName="sibTrans" presStyleLbl="sibTrans2D1" presStyleIdx="2" presStyleCnt="5" custScaleX="91629" custScaleY="146345"/>
      <dgm:spPr/>
    </dgm:pt>
    <dgm:pt modelId="{1C6CFFC2-D17B-4448-813B-748E2AC71505}" type="pres">
      <dgm:prSet presAssocID="{0EAC7FFF-0264-4042-B1CC-61BB20D4115E}" presName="connectorText" presStyleLbl="sibTrans2D1" presStyleIdx="2" presStyleCnt="5"/>
      <dgm:spPr/>
    </dgm:pt>
    <dgm:pt modelId="{A55D6222-0742-A947-8120-2B798DE24BD5}" type="pres">
      <dgm:prSet presAssocID="{5362009E-290D-2142-A0EF-60F20FD8779A}" presName="node" presStyleLbl="node1" presStyleIdx="3" presStyleCnt="6" custScaleX="150167">
        <dgm:presLayoutVars>
          <dgm:bulletEnabled val="1"/>
        </dgm:presLayoutVars>
      </dgm:prSet>
      <dgm:spPr/>
    </dgm:pt>
    <dgm:pt modelId="{9920FD62-36EB-B24F-9DF1-82920B16A7C4}" type="pres">
      <dgm:prSet presAssocID="{96D86755-DD73-B947-BB48-008CCA44FABE}" presName="sibTrans" presStyleLbl="sibTrans2D1" presStyleIdx="3" presStyleCnt="5" custScaleX="91629" custScaleY="146345"/>
      <dgm:spPr/>
    </dgm:pt>
    <dgm:pt modelId="{53FCE99A-0F5B-044D-AF18-0E38B258EDE3}" type="pres">
      <dgm:prSet presAssocID="{96D86755-DD73-B947-BB48-008CCA44FABE}" presName="connectorText" presStyleLbl="sibTrans2D1" presStyleIdx="3" presStyleCnt="5"/>
      <dgm:spPr/>
    </dgm:pt>
    <dgm:pt modelId="{DD162750-BC5E-F74C-8E68-223008EADBE0}" type="pres">
      <dgm:prSet presAssocID="{A3C42D0E-A11F-7C43-9A2B-3084F59EA48D}" presName="node" presStyleLbl="node1" presStyleIdx="4" presStyleCnt="6" custScaleX="150167">
        <dgm:presLayoutVars>
          <dgm:bulletEnabled val="1"/>
        </dgm:presLayoutVars>
      </dgm:prSet>
      <dgm:spPr/>
    </dgm:pt>
    <dgm:pt modelId="{6C8DDCD0-F9F2-F340-8244-047C9E370DEB}" type="pres">
      <dgm:prSet presAssocID="{87A8386A-9D91-8E45-B2FE-7F35F56B5363}" presName="sibTrans" presStyleLbl="sibTrans2D1" presStyleIdx="4" presStyleCnt="5" custScaleX="91629" custScaleY="146345"/>
      <dgm:spPr/>
    </dgm:pt>
    <dgm:pt modelId="{3D93252E-9981-BB40-AE68-3ED5DA8B38F4}" type="pres">
      <dgm:prSet presAssocID="{87A8386A-9D91-8E45-B2FE-7F35F56B5363}" presName="connectorText" presStyleLbl="sibTrans2D1" presStyleIdx="4" presStyleCnt="5"/>
      <dgm:spPr/>
    </dgm:pt>
    <dgm:pt modelId="{0A8E666A-C5D3-8240-B55F-5055BD972452}" type="pres">
      <dgm:prSet presAssocID="{6681C921-BEFC-A24F-B8CD-863E571CD516}" presName="node" presStyleLbl="node1" presStyleIdx="5" presStyleCnt="6" custScaleX="150167" custLinFactNeighborX="-8670">
        <dgm:presLayoutVars>
          <dgm:bulletEnabled val="1"/>
        </dgm:presLayoutVars>
      </dgm:prSet>
      <dgm:spPr/>
    </dgm:pt>
  </dgm:ptLst>
  <dgm:cxnLst>
    <dgm:cxn modelId="{9F631503-2BA5-4C44-A442-3BFC73A890A7}" type="presOf" srcId="{0EAC7FFF-0264-4042-B1CC-61BB20D4115E}" destId="{621A08AC-6196-D440-ABEC-00EFBB0C6F3F}" srcOrd="0" destOrd="0" presId="urn:microsoft.com/office/officeart/2005/8/layout/process1"/>
    <dgm:cxn modelId="{F23E6605-0ECD-7245-ADBA-422E0928663B}" srcId="{7B8CC178-0BF0-554B-AEF7-18DDF8DC5601}" destId="{852325E5-319D-9441-A319-1BE5FF412930}" srcOrd="2" destOrd="0" parTransId="{3EC29115-E377-D141-A6AD-B2C4E63D4380}" sibTransId="{0EAC7FFF-0264-4042-B1CC-61BB20D4115E}"/>
    <dgm:cxn modelId="{EE3E5F0B-9466-1E40-A813-CC8FA24570BC}" type="presOf" srcId="{D1B314AA-D60A-9E4C-95E9-B576F88F8647}" destId="{EE92871E-7219-AA49-A4C2-0753D23C873D}" srcOrd="1" destOrd="0" presId="urn:microsoft.com/office/officeart/2005/8/layout/process1"/>
    <dgm:cxn modelId="{00D28D16-7C11-C342-96A2-1E5FF5BD4554}" type="presOf" srcId="{5ADD8D96-AD41-D54F-BCC8-F43321BD952B}" destId="{27910F13-26EC-154E-9672-4D5F7329E24C}" srcOrd="0" destOrd="0" presId="urn:microsoft.com/office/officeart/2005/8/layout/process1"/>
    <dgm:cxn modelId="{56A2051C-C258-744F-A463-17DA0177B880}" type="presOf" srcId="{96D86755-DD73-B947-BB48-008CCA44FABE}" destId="{53FCE99A-0F5B-044D-AF18-0E38B258EDE3}" srcOrd="1" destOrd="0" presId="urn:microsoft.com/office/officeart/2005/8/layout/process1"/>
    <dgm:cxn modelId="{92C0A127-4B2E-2A44-A087-8159B50D2688}" srcId="{7B8CC178-0BF0-554B-AEF7-18DDF8DC5601}" destId="{A3C42D0E-A11F-7C43-9A2B-3084F59EA48D}" srcOrd="4" destOrd="0" parTransId="{4E2038D0-9EA8-AD4B-9C78-6768056FD34C}" sibTransId="{87A8386A-9D91-8E45-B2FE-7F35F56B5363}"/>
    <dgm:cxn modelId="{9D6AF92B-9AE2-F742-900A-476963A03246}" type="presOf" srcId="{6681C921-BEFC-A24F-B8CD-863E571CD516}" destId="{0A8E666A-C5D3-8240-B55F-5055BD972452}" srcOrd="0" destOrd="0" presId="urn:microsoft.com/office/officeart/2005/8/layout/process1"/>
    <dgm:cxn modelId="{70BDEE32-D353-6D41-AD38-728D895CCF09}" srcId="{7B8CC178-0BF0-554B-AEF7-18DDF8DC5601}" destId="{5362009E-290D-2142-A0EF-60F20FD8779A}" srcOrd="3" destOrd="0" parTransId="{88E62082-B325-284D-82CD-643CA26A67A3}" sibTransId="{96D86755-DD73-B947-BB48-008CCA44FABE}"/>
    <dgm:cxn modelId="{3173C83B-8BBF-1F43-A8F1-5FE89C693B16}" type="presOf" srcId="{87A8386A-9D91-8E45-B2FE-7F35F56B5363}" destId="{6C8DDCD0-F9F2-F340-8244-047C9E370DEB}" srcOrd="0" destOrd="0" presId="urn:microsoft.com/office/officeart/2005/8/layout/process1"/>
    <dgm:cxn modelId="{87C01B50-E884-3E4C-B187-DA1FD6E19E62}" type="presOf" srcId="{852325E5-319D-9441-A319-1BE5FF412930}" destId="{0499F72D-0FBC-6B47-8501-21D03985CB44}" srcOrd="0" destOrd="0" presId="urn:microsoft.com/office/officeart/2005/8/layout/process1"/>
    <dgm:cxn modelId="{3A255C54-5925-244C-B0A6-C9C12CEC3692}" type="presOf" srcId="{9124EF0B-AA49-384B-A5D8-56DB8FFC4C4C}" destId="{8F47A8E7-3A3A-5E42-A957-D2AA1E7CA59B}" srcOrd="0" destOrd="0" presId="urn:microsoft.com/office/officeart/2005/8/layout/process1"/>
    <dgm:cxn modelId="{9509AC54-9DEC-4C4E-A18F-3FBA618DE3C7}" type="presOf" srcId="{7B8CC178-0BF0-554B-AEF7-18DDF8DC5601}" destId="{97F8E3F6-443D-4049-B129-5DBD94565726}" srcOrd="0" destOrd="0" presId="urn:microsoft.com/office/officeart/2005/8/layout/process1"/>
    <dgm:cxn modelId="{F9B87A5B-3060-7E47-8FBF-1EAECF79F825}" type="presOf" srcId="{0EAC7FFF-0264-4042-B1CC-61BB20D4115E}" destId="{1C6CFFC2-D17B-4448-813B-748E2AC71505}" srcOrd="1" destOrd="0" presId="urn:microsoft.com/office/officeart/2005/8/layout/process1"/>
    <dgm:cxn modelId="{1FEC9882-EAE1-5344-9468-39D80B0EEE0B}" type="presOf" srcId="{87A8386A-9D91-8E45-B2FE-7F35F56B5363}" destId="{3D93252E-9981-BB40-AE68-3ED5DA8B38F4}" srcOrd="1" destOrd="0" presId="urn:microsoft.com/office/officeart/2005/8/layout/process1"/>
    <dgm:cxn modelId="{9700DC85-2785-3346-BC59-EC3425365599}" type="presOf" srcId="{96D86755-DD73-B947-BB48-008CCA44FABE}" destId="{9920FD62-36EB-B24F-9DF1-82920B16A7C4}" srcOrd="0" destOrd="0" presId="urn:microsoft.com/office/officeart/2005/8/layout/process1"/>
    <dgm:cxn modelId="{0D735AA2-89E3-B24A-AFCE-34CDB80C2C51}" srcId="{7B8CC178-0BF0-554B-AEF7-18DDF8DC5601}" destId="{763D707D-108A-7C49-BA22-5CFE2C5AAD2A}" srcOrd="0" destOrd="0" parTransId="{1C972651-6C83-D145-93AF-67462531CD7A}" sibTransId="{D1B314AA-D60A-9E4C-95E9-B576F88F8647}"/>
    <dgm:cxn modelId="{58466DA3-B368-E541-9BF5-00F90260E139}" type="presOf" srcId="{D1B314AA-D60A-9E4C-95E9-B576F88F8647}" destId="{29206F92-D1AB-2942-9F9D-5158068C4498}" srcOrd="0" destOrd="0" presId="urn:microsoft.com/office/officeart/2005/8/layout/process1"/>
    <dgm:cxn modelId="{B288BAAF-B799-654C-8221-B8B92ECED8B9}" type="presOf" srcId="{763D707D-108A-7C49-BA22-5CFE2C5AAD2A}" destId="{8E70F9FB-9BBB-514C-9D19-0FDE66C21EE1}" srcOrd="0" destOrd="0" presId="urn:microsoft.com/office/officeart/2005/8/layout/process1"/>
    <dgm:cxn modelId="{EF5C3EB4-3E49-9948-9B91-739B5B67DC78}" type="presOf" srcId="{5ADD8D96-AD41-D54F-BCC8-F43321BD952B}" destId="{03C05EDF-9DE5-674C-9F2F-B68366388F42}" srcOrd="1" destOrd="0" presId="urn:microsoft.com/office/officeart/2005/8/layout/process1"/>
    <dgm:cxn modelId="{5C7EFFB5-CB38-2F42-B6DB-168A9A3EA261}" type="presOf" srcId="{A3C42D0E-A11F-7C43-9A2B-3084F59EA48D}" destId="{DD162750-BC5E-F74C-8E68-223008EADBE0}" srcOrd="0" destOrd="0" presId="urn:microsoft.com/office/officeart/2005/8/layout/process1"/>
    <dgm:cxn modelId="{55AC5DD9-440E-E94F-AA35-474772622498}" srcId="{7B8CC178-0BF0-554B-AEF7-18DDF8DC5601}" destId="{9124EF0B-AA49-384B-A5D8-56DB8FFC4C4C}" srcOrd="1" destOrd="0" parTransId="{815BED76-DA1E-974F-8453-68FA37DC7EA2}" sibTransId="{5ADD8D96-AD41-D54F-BCC8-F43321BD952B}"/>
    <dgm:cxn modelId="{FEBA72E0-DF92-874E-BBEB-DF5F7724B2C0}" srcId="{7B8CC178-0BF0-554B-AEF7-18DDF8DC5601}" destId="{6681C921-BEFC-A24F-B8CD-863E571CD516}" srcOrd="5" destOrd="0" parTransId="{87940A72-7A1D-3C48-BB38-699B22BAC5BD}" sibTransId="{D597F93A-14D0-6E4B-9294-182980F96B27}"/>
    <dgm:cxn modelId="{15855FE8-A006-E140-99BE-5B6C959CC72F}" type="presOf" srcId="{5362009E-290D-2142-A0EF-60F20FD8779A}" destId="{A55D6222-0742-A947-8120-2B798DE24BD5}" srcOrd="0" destOrd="0" presId="urn:microsoft.com/office/officeart/2005/8/layout/process1"/>
    <dgm:cxn modelId="{6CE1C3B6-1CED-9840-A78C-6F1F2CFCD626}" type="presParOf" srcId="{97F8E3F6-443D-4049-B129-5DBD94565726}" destId="{8E70F9FB-9BBB-514C-9D19-0FDE66C21EE1}" srcOrd="0" destOrd="0" presId="urn:microsoft.com/office/officeart/2005/8/layout/process1"/>
    <dgm:cxn modelId="{BE20D9F1-4C57-6C48-8B57-3AF163A7CA98}" type="presParOf" srcId="{97F8E3F6-443D-4049-B129-5DBD94565726}" destId="{29206F92-D1AB-2942-9F9D-5158068C4498}" srcOrd="1" destOrd="0" presId="urn:microsoft.com/office/officeart/2005/8/layout/process1"/>
    <dgm:cxn modelId="{92E505EC-0086-EA4D-A7C5-C6677F033E14}" type="presParOf" srcId="{29206F92-D1AB-2942-9F9D-5158068C4498}" destId="{EE92871E-7219-AA49-A4C2-0753D23C873D}" srcOrd="0" destOrd="0" presId="urn:microsoft.com/office/officeart/2005/8/layout/process1"/>
    <dgm:cxn modelId="{8D823CEF-28C1-A845-BC1D-09232DCC8B94}" type="presParOf" srcId="{97F8E3F6-443D-4049-B129-5DBD94565726}" destId="{8F47A8E7-3A3A-5E42-A957-D2AA1E7CA59B}" srcOrd="2" destOrd="0" presId="urn:microsoft.com/office/officeart/2005/8/layout/process1"/>
    <dgm:cxn modelId="{2B2ADA4B-7CBB-5749-AD45-6FB3BEB70018}" type="presParOf" srcId="{97F8E3F6-443D-4049-B129-5DBD94565726}" destId="{27910F13-26EC-154E-9672-4D5F7329E24C}" srcOrd="3" destOrd="0" presId="urn:microsoft.com/office/officeart/2005/8/layout/process1"/>
    <dgm:cxn modelId="{8C163D20-5DF2-FC4F-8F69-AFE4B8BE541A}" type="presParOf" srcId="{27910F13-26EC-154E-9672-4D5F7329E24C}" destId="{03C05EDF-9DE5-674C-9F2F-B68366388F42}" srcOrd="0" destOrd="0" presId="urn:microsoft.com/office/officeart/2005/8/layout/process1"/>
    <dgm:cxn modelId="{D12F4C81-5AE6-6B4B-AAE4-A6589ACDAFD7}" type="presParOf" srcId="{97F8E3F6-443D-4049-B129-5DBD94565726}" destId="{0499F72D-0FBC-6B47-8501-21D03985CB44}" srcOrd="4" destOrd="0" presId="urn:microsoft.com/office/officeart/2005/8/layout/process1"/>
    <dgm:cxn modelId="{2E42A8E6-A2A4-734F-AF8A-E84E53B79559}" type="presParOf" srcId="{97F8E3F6-443D-4049-B129-5DBD94565726}" destId="{621A08AC-6196-D440-ABEC-00EFBB0C6F3F}" srcOrd="5" destOrd="0" presId="urn:microsoft.com/office/officeart/2005/8/layout/process1"/>
    <dgm:cxn modelId="{D9792DF4-B6A0-E542-81D0-722BBDBC876E}" type="presParOf" srcId="{621A08AC-6196-D440-ABEC-00EFBB0C6F3F}" destId="{1C6CFFC2-D17B-4448-813B-748E2AC71505}" srcOrd="0" destOrd="0" presId="urn:microsoft.com/office/officeart/2005/8/layout/process1"/>
    <dgm:cxn modelId="{97F11499-FD6C-F24F-B92D-E7F4E491F065}" type="presParOf" srcId="{97F8E3F6-443D-4049-B129-5DBD94565726}" destId="{A55D6222-0742-A947-8120-2B798DE24BD5}" srcOrd="6" destOrd="0" presId="urn:microsoft.com/office/officeart/2005/8/layout/process1"/>
    <dgm:cxn modelId="{DA7840A3-B31B-3B48-AD5D-7C85772EC454}" type="presParOf" srcId="{97F8E3F6-443D-4049-B129-5DBD94565726}" destId="{9920FD62-36EB-B24F-9DF1-82920B16A7C4}" srcOrd="7" destOrd="0" presId="urn:microsoft.com/office/officeart/2005/8/layout/process1"/>
    <dgm:cxn modelId="{48596D58-4FD6-B049-8B52-9D820EA8B667}" type="presParOf" srcId="{9920FD62-36EB-B24F-9DF1-82920B16A7C4}" destId="{53FCE99A-0F5B-044D-AF18-0E38B258EDE3}" srcOrd="0" destOrd="0" presId="urn:microsoft.com/office/officeart/2005/8/layout/process1"/>
    <dgm:cxn modelId="{B0427684-82B6-2648-9B62-4EBF9EC71552}" type="presParOf" srcId="{97F8E3F6-443D-4049-B129-5DBD94565726}" destId="{DD162750-BC5E-F74C-8E68-223008EADBE0}" srcOrd="8" destOrd="0" presId="urn:microsoft.com/office/officeart/2005/8/layout/process1"/>
    <dgm:cxn modelId="{E53326B4-CF8D-9F4E-8091-BB6E3DF3E98E}" type="presParOf" srcId="{97F8E3F6-443D-4049-B129-5DBD94565726}" destId="{6C8DDCD0-F9F2-F340-8244-047C9E370DEB}" srcOrd="9" destOrd="0" presId="urn:microsoft.com/office/officeart/2005/8/layout/process1"/>
    <dgm:cxn modelId="{17C9AE09-87FE-0344-9427-E51BF49F9394}" type="presParOf" srcId="{6C8DDCD0-F9F2-F340-8244-047C9E370DEB}" destId="{3D93252E-9981-BB40-AE68-3ED5DA8B38F4}" srcOrd="0" destOrd="0" presId="urn:microsoft.com/office/officeart/2005/8/layout/process1"/>
    <dgm:cxn modelId="{114F44B5-B984-0148-8D7F-8F96116A4D44}" type="presParOf" srcId="{97F8E3F6-443D-4049-B129-5DBD94565726}" destId="{0A8E666A-C5D3-8240-B55F-5055BD972452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0F9FB-9BBB-514C-9D19-0FDE66C21EE1}">
      <dsp:nvSpPr>
        <dsp:cNvPr id="0" name=""/>
        <dsp:cNvSpPr/>
      </dsp:nvSpPr>
      <dsp:spPr>
        <a:xfrm>
          <a:off x="104101" y="258952"/>
          <a:ext cx="1231396" cy="1313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j-lt"/>
            </a:rPr>
            <a:t>1.</a:t>
          </a:r>
          <a:br>
            <a:rPr lang="en-US" sz="1600" b="1" kern="1200" dirty="0">
              <a:latin typeface="+mj-lt"/>
            </a:rPr>
          </a:br>
          <a:r>
            <a:rPr lang="en-US" sz="1600" kern="1200" dirty="0">
              <a:latin typeface="+mj-lt"/>
            </a:rPr>
            <a:t>Download </a:t>
          </a:r>
        </a:p>
      </dsp:txBody>
      <dsp:txXfrm>
        <a:off x="140167" y="295018"/>
        <a:ext cx="1159264" cy="1241109"/>
      </dsp:txXfrm>
    </dsp:sp>
    <dsp:sp modelId="{29206F92-D1AB-2942-9F9D-5158068C4498}">
      <dsp:nvSpPr>
        <dsp:cNvPr id="0" name=""/>
        <dsp:cNvSpPr/>
      </dsp:nvSpPr>
      <dsp:spPr>
        <a:xfrm rot="19464">
          <a:off x="1409362" y="767628"/>
          <a:ext cx="131795" cy="3044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+mj-lt"/>
          </a:endParaRPr>
        </a:p>
      </dsp:txBody>
      <dsp:txXfrm>
        <a:off x="1409362" y="828405"/>
        <a:ext cx="92257" cy="182667"/>
      </dsp:txXfrm>
    </dsp:sp>
    <dsp:sp modelId="{8F47A8E7-3A3A-5E42-A957-D2AA1E7CA59B}">
      <dsp:nvSpPr>
        <dsp:cNvPr id="0" name=""/>
        <dsp:cNvSpPr/>
      </dsp:nvSpPr>
      <dsp:spPr>
        <a:xfrm>
          <a:off x="1606881" y="267541"/>
          <a:ext cx="1259665" cy="1313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j-lt"/>
            </a:rPr>
            <a:t>2.</a:t>
          </a:r>
          <a:br>
            <a:rPr lang="en-US" sz="1600" b="1" kern="1200" dirty="0">
              <a:latin typeface="+mj-lt"/>
            </a:rPr>
          </a:br>
          <a:r>
            <a:rPr lang="en-US" sz="1600" kern="1200" dirty="0">
              <a:latin typeface="+mj-lt"/>
            </a:rPr>
            <a:t>Plan &amp; prepare installation</a:t>
          </a:r>
        </a:p>
      </dsp:txBody>
      <dsp:txXfrm>
        <a:off x="1643775" y="304435"/>
        <a:ext cx="1185877" cy="1239453"/>
      </dsp:txXfrm>
    </dsp:sp>
    <dsp:sp modelId="{27910F13-26EC-154E-9672-4D5F7329E24C}">
      <dsp:nvSpPr>
        <dsp:cNvPr id="0" name=""/>
        <dsp:cNvSpPr/>
      </dsp:nvSpPr>
      <dsp:spPr>
        <a:xfrm rot="40322">
          <a:off x="2948782" y="781152"/>
          <a:ext cx="146745" cy="3044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+mj-lt"/>
          </a:endParaRPr>
        </a:p>
      </dsp:txBody>
      <dsp:txXfrm>
        <a:off x="2948784" y="841783"/>
        <a:ext cx="102722" cy="182667"/>
      </dsp:txXfrm>
    </dsp:sp>
    <dsp:sp modelId="{0499F72D-0FBC-6B47-8501-21D03985CB44}">
      <dsp:nvSpPr>
        <dsp:cNvPr id="0" name=""/>
        <dsp:cNvSpPr/>
      </dsp:nvSpPr>
      <dsp:spPr>
        <a:xfrm>
          <a:off x="3168698" y="285861"/>
          <a:ext cx="1259665" cy="1313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j-lt"/>
            </a:rPr>
            <a:t>3.</a:t>
          </a:r>
          <a:br>
            <a:rPr lang="en-US" sz="1600" kern="1200" dirty="0">
              <a:latin typeface="+mj-lt"/>
            </a:rPr>
          </a:br>
          <a:r>
            <a:rPr lang="en-US" sz="1600" kern="1200" dirty="0">
              <a:latin typeface="+mj-lt"/>
            </a:rPr>
            <a:t>Install</a:t>
          </a:r>
        </a:p>
      </dsp:txBody>
      <dsp:txXfrm>
        <a:off x="3205592" y="322755"/>
        <a:ext cx="1185877" cy="1239453"/>
      </dsp:txXfrm>
    </dsp:sp>
    <dsp:sp modelId="{621A08AC-6196-D440-ABEC-00EFBB0C6F3F}">
      <dsp:nvSpPr>
        <dsp:cNvPr id="0" name=""/>
        <dsp:cNvSpPr/>
      </dsp:nvSpPr>
      <dsp:spPr>
        <a:xfrm>
          <a:off x="4519691" y="790259"/>
          <a:ext cx="162948" cy="3044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+mj-lt"/>
          </a:endParaRPr>
        </a:p>
      </dsp:txBody>
      <dsp:txXfrm>
        <a:off x="4519691" y="851148"/>
        <a:ext cx="114064" cy="182667"/>
      </dsp:txXfrm>
    </dsp:sp>
    <dsp:sp modelId="{A55D6222-0742-A947-8120-2B798DE24BD5}">
      <dsp:nvSpPr>
        <dsp:cNvPr id="0" name=""/>
        <dsp:cNvSpPr/>
      </dsp:nvSpPr>
      <dsp:spPr>
        <a:xfrm>
          <a:off x="4763901" y="285861"/>
          <a:ext cx="1259665" cy="1313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j-lt"/>
            </a:rPr>
            <a:t>4.</a:t>
          </a:r>
          <a:br>
            <a:rPr lang="en-US" sz="1600" kern="1200" dirty="0">
              <a:latin typeface="+mj-lt"/>
            </a:rPr>
          </a:br>
          <a:r>
            <a:rPr lang="en-US" sz="1600" kern="1200" dirty="0">
              <a:latin typeface="+mj-lt"/>
            </a:rPr>
            <a:t>Post-installation tailoring</a:t>
          </a:r>
        </a:p>
      </dsp:txBody>
      <dsp:txXfrm>
        <a:off x="4800795" y="322755"/>
        <a:ext cx="1185877" cy="1239453"/>
      </dsp:txXfrm>
    </dsp:sp>
    <dsp:sp modelId="{9920FD62-36EB-B24F-9DF1-82920B16A7C4}">
      <dsp:nvSpPr>
        <dsp:cNvPr id="0" name=""/>
        <dsp:cNvSpPr/>
      </dsp:nvSpPr>
      <dsp:spPr>
        <a:xfrm>
          <a:off x="6114893" y="790259"/>
          <a:ext cx="162948" cy="3044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+mj-lt"/>
          </a:endParaRPr>
        </a:p>
      </dsp:txBody>
      <dsp:txXfrm>
        <a:off x="6114893" y="851148"/>
        <a:ext cx="114064" cy="182667"/>
      </dsp:txXfrm>
    </dsp:sp>
    <dsp:sp modelId="{DD162750-BC5E-F74C-8E68-223008EADBE0}">
      <dsp:nvSpPr>
        <dsp:cNvPr id="0" name=""/>
        <dsp:cNvSpPr/>
      </dsp:nvSpPr>
      <dsp:spPr>
        <a:xfrm>
          <a:off x="6359103" y="285861"/>
          <a:ext cx="1259665" cy="1313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j-lt"/>
            </a:rPr>
            <a:t>5.</a:t>
          </a:r>
          <a:br>
            <a:rPr lang="en-US" sz="1600" b="1" kern="1200" dirty="0">
              <a:latin typeface="+mj-lt"/>
            </a:rPr>
          </a:br>
          <a:r>
            <a:rPr lang="en-US" sz="1600" kern="1200" dirty="0">
              <a:latin typeface="+mj-lt"/>
            </a:rPr>
            <a:t>Local acceptance testing</a:t>
          </a:r>
        </a:p>
      </dsp:txBody>
      <dsp:txXfrm>
        <a:off x="6395997" y="322755"/>
        <a:ext cx="1185877" cy="1239453"/>
      </dsp:txXfrm>
    </dsp:sp>
    <dsp:sp modelId="{6C8DDCD0-F9F2-F340-8244-047C9E370DEB}">
      <dsp:nvSpPr>
        <dsp:cNvPr id="0" name=""/>
        <dsp:cNvSpPr/>
      </dsp:nvSpPr>
      <dsp:spPr>
        <a:xfrm>
          <a:off x="7701454" y="790259"/>
          <a:ext cx="147529" cy="3044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+mj-lt"/>
          </a:endParaRPr>
        </a:p>
      </dsp:txBody>
      <dsp:txXfrm>
        <a:off x="7701454" y="851148"/>
        <a:ext cx="103270" cy="182667"/>
      </dsp:txXfrm>
    </dsp:sp>
    <dsp:sp modelId="{0A8E666A-C5D3-8240-B55F-5055BD972452}">
      <dsp:nvSpPr>
        <dsp:cNvPr id="0" name=""/>
        <dsp:cNvSpPr/>
      </dsp:nvSpPr>
      <dsp:spPr>
        <a:xfrm>
          <a:off x="7922557" y="285861"/>
          <a:ext cx="1259665" cy="1313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j-lt"/>
            </a:rPr>
            <a:t>6.</a:t>
          </a:r>
          <a:br>
            <a:rPr lang="en-US" sz="1600" b="1" kern="1200" dirty="0">
              <a:latin typeface="+mj-lt"/>
            </a:rPr>
          </a:br>
          <a:r>
            <a:rPr lang="en-US" sz="1600" kern="1200" dirty="0">
              <a:latin typeface="+mj-lt"/>
            </a:rPr>
            <a:t>Contact </a:t>
          </a:r>
          <a:r>
            <a:rPr lang="en-US" sz="1600" kern="1200" dirty="0" err="1">
              <a:latin typeface="+mj-lt"/>
            </a:rPr>
            <a:t>FedOp</a:t>
          </a:r>
          <a:r>
            <a:rPr lang="en-US" sz="1600" kern="1200" dirty="0">
              <a:latin typeface="+mj-lt"/>
            </a:rPr>
            <a:t> to complete registration</a:t>
          </a:r>
        </a:p>
      </dsp:txBody>
      <dsp:txXfrm>
        <a:off x="7959451" y="322755"/>
        <a:ext cx="1185877" cy="1239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CE68A-5A34-E846-B0C7-8A639815436D}" type="datetimeFigureOut">
              <a:rPr lang="en-US" smtClean="0"/>
              <a:t>6/9/18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7D21D-3F10-9548-A39E-2BD13D52B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9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Edit from original– added  additional speaker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7D21D-3F10-9548-A39E-2BD13D52B32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423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 spoken to:</a:t>
            </a:r>
          </a:p>
          <a:p>
            <a:r>
              <a:rPr lang="en-US" dirty="0"/>
              <a:t>Dynamic Category building engine</a:t>
            </a:r>
          </a:p>
          <a:p>
            <a:r>
              <a:rPr lang="en-US" dirty="0"/>
              <a:t>Caching technique</a:t>
            </a:r>
          </a:p>
          <a:p>
            <a:r>
              <a:rPr lang="en-US" dirty="0"/>
              <a:t>Configuration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7D21D-3F10-9548-A39E-2BD13D52B3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34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 spoken to: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7D21D-3F10-9548-A39E-2BD13D52B3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2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7D21D-3F10-9548-A39E-2BD13D52B3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29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Walk through of the installation process using </a:t>
            </a:r>
            <a:r>
              <a:rPr lang="en-US" dirty="0" err="1"/>
              <a:t>youtube</a:t>
            </a:r>
            <a:r>
              <a:rPr lang="en-US" dirty="0"/>
              <a:t> video cues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7D21D-3F10-9548-A39E-2BD13D52B3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81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[Tom comment - </a:t>
            </a:r>
            <a:r>
              <a:rPr lang="en-US" dirty="0"/>
              <a:t>Still a topic in flux and review by us and our peers  &gt;&gt; Still in flux and under review by CAF and our global peers</a:t>
            </a:r>
            <a:r>
              <a:rPr lang="en-CA" dirty="0"/>
              <a:t>]</a:t>
            </a:r>
          </a:p>
          <a:p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[Tom comment – </a:t>
            </a:r>
            <a:r>
              <a:rPr lang="en-US" dirty="0"/>
              <a:t>Important to communicate</a:t>
            </a:r>
            <a:r>
              <a:rPr lang="en-US" baseline="0" dirty="0"/>
              <a:t> that CANARIE has “Integrated cloud solutions” on the CAF roadmap, currently in exploratory/experimentation stage.</a:t>
            </a:r>
            <a:r>
              <a:rPr lang="en-CA" dirty="0"/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Chris: will talk to those points.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7D21D-3F10-9548-A39E-2BD13D52B3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02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[Tom comment – </a:t>
            </a:r>
            <a:r>
              <a:rPr lang="en-US" dirty="0"/>
              <a:t>I’m assuming you will speak to potential pitfalls w.r.t. vendor lock-in and cost</a:t>
            </a:r>
            <a:r>
              <a:rPr lang="en-US" baseline="0" dirty="0"/>
              <a:t> (not to be included in the slide especially if needs to be made available for public consumption)</a:t>
            </a:r>
            <a:r>
              <a:rPr lang="en-CA" dirty="0"/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Chris: will speak to 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[Tom comment – “Azure </a:t>
            </a:r>
            <a:r>
              <a:rPr lang="en-US" dirty="0"/>
              <a:t>ADS+LDAPS” &gt;&gt; “Azure AD+LDAPS” according to MSFT]</a:t>
            </a:r>
            <a:endParaRPr lang="en-CA" dirty="0"/>
          </a:p>
          <a:p>
            <a:r>
              <a:rPr lang="en-CA" dirty="0"/>
              <a:t>Resolved.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7D21D-3F10-9548-A39E-2BD13D52B3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48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[Tom comment – Add</a:t>
            </a:r>
            <a:r>
              <a:rPr lang="en-CA" baseline="0" dirty="0"/>
              <a:t> bullet to bottom and draw user attention to our recently updated website, where they can “Check regularly for the latest FIM information by bookmarking: https://www.canarie.ca/identity/support/</a:t>
            </a:r>
            <a:r>
              <a:rPr lang="en-CA" baseline="0" dirty="0" err="1"/>
              <a:t>fim</a:t>
            </a:r>
            <a:r>
              <a:rPr lang="en-CA" baseline="0" dirty="0"/>
              <a:t>-announcements/“ 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/>
              <a:t>^^ Will speak to this.  We are not very regular on this yet.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7D21D-3F10-9548-A39E-2BD13D52B32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67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baseline="0" dirty="0"/>
              <a:t> are the 1 or 2 main/key  actions that you HAVE taken OR would like to take for you campus services ?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C2D87-0A36-D742-B480-C0140FD96D0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8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[Tom comment – “... participate in our federation” &gt;&gt;</a:t>
            </a:r>
            <a:r>
              <a:rPr lang="en-CA" baseline="0" dirty="0"/>
              <a:t> “... participate in Canadian Access Federation...”</a:t>
            </a:r>
            <a:r>
              <a:rPr lang="en-CA" dirty="0"/>
              <a:t>]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7D21D-3F10-9548-A39E-2BD13D52B3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51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7D21D-3F10-9548-A39E-2BD13D52B3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23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F3CFE-D6E6-458E-9FAB-852F1E9D1BA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400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7D21D-3F10-9548-A39E-2BD13D52B3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46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away:</a:t>
            </a:r>
          </a:p>
          <a:p>
            <a:pPr lvl="1"/>
            <a:r>
              <a:rPr lang="en-US" dirty="0"/>
              <a:t>Multi-lateral tools adept at bi-lateral functions</a:t>
            </a:r>
          </a:p>
          <a:p>
            <a:pPr lvl="1"/>
            <a:r>
              <a:rPr lang="en-US" dirty="0"/>
              <a:t>Bi-Lateral tools not as adept unless work is applied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7D21D-3F10-9548-A39E-2BD13D52B3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95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F3CFE-D6E6-458E-9FAB-852F1E9D1BA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716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Walk through of the installation process using </a:t>
            </a:r>
            <a:r>
              <a:rPr lang="en-US" dirty="0" err="1"/>
              <a:t>youtube</a:t>
            </a:r>
            <a:r>
              <a:rPr lang="en-US" dirty="0"/>
              <a:t> video cues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7D21D-3F10-9548-A39E-2BD13D52B3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00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[Tom comment – Add “Code</a:t>
            </a:r>
            <a:r>
              <a:rPr lang="en-CA" baseline="0" dirty="0"/>
              <a:t> signed by CANARIE” bullet to PowerShell Gallery</a:t>
            </a:r>
            <a:r>
              <a:rPr lang="en-CA" dirty="0"/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Github.com/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fedtools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/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adfstoolkit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Code management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Version Management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Issue ingestion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Linked documentation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Origin for builds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PowerShell Module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ADFSToolkit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One Module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Performs all tasks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Agnostic to organization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Published to Repository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Easily discoverable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Conformant to MSFT Packaging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Official distribution technique for scripts</a:t>
            </a:r>
          </a:p>
          <a:p>
            <a:pPr marL="214313" indent="-214313">
              <a:buFont typeface="Arial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</a:rPr>
              <a:t>Code Signed by CANARIE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Sites pull from Trusted MSFT repo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Uses built in commands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Eases Maintenance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Standard Practice</a:t>
            </a:r>
          </a:p>
          <a:p>
            <a:pPr marL="214313" indent="-214313">
              <a:buFont typeface="Arial" charset="0"/>
              <a:buChar char="•"/>
              <a:defRPr/>
            </a:pPr>
            <a:endParaRPr lang="en-US" sz="1200" dirty="0">
              <a:solidFill>
                <a:prstClr val="black"/>
              </a:solidFill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7D21D-3F10-9548-A39E-2BD13D52B3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34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63" y="1893999"/>
            <a:ext cx="8551334" cy="1017643"/>
          </a:xfrm>
          <a:noFill/>
        </p:spPr>
        <p:txBody>
          <a:bodyPr anchor="ctr">
            <a:normAutofit/>
          </a:bodyPr>
          <a:lstStyle>
            <a:lvl1pPr algn="l">
              <a:defRPr sz="4400" b="1">
                <a:solidFill>
                  <a:srgbClr val="C00000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63" y="2924882"/>
            <a:ext cx="8551334" cy="708711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0" y="-42333"/>
            <a:ext cx="9144000" cy="635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ectangle 28"/>
          <p:cNvSpPr/>
          <p:nvPr userDrawn="1"/>
        </p:nvSpPr>
        <p:spPr>
          <a:xfrm>
            <a:off x="0" y="6794477"/>
            <a:ext cx="9144000" cy="635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252"/>
            <a:ext cx="9144000" cy="2265888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990167" y="6352248"/>
            <a:ext cx="30861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CA" sz="1800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canarie.ca</a:t>
            </a:r>
            <a:r>
              <a:rPr lang="en-CA" sz="1800" dirty="0">
                <a:solidFill>
                  <a:srgbClr val="C00000"/>
                </a:solidFill>
                <a:latin typeface="Gill Sans MT" panose="020B0502020104020203" pitchFamily="34" charset="0"/>
              </a:rPr>
              <a:t> </a:t>
            </a:r>
            <a:r>
              <a:rPr lang="en-CA" sz="1800" b="1" dirty="0">
                <a:solidFill>
                  <a:srgbClr val="C00000"/>
                </a:solidFill>
                <a:latin typeface="Gill Sans MT" panose="020B0502020104020203" pitchFamily="34" charset="0"/>
              </a:rPr>
              <a:t>|</a:t>
            </a:r>
            <a:r>
              <a:rPr lang="en-CA" sz="1800" dirty="0">
                <a:solidFill>
                  <a:srgbClr val="C00000"/>
                </a:solidFill>
                <a:latin typeface="Gill Sans MT" panose="020B0502020104020203" pitchFamily="34" charset="0"/>
              </a:rPr>
              <a:t> </a:t>
            </a:r>
            <a:r>
              <a:rPr lang="en-CA" sz="1400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@</a:t>
            </a:r>
            <a:r>
              <a:rPr lang="en-CA" sz="1800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canarie_inc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999" y="84907"/>
            <a:ext cx="3808268" cy="12694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C31236-9473-C84A-8534-2253A8EEF9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53310" y="1199419"/>
            <a:ext cx="799421" cy="91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8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35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0" y="639129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canarie.ca</a:t>
            </a:r>
            <a:r>
              <a:rPr lang="en-CA" dirty="0">
                <a:solidFill>
                  <a:srgbClr val="C00000"/>
                </a:solidFill>
                <a:latin typeface="Gill Sans MT" panose="020B0502020104020203" pitchFamily="34" charset="0"/>
              </a:rPr>
              <a:t> | </a:t>
            </a:r>
            <a:r>
              <a:rPr lang="en-CA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@canarie_inc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0" y="6794477"/>
            <a:ext cx="9144000" cy="635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6377053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4322645" y="6447887"/>
            <a:ext cx="516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10880D9-FB13-491F-96EE-F03F9D1DF4C0}" type="slidenum">
              <a:rPr lang="en-CA" sz="1000" smtClean="0"/>
              <a:pPr algn="ctr"/>
              <a:t>‹#›</a:t>
            </a:fld>
            <a:endParaRPr lang="en-CA" sz="10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79400" y="134016"/>
            <a:ext cx="8610600" cy="845662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C00000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313" y="6380810"/>
            <a:ext cx="1345431" cy="44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8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35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9400" y="134016"/>
            <a:ext cx="8610600" cy="845662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C00000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666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9586"/>
            <a:ext cx="9144000" cy="2265888"/>
          </a:xfrm>
          <a:prstGeom prst="rect">
            <a:avLst/>
          </a:prstGeom>
        </p:spPr>
      </p:pic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947332" y="5691848"/>
            <a:ext cx="5249334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CA" sz="3600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canarie.ca</a:t>
            </a:r>
            <a:r>
              <a:rPr lang="en-CA" sz="3600" dirty="0">
                <a:solidFill>
                  <a:srgbClr val="C00000"/>
                </a:solidFill>
                <a:latin typeface="Gill Sans MT" panose="020B0502020104020203" pitchFamily="34" charset="0"/>
              </a:rPr>
              <a:t> </a:t>
            </a:r>
            <a:r>
              <a:rPr lang="en-CA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|</a:t>
            </a:r>
            <a:r>
              <a:rPr lang="en-CA" sz="3600" dirty="0">
                <a:solidFill>
                  <a:srgbClr val="C00000"/>
                </a:solidFill>
                <a:latin typeface="Gill Sans MT" panose="020B0502020104020203" pitchFamily="34" charset="0"/>
              </a:rPr>
              <a:t> </a:t>
            </a:r>
            <a:r>
              <a:rPr lang="en-CA" sz="2800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@</a:t>
            </a:r>
            <a:r>
              <a:rPr lang="en-CA" sz="3600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canarie_inc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635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 userDrawn="1"/>
        </p:nvSpPr>
        <p:spPr>
          <a:xfrm>
            <a:off x="0" y="6794477"/>
            <a:ext cx="9144000" cy="635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162" y="148758"/>
            <a:ext cx="2410691" cy="24106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11FA1E-4B7E-2F40-83CC-5632B256BE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1999" y="173880"/>
            <a:ext cx="2058475" cy="236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56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canarie.ca | @canarie_inc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981CF-6972-41EE-BFC9-BDE1C4DA47D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2571" t="12357" r="1189" b="80353"/>
          <a:stretch/>
        </p:blipFill>
        <p:spPr>
          <a:xfrm>
            <a:off x="1" y="6750121"/>
            <a:ext cx="9154274" cy="123290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-7706" y="6339155"/>
            <a:ext cx="9151706" cy="1"/>
          </a:xfrm>
          <a:prstGeom prst="line">
            <a:avLst/>
          </a:prstGeom>
          <a:ln w="28575">
            <a:solidFill>
              <a:srgbClr val="5094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736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134016"/>
            <a:ext cx="8610600" cy="845662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C00000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189497"/>
            <a:ext cx="8610600" cy="5087709"/>
          </a:xfrm>
        </p:spPr>
        <p:txBody>
          <a:bodyPr/>
          <a:lstStyle>
            <a:lvl1pPr marL="228600" indent="-228600">
              <a:buClr>
                <a:srgbClr val="C00000"/>
              </a:buClr>
              <a:buFont typeface="Calibri" panose="020F0502020204030204" pitchFamily="34" charset="0"/>
              <a:buChar char="&gt;"/>
              <a:defRPr b="0">
                <a:latin typeface="Calibri" panose="020F0502020204030204" pitchFamily="34" charset="0"/>
              </a:defRPr>
            </a:lvl1pPr>
            <a:lvl2pPr>
              <a:defRPr>
                <a:latin typeface="+mn-lt"/>
              </a:defRPr>
            </a:lvl2pPr>
            <a:lvl3pPr marL="1143000" indent="-228600">
              <a:buClr>
                <a:srgbClr val="C00000"/>
              </a:buClr>
              <a:buFont typeface="Calibri Light" panose="020F0302020204030204" pitchFamily="34" charset="0"/>
              <a:buChar char="─"/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63523"/>
          </a:xfrm>
          <a:prstGeom prst="rect">
            <a:avLst/>
          </a:prstGeom>
          <a:solidFill>
            <a:srgbClr val="D72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0" y="6391299"/>
            <a:ext cx="30861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canarie.ca</a:t>
            </a:r>
            <a:r>
              <a:rPr lang="en-CA" dirty="0">
                <a:solidFill>
                  <a:srgbClr val="C00000"/>
                </a:solidFill>
                <a:latin typeface="Gill Sans MT" panose="020B0502020104020203" pitchFamily="34" charset="0"/>
              </a:rPr>
              <a:t> | </a:t>
            </a:r>
            <a:r>
              <a:rPr lang="en-CA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@canarie_inc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0" y="6794477"/>
            <a:ext cx="9144000" cy="635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0" y="6377053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311446" y="6462655"/>
            <a:ext cx="516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10880D9-FB13-491F-96EE-F03F9D1DF4C0}" type="slidenum">
              <a:rPr lang="en-CA" sz="1000" smtClean="0"/>
              <a:pPr algn="ctr"/>
              <a:t>‹#›</a:t>
            </a:fld>
            <a:endParaRPr lang="en-CA" sz="10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237" y="6387887"/>
            <a:ext cx="1345431" cy="4484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57D626-A6CD-E74D-A51A-E91D2EC11A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50877" y="6417267"/>
            <a:ext cx="313477" cy="35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4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61714"/>
            <a:ext cx="9144000" cy="2073189"/>
          </a:xfrm>
          <a:noFill/>
        </p:spPr>
        <p:txBody>
          <a:bodyPr anchor="ctr">
            <a:normAutofit/>
          </a:bodyPr>
          <a:lstStyle>
            <a:lvl1pPr>
              <a:defRPr sz="4400" b="1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3523"/>
          </a:xfrm>
          <a:prstGeom prst="rect">
            <a:avLst/>
          </a:prstGeom>
          <a:solidFill>
            <a:srgbClr val="D72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0" y="639129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canarie.ca</a:t>
            </a:r>
            <a:r>
              <a:rPr lang="en-CA" dirty="0">
                <a:solidFill>
                  <a:srgbClr val="C00000"/>
                </a:solidFill>
                <a:latin typeface="Gill Sans MT" panose="020B0502020104020203" pitchFamily="34" charset="0"/>
              </a:rPr>
              <a:t> | </a:t>
            </a:r>
            <a:r>
              <a:rPr lang="en-CA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@canarie_inc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6794477"/>
            <a:ext cx="9144000" cy="635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377053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2956"/>
            <a:ext cx="9144000" cy="148667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11446" y="6462655"/>
            <a:ext cx="516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10880D9-FB13-491F-96EE-F03F9D1DF4C0}" type="slidenum">
              <a:rPr lang="en-CA" sz="1000" smtClean="0"/>
              <a:pPr algn="ctr"/>
              <a:t>‹#›</a:t>
            </a:fld>
            <a:endParaRPr lang="en-CA" sz="1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AA4D35-0F81-734B-9B7D-6880A2BDA0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237" y="6387887"/>
            <a:ext cx="1345431" cy="4484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CE6F60-94DB-934F-B96C-C98192A6DB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50877" y="6417267"/>
            <a:ext cx="313477" cy="35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53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79" y="123928"/>
            <a:ext cx="8610600" cy="920691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rgbClr val="C00000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7225" y="1261251"/>
            <a:ext cx="3886200" cy="5015956"/>
          </a:xfrm>
        </p:spPr>
        <p:txBody>
          <a:bodyPr/>
          <a:lstStyle>
            <a:lvl1pPr marL="228600" indent="-228600">
              <a:buClr>
                <a:srgbClr val="C00000"/>
              </a:buClr>
              <a:defRPr lang="en-US" sz="2800" b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 marL="1143000" indent="-228600">
              <a:buClr>
                <a:srgbClr val="C00000"/>
              </a:buClr>
              <a:defRPr lang="en-US" sz="20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72B32"/>
              </a:buClr>
              <a:buFont typeface="Calibri" panose="020F0502020204030204" pitchFamily="34" charset="0"/>
              <a:buChar char="&gt;"/>
            </a:pPr>
            <a:r>
              <a:rPr lang="en-US"/>
              <a:t>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72B32"/>
              </a:buClr>
              <a:buFont typeface="Calibri" panose="020F0502020204030204" pitchFamily="34" charset="0"/>
              <a:buChar char="&gt;"/>
            </a:pPr>
            <a:r>
              <a:rPr lang="en-US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72B32"/>
              </a:buClr>
              <a:buFont typeface="Calibri" panose="020F0502020204030204" pitchFamily="34" charset="0"/>
              <a:buChar char="&gt;"/>
            </a:pPr>
            <a:r>
              <a:rPr lang="en-US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72B32"/>
              </a:buClr>
              <a:buFont typeface="Calibri" panose="020F0502020204030204" pitchFamily="34" charset="0"/>
              <a:buChar char="&gt;"/>
            </a:pPr>
            <a:r>
              <a:rPr lang="en-US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72B32"/>
              </a:buClr>
              <a:buFont typeface="Calibri" panose="020F0502020204030204" pitchFamily="34" charset="0"/>
              <a:buChar char="&gt;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7725" y="1261251"/>
            <a:ext cx="3886200" cy="5015956"/>
          </a:xfrm>
        </p:spPr>
        <p:txBody>
          <a:bodyPr/>
          <a:lstStyle>
            <a:lvl1pPr marL="228600" indent="-228600">
              <a:buClr>
                <a:srgbClr val="C00000"/>
              </a:buClr>
              <a:defRPr lang="en-US" sz="2800" b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 marL="1143000" indent="-228600">
              <a:buClr>
                <a:srgbClr val="C00000"/>
              </a:buClr>
              <a:defRPr lang="en-US" sz="20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72B32"/>
              </a:buClr>
              <a:buFont typeface="Calibri" panose="020F0502020204030204" pitchFamily="34" charset="0"/>
              <a:buChar char="&gt;"/>
            </a:pPr>
            <a:r>
              <a:rPr lang="en-US"/>
              <a:t>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72B32"/>
              </a:buClr>
              <a:buFont typeface="Calibri" panose="020F0502020204030204" pitchFamily="34" charset="0"/>
              <a:buChar char="&gt;"/>
            </a:pPr>
            <a:r>
              <a:rPr lang="en-US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72B32"/>
              </a:buClr>
              <a:buFont typeface="Calibri" panose="020F0502020204030204" pitchFamily="34" charset="0"/>
              <a:buChar char="&gt;"/>
            </a:pPr>
            <a:r>
              <a:rPr lang="en-US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72B32"/>
              </a:buClr>
              <a:buFont typeface="Calibri" panose="020F0502020204030204" pitchFamily="34" charset="0"/>
              <a:buChar char="&gt;"/>
            </a:pPr>
            <a:r>
              <a:rPr lang="en-US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72B32"/>
              </a:buClr>
              <a:buFont typeface="Calibri" panose="020F0502020204030204" pitchFamily="34" charset="0"/>
              <a:buChar char="&gt;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35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0" y="639129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canarie.ca</a:t>
            </a:r>
            <a:r>
              <a:rPr lang="en-CA" dirty="0">
                <a:solidFill>
                  <a:srgbClr val="C00000"/>
                </a:solidFill>
                <a:latin typeface="Gill Sans MT" panose="020B0502020104020203" pitchFamily="34" charset="0"/>
              </a:rPr>
              <a:t> | </a:t>
            </a:r>
            <a:r>
              <a:rPr lang="en-CA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@canarie_inc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794477"/>
            <a:ext cx="9144000" cy="635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377053"/>
            <a:ext cx="9144000" cy="0"/>
          </a:xfrm>
          <a:prstGeom prst="line">
            <a:avLst/>
          </a:prstGeom>
          <a:ln w="12700">
            <a:solidFill>
              <a:srgbClr val="D72B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4311446" y="6462655"/>
            <a:ext cx="516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10880D9-FB13-491F-96EE-F03F9D1DF4C0}" type="slidenum">
              <a:rPr lang="en-CA" sz="1000" smtClean="0"/>
              <a:pPr algn="ctr"/>
              <a:t>‹#›</a:t>
            </a:fld>
            <a:endParaRPr lang="en-CA" sz="10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313" y="6380810"/>
            <a:ext cx="1345431" cy="44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6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35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0" y="639129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canarie.ca</a:t>
            </a:r>
            <a:r>
              <a:rPr lang="en-CA" dirty="0">
                <a:solidFill>
                  <a:srgbClr val="C00000"/>
                </a:solidFill>
                <a:latin typeface="Gill Sans MT" panose="020B0502020104020203" pitchFamily="34" charset="0"/>
              </a:rPr>
              <a:t> | </a:t>
            </a:r>
            <a:r>
              <a:rPr lang="en-CA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@canarie_inc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0" y="6794477"/>
            <a:ext cx="9144000" cy="635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6377053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79400" y="134016"/>
            <a:ext cx="8610600" cy="845662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C00000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311446" y="6462655"/>
            <a:ext cx="516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10880D9-FB13-491F-96EE-F03F9D1DF4C0}" type="slidenum">
              <a:rPr lang="en-CA" sz="1000" smtClean="0"/>
              <a:pPr algn="ctr"/>
              <a:t>‹#›</a:t>
            </a:fld>
            <a:endParaRPr lang="en-CA" sz="10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313" y="6380810"/>
            <a:ext cx="1345431" cy="44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0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35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9400" y="134016"/>
            <a:ext cx="8610600" cy="845662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C00000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33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9586"/>
            <a:ext cx="9144000" cy="2265888"/>
          </a:xfrm>
          <a:prstGeom prst="rect">
            <a:avLst/>
          </a:prstGeom>
        </p:spPr>
      </p:pic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947332" y="5691848"/>
            <a:ext cx="5249334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CA" sz="3600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canarie.ca</a:t>
            </a:r>
            <a:r>
              <a:rPr lang="en-CA" sz="3600" dirty="0">
                <a:solidFill>
                  <a:srgbClr val="C00000"/>
                </a:solidFill>
                <a:latin typeface="Gill Sans MT" panose="020B0502020104020203" pitchFamily="34" charset="0"/>
              </a:rPr>
              <a:t> </a:t>
            </a:r>
            <a:r>
              <a:rPr lang="en-CA" sz="3600" b="1" dirty="0">
                <a:solidFill>
                  <a:srgbClr val="C00000"/>
                </a:solidFill>
                <a:latin typeface="Gill Sans MT" panose="020B0502020104020203" pitchFamily="34" charset="0"/>
              </a:rPr>
              <a:t>|</a:t>
            </a:r>
            <a:r>
              <a:rPr lang="en-CA" sz="3600" dirty="0">
                <a:solidFill>
                  <a:srgbClr val="C00000"/>
                </a:solidFill>
                <a:latin typeface="Gill Sans MT" panose="020B0502020104020203" pitchFamily="34" charset="0"/>
              </a:rPr>
              <a:t> </a:t>
            </a:r>
            <a:r>
              <a:rPr lang="en-CA" sz="2800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@</a:t>
            </a:r>
            <a:r>
              <a:rPr lang="en-CA" sz="3600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canarie_inc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635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 userDrawn="1"/>
        </p:nvSpPr>
        <p:spPr>
          <a:xfrm>
            <a:off x="0" y="6794477"/>
            <a:ext cx="9144000" cy="635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53" y="191209"/>
            <a:ext cx="2410691" cy="2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4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63" y="1893999"/>
            <a:ext cx="8551334" cy="1017643"/>
          </a:xfrm>
          <a:noFill/>
        </p:spPr>
        <p:txBody>
          <a:bodyPr anchor="ctr">
            <a:normAutofit/>
          </a:bodyPr>
          <a:lstStyle>
            <a:lvl1pPr algn="l">
              <a:defRPr sz="4400" b="1">
                <a:solidFill>
                  <a:srgbClr val="C00000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63" y="2924882"/>
            <a:ext cx="8551334" cy="708711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0" y="-42333"/>
            <a:ext cx="9144000" cy="635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ectangle 28"/>
          <p:cNvSpPr/>
          <p:nvPr userDrawn="1"/>
        </p:nvSpPr>
        <p:spPr>
          <a:xfrm>
            <a:off x="0" y="6794477"/>
            <a:ext cx="9144000" cy="635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9252"/>
            <a:ext cx="9144000" cy="2265888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990167" y="6352248"/>
            <a:ext cx="30861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CA" sz="1800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canarie.ca</a:t>
            </a:r>
            <a:r>
              <a:rPr lang="en-CA" sz="1800" dirty="0">
                <a:solidFill>
                  <a:srgbClr val="C00000"/>
                </a:solidFill>
                <a:latin typeface="Gill Sans MT" panose="020B0502020104020203" pitchFamily="34" charset="0"/>
              </a:rPr>
              <a:t> </a:t>
            </a:r>
            <a:r>
              <a:rPr lang="en-CA" sz="1800" b="1" dirty="0">
                <a:solidFill>
                  <a:srgbClr val="C00000"/>
                </a:solidFill>
                <a:latin typeface="Gill Sans MT" panose="020B0502020104020203" pitchFamily="34" charset="0"/>
              </a:rPr>
              <a:t>|</a:t>
            </a:r>
            <a:r>
              <a:rPr lang="en-CA" sz="1800" dirty="0">
                <a:solidFill>
                  <a:srgbClr val="C00000"/>
                </a:solidFill>
                <a:latin typeface="Gill Sans MT" panose="020B0502020104020203" pitchFamily="34" charset="0"/>
              </a:rPr>
              <a:t> </a:t>
            </a:r>
            <a:r>
              <a:rPr lang="en-CA" sz="1400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@</a:t>
            </a:r>
            <a:r>
              <a:rPr lang="en-CA" sz="1800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canarie_inc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999" y="84907"/>
            <a:ext cx="3808268" cy="126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65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61714"/>
            <a:ext cx="9144000" cy="2073189"/>
          </a:xfrm>
          <a:noFill/>
        </p:spPr>
        <p:txBody>
          <a:bodyPr anchor="ctr">
            <a:normAutofit/>
          </a:bodyPr>
          <a:lstStyle>
            <a:lvl1pPr>
              <a:defRPr sz="4400" b="1">
                <a:solidFill>
                  <a:schemeClr val="bg2">
                    <a:lumMod val="1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3523"/>
          </a:xfrm>
          <a:prstGeom prst="rect">
            <a:avLst/>
          </a:prstGeom>
          <a:solidFill>
            <a:srgbClr val="D72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0" y="639129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canarie.ca</a:t>
            </a:r>
            <a:r>
              <a:rPr lang="en-CA" dirty="0">
                <a:solidFill>
                  <a:srgbClr val="C00000"/>
                </a:solidFill>
                <a:latin typeface="Gill Sans MT" panose="020B0502020104020203" pitchFamily="34" charset="0"/>
              </a:rPr>
              <a:t> | </a:t>
            </a:r>
            <a:r>
              <a:rPr lang="en-CA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@canarie_inc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6794477"/>
            <a:ext cx="9144000" cy="6352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377053"/>
            <a:ext cx="9144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313767" y="6460866"/>
            <a:ext cx="516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10880D9-FB13-491F-96EE-F03F9D1DF4C0}" type="slidenum">
              <a:rPr lang="en-CA" sz="1000" smtClean="0"/>
              <a:pPr algn="ctr"/>
              <a:t>‹#›</a:t>
            </a:fld>
            <a:endParaRPr lang="en-CA" sz="10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2956"/>
            <a:ext cx="9144000" cy="14866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821BA1-6077-E44E-A61A-997CE4F2E8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237" y="6387887"/>
            <a:ext cx="1345431" cy="4484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52B099-87CC-494B-A99D-38A18C7A06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50877" y="6417267"/>
            <a:ext cx="313477" cy="35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31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E890F-2E33-430A-BEB8-DBC6FA7F9640}" type="datetime1">
              <a:rPr lang="en-CA" smtClean="0"/>
              <a:t>2018-06-09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2DA2-DD41-48DB-B949-694A8D20A0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646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tiff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tiff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fedtools/adfstoolkit/issues" TargetMode="External"/><Relationship Id="rId5" Type="http://schemas.openxmlformats.org/officeDocument/2006/relationships/hyperlink" Target="https://www.canarie.ca/identity/support/fim-tool" TargetMode="External"/><Relationship Id="rId4" Type="http://schemas.openxmlformats.org/officeDocument/2006/relationships/hyperlink" Target="https://youtu.be/jbHkXOPjYZw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surfnet.nl/display/services/Ways+of+connecting+with+Office+365+and+consequence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s://wiki.sunet.se/display/SWAMID/How+to+use+Shibboleth+Identity+Provider+v3+with+Office+365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rie.ca/identity/support/fim-tool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narie.ca/identity/support/fim-announcements/" TargetMode="External"/><Relationship Id="rId4" Type="http://schemas.openxmlformats.org/officeDocument/2006/relationships/hyperlink" Target="https://wiki.sunet.se/display/SWAMID/How+to+consume+SWAMID+metadata+with+ADFS+Toolki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63" y="2097195"/>
            <a:ext cx="8706748" cy="1017643"/>
          </a:xfrm>
        </p:spPr>
        <p:txBody>
          <a:bodyPr>
            <a:noAutofit/>
          </a:bodyPr>
          <a:lstStyle/>
          <a:p>
            <a:r>
              <a:rPr lang="en-CA" sz="3200" dirty="0"/>
              <a:t>Innovating in the Trenches: Enhancing AD FS and Azure for Research &amp; Education (R&amp;E)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262" y="2978355"/>
            <a:ext cx="8943010" cy="708711"/>
          </a:xfrm>
        </p:spPr>
        <p:txBody>
          <a:bodyPr>
            <a:normAutofit fontScale="85000" lnSpcReduction="10000"/>
          </a:bodyPr>
          <a:lstStyle/>
          <a:p>
            <a:r>
              <a:rPr lang="en-CA" dirty="0"/>
              <a:t>Chris Phillips, Technical Architect, CAF, </a:t>
            </a:r>
            <a:br>
              <a:rPr lang="en-CA" dirty="0"/>
            </a:br>
            <a:r>
              <a:rPr lang="en-CA" dirty="0"/>
              <a:t>Johan Peterson, IT Architect, Linköping, SUNET </a:t>
            </a:r>
            <a:r>
              <a:rPr lang="en-CA" dirty="0">
                <a:solidFill>
                  <a:srgbClr val="C00000"/>
                </a:solidFill>
              </a:rPr>
              <a:t>| </a:t>
            </a:r>
            <a:r>
              <a:rPr lang="en-CA" dirty="0"/>
              <a:t> Trondheim 2018</a:t>
            </a:r>
            <a:r>
              <a:rPr lang="en-CA" dirty="0">
                <a:solidFill>
                  <a:srgbClr val="C00000"/>
                </a:solidFill>
              </a:rPr>
              <a:t>|</a:t>
            </a:r>
            <a:r>
              <a:rPr lang="en-CA" dirty="0"/>
              <a:t> June 11 2018 </a:t>
            </a:r>
          </a:p>
        </p:txBody>
      </p:sp>
    </p:spTree>
    <p:extLst>
      <p:ext uri="{BB962C8B-B14F-4D97-AF65-F5344CB8AC3E}">
        <p14:creationId xmlns:p14="http://schemas.microsoft.com/office/powerpoint/2010/main" val="1375006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ADFSToolkit Software Lifecycle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42" y="2009932"/>
            <a:ext cx="890824" cy="7403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879" y="3259403"/>
            <a:ext cx="2035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defRPr>
            </a:lvl1pPr>
          </a:lstStyle>
          <a:p>
            <a:r>
              <a:rPr lang="en-US" dirty="0"/>
              <a:t>github.com/</a:t>
            </a:r>
            <a:r>
              <a:rPr lang="en-US" dirty="0" err="1"/>
              <a:t>fedtools</a:t>
            </a:r>
            <a:r>
              <a:rPr lang="en-US" dirty="0"/>
              <a:t>/</a:t>
            </a:r>
            <a:br>
              <a:rPr lang="en-US" dirty="0"/>
            </a:br>
            <a:r>
              <a:rPr lang="en-US" dirty="0" err="1"/>
              <a:t>adfstoolkit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1808244" y="2199850"/>
            <a:ext cx="947311" cy="90417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0957" y="3276507"/>
            <a:ext cx="1844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PowerShell Module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846" y="2027859"/>
            <a:ext cx="1367951" cy="49257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3573" y="2192312"/>
            <a:ext cx="891894" cy="88495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11025" y="1925973"/>
            <a:ext cx="20156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Institution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63153" y="3208752"/>
            <a:ext cx="1111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Sites pull from trusted Microsoft report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863" y="2029904"/>
            <a:ext cx="628217" cy="7203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84" y="2746956"/>
            <a:ext cx="1357982" cy="43324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08879" y="1930725"/>
            <a:ext cx="1589586" cy="1249471"/>
          </a:xfrm>
          <a:prstGeom prst="rect">
            <a:avLst/>
          </a:prstGeom>
          <a:noFill/>
          <a:ln>
            <a:solidFill>
              <a:schemeClr val="accent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TextBox 24"/>
          <p:cNvSpPr txBox="1"/>
          <p:nvPr/>
        </p:nvSpPr>
        <p:spPr>
          <a:xfrm>
            <a:off x="1763780" y="2482659"/>
            <a:ext cx="1078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Produces:</a:t>
            </a:r>
          </a:p>
        </p:txBody>
      </p:sp>
      <p:pic>
        <p:nvPicPr>
          <p:cNvPr id="2050" name="Picture 2" descr="Image result for &quot;windows powershell&quot; logo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4" t="19460" r="13855" b="16540"/>
          <a:stretch/>
        </p:blipFill>
        <p:spPr bwMode="auto">
          <a:xfrm>
            <a:off x="2906468" y="2294352"/>
            <a:ext cx="151988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&quot;windows powershell&quot;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727" y="1997591"/>
            <a:ext cx="524047" cy="52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2770958" y="1930724"/>
            <a:ext cx="1589586" cy="1249471"/>
          </a:xfrm>
          <a:prstGeom prst="rect">
            <a:avLst/>
          </a:prstGeom>
          <a:noFill/>
          <a:ln>
            <a:solidFill>
              <a:schemeClr val="accent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ight Arrow 26"/>
          <p:cNvSpPr/>
          <p:nvPr/>
        </p:nvSpPr>
        <p:spPr>
          <a:xfrm>
            <a:off x="4343585" y="2199851"/>
            <a:ext cx="1061147" cy="93876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84471" y="2401943"/>
            <a:ext cx="1078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bg1"/>
                </a:solidFill>
                <a:latin typeface="+mj-lt"/>
              </a:rPr>
              <a:t>Published To: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2054" name="Picture 6" descr="https://www.powershellgallery.com/Content/Images/packageDefaultIcon-black.pn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928" y="2634791"/>
            <a:ext cx="325160" cy="32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EIENZI~1.CAN\AppData\Local\Temp\SNAGHTMLd984893.PNG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5" r="32920" b="16234"/>
          <a:stretch/>
        </p:blipFill>
        <p:spPr bwMode="auto">
          <a:xfrm>
            <a:off x="5694686" y="2707304"/>
            <a:ext cx="1293493" cy="1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404732" y="1930723"/>
            <a:ext cx="1589586" cy="1249471"/>
          </a:xfrm>
          <a:prstGeom prst="rect">
            <a:avLst/>
          </a:prstGeom>
          <a:noFill/>
          <a:ln>
            <a:solidFill>
              <a:schemeClr val="accent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TextBox 34"/>
          <p:cNvSpPr txBox="1"/>
          <p:nvPr/>
        </p:nvSpPr>
        <p:spPr>
          <a:xfrm>
            <a:off x="5259413" y="3280999"/>
            <a:ext cx="1969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Published to Repository</a:t>
            </a:r>
          </a:p>
        </p:txBody>
      </p:sp>
      <p:sp>
        <p:nvSpPr>
          <p:cNvPr id="36" name="Right Arrow 35"/>
          <p:cNvSpPr/>
          <p:nvPr/>
        </p:nvSpPr>
        <p:spPr>
          <a:xfrm>
            <a:off x="7013457" y="2182155"/>
            <a:ext cx="1061147" cy="93876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44371" y="2411878"/>
            <a:ext cx="1078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bg1"/>
                </a:solidFill>
                <a:latin typeface="+mj-lt"/>
              </a:rPr>
              <a:t>Installed by: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093688" y="1930722"/>
            <a:ext cx="1050312" cy="1249471"/>
          </a:xfrm>
          <a:prstGeom prst="rect">
            <a:avLst/>
          </a:prstGeom>
          <a:noFill/>
          <a:ln>
            <a:solidFill>
              <a:schemeClr val="accent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2675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9C405-E31D-D944-8CD6-2C28A5AA2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Implementation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93E0A-83E0-1E43-9F0D-1EA93A1D9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 and run out of the box with default settings</a:t>
            </a:r>
          </a:p>
          <a:p>
            <a:r>
              <a:rPr lang="en-US" dirty="0"/>
              <a:t>Sites can customize as needed</a:t>
            </a:r>
          </a:p>
          <a:p>
            <a:r>
              <a:rPr lang="en-US" dirty="0"/>
              <a:t>Implemented sustainably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485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97CED-D401-4AEB-AD65-68D9216EB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ADFS </a:t>
            </a:r>
            <a:r>
              <a:rPr lang="sv-SE" dirty="0" err="1"/>
              <a:t>Toolkit</a:t>
            </a:r>
            <a:r>
              <a:rPr lang="sv-SE" dirty="0"/>
              <a:t> Main Workflow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A09D9-6F3A-3B44-9C7C-C3BB213F4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5199961"/>
            <a:ext cx="8610600" cy="107724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FD8B11-803B-4C84-B9DD-0D007D4E1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0859"/>
            <a:ext cx="9144000" cy="254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0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E91C8-A29D-4DE0-9326-817EAC9C5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ADFS </a:t>
            </a:r>
            <a:r>
              <a:rPr lang="sv-SE" dirty="0" err="1"/>
              <a:t>Toolkit</a:t>
            </a:r>
            <a:r>
              <a:rPr lang="sv-SE" dirty="0"/>
              <a:t> – </a:t>
            </a:r>
            <a:r>
              <a:rPr lang="sv-SE" dirty="0" err="1"/>
              <a:t>Sub</a:t>
            </a:r>
            <a:r>
              <a:rPr lang="sv-SE" dirty="0"/>
              <a:t>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66B53C-BD6F-4536-B29E-CB72BC5C0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940"/>
            <a:ext cx="9144000" cy="404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84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CDBEC-58D5-4BF1-B9A6-60DB1CC57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ADFS </a:t>
            </a:r>
            <a:r>
              <a:rPr lang="sv-SE" dirty="0" err="1"/>
              <a:t>Toolkit</a:t>
            </a:r>
            <a:r>
              <a:rPr lang="sv-SE" dirty="0"/>
              <a:t> - </a:t>
            </a:r>
            <a:r>
              <a:rPr lang="sv-SE" dirty="0" err="1"/>
              <a:t>Configuration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3F1C2-1D0D-4DD8-9BE0-D0CC3E94F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Attribute</a:t>
            </a:r>
            <a:r>
              <a:rPr lang="sv-SE" dirty="0"/>
              <a:t> </a:t>
            </a:r>
            <a:r>
              <a:rPr lang="sv-SE" dirty="0" err="1"/>
              <a:t>values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retrieved</a:t>
            </a:r>
            <a:r>
              <a:rPr lang="sv-SE" dirty="0"/>
              <a:t> from 3 different stores</a:t>
            </a:r>
          </a:p>
          <a:p>
            <a:pPr lvl="1"/>
            <a:r>
              <a:rPr lang="sv-SE" dirty="0"/>
              <a:t>Active Directory</a:t>
            </a:r>
          </a:p>
          <a:p>
            <a:pPr lvl="1"/>
            <a:r>
              <a:rPr lang="sv-SE" dirty="0"/>
              <a:t>SQL</a:t>
            </a:r>
          </a:p>
          <a:p>
            <a:pPr lvl="1"/>
            <a:r>
              <a:rPr lang="sv-SE" dirty="0" err="1"/>
              <a:t>Custom</a:t>
            </a:r>
            <a:r>
              <a:rPr lang="sv-SE" dirty="0"/>
              <a:t> Store (REST)</a:t>
            </a:r>
          </a:p>
          <a:p>
            <a:pPr lvl="1"/>
            <a:r>
              <a:rPr lang="sv-SE" dirty="0" err="1"/>
              <a:t>Future</a:t>
            </a:r>
            <a:r>
              <a:rPr lang="sv-SE" dirty="0"/>
              <a:t> store: LDAP</a:t>
            </a:r>
          </a:p>
          <a:p>
            <a:r>
              <a:rPr lang="sv-SE" dirty="0" err="1"/>
              <a:t>Attributes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be…</a:t>
            </a:r>
          </a:p>
          <a:p>
            <a:pPr lvl="1"/>
            <a:r>
              <a:rPr lang="sv-SE" dirty="0" err="1"/>
              <a:t>based</a:t>
            </a:r>
            <a:r>
              <a:rPr lang="sv-SE" dirty="0"/>
              <a:t> on </a:t>
            </a:r>
            <a:r>
              <a:rPr lang="sv-SE" dirty="0" err="1"/>
              <a:t>value</a:t>
            </a:r>
            <a:r>
              <a:rPr lang="sv-SE" dirty="0"/>
              <a:t>(s) from </a:t>
            </a:r>
            <a:r>
              <a:rPr lang="sv-SE" dirty="0" err="1"/>
              <a:t>object</a:t>
            </a:r>
            <a:r>
              <a:rPr lang="sv-SE" dirty="0"/>
              <a:t>(s)</a:t>
            </a:r>
          </a:p>
          <a:p>
            <a:pPr lvl="1"/>
            <a:r>
              <a:rPr lang="sv-SE" dirty="0" err="1"/>
              <a:t>based</a:t>
            </a:r>
            <a:r>
              <a:rPr lang="sv-SE" dirty="0"/>
              <a:t> on </a:t>
            </a:r>
            <a:r>
              <a:rPr lang="sv-SE" dirty="0" err="1"/>
              <a:t>group</a:t>
            </a:r>
            <a:r>
              <a:rPr lang="sv-SE" dirty="0"/>
              <a:t> </a:t>
            </a:r>
            <a:r>
              <a:rPr lang="sv-SE" dirty="0" err="1"/>
              <a:t>membership</a:t>
            </a:r>
            <a:r>
              <a:rPr lang="sv-SE" dirty="0"/>
              <a:t> (AD store </a:t>
            </a:r>
            <a:r>
              <a:rPr lang="sv-SE" dirty="0" err="1"/>
              <a:t>only</a:t>
            </a:r>
            <a:r>
              <a:rPr lang="sv-SE" dirty="0"/>
              <a:t>)</a:t>
            </a:r>
          </a:p>
          <a:p>
            <a:pPr lvl="1"/>
            <a:r>
              <a:rPr lang="sv-SE" dirty="0" err="1"/>
              <a:t>static</a:t>
            </a:r>
            <a:endParaRPr lang="sv-SE" dirty="0"/>
          </a:p>
          <a:p>
            <a:pPr lvl="1"/>
            <a:r>
              <a:rPr lang="sv-SE" dirty="0" err="1"/>
              <a:t>restricted</a:t>
            </a:r>
            <a:r>
              <a:rPr lang="sv-SE" dirty="0"/>
              <a:t>, </a:t>
            </a:r>
            <a:r>
              <a:rPr lang="sv-SE" dirty="0" err="1"/>
              <a:t>based</a:t>
            </a:r>
            <a:r>
              <a:rPr lang="sv-SE" dirty="0"/>
              <a:t> on </a:t>
            </a:r>
            <a:r>
              <a:rPr lang="sv-SE" dirty="0" err="1"/>
              <a:t>value</a:t>
            </a:r>
            <a:endParaRPr lang="sv-SE" dirty="0"/>
          </a:p>
          <a:p>
            <a:pPr lvl="1"/>
            <a:r>
              <a:rPr lang="sv-SE" dirty="0" err="1"/>
              <a:t>restricted</a:t>
            </a:r>
            <a:r>
              <a:rPr lang="sv-SE" dirty="0"/>
              <a:t>, </a:t>
            </a:r>
            <a:r>
              <a:rPr lang="sv-SE" dirty="0" err="1"/>
              <a:t>based</a:t>
            </a:r>
            <a:r>
              <a:rPr lang="sv-SE" dirty="0"/>
              <a:t> on </a:t>
            </a:r>
            <a:r>
              <a:rPr lang="sv-SE" dirty="0" err="1"/>
              <a:t>Registration</a:t>
            </a:r>
            <a:r>
              <a:rPr lang="sv-SE" dirty="0"/>
              <a:t> </a:t>
            </a:r>
            <a:r>
              <a:rPr lang="sv-SE" dirty="0" err="1"/>
              <a:t>Authority</a:t>
            </a:r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725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3E19-DE8E-574A-A037-89506FB97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 for </a:t>
            </a:r>
            <a:r>
              <a:rPr lang="en-US" dirty="0" err="1"/>
              <a:t>ADFSToolkit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6B448-11D3-1B4E-82BF-66FB54447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of enhancement requests</a:t>
            </a:r>
          </a:p>
          <a:p>
            <a:pPr lvl="1"/>
            <a:r>
              <a:rPr lang="en-US" dirty="0"/>
              <a:t>White/black listing of entities</a:t>
            </a:r>
          </a:p>
          <a:p>
            <a:pPr lvl="1"/>
            <a:r>
              <a:rPr lang="en-US" dirty="0"/>
              <a:t>Load based on entity category filters</a:t>
            </a:r>
          </a:p>
          <a:p>
            <a:pPr lvl="1"/>
            <a:r>
              <a:rPr lang="en-US" dirty="0"/>
              <a:t>Ability to support </a:t>
            </a:r>
            <a:r>
              <a:rPr lang="en-US" dirty="0" err="1"/>
              <a:t>MetaData</a:t>
            </a:r>
            <a:r>
              <a:rPr lang="en-US" dirty="0"/>
              <a:t> Query (MDQ) protocol</a:t>
            </a:r>
          </a:p>
        </p:txBody>
      </p:sp>
    </p:spTree>
    <p:extLst>
      <p:ext uri="{BB962C8B-B14F-4D97-AF65-F5344CB8AC3E}">
        <p14:creationId xmlns:p14="http://schemas.microsoft.com/office/powerpoint/2010/main" val="484733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141B0-58D2-8A4F-B1E8-D5B488CE7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ADFSToolkit</a:t>
            </a:r>
            <a:r>
              <a:rPr lang="en-US" dirty="0"/>
              <a:t> Links</a:t>
            </a:r>
          </a:p>
        </p:txBody>
      </p:sp>
      <p:pic>
        <p:nvPicPr>
          <p:cNvPr id="3074" name="Picture 2" descr="C:\Users\EIENZI~1.CAN\AppData\Local\Temp\SNAGHTMLda35a6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6479"/>
          <a:stretch/>
        </p:blipFill>
        <p:spPr bwMode="auto">
          <a:xfrm>
            <a:off x="180546" y="844052"/>
            <a:ext cx="7052384" cy="5399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6294A-D5CB-2C42-BDE5-017C8B6F5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4700" y="3087290"/>
            <a:ext cx="4432300" cy="2424510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215900" indent="-215900"/>
            <a:r>
              <a:rPr lang="en-US" sz="1800" dirty="0">
                <a:latin typeface="+mj-lt"/>
              </a:rPr>
              <a:t>Full length installation training</a:t>
            </a:r>
          </a:p>
          <a:p>
            <a:pPr marL="342900" lvl="1" indent="-165100"/>
            <a:r>
              <a:rPr lang="en-US" sz="1500" dirty="0">
                <a:latin typeface="+mj-lt"/>
                <a:hlinkClick r:id="rId4"/>
              </a:rPr>
              <a:t>https://youtu.be/jbHkXOPjYZw</a:t>
            </a:r>
            <a:endParaRPr lang="en-US" sz="1500" dirty="0">
              <a:latin typeface="+mj-lt"/>
            </a:endParaRPr>
          </a:p>
          <a:p>
            <a:pPr marL="342900" lvl="1" indent="-165100"/>
            <a:r>
              <a:rPr lang="en-US" sz="1500" dirty="0">
                <a:latin typeface="+mj-lt"/>
              </a:rPr>
              <a:t>90 min, chaptered by function &amp; installation step</a:t>
            </a:r>
          </a:p>
          <a:p>
            <a:pPr marL="215900" indent="-215900"/>
            <a:r>
              <a:rPr lang="en-US" sz="1800" dirty="0">
                <a:latin typeface="+mj-lt"/>
              </a:rPr>
              <a:t>Link to </a:t>
            </a:r>
            <a:r>
              <a:rPr lang="en-US" sz="1800" dirty="0" err="1">
                <a:latin typeface="+mj-lt"/>
              </a:rPr>
              <a:t>ADFSToolkit</a:t>
            </a:r>
            <a:endParaRPr lang="en-US" sz="1800" dirty="0">
              <a:latin typeface="+mj-lt"/>
            </a:endParaRPr>
          </a:p>
          <a:p>
            <a:pPr marL="342900" lvl="1" indent="-165100"/>
            <a:r>
              <a:rPr lang="en-US" sz="1400" dirty="0">
                <a:latin typeface="+mj-lt"/>
                <a:hlinkClick r:id="rId5"/>
              </a:rPr>
              <a:t>https://www.canarie.ca/identity/support/fim-tool</a:t>
            </a:r>
            <a:endParaRPr lang="en-US" sz="1400" dirty="0">
              <a:latin typeface="+mj-lt"/>
            </a:endParaRPr>
          </a:p>
          <a:p>
            <a:pPr marL="215900" indent="-215900"/>
            <a:r>
              <a:rPr lang="en-US" sz="1800" dirty="0" err="1">
                <a:latin typeface="+mj-lt"/>
              </a:rPr>
              <a:t>Github</a:t>
            </a:r>
            <a:r>
              <a:rPr lang="en-US" sz="1800" dirty="0">
                <a:latin typeface="+mj-lt"/>
              </a:rPr>
              <a:t> issue tracker for feature requests</a:t>
            </a:r>
          </a:p>
          <a:p>
            <a:pPr marL="342900" lvl="1" indent="-165100"/>
            <a:r>
              <a:rPr lang="en-US" sz="1400" dirty="0">
                <a:latin typeface="+mj-lt"/>
                <a:hlinkClick r:id="rId6"/>
              </a:rPr>
              <a:t>https://github.com/fedtools/adfstoolkit/issues</a:t>
            </a:r>
            <a:r>
              <a:rPr lang="en-US" sz="1400" dirty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66235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E6340-523F-BD45-90FE-B849687D4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Azure / Office365</a:t>
            </a:r>
          </a:p>
        </p:txBody>
      </p:sp>
    </p:spTree>
    <p:extLst>
      <p:ext uri="{BB962C8B-B14F-4D97-AF65-F5344CB8AC3E}">
        <p14:creationId xmlns:p14="http://schemas.microsoft.com/office/powerpoint/2010/main" val="534897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7F28FF-7E5E-3345-BF5A-B51B52551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91B44-D04C-9C45-8916-DB9998E27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248032"/>
            <a:ext cx="9032789" cy="5221061"/>
          </a:xfrm>
        </p:spPr>
        <p:txBody>
          <a:bodyPr>
            <a:normAutofit/>
          </a:bodyPr>
          <a:lstStyle/>
          <a:p>
            <a:r>
              <a:rPr lang="en-US" dirty="0"/>
              <a:t>Still in flux and under review by CAF and our global peers</a:t>
            </a:r>
          </a:p>
          <a:p>
            <a:pPr marL="0" indent="0">
              <a:buNone/>
            </a:pPr>
            <a:endParaRPr lang="en-US" sz="1600" dirty="0">
              <a:hlinkClick r:id="rId3"/>
            </a:endParaRPr>
          </a:p>
          <a:p>
            <a:pPr marL="0" indent="0">
              <a:buNone/>
            </a:pPr>
            <a:endParaRPr lang="en-US" sz="1600" dirty="0">
              <a:hlinkClick r:id="rId3"/>
            </a:endParaRPr>
          </a:p>
          <a:p>
            <a:pPr marL="0" indent="0">
              <a:buNone/>
            </a:pPr>
            <a:endParaRPr lang="en-US" sz="1600" dirty="0">
              <a:hlinkClick r:id="rId3"/>
            </a:endParaRPr>
          </a:p>
          <a:p>
            <a:pPr marL="0" indent="0">
              <a:buNone/>
            </a:pPr>
            <a:endParaRPr lang="en-US" sz="1600" dirty="0">
              <a:hlinkClick r:id="rId3"/>
            </a:endParaRPr>
          </a:p>
          <a:p>
            <a:pPr marL="0" indent="0">
              <a:buNone/>
            </a:pPr>
            <a:endParaRPr lang="en-US" sz="1600" dirty="0">
              <a:hlinkClick r:id="rId3"/>
            </a:endParaRPr>
          </a:p>
          <a:p>
            <a:pPr marL="0" indent="0">
              <a:buNone/>
            </a:pPr>
            <a:r>
              <a:rPr lang="en-US" sz="1600" dirty="0">
                <a:hlinkClick r:id="rId3"/>
              </a:rPr>
              <a:t>https://wiki.surfnet.nl/display/services/Ways+of+connecting+with+Office+365+and+consequences</a:t>
            </a:r>
            <a:endParaRPr lang="en-US" sz="1600" dirty="0"/>
          </a:p>
          <a:p>
            <a:pPr lvl="2"/>
            <a:endParaRPr lang="en-US" sz="1600" dirty="0">
              <a:latin typeface="Calibri" panose="020F0502020204030204" pitchFamily="34" charset="0"/>
            </a:endParaRPr>
          </a:p>
          <a:p>
            <a:pPr lvl="2"/>
            <a:endParaRPr lang="en-US" sz="1600" dirty="0">
              <a:latin typeface="Calibri" panose="020F0502020204030204" pitchFamily="34" charset="0"/>
            </a:endParaRPr>
          </a:p>
          <a:p>
            <a:pPr lvl="2"/>
            <a:endParaRPr lang="en-US" sz="1600" dirty="0">
              <a:latin typeface="Calibri" panose="020F0502020204030204" pitchFamily="34" charset="0"/>
            </a:endParaRPr>
          </a:p>
          <a:p>
            <a:pPr lvl="2"/>
            <a:endParaRPr lang="en-US" sz="1600" dirty="0">
              <a:latin typeface="Calibri" panose="020F0502020204030204" pitchFamily="34" charset="0"/>
            </a:endParaRPr>
          </a:p>
          <a:p>
            <a:pPr lvl="2"/>
            <a:endParaRPr lang="en-US" sz="1600" dirty="0">
              <a:latin typeface="Calibri" panose="020F0502020204030204" pitchFamily="34" charset="0"/>
            </a:endParaRPr>
          </a:p>
          <a:p>
            <a:pPr lvl="2"/>
            <a:endParaRPr lang="en-US" sz="1600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>
                <a:hlinkClick r:id="rId4"/>
              </a:rPr>
              <a:t>https://wiki.sunet.se/display/SWAMID/How+to+use+Shibboleth+Identity+Provider+v3+with+Office+365</a:t>
            </a:r>
            <a:endParaRPr lang="en-US" sz="1600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0735F4-0607-7648-9000-4D85290BE8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46" y="4429473"/>
            <a:ext cx="8393602" cy="1330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F104CC-C4A5-A44D-A605-CA0E23D768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3683"/>
          <a:stretch/>
        </p:blipFill>
        <p:spPr>
          <a:xfrm>
            <a:off x="180546" y="1800626"/>
            <a:ext cx="7994822" cy="1579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8429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BBF4E-E7C8-0249-A3D3-319D6D493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A4CD1-CC08-B946-98F4-40D13BFA5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38093"/>
            <a:ext cx="8890000" cy="5419077"/>
          </a:xfrm>
        </p:spPr>
        <p:txBody>
          <a:bodyPr>
            <a:normAutofit/>
          </a:bodyPr>
          <a:lstStyle/>
          <a:p>
            <a:r>
              <a:rPr lang="en-US" sz="2400" dirty="0"/>
              <a:t>Plan and review your technical roadmap carefully</a:t>
            </a:r>
          </a:p>
          <a:p>
            <a:pPr lvl="1"/>
            <a:r>
              <a:rPr lang="en-US" sz="2000" dirty="0"/>
              <a:t>What does your current and future application portfolio look like?</a:t>
            </a:r>
          </a:p>
          <a:p>
            <a:pPr lvl="1"/>
            <a:r>
              <a:rPr lang="en-US" sz="2000" dirty="0"/>
              <a:t>Where will your students, researchers, and staff need to collaborate?</a:t>
            </a:r>
          </a:p>
          <a:p>
            <a:endParaRPr lang="en-US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8B7F5A-9AD6-B243-BF34-C72D439F04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793198"/>
              </p:ext>
            </p:extLst>
          </p:nvPr>
        </p:nvGraphicFramePr>
        <p:xfrm>
          <a:off x="185350" y="2774243"/>
          <a:ext cx="8704650" cy="2950697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176163">
                  <a:extLst>
                    <a:ext uri="{9D8B030D-6E8A-4147-A177-3AD203B41FA5}">
                      <a16:colId xmlns:a16="http://schemas.microsoft.com/office/drawing/2014/main" val="832786561"/>
                    </a:ext>
                  </a:extLst>
                </a:gridCol>
                <a:gridCol w="1518508">
                  <a:extLst>
                    <a:ext uri="{9D8B030D-6E8A-4147-A177-3AD203B41FA5}">
                      <a16:colId xmlns:a16="http://schemas.microsoft.com/office/drawing/2014/main" val="3722090002"/>
                    </a:ext>
                  </a:extLst>
                </a:gridCol>
                <a:gridCol w="1804086">
                  <a:extLst>
                    <a:ext uri="{9D8B030D-6E8A-4147-A177-3AD203B41FA5}">
                      <a16:colId xmlns:a16="http://schemas.microsoft.com/office/drawing/2014/main" val="4172589485"/>
                    </a:ext>
                  </a:extLst>
                </a:gridCol>
                <a:gridCol w="3205893">
                  <a:extLst>
                    <a:ext uri="{9D8B030D-6E8A-4147-A177-3AD203B41FA5}">
                      <a16:colId xmlns:a16="http://schemas.microsoft.com/office/drawing/2014/main" val="1676276059"/>
                    </a:ext>
                  </a:extLst>
                </a:gridCol>
              </a:tblGrid>
              <a:tr h="73911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Element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ADFS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Active Directory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FIMS Options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0552775"/>
                  </a:ext>
                </a:extLst>
              </a:tr>
              <a:tr h="73719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Office365+on </a:t>
                      </a:r>
                      <a:r>
                        <a:rPr lang="en-US" dirty="0" err="1">
                          <a:latin typeface="+mj-lt"/>
                        </a:rPr>
                        <a:t>Prem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On premises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On premises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+mj-lt"/>
                        </a:rPr>
                        <a:t>ADFSToolkit</a:t>
                      </a:r>
                      <a:r>
                        <a:rPr lang="en-US" dirty="0">
                          <a:latin typeface="+mj-lt"/>
                        </a:rPr>
                        <a:t> or Shibboleth on premises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0006546"/>
                  </a:ext>
                </a:extLst>
              </a:tr>
              <a:tr h="73719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Azure AD+LDAPS, On </a:t>
                      </a:r>
                      <a:r>
                        <a:rPr lang="en-US" dirty="0" err="1">
                          <a:latin typeface="+mj-lt"/>
                        </a:rPr>
                        <a:t>Prem</a:t>
                      </a:r>
                      <a:r>
                        <a:rPr lang="en-US" dirty="0">
                          <a:latin typeface="+mj-lt"/>
                        </a:rPr>
                        <a:t> 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On premises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Shibboleth on premises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2827283"/>
                  </a:ext>
                </a:extLst>
              </a:tr>
              <a:tr h="73719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Azure or Office365 only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Azure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Shibboleth on premise or in VM deployed in Azure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1914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00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3A921-D6DE-CB4C-B96E-B56A67764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Started with a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40168-EB5A-4145-91CB-D6B9ECB56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2218765"/>
            <a:ext cx="8610600" cy="4058441"/>
          </a:xfrm>
        </p:spPr>
        <p:txBody>
          <a:bodyPr/>
          <a:lstStyle/>
          <a:p>
            <a:pPr marL="0" indent="0">
              <a:buNone/>
            </a:pPr>
            <a:r>
              <a:rPr lang="en-US" sz="3600" i="1" dirty="0"/>
              <a:t>Can we augment AD FS to sufficiently support R&amp;E federations, given its lack of support over the last decade?</a:t>
            </a:r>
          </a:p>
          <a:p>
            <a:endParaRPr lang="en-US" dirty="0"/>
          </a:p>
          <a:p>
            <a:pPr marL="457200" lvl="1" indent="0" algn="r">
              <a:buNone/>
            </a:pPr>
            <a:endParaRPr lang="en-US" b="1" dirty="0">
              <a:latin typeface="+mj-lt"/>
            </a:endParaRPr>
          </a:p>
          <a:p>
            <a:pPr marL="457200" lvl="1" indent="0" algn="r">
              <a:buNone/>
            </a:pPr>
            <a:r>
              <a:rPr lang="en-US" b="1" dirty="0">
                <a:latin typeface="+mj-lt"/>
              </a:rPr>
              <a:t>The answer was ‘yes’.</a:t>
            </a:r>
          </a:p>
        </p:txBody>
      </p:sp>
    </p:spTree>
    <p:extLst>
      <p:ext uri="{BB962C8B-B14F-4D97-AF65-F5344CB8AC3E}">
        <p14:creationId xmlns:p14="http://schemas.microsoft.com/office/powerpoint/2010/main" val="2232060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B97A8-EA67-0543-AECE-1769E55B8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7FDDC-B446-3E43-8A1E-A25727AA8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79678"/>
            <a:ext cx="8864600" cy="5087709"/>
          </a:xfrm>
        </p:spPr>
        <p:txBody>
          <a:bodyPr/>
          <a:lstStyle/>
          <a:p>
            <a:r>
              <a:rPr lang="en-US" dirty="0"/>
              <a:t>Regardless of IT platform preference, there’s a path to Federated Identity Management (FIM)</a:t>
            </a:r>
          </a:p>
          <a:p>
            <a:r>
              <a:rPr lang="en-US" dirty="0"/>
              <a:t>We can leverage on premise or cloud scenarios in both models</a:t>
            </a:r>
          </a:p>
          <a:p>
            <a:r>
              <a:rPr lang="en-US" dirty="0"/>
              <a:t>See our tools at:</a:t>
            </a:r>
          </a:p>
          <a:p>
            <a:pPr lvl="1"/>
            <a:r>
              <a:rPr lang="en-US" dirty="0">
                <a:latin typeface="+mj-lt"/>
                <a:hlinkClick r:id="rId3"/>
              </a:rPr>
              <a:t>https://www.canarie.ca/identity/support/fim-tools</a:t>
            </a:r>
            <a:r>
              <a:rPr lang="en-US" dirty="0">
                <a:latin typeface="+mj-lt"/>
              </a:rPr>
              <a:t> </a:t>
            </a:r>
          </a:p>
          <a:p>
            <a:pPr lvl="1"/>
            <a:r>
              <a:rPr lang="en-US" dirty="0">
                <a:latin typeface="+mj-lt"/>
                <a:hlinkClick r:id="rId4"/>
              </a:rPr>
              <a:t>https://wiki.sunet.se/display/SWAMID/How+to+consume+SWAMID+metadata+with+ADFS+Toolkit</a:t>
            </a:r>
            <a:r>
              <a:rPr lang="en-US" dirty="0">
                <a:latin typeface="+mj-lt"/>
              </a:rPr>
              <a:t> </a:t>
            </a:r>
          </a:p>
          <a:p>
            <a:r>
              <a:rPr lang="en-US" dirty="0">
                <a:latin typeface="+mj-lt"/>
              </a:rPr>
              <a:t>Latest announcements:</a:t>
            </a:r>
          </a:p>
          <a:p>
            <a:pPr lvl="1"/>
            <a:r>
              <a:rPr lang="en-CA" dirty="0">
                <a:latin typeface="+mj-lt"/>
                <a:hlinkClick r:id="rId5"/>
              </a:rPr>
              <a:t>https://www.canarie.ca/identity/support/fim-announcements</a:t>
            </a:r>
            <a:r>
              <a:rPr lang="en-CA" dirty="0">
                <a:latin typeface="+mj-lt"/>
              </a:rPr>
              <a:t> 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405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43000" y="2002631"/>
            <a:ext cx="6378179" cy="3429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1032" name="Picture 8" descr="http://www.high-profile.com/wp-content/uploads/2015/01/discuss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48" y="1841157"/>
            <a:ext cx="8345067" cy="453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12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2A409-5ED4-8241-8755-5535A1D0F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BF3A2-2D52-0D40-93FF-7946CD796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7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8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5B194-BB85-674A-A9A5-E121C2C1C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did we build </a:t>
            </a:r>
            <a:r>
              <a:rPr lang="en-CA" dirty="0" err="1"/>
              <a:t>ADFSToolkit</a:t>
            </a:r>
            <a:r>
              <a:rPr lang="en-CA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D07B0-0CB6-FD4A-8C5B-27D54A4E0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Frequently asked for solution: “</a:t>
            </a:r>
            <a:r>
              <a:rPr lang="en-US" i="1" dirty="0"/>
              <a:t>I already have AD FS installed in production, can I use it?”</a:t>
            </a:r>
          </a:p>
          <a:p>
            <a:r>
              <a:rPr lang="en-CA" dirty="0"/>
              <a:t>CANARIE &amp; SWAMID responsive to feedback from our community</a:t>
            </a:r>
            <a:endParaRPr lang="en-US" dirty="0"/>
          </a:p>
          <a:p>
            <a:r>
              <a:rPr lang="en-US" dirty="0"/>
              <a:t>Technical capabilities to install and sustain can be a challenge</a:t>
            </a:r>
          </a:p>
          <a:p>
            <a:r>
              <a:rPr lang="en-US" dirty="0"/>
              <a:t>Institutional technical roadmap often aligns with AD FS</a:t>
            </a:r>
          </a:p>
        </p:txBody>
      </p:sp>
    </p:spTree>
    <p:extLst>
      <p:ext uri="{BB962C8B-B14F-4D97-AF65-F5344CB8AC3E}">
        <p14:creationId xmlns:p14="http://schemas.microsoft.com/office/powerpoint/2010/main" val="693803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F9603-1878-714E-BE4C-13913A0AA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Introducing ADFSToolkit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A6830-DCB6-7046-A3EE-FEBE48844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toolkit that uses native </a:t>
            </a:r>
            <a:r>
              <a:rPr lang="en-US" dirty="0" err="1"/>
              <a:t>Powershell</a:t>
            </a:r>
            <a:r>
              <a:rPr lang="en-US" dirty="0"/>
              <a:t> to augment AD FS to support R&amp;E federations</a:t>
            </a:r>
          </a:p>
          <a:p>
            <a:r>
              <a:rPr lang="en-US" dirty="0"/>
              <a:t>Simplifies participation for institutions that can’t/don’t leverage Shibboleth or other platforms </a:t>
            </a:r>
          </a:p>
          <a:p>
            <a:r>
              <a:rPr lang="en-CA" dirty="0"/>
              <a:t>Enhancements &amp; benefits:</a:t>
            </a:r>
            <a:endParaRPr lang="en-US" dirty="0"/>
          </a:p>
          <a:p>
            <a:pPr lvl="1"/>
            <a:r>
              <a:rPr lang="en-US" dirty="0">
                <a:latin typeface="+mj-lt"/>
              </a:rPr>
              <a:t>Agnostic to federation</a:t>
            </a:r>
          </a:p>
          <a:p>
            <a:pPr lvl="2"/>
            <a:r>
              <a:rPr lang="en-US" dirty="0">
                <a:latin typeface="+mj-lt"/>
              </a:rPr>
              <a:t>Will load any signed aggregate</a:t>
            </a:r>
          </a:p>
          <a:p>
            <a:pPr lvl="1"/>
            <a:r>
              <a:rPr lang="en-US" dirty="0">
                <a:latin typeface="+mj-lt"/>
              </a:rPr>
              <a:t>Has easier/more clear attribute mapping</a:t>
            </a:r>
          </a:p>
          <a:p>
            <a:pPr lvl="1"/>
            <a:r>
              <a:rPr lang="en-US" dirty="0">
                <a:latin typeface="+mj-lt"/>
              </a:rPr>
              <a:t>Easy installation and sustainment practice </a:t>
            </a:r>
          </a:p>
          <a:p>
            <a:pPr lvl="2"/>
            <a:r>
              <a:rPr lang="en-US" dirty="0">
                <a:latin typeface="+mj-lt"/>
              </a:rPr>
              <a:t>Uses existing Microsoft tools and lifecycle practices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62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F9603-1878-714E-BE4C-13913A0AA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A6830-DCB6-7046-A3EE-FEBE48844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Configurable aggregate retrieval</a:t>
            </a:r>
          </a:p>
          <a:p>
            <a:r>
              <a:rPr lang="en-CA" dirty="0"/>
              <a:t>Signature validation by federation operator key</a:t>
            </a:r>
          </a:p>
          <a:p>
            <a:r>
              <a:rPr lang="en-CA" dirty="0"/>
              <a:t>Ingests entities using one-at-a-time trust paradigm</a:t>
            </a:r>
          </a:p>
          <a:p>
            <a:r>
              <a:rPr lang="en-CA" dirty="0"/>
              <a:t>Automatic attribute release policy for R&amp;S Entity Category</a:t>
            </a:r>
          </a:p>
          <a:p>
            <a:r>
              <a:rPr lang="en-CA" dirty="0"/>
              <a:t>Site-specific, per service attribute release capability</a:t>
            </a:r>
          </a:p>
          <a:p>
            <a:r>
              <a:rPr lang="en-CA" dirty="0"/>
              <a:t>Ability to fetch aggregates on hourly basis (scheduled job)</a:t>
            </a:r>
          </a:p>
          <a:p>
            <a:r>
              <a:rPr lang="en-CA" dirty="0"/>
              <a:t>Uses Windows Event Log for easier problem diagnosis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805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FE897-132B-464B-92B7-62EB82F75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strengths of each solution?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130" y="1334530"/>
            <a:ext cx="3694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chemeClr val="accent4"/>
                </a:solidFill>
                <a:latin typeface="+mj-lt"/>
              </a:rPr>
              <a:t>Built for and by R&amp;E Community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16389" y="1334530"/>
            <a:ext cx="4073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chemeClr val="accent4"/>
                </a:solidFill>
                <a:latin typeface="+mj-lt"/>
              </a:rPr>
              <a:t>Built by Commercial Sector</a:t>
            </a:r>
          </a:p>
        </p:txBody>
      </p:sp>
      <p:pic>
        <p:nvPicPr>
          <p:cNvPr id="1026" name="Picture 2" descr="Image result for shibboleth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76" y="2115405"/>
            <a:ext cx="2063578" cy="71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impleSAMLPH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76" y="2890465"/>
            <a:ext cx="2010419" cy="86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as Enterprise Single Sign-On for 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663" y="3690643"/>
            <a:ext cx="1204462" cy="92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88541" y="2065979"/>
            <a:ext cx="2557848" cy="2713792"/>
          </a:xfrm>
          <a:prstGeom prst="rect">
            <a:avLst/>
          </a:prstGeom>
          <a:noFill/>
          <a:ln>
            <a:solidFill>
              <a:schemeClr val="accent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997970" y="4779770"/>
            <a:ext cx="2557848" cy="634718"/>
          </a:xfrm>
          <a:prstGeom prst="rect">
            <a:avLst/>
          </a:prstGeom>
          <a:noFill/>
          <a:ln>
            <a:solidFill>
              <a:schemeClr val="accent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i="1" dirty="0">
                <a:solidFill>
                  <a:schemeClr val="accent4"/>
                </a:solidFill>
                <a:latin typeface="+mj-lt"/>
              </a:rPr>
              <a:t>Multilateral-First (SAML) Solutions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89374" y="2065979"/>
            <a:ext cx="2557848" cy="2713792"/>
          </a:xfrm>
          <a:prstGeom prst="rect">
            <a:avLst/>
          </a:prstGeom>
          <a:noFill/>
          <a:ln>
            <a:solidFill>
              <a:schemeClr val="accent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5598803" y="4779770"/>
            <a:ext cx="2557848" cy="634718"/>
          </a:xfrm>
          <a:prstGeom prst="rect">
            <a:avLst/>
          </a:prstGeom>
          <a:noFill/>
          <a:ln>
            <a:solidFill>
              <a:schemeClr val="accent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i="1" dirty="0">
                <a:solidFill>
                  <a:schemeClr val="accent4"/>
                </a:solidFill>
                <a:latin typeface="+mj-lt"/>
              </a:rPr>
              <a:t>Bilateral-First Solutions</a:t>
            </a:r>
          </a:p>
        </p:txBody>
      </p:sp>
      <p:pic>
        <p:nvPicPr>
          <p:cNvPr id="1036" name="Picture 12" descr="Image result for adf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512" y="2115405"/>
            <a:ext cx="1706392" cy="77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lluci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259" y="2822152"/>
            <a:ext cx="1716645" cy="77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clrChange>
              <a:clrFrom>
                <a:srgbClr val="F3F9FF"/>
              </a:clrFrom>
              <a:clrTo>
                <a:srgbClr val="F3F9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54799" y="3601240"/>
            <a:ext cx="1925254" cy="309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8188" y="4140415"/>
            <a:ext cx="1978476" cy="54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65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Installation Process – Shibboleth or </a:t>
            </a:r>
            <a:r>
              <a:rPr lang="en-US" dirty="0" err="1"/>
              <a:t>ADFSToolkit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0128" y="2880901"/>
            <a:ext cx="6820223" cy="35332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Tool benefits: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0517352"/>
              </p:ext>
            </p:extLst>
          </p:nvPr>
        </p:nvGraphicFramePr>
        <p:xfrm>
          <a:off x="-76534" y="1020228"/>
          <a:ext cx="9220534" cy="1884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/>
          <p:cNvSpPr/>
          <p:nvPr/>
        </p:nvSpPr>
        <p:spPr>
          <a:xfrm>
            <a:off x="2716136" y="4260102"/>
            <a:ext cx="1331507" cy="1362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Proven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Interop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926758" y="3386651"/>
            <a:ext cx="1800542" cy="18056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Federation Pre-configured</a:t>
            </a:r>
          </a:p>
        </p:txBody>
      </p:sp>
      <p:sp>
        <p:nvSpPr>
          <p:cNvPr id="7" name="Oval 6"/>
          <p:cNvSpPr/>
          <p:nvPr/>
        </p:nvSpPr>
        <p:spPr>
          <a:xfrm>
            <a:off x="4809985" y="3986624"/>
            <a:ext cx="1575456" cy="15799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Rapidly Deployed</a:t>
            </a:r>
          </a:p>
        </p:txBody>
      </p:sp>
      <p:sp>
        <p:nvSpPr>
          <p:cNvPr id="9" name="Oval 8"/>
          <p:cNvSpPr/>
          <p:nvPr/>
        </p:nvSpPr>
        <p:spPr>
          <a:xfrm>
            <a:off x="3708034" y="3287666"/>
            <a:ext cx="1311148" cy="13148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Fewer Steps</a:t>
            </a:r>
          </a:p>
        </p:txBody>
      </p:sp>
      <p:sp>
        <p:nvSpPr>
          <p:cNvPr id="10" name="Oval 9"/>
          <p:cNvSpPr/>
          <p:nvPr/>
        </p:nvSpPr>
        <p:spPr>
          <a:xfrm>
            <a:off x="6579254" y="3270217"/>
            <a:ext cx="1816276" cy="18214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Hides Complexity</a:t>
            </a:r>
          </a:p>
        </p:txBody>
      </p:sp>
    </p:spTree>
    <p:extLst>
      <p:ext uri="{BB962C8B-B14F-4D97-AF65-F5344CB8AC3E}">
        <p14:creationId xmlns:p14="http://schemas.microsoft.com/office/powerpoint/2010/main" val="2899146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66DF9-002A-C548-A212-530E0D408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0830E-D013-5145-8684-7060321E4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14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E6340-523F-BD45-90FE-B849687D4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 the Hood</a:t>
            </a:r>
          </a:p>
        </p:txBody>
      </p:sp>
    </p:spTree>
    <p:extLst>
      <p:ext uri="{BB962C8B-B14F-4D97-AF65-F5344CB8AC3E}">
        <p14:creationId xmlns:p14="http://schemas.microsoft.com/office/powerpoint/2010/main" val="8776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CANARIE 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5325C"/>
      </a:accent1>
      <a:accent2>
        <a:srgbClr val="E56317"/>
      </a:accent2>
      <a:accent3>
        <a:srgbClr val="3A6E64"/>
      </a:accent3>
      <a:accent4>
        <a:srgbClr val="233F70"/>
      </a:accent4>
      <a:accent5>
        <a:srgbClr val="C00000"/>
      </a:accent5>
      <a:accent6>
        <a:srgbClr val="757070"/>
      </a:accent6>
      <a:hlink>
        <a:srgbClr val="1F3864"/>
      </a:hlink>
      <a:folHlink>
        <a:srgbClr val="2F5496"/>
      </a:folHlink>
    </a:clrScheme>
    <a:fontScheme name="Calibri / Calibri Light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ARIE Template 2015" id="{A157485D-AC2E-4950-BC1D-75F9FA3EF3E1}" vid="{DF9B4DFB-497A-4FC1-9B14-71A9AAEA21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_dlc_DocId xmlns="833c888c-8685-4fc8-a8d8-dbccc705e524">375HZN6CS6Q7-241-1786</_dlc_DocId>
    <_dlc_DocIdUrl xmlns="833c888c-8685-4fc8-a8d8-dbccc705e524">
      <Url>https://my.canarie.ca/programs/CAF/_layouts/15/DocIdRedir.aspx?ID=375HZN6CS6Q7-241-1786</Url>
      <Description>375HZN6CS6Q7-241-1786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53C803AEF15544AF508CE93300AE6C" ma:contentTypeVersion="1" ma:contentTypeDescription="Create a new document." ma:contentTypeScope="" ma:versionID="671d2d8a6e980755c932f5e510592dad">
  <xsd:schema xmlns:xsd="http://www.w3.org/2001/XMLSchema" xmlns:xs="http://www.w3.org/2001/XMLSchema" xmlns:p="http://schemas.microsoft.com/office/2006/metadata/properties" xmlns:ns2="833c888c-8685-4fc8-a8d8-dbccc705e524" xmlns:ns3="http://schemas.microsoft.com/sharepoint/v4" targetNamespace="http://schemas.microsoft.com/office/2006/metadata/properties" ma:root="true" ma:fieldsID="f6dedbeec03098ad12d8718d3be3b88e" ns2:_="" ns3:_="">
    <xsd:import namespace="833c888c-8685-4fc8-a8d8-dbccc705e524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c888c-8685-4fc8-a8d8-dbccc705e52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DCF7764-B46A-48CD-9C14-3F668BA9CE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646A92-261E-405E-83C5-DBE19684E5D7}">
  <ds:schemaRefs>
    <ds:schemaRef ds:uri="http://purl.org/dc/dcmitype/"/>
    <ds:schemaRef ds:uri="http://purl.org/dc/terms/"/>
    <ds:schemaRef ds:uri="http://purl.org/dc/elements/1.1/"/>
    <ds:schemaRef ds:uri="833c888c-8685-4fc8-a8d8-dbccc705e524"/>
    <ds:schemaRef ds:uri="http://schemas.microsoft.com/sharepoint/v4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B255191-0A6D-43A1-AFCD-A1144265D2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3c888c-8685-4fc8-a8d8-dbccc705e524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5C4072F-F160-48BD-8CC6-11C67DFE98D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2700</TotalTime>
  <Words>1101</Words>
  <Application>Microsoft Macintosh PowerPoint</Application>
  <PresentationFormat>On-screen Show (4:3)</PresentationFormat>
  <Paragraphs>200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Gill Sans MT</vt:lpstr>
      <vt:lpstr>1_Office Theme</vt:lpstr>
      <vt:lpstr>Innovating in the Trenches: Enhancing AD FS and Azure for Research &amp; Education (R&amp;E)</vt:lpstr>
      <vt:lpstr>It Started with a Question</vt:lpstr>
      <vt:lpstr>Why did we build ADFSToolkit?</vt:lpstr>
      <vt:lpstr>Introducing ADFSToolkit</vt:lpstr>
      <vt:lpstr>Features</vt:lpstr>
      <vt:lpstr>What are the strengths of each solution?</vt:lpstr>
      <vt:lpstr>Installation Process – Shibboleth or ADFSToolkit</vt:lpstr>
      <vt:lpstr>PowerPoint Presentation</vt:lpstr>
      <vt:lpstr>Under the Hood</vt:lpstr>
      <vt:lpstr>ADFSToolkit Software Lifecycle</vt:lpstr>
      <vt:lpstr>Implementation Approach</vt:lpstr>
      <vt:lpstr>ADFS Toolkit Main Workflow</vt:lpstr>
      <vt:lpstr>ADFS Toolkit – Sub Process</vt:lpstr>
      <vt:lpstr>ADFS Toolkit - Configuration</vt:lpstr>
      <vt:lpstr>What’s Next for ADFSToolkit?</vt:lpstr>
      <vt:lpstr>ADFSToolkit Links</vt:lpstr>
      <vt:lpstr>Connecting to Azure / Office365</vt:lpstr>
      <vt:lpstr>Current State</vt:lpstr>
      <vt:lpstr>Recommendations</vt:lpstr>
      <vt:lpstr>Conclusion</vt:lpstr>
      <vt:lpstr>Questions?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ADFSToolkit Innovating in the Trenches</dc:title>
  <dc:subject/>
  <dc:creator>Microsoft Office User</dc:creator>
  <cp:keywords/>
  <dc:description/>
  <cp:lastModifiedBy>Chris Phillips</cp:lastModifiedBy>
  <cp:revision>78</cp:revision>
  <cp:lastPrinted>2018-04-12T23:31:27Z</cp:lastPrinted>
  <dcterms:created xsi:type="dcterms:W3CDTF">2018-04-12T23:25:43Z</dcterms:created>
  <dcterms:modified xsi:type="dcterms:W3CDTF">2018-06-10T20:16:00Z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0x010100A153C803AEF15544AF508CE93300AE6C</vt:lpwstr>
  </property>
  <property fmtid="{D5CDD505-2E9C-101B-9397-08002B2CF9AE}" pid="3" name="_dlc_DocIdItemGuid">
    <vt:lpwstr>76e621fd-0fa4-403b-90ff-c4fe384d1d40</vt:lpwstr>
  </property>
</Properties>
</file>