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16" r:id="rId2"/>
  </p:sldMasterIdLst>
  <p:notesMasterIdLst>
    <p:notesMasterId r:id="rId35"/>
  </p:notesMasterIdLst>
  <p:sldIdLst>
    <p:sldId id="256" r:id="rId3"/>
    <p:sldId id="336" r:id="rId4"/>
    <p:sldId id="316" r:id="rId5"/>
    <p:sldId id="323" r:id="rId6"/>
    <p:sldId id="331" r:id="rId7"/>
    <p:sldId id="329" r:id="rId8"/>
    <p:sldId id="324" r:id="rId9"/>
    <p:sldId id="326" r:id="rId10"/>
    <p:sldId id="257" r:id="rId11"/>
    <p:sldId id="261" r:id="rId12"/>
    <p:sldId id="258" r:id="rId13"/>
    <p:sldId id="262" r:id="rId14"/>
    <p:sldId id="263" r:id="rId15"/>
    <p:sldId id="265" r:id="rId16"/>
    <p:sldId id="272" r:id="rId17"/>
    <p:sldId id="273" r:id="rId18"/>
    <p:sldId id="274" r:id="rId19"/>
    <p:sldId id="310" r:id="rId20"/>
    <p:sldId id="266" r:id="rId21"/>
    <p:sldId id="313" r:id="rId22"/>
    <p:sldId id="312" r:id="rId23"/>
    <p:sldId id="314" r:id="rId24"/>
    <p:sldId id="320" r:id="rId25"/>
    <p:sldId id="321" r:id="rId26"/>
    <p:sldId id="330" r:id="rId27"/>
    <p:sldId id="318" r:id="rId28"/>
    <p:sldId id="319" r:id="rId29"/>
    <p:sldId id="333" r:id="rId30"/>
    <p:sldId id="335" r:id="rId31"/>
    <p:sldId id="334" r:id="rId32"/>
    <p:sldId id="332"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08"/>
    <a:srgbClr val="B5892D"/>
    <a:srgbClr val="1C3046"/>
    <a:srgbClr val="75A5D8"/>
    <a:srgbClr val="E2E4EA"/>
    <a:srgbClr val="1D2F45"/>
    <a:srgbClr val="75A4D9"/>
    <a:srgbClr val="1670C9"/>
    <a:srgbClr val="2D4E77"/>
    <a:srgbClr val="575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25"/>
    <p:restoredTop sz="79158" autoAdjust="0"/>
  </p:normalViewPr>
  <p:slideViewPr>
    <p:cSldViewPr>
      <p:cViewPr varScale="1">
        <p:scale>
          <a:sx n="59" d="100"/>
          <a:sy n="59"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7" d="100"/>
          <a:sy n="157" d="100"/>
        </p:scale>
        <p:origin x="4280" y="1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2B549-E1FD-CD42-A393-A56818553553}" type="doc">
      <dgm:prSet loTypeId="urn:microsoft.com/office/officeart/2005/8/layout/lProcess2" loCatId="" qsTypeId="urn:microsoft.com/office/officeart/2005/8/quickstyle/simple1" qsCatId="simple" csTypeId="urn:microsoft.com/office/officeart/2005/8/colors/accent1_3" csCatId="accent1" phldr="1"/>
      <dgm:spPr/>
      <dgm:t>
        <a:bodyPr/>
        <a:lstStyle/>
        <a:p>
          <a:endParaRPr lang="en-US"/>
        </a:p>
      </dgm:t>
    </dgm:pt>
    <dgm:pt modelId="{428DB808-D8A0-D842-A1F7-B34E8E682014}">
      <dgm:prSet phldrT="[Text]"/>
      <dgm:spPr/>
      <dgm:t>
        <a:bodyPr/>
        <a:lstStyle/>
        <a:p>
          <a:r>
            <a:rPr lang="en-US" dirty="0" smtClean="0"/>
            <a:t>e-Infra</a:t>
          </a:r>
          <a:endParaRPr lang="en-US" dirty="0"/>
        </a:p>
      </dgm:t>
    </dgm:pt>
    <dgm:pt modelId="{BCFDF178-51D8-7042-91BE-7A3243C14514}" type="parTrans" cxnId="{9BFF1D00-D38D-E742-801F-92AD231353F7}">
      <dgm:prSet/>
      <dgm:spPr/>
      <dgm:t>
        <a:bodyPr/>
        <a:lstStyle/>
        <a:p>
          <a:endParaRPr lang="en-US"/>
        </a:p>
      </dgm:t>
    </dgm:pt>
    <dgm:pt modelId="{A3F4682C-676A-884A-9E3A-C96137B176FC}" type="sibTrans" cxnId="{9BFF1D00-D38D-E742-801F-92AD231353F7}">
      <dgm:prSet/>
      <dgm:spPr/>
      <dgm:t>
        <a:bodyPr/>
        <a:lstStyle/>
        <a:p>
          <a:endParaRPr lang="en-US"/>
        </a:p>
      </dgm:t>
    </dgm:pt>
    <dgm:pt modelId="{48ED451E-3642-4447-8A7D-590203EB3A24}">
      <dgm:prSet phldrT="[Text]" custT="1"/>
      <dgm:spPr/>
      <dgm:t>
        <a:bodyPr/>
        <a:lstStyle/>
        <a:p>
          <a:r>
            <a:rPr lang="en-US" sz="1800" dirty="0" smtClean="0"/>
            <a:t>EGI Federation</a:t>
          </a:r>
          <a:endParaRPr lang="en-US" sz="1800" dirty="0"/>
        </a:p>
      </dgm:t>
    </dgm:pt>
    <dgm:pt modelId="{BB01E82C-FE79-C94E-B867-563834719EED}" type="parTrans" cxnId="{31C005B0-D11B-7147-8B35-DE580FDE327E}">
      <dgm:prSet/>
      <dgm:spPr/>
      <dgm:t>
        <a:bodyPr/>
        <a:lstStyle/>
        <a:p>
          <a:endParaRPr lang="en-US"/>
        </a:p>
      </dgm:t>
    </dgm:pt>
    <dgm:pt modelId="{1968A795-3C62-E847-B147-1C194B790188}" type="sibTrans" cxnId="{31C005B0-D11B-7147-8B35-DE580FDE327E}">
      <dgm:prSet/>
      <dgm:spPr/>
      <dgm:t>
        <a:bodyPr/>
        <a:lstStyle/>
        <a:p>
          <a:endParaRPr lang="en-US"/>
        </a:p>
      </dgm:t>
    </dgm:pt>
    <dgm:pt modelId="{AC765460-CAD5-3C48-84E5-0EDA43CA2154}">
      <dgm:prSet phldrT="[Text]" custT="1"/>
      <dgm:spPr/>
      <dgm:t>
        <a:bodyPr/>
        <a:lstStyle/>
        <a:p>
          <a:r>
            <a:rPr lang="en-US" sz="1800" dirty="0" smtClean="0"/>
            <a:t>EUDAT CDI</a:t>
          </a:r>
          <a:endParaRPr lang="en-US" sz="1800" dirty="0"/>
        </a:p>
      </dgm:t>
    </dgm:pt>
    <dgm:pt modelId="{4A88DE1C-7669-6544-9105-1A9A7A4E503E}" type="parTrans" cxnId="{3D35EB1A-930A-D541-9352-C00A3B361BA0}">
      <dgm:prSet/>
      <dgm:spPr/>
      <dgm:t>
        <a:bodyPr/>
        <a:lstStyle/>
        <a:p>
          <a:endParaRPr lang="en-US"/>
        </a:p>
      </dgm:t>
    </dgm:pt>
    <dgm:pt modelId="{977907A9-44D6-1A46-8201-135AF4B785E4}" type="sibTrans" cxnId="{3D35EB1A-930A-D541-9352-C00A3B361BA0}">
      <dgm:prSet/>
      <dgm:spPr/>
      <dgm:t>
        <a:bodyPr/>
        <a:lstStyle/>
        <a:p>
          <a:endParaRPr lang="en-US"/>
        </a:p>
      </dgm:t>
    </dgm:pt>
    <dgm:pt modelId="{9CF84CA1-581B-FC42-AA7B-7A2E0B506A37}">
      <dgm:prSet phldrT="[Text]"/>
      <dgm:spPr/>
      <dgm:t>
        <a:bodyPr/>
        <a:lstStyle/>
        <a:p>
          <a:r>
            <a:rPr lang="en-US" dirty="0" smtClean="0"/>
            <a:t>Humanities</a:t>
          </a:r>
          <a:endParaRPr lang="en-US" dirty="0"/>
        </a:p>
      </dgm:t>
    </dgm:pt>
    <dgm:pt modelId="{75939C60-6FA6-5E40-83C2-F95A35137BD1}" type="parTrans" cxnId="{2AD08476-2920-AE4B-AED4-1F43DFF519A8}">
      <dgm:prSet/>
      <dgm:spPr/>
      <dgm:t>
        <a:bodyPr/>
        <a:lstStyle/>
        <a:p>
          <a:endParaRPr lang="en-US"/>
        </a:p>
      </dgm:t>
    </dgm:pt>
    <dgm:pt modelId="{8767F77E-3403-0C45-A506-3667C4F0317F}" type="sibTrans" cxnId="{2AD08476-2920-AE4B-AED4-1F43DFF519A8}">
      <dgm:prSet/>
      <dgm:spPr/>
      <dgm:t>
        <a:bodyPr/>
        <a:lstStyle/>
        <a:p>
          <a:endParaRPr lang="en-US"/>
        </a:p>
      </dgm:t>
    </dgm:pt>
    <dgm:pt modelId="{A7C7AA12-9B66-A346-8C89-ED31F0E83252}">
      <dgm:prSet phldrT="[Text]" custT="1"/>
      <dgm:spPr>
        <a:solidFill>
          <a:srgbClr val="4B55D3"/>
        </a:solidFill>
      </dgm:spPr>
      <dgm:t>
        <a:bodyPr/>
        <a:lstStyle/>
        <a:p>
          <a:r>
            <a:rPr lang="en-US" sz="1800" dirty="0" smtClean="0"/>
            <a:t>Language and literature (CLARIN)</a:t>
          </a:r>
          <a:endParaRPr lang="en-US" sz="1800" dirty="0"/>
        </a:p>
      </dgm:t>
    </dgm:pt>
    <dgm:pt modelId="{3CA44EC2-30E7-0644-B4CF-E3E6AF39FB5E}" type="parTrans" cxnId="{4E30309C-2AD4-D84B-A4EE-18C57FA70EDB}">
      <dgm:prSet/>
      <dgm:spPr/>
      <dgm:t>
        <a:bodyPr/>
        <a:lstStyle/>
        <a:p>
          <a:endParaRPr lang="en-US"/>
        </a:p>
      </dgm:t>
    </dgm:pt>
    <dgm:pt modelId="{5B5DEC21-971E-444C-B680-721F0F2BD891}" type="sibTrans" cxnId="{4E30309C-2AD4-D84B-A4EE-18C57FA70EDB}">
      <dgm:prSet/>
      <dgm:spPr/>
      <dgm:t>
        <a:bodyPr/>
        <a:lstStyle/>
        <a:p>
          <a:endParaRPr lang="en-US"/>
        </a:p>
      </dgm:t>
    </dgm:pt>
    <dgm:pt modelId="{E8BF3995-6687-9A4F-983B-108C8A4575C7}">
      <dgm:prSet phldrT="[Text]" custT="1"/>
      <dgm:spPr>
        <a:solidFill>
          <a:srgbClr val="4B55D3"/>
        </a:solidFill>
      </dgm:spPr>
      <dgm:t>
        <a:bodyPr/>
        <a:lstStyle/>
        <a:p>
          <a:r>
            <a:rPr lang="en-US" sz="1800" dirty="0" smtClean="0"/>
            <a:t>Arts (DARIAH)</a:t>
          </a:r>
          <a:endParaRPr lang="en-US" sz="1800" dirty="0"/>
        </a:p>
      </dgm:t>
    </dgm:pt>
    <dgm:pt modelId="{BB42CBCC-5495-6B4B-AF3B-4040594B64F9}" type="parTrans" cxnId="{EBCF846E-42A6-5747-9826-ACCCC5632834}">
      <dgm:prSet/>
      <dgm:spPr/>
      <dgm:t>
        <a:bodyPr/>
        <a:lstStyle/>
        <a:p>
          <a:endParaRPr lang="en-US"/>
        </a:p>
      </dgm:t>
    </dgm:pt>
    <dgm:pt modelId="{CC3E0CAE-AD20-FE43-86BC-FAB157FE9F49}" type="sibTrans" cxnId="{EBCF846E-42A6-5747-9826-ACCCC5632834}">
      <dgm:prSet/>
      <dgm:spPr/>
      <dgm:t>
        <a:bodyPr/>
        <a:lstStyle/>
        <a:p>
          <a:endParaRPr lang="en-US"/>
        </a:p>
      </dgm:t>
    </dgm:pt>
    <dgm:pt modelId="{D8C67C3E-01D2-BA43-AAE2-1F83E5AAE84D}">
      <dgm:prSet phldrT="[Text]"/>
      <dgm:spPr/>
      <dgm:t>
        <a:bodyPr/>
        <a:lstStyle/>
        <a:p>
          <a:r>
            <a:rPr lang="en-US" dirty="0" smtClean="0"/>
            <a:t>Engineering</a:t>
          </a:r>
          <a:endParaRPr lang="en-US" dirty="0"/>
        </a:p>
      </dgm:t>
    </dgm:pt>
    <dgm:pt modelId="{2113EE9D-34EA-CA4A-AA6E-1AA99C943D95}" type="parTrans" cxnId="{45B08E30-EDE4-9344-8293-33790AD8BF5C}">
      <dgm:prSet/>
      <dgm:spPr/>
      <dgm:t>
        <a:bodyPr/>
        <a:lstStyle/>
        <a:p>
          <a:endParaRPr lang="en-US"/>
        </a:p>
      </dgm:t>
    </dgm:pt>
    <dgm:pt modelId="{C6E7ADE6-D71A-0549-8787-D7DAFF238D60}" type="sibTrans" cxnId="{45B08E30-EDE4-9344-8293-33790AD8BF5C}">
      <dgm:prSet/>
      <dgm:spPr/>
      <dgm:t>
        <a:bodyPr/>
        <a:lstStyle/>
        <a:p>
          <a:endParaRPr lang="en-US"/>
        </a:p>
      </dgm:t>
    </dgm:pt>
    <dgm:pt modelId="{7891D862-F9B1-E94C-B709-BBCF85B39BCC}">
      <dgm:prSet phldrT="[Text]" custT="1"/>
      <dgm:spPr>
        <a:solidFill>
          <a:srgbClr val="4B55D3"/>
        </a:solidFill>
      </dgm:spPr>
      <dgm:t>
        <a:bodyPr/>
        <a:lstStyle/>
        <a:p>
          <a:r>
            <a:rPr lang="en-US" sz="1800" dirty="0" smtClean="0"/>
            <a:t>Environmental engineering  (sea vessels, LNEC)</a:t>
          </a:r>
          <a:endParaRPr lang="en-US" sz="1800" dirty="0"/>
        </a:p>
      </dgm:t>
    </dgm:pt>
    <dgm:pt modelId="{8E388392-FC78-AF48-ABC5-1D421BB6FA9F}" type="parTrans" cxnId="{DBB28DE4-C415-6A4D-ACEF-10DCB26D8301}">
      <dgm:prSet/>
      <dgm:spPr/>
      <dgm:t>
        <a:bodyPr/>
        <a:lstStyle/>
        <a:p>
          <a:endParaRPr lang="en-US"/>
        </a:p>
      </dgm:t>
    </dgm:pt>
    <dgm:pt modelId="{A5A061BC-2D95-A84B-B36A-20F0127AC042}" type="sibTrans" cxnId="{DBB28DE4-C415-6A4D-ACEF-10DCB26D8301}">
      <dgm:prSet/>
      <dgm:spPr/>
      <dgm:t>
        <a:bodyPr/>
        <a:lstStyle/>
        <a:p>
          <a:endParaRPr lang="en-US"/>
        </a:p>
      </dgm:t>
    </dgm:pt>
    <dgm:pt modelId="{F8871985-AA04-2443-AFCE-F4AA7C4805E2}">
      <dgm:prSet phldrT="[Text]" custT="1"/>
      <dgm:spPr>
        <a:solidFill>
          <a:srgbClr val="4B55D3"/>
        </a:solidFill>
      </dgm:spPr>
      <dgm:t>
        <a:bodyPr/>
        <a:lstStyle/>
        <a:p>
          <a:r>
            <a:rPr lang="en-US" sz="1800" dirty="0" smtClean="0"/>
            <a:t>Civil Engineering (Disaster Mitigation)</a:t>
          </a:r>
          <a:endParaRPr lang="en-US" sz="1800" dirty="0"/>
        </a:p>
      </dgm:t>
    </dgm:pt>
    <dgm:pt modelId="{81689E7D-A45E-DF46-BE9D-DC36CE694CFB}" type="parTrans" cxnId="{D31DBA2E-C315-7743-B4CF-CD4588263EB1}">
      <dgm:prSet/>
      <dgm:spPr/>
      <dgm:t>
        <a:bodyPr/>
        <a:lstStyle/>
        <a:p>
          <a:endParaRPr lang="en-US"/>
        </a:p>
      </dgm:t>
    </dgm:pt>
    <dgm:pt modelId="{038A6776-8DE4-B245-8075-C64248C1F04B}" type="sibTrans" cxnId="{D31DBA2E-C315-7743-B4CF-CD4588263EB1}">
      <dgm:prSet/>
      <dgm:spPr/>
      <dgm:t>
        <a:bodyPr/>
        <a:lstStyle/>
        <a:p>
          <a:endParaRPr lang="en-US"/>
        </a:p>
      </dgm:t>
    </dgm:pt>
    <dgm:pt modelId="{3378C504-7EB8-E646-9BE6-91ACEF2D3661}">
      <dgm:prSet phldrT="[Text]"/>
      <dgm:spPr/>
      <dgm:t>
        <a:bodyPr/>
        <a:lstStyle/>
        <a:p>
          <a:r>
            <a:rPr lang="en-US" dirty="0" smtClean="0"/>
            <a:t>Medical and Health Sciences</a:t>
          </a:r>
          <a:endParaRPr lang="en-US" dirty="0"/>
        </a:p>
      </dgm:t>
    </dgm:pt>
    <dgm:pt modelId="{8B8CA753-4E94-FD45-9412-157C1764F9FD}" type="parTrans" cxnId="{EB8A0D16-D98F-A84D-BF8E-BBA87611E1A4}">
      <dgm:prSet/>
      <dgm:spPr/>
      <dgm:t>
        <a:bodyPr/>
        <a:lstStyle/>
        <a:p>
          <a:endParaRPr lang="en-US"/>
        </a:p>
      </dgm:t>
    </dgm:pt>
    <dgm:pt modelId="{8D1A9225-689E-9643-9387-0EC3D1B44EF2}" type="sibTrans" cxnId="{EB8A0D16-D98F-A84D-BF8E-BBA87611E1A4}">
      <dgm:prSet/>
      <dgm:spPr/>
      <dgm:t>
        <a:bodyPr/>
        <a:lstStyle/>
        <a:p>
          <a:endParaRPr lang="en-US"/>
        </a:p>
      </dgm:t>
    </dgm:pt>
    <dgm:pt modelId="{616674A7-B155-D949-8FEF-36C2CC34C580}">
      <dgm:prSet phldrT="[Text]" custT="1"/>
      <dgm:spPr>
        <a:solidFill>
          <a:srgbClr val="4B55D3"/>
        </a:solidFill>
      </dgm:spPr>
      <dgm:t>
        <a:bodyPr/>
        <a:lstStyle/>
        <a:p>
          <a:r>
            <a:rPr lang="en-US" sz="1800" dirty="0" smtClean="0"/>
            <a:t>Biological Sciences (ELIXIR)</a:t>
          </a:r>
          <a:endParaRPr lang="en-US" sz="1800" dirty="0"/>
        </a:p>
      </dgm:t>
    </dgm:pt>
    <dgm:pt modelId="{4707E2EB-B298-294A-9C57-620AEB8BA0B6}" type="parTrans" cxnId="{E5F9F3CD-2AD0-6D4E-AFD2-521EF18BCFB0}">
      <dgm:prSet/>
      <dgm:spPr/>
      <dgm:t>
        <a:bodyPr/>
        <a:lstStyle/>
        <a:p>
          <a:endParaRPr lang="en-US"/>
        </a:p>
      </dgm:t>
    </dgm:pt>
    <dgm:pt modelId="{FDA8A237-51DF-8846-974C-26449BD1D0E2}" type="sibTrans" cxnId="{E5F9F3CD-2AD0-6D4E-AFD2-521EF18BCFB0}">
      <dgm:prSet/>
      <dgm:spPr/>
      <dgm:t>
        <a:bodyPr/>
        <a:lstStyle/>
        <a:p>
          <a:endParaRPr lang="en-US"/>
        </a:p>
      </dgm:t>
    </dgm:pt>
    <dgm:pt modelId="{694F9626-1151-434A-AFA7-EA5CAA167C21}">
      <dgm:prSet phldrT="[Text]" custT="1"/>
      <dgm:spPr>
        <a:solidFill>
          <a:srgbClr val="4B55D3"/>
        </a:solidFill>
      </dgm:spPr>
      <dgm:t>
        <a:bodyPr/>
        <a:lstStyle/>
        <a:p>
          <a:r>
            <a:rPr lang="en-US" sz="1800" dirty="0" smtClean="0"/>
            <a:t>Structural biology (WeNMR)</a:t>
          </a:r>
          <a:endParaRPr lang="en-US" sz="1800" dirty="0"/>
        </a:p>
      </dgm:t>
    </dgm:pt>
    <dgm:pt modelId="{CA8E94D8-3C0B-9C4E-A38B-683346017EBA}" type="parTrans" cxnId="{DB47E064-7FFC-5D48-86A7-A1BE073B076E}">
      <dgm:prSet/>
      <dgm:spPr/>
      <dgm:t>
        <a:bodyPr/>
        <a:lstStyle/>
        <a:p>
          <a:endParaRPr lang="en-US"/>
        </a:p>
      </dgm:t>
    </dgm:pt>
    <dgm:pt modelId="{5F86BA64-E976-D940-AA8C-BEC7CAF5B4E8}" type="sibTrans" cxnId="{DB47E064-7FFC-5D48-86A7-A1BE073B076E}">
      <dgm:prSet/>
      <dgm:spPr/>
      <dgm:t>
        <a:bodyPr/>
        <a:lstStyle/>
        <a:p>
          <a:endParaRPr lang="en-US"/>
        </a:p>
      </dgm:t>
    </dgm:pt>
    <dgm:pt modelId="{50316881-BF7C-3046-A671-9D089CCD2131}">
      <dgm:prSet/>
      <dgm:spPr/>
      <dgm:t>
        <a:bodyPr/>
        <a:lstStyle/>
        <a:p>
          <a:r>
            <a:rPr lang="en-US" dirty="0" smtClean="0"/>
            <a:t>Natural sciences</a:t>
          </a:r>
          <a:endParaRPr lang="en-US" dirty="0"/>
        </a:p>
      </dgm:t>
    </dgm:pt>
    <dgm:pt modelId="{9C5C0CDA-BF88-C84D-BFC6-1C28040C98C2}" type="parTrans" cxnId="{401F1EDF-04F3-6349-8151-B86BDCB8A4BF}">
      <dgm:prSet/>
      <dgm:spPr/>
      <dgm:t>
        <a:bodyPr/>
        <a:lstStyle/>
        <a:p>
          <a:endParaRPr lang="en-US"/>
        </a:p>
      </dgm:t>
    </dgm:pt>
    <dgm:pt modelId="{4539C2E0-1EFB-5C41-9187-D042B970493C}" type="sibTrans" cxnId="{401F1EDF-04F3-6349-8151-B86BDCB8A4BF}">
      <dgm:prSet/>
      <dgm:spPr/>
      <dgm:t>
        <a:bodyPr/>
        <a:lstStyle/>
        <a:p>
          <a:endParaRPr lang="en-US"/>
        </a:p>
      </dgm:t>
    </dgm:pt>
    <dgm:pt modelId="{4721A782-7A41-CB41-8AB2-8D0E971747AE}">
      <dgm:prSet phldrT="[Text]" custT="1"/>
      <dgm:spPr/>
      <dgm:t>
        <a:bodyPr/>
        <a:lstStyle/>
        <a:p>
          <a:r>
            <a:rPr lang="en-US" sz="1800" dirty="0" smtClean="0"/>
            <a:t>INDIGO-</a:t>
          </a:r>
          <a:r>
            <a:rPr lang="en-US" sz="1800" dirty="0" err="1" smtClean="0"/>
            <a:t>DataCloud</a:t>
          </a:r>
          <a:endParaRPr lang="en-US" sz="1800" dirty="0"/>
        </a:p>
      </dgm:t>
    </dgm:pt>
    <dgm:pt modelId="{20EA4428-00B5-9B42-A337-D7399955CB72}" type="parTrans" cxnId="{B87DCF9F-3011-E848-8BF7-9A69768F569A}">
      <dgm:prSet/>
      <dgm:spPr/>
      <dgm:t>
        <a:bodyPr/>
        <a:lstStyle/>
        <a:p>
          <a:endParaRPr lang="en-US"/>
        </a:p>
      </dgm:t>
    </dgm:pt>
    <dgm:pt modelId="{FA7875BF-F589-CD44-BD8D-FB4AF98DBEE9}" type="sibTrans" cxnId="{B87DCF9F-3011-E848-8BF7-9A69768F569A}">
      <dgm:prSet/>
      <dgm:spPr/>
      <dgm:t>
        <a:bodyPr/>
        <a:lstStyle/>
        <a:p>
          <a:endParaRPr lang="en-US"/>
        </a:p>
      </dgm:t>
    </dgm:pt>
    <dgm:pt modelId="{F45C6C58-FE02-CE4A-9F26-F722843B1185}" type="pres">
      <dgm:prSet presAssocID="{FB82B549-E1FD-CD42-A393-A56818553553}" presName="theList" presStyleCnt="0">
        <dgm:presLayoutVars>
          <dgm:dir/>
          <dgm:animLvl val="lvl"/>
          <dgm:resizeHandles val="exact"/>
        </dgm:presLayoutVars>
      </dgm:prSet>
      <dgm:spPr/>
      <dgm:t>
        <a:bodyPr/>
        <a:lstStyle/>
        <a:p>
          <a:endParaRPr lang="en-US"/>
        </a:p>
      </dgm:t>
    </dgm:pt>
    <dgm:pt modelId="{12D89071-EBF1-5948-B605-D54359AEA151}" type="pres">
      <dgm:prSet presAssocID="{428DB808-D8A0-D842-A1F7-B34E8E682014}" presName="compNode" presStyleCnt="0"/>
      <dgm:spPr/>
    </dgm:pt>
    <dgm:pt modelId="{31BF7F35-8E45-0B47-9AD8-5A51B2CC2906}" type="pres">
      <dgm:prSet presAssocID="{428DB808-D8A0-D842-A1F7-B34E8E682014}" presName="aNode" presStyleLbl="bgShp" presStyleIdx="0" presStyleCnt="5"/>
      <dgm:spPr/>
      <dgm:t>
        <a:bodyPr/>
        <a:lstStyle/>
        <a:p>
          <a:endParaRPr lang="en-US"/>
        </a:p>
      </dgm:t>
    </dgm:pt>
    <dgm:pt modelId="{AFCE8159-4ACC-6345-9CF6-81256F95B2EB}" type="pres">
      <dgm:prSet presAssocID="{428DB808-D8A0-D842-A1F7-B34E8E682014}" presName="textNode" presStyleLbl="bgShp" presStyleIdx="0" presStyleCnt="5"/>
      <dgm:spPr/>
      <dgm:t>
        <a:bodyPr/>
        <a:lstStyle/>
        <a:p>
          <a:endParaRPr lang="en-US"/>
        </a:p>
      </dgm:t>
    </dgm:pt>
    <dgm:pt modelId="{68B109A4-008F-0D43-BEC9-C64BC9B9DE1C}" type="pres">
      <dgm:prSet presAssocID="{428DB808-D8A0-D842-A1F7-B34E8E682014}" presName="compChildNode" presStyleCnt="0"/>
      <dgm:spPr/>
    </dgm:pt>
    <dgm:pt modelId="{A31B108C-7742-5A44-8FAE-F21ACCF86339}" type="pres">
      <dgm:prSet presAssocID="{428DB808-D8A0-D842-A1F7-B34E8E682014}" presName="theInnerList" presStyleCnt="0"/>
      <dgm:spPr/>
    </dgm:pt>
    <dgm:pt modelId="{961DB76D-6E3F-CD43-A4A6-00D31BB44673}" type="pres">
      <dgm:prSet presAssocID="{48ED451E-3642-4447-8A7D-590203EB3A24}" presName="childNode" presStyleLbl="node1" presStyleIdx="0" presStyleCnt="9">
        <dgm:presLayoutVars>
          <dgm:bulletEnabled val="1"/>
        </dgm:presLayoutVars>
      </dgm:prSet>
      <dgm:spPr/>
      <dgm:t>
        <a:bodyPr/>
        <a:lstStyle/>
        <a:p>
          <a:endParaRPr lang="en-US"/>
        </a:p>
      </dgm:t>
    </dgm:pt>
    <dgm:pt modelId="{8EADA0FC-B5F2-9946-BF3D-954672FF7C1A}" type="pres">
      <dgm:prSet presAssocID="{48ED451E-3642-4447-8A7D-590203EB3A24}" presName="aSpace2" presStyleCnt="0"/>
      <dgm:spPr/>
    </dgm:pt>
    <dgm:pt modelId="{826CCEBA-2B32-AC43-9372-A62E4FF78D50}" type="pres">
      <dgm:prSet presAssocID="{AC765460-CAD5-3C48-84E5-0EDA43CA2154}" presName="childNode" presStyleLbl="node1" presStyleIdx="1" presStyleCnt="9">
        <dgm:presLayoutVars>
          <dgm:bulletEnabled val="1"/>
        </dgm:presLayoutVars>
      </dgm:prSet>
      <dgm:spPr/>
      <dgm:t>
        <a:bodyPr/>
        <a:lstStyle/>
        <a:p>
          <a:endParaRPr lang="en-US"/>
        </a:p>
      </dgm:t>
    </dgm:pt>
    <dgm:pt modelId="{0646513E-E546-FA4A-88A5-ADDB13B850D1}" type="pres">
      <dgm:prSet presAssocID="{AC765460-CAD5-3C48-84E5-0EDA43CA2154}" presName="aSpace2" presStyleCnt="0"/>
      <dgm:spPr/>
    </dgm:pt>
    <dgm:pt modelId="{C6DD6AED-6253-7C45-AC13-DA9476216D38}" type="pres">
      <dgm:prSet presAssocID="{4721A782-7A41-CB41-8AB2-8D0E971747AE}" presName="childNode" presStyleLbl="node1" presStyleIdx="2" presStyleCnt="9">
        <dgm:presLayoutVars>
          <dgm:bulletEnabled val="1"/>
        </dgm:presLayoutVars>
      </dgm:prSet>
      <dgm:spPr/>
      <dgm:t>
        <a:bodyPr/>
        <a:lstStyle/>
        <a:p>
          <a:endParaRPr lang="en-US"/>
        </a:p>
      </dgm:t>
    </dgm:pt>
    <dgm:pt modelId="{D7284CF7-E637-A541-8CC4-BDCA65366F65}" type="pres">
      <dgm:prSet presAssocID="{428DB808-D8A0-D842-A1F7-B34E8E682014}" presName="aSpace" presStyleCnt="0"/>
      <dgm:spPr/>
    </dgm:pt>
    <dgm:pt modelId="{68E2CBEE-580A-E44D-AC33-08AA5313CBD1}" type="pres">
      <dgm:prSet presAssocID="{9CF84CA1-581B-FC42-AA7B-7A2E0B506A37}" presName="compNode" presStyleCnt="0"/>
      <dgm:spPr/>
    </dgm:pt>
    <dgm:pt modelId="{506C335F-0887-F047-AA4B-0F5F46957BE3}" type="pres">
      <dgm:prSet presAssocID="{9CF84CA1-581B-FC42-AA7B-7A2E0B506A37}" presName="aNode" presStyleLbl="bgShp" presStyleIdx="1" presStyleCnt="5"/>
      <dgm:spPr/>
      <dgm:t>
        <a:bodyPr/>
        <a:lstStyle/>
        <a:p>
          <a:endParaRPr lang="en-US"/>
        </a:p>
      </dgm:t>
    </dgm:pt>
    <dgm:pt modelId="{C78D70EA-9DAA-C844-AA47-E7A1769975DE}" type="pres">
      <dgm:prSet presAssocID="{9CF84CA1-581B-FC42-AA7B-7A2E0B506A37}" presName="textNode" presStyleLbl="bgShp" presStyleIdx="1" presStyleCnt="5"/>
      <dgm:spPr/>
      <dgm:t>
        <a:bodyPr/>
        <a:lstStyle/>
        <a:p>
          <a:endParaRPr lang="en-US"/>
        </a:p>
      </dgm:t>
    </dgm:pt>
    <dgm:pt modelId="{B60A5611-7AAC-0D44-ACBF-5A7670F8A493}" type="pres">
      <dgm:prSet presAssocID="{9CF84CA1-581B-FC42-AA7B-7A2E0B506A37}" presName="compChildNode" presStyleCnt="0"/>
      <dgm:spPr/>
    </dgm:pt>
    <dgm:pt modelId="{9D27B790-1A66-3F46-9535-2F21B81F9472}" type="pres">
      <dgm:prSet presAssocID="{9CF84CA1-581B-FC42-AA7B-7A2E0B506A37}" presName="theInnerList" presStyleCnt="0"/>
      <dgm:spPr/>
    </dgm:pt>
    <dgm:pt modelId="{D281D103-1EF7-5245-9F77-248B67006C63}" type="pres">
      <dgm:prSet presAssocID="{A7C7AA12-9B66-A346-8C89-ED31F0E83252}" presName="childNode" presStyleLbl="node1" presStyleIdx="3" presStyleCnt="9">
        <dgm:presLayoutVars>
          <dgm:bulletEnabled val="1"/>
        </dgm:presLayoutVars>
      </dgm:prSet>
      <dgm:spPr/>
      <dgm:t>
        <a:bodyPr/>
        <a:lstStyle/>
        <a:p>
          <a:endParaRPr lang="en-US"/>
        </a:p>
      </dgm:t>
    </dgm:pt>
    <dgm:pt modelId="{7C9E559A-88DA-5F41-B4AB-8A26261E1757}" type="pres">
      <dgm:prSet presAssocID="{A7C7AA12-9B66-A346-8C89-ED31F0E83252}" presName="aSpace2" presStyleCnt="0"/>
      <dgm:spPr/>
    </dgm:pt>
    <dgm:pt modelId="{B0668726-0927-3049-A3C2-8AA6A66D6AC5}" type="pres">
      <dgm:prSet presAssocID="{E8BF3995-6687-9A4F-983B-108C8A4575C7}" presName="childNode" presStyleLbl="node1" presStyleIdx="4" presStyleCnt="9">
        <dgm:presLayoutVars>
          <dgm:bulletEnabled val="1"/>
        </dgm:presLayoutVars>
      </dgm:prSet>
      <dgm:spPr/>
      <dgm:t>
        <a:bodyPr/>
        <a:lstStyle/>
        <a:p>
          <a:endParaRPr lang="en-US"/>
        </a:p>
      </dgm:t>
    </dgm:pt>
    <dgm:pt modelId="{4B4F2FE7-4F21-644C-89EA-33E6E1FEF283}" type="pres">
      <dgm:prSet presAssocID="{9CF84CA1-581B-FC42-AA7B-7A2E0B506A37}" presName="aSpace" presStyleCnt="0"/>
      <dgm:spPr/>
    </dgm:pt>
    <dgm:pt modelId="{44919242-3F63-2644-9B41-C32453475855}" type="pres">
      <dgm:prSet presAssocID="{D8C67C3E-01D2-BA43-AAE2-1F83E5AAE84D}" presName="compNode" presStyleCnt="0"/>
      <dgm:spPr/>
    </dgm:pt>
    <dgm:pt modelId="{E01C37F7-50DD-7543-905C-722C52A8FA5A}" type="pres">
      <dgm:prSet presAssocID="{D8C67C3E-01D2-BA43-AAE2-1F83E5AAE84D}" presName="aNode" presStyleLbl="bgShp" presStyleIdx="2" presStyleCnt="5"/>
      <dgm:spPr/>
      <dgm:t>
        <a:bodyPr/>
        <a:lstStyle/>
        <a:p>
          <a:endParaRPr lang="en-US"/>
        </a:p>
      </dgm:t>
    </dgm:pt>
    <dgm:pt modelId="{EA74A5B3-3DC7-7446-ADB0-1BF52036501C}" type="pres">
      <dgm:prSet presAssocID="{D8C67C3E-01D2-BA43-AAE2-1F83E5AAE84D}" presName="textNode" presStyleLbl="bgShp" presStyleIdx="2" presStyleCnt="5"/>
      <dgm:spPr/>
      <dgm:t>
        <a:bodyPr/>
        <a:lstStyle/>
        <a:p>
          <a:endParaRPr lang="en-US"/>
        </a:p>
      </dgm:t>
    </dgm:pt>
    <dgm:pt modelId="{F8D129BF-78F4-BE4B-B61E-25373F2ACE79}" type="pres">
      <dgm:prSet presAssocID="{D8C67C3E-01D2-BA43-AAE2-1F83E5AAE84D}" presName="compChildNode" presStyleCnt="0"/>
      <dgm:spPr/>
    </dgm:pt>
    <dgm:pt modelId="{4AB168AC-0305-C046-928E-9A1A681AAEEC}" type="pres">
      <dgm:prSet presAssocID="{D8C67C3E-01D2-BA43-AAE2-1F83E5AAE84D}" presName="theInnerList" presStyleCnt="0"/>
      <dgm:spPr/>
    </dgm:pt>
    <dgm:pt modelId="{8B6CF272-9E30-FA4F-9FAD-2A809BB17EA1}" type="pres">
      <dgm:prSet presAssocID="{7891D862-F9B1-E94C-B709-BBCF85B39BCC}" presName="childNode" presStyleLbl="node1" presStyleIdx="5" presStyleCnt="9">
        <dgm:presLayoutVars>
          <dgm:bulletEnabled val="1"/>
        </dgm:presLayoutVars>
      </dgm:prSet>
      <dgm:spPr/>
      <dgm:t>
        <a:bodyPr/>
        <a:lstStyle/>
        <a:p>
          <a:endParaRPr lang="en-US"/>
        </a:p>
      </dgm:t>
    </dgm:pt>
    <dgm:pt modelId="{544CA577-B0C3-224D-9587-5D8A7046DCEC}" type="pres">
      <dgm:prSet presAssocID="{7891D862-F9B1-E94C-B709-BBCF85B39BCC}" presName="aSpace2" presStyleCnt="0"/>
      <dgm:spPr/>
    </dgm:pt>
    <dgm:pt modelId="{701B00A5-B041-E045-A3AB-21337B1D5217}" type="pres">
      <dgm:prSet presAssocID="{F8871985-AA04-2443-AFCE-F4AA7C4805E2}" presName="childNode" presStyleLbl="node1" presStyleIdx="6" presStyleCnt="9">
        <dgm:presLayoutVars>
          <dgm:bulletEnabled val="1"/>
        </dgm:presLayoutVars>
      </dgm:prSet>
      <dgm:spPr/>
      <dgm:t>
        <a:bodyPr/>
        <a:lstStyle/>
        <a:p>
          <a:endParaRPr lang="en-US"/>
        </a:p>
      </dgm:t>
    </dgm:pt>
    <dgm:pt modelId="{76185805-C192-EE47-9CFC-7D810129F2EA}" type="pres">
      <dgm:prSet presAssocID="{D8C67C3E-01D2-BA43-AAE2-1F83E5AAE84D}" presName="aSpace" presStyleCnt="0"/>
      <dgm:spPr/>
    </dgm:pt>
    <dgm:pt modelId="{30DFBC69-6563-3F42-BE1D-9B9AE029A356}" type="pres">
      <dgm:prSet presAssocID="{3378C504-7EB8-E646-9BE6-91ACEF2D3661}" presName="compNode" presStyleCnt="0"/>
      <dgm:spPr/>
    </dgm:pt>
    <dgm:pt modelId="{1FF87AB6-8B6F-2C49-8127-16858EA577DE}" type="pres">
      <dgm:prSet presAssocID="{3378C504-7EB8-E646-9BE6-91ACEF2D3661}" presName="aNode" presStyleLbl="bgShp" presStyleIdx="3" presStyleCnt="5"/>
      <dgm:spPr/>
      <dgm:t>
        <a:bodyPr/>
        <a:lstStyle/>
        <a:p>
          <a:endParaRPr lang="en-US"/>
        </a:p>
      </dgm:t>
    </dgm:pt>
    <dgm:pt modelId="{A21138DB-3CFC-B440-93AB-C50D3F4EC35D}" type="pres">
      <dgm:prSet presAssocID="{3378C504-7EB8-E646-9BE6-91ACEF2D3661}" presName="textNode" presStyleLbl="bgShp" presStyleIdx="3" presStyleCnt="5"/>
      <dgm:spPr/>
      <dgm:t>
        <a:bodyPr/>
        <a:lstStyle/>
        <a:p>
          <a:endParaRPr lang="en-US"/>
        </a:p>
      </dgm:t>
    </dgm:pt>
    <dgm:pt modelId="{F7444C63-8DC4-6240-9DDE-17FE37501A80}" type="pres">
      <dgm:prSet presAssocID="{3378C504-7EB8-E646-9BE6-91ACEF2D3661}" presName="compChildNode" presStyleCnt="0"/>
      <dgm:spPr/>
    </dgm:pt>
    <dgm:pt modelId="{A74611CE-7EBD-214F-8B31-4DE3D0C1E15E}" type="pres">
      <dgm:prSet presAssocID="{3378C504-7EB8-E646-9BE6-91ACEF2D3661}" presName="theInnerList" presStyleCnt="0"/>
      <dgm:spPr/>
    </dgm:pt>
    <dgm:pt modelId="{3D7ACF27-C5F9-104D-8753-F778DF47DCF9}" type="pres">
      <dgm:prSet presAssocID="{616674A7-B155-D949-8FEF-36C2CC34C580}" presName="childNode" presStyleLbl="node1" presStyleIdx="7" presStyleCnt="9">
        <dgm:presLayoutVars>
          <dgm:bulletEnabled val="1"/>
        </dgm:presLayoutVars>
      </dgm:prSet>
      <dgm:spPr/>
      <dgm:t>
        <a:bodyPr/>
        <a:lstStyle/>
        <a:p>
          <a:endParaRPr lang="en-US"/>
        </a:p>
      </dgm:t>
    </dgm:pt>
    <dgm:pt modelId="{982CF819-019A-E34F-87EF-6352341EE73E}" type="pres">
      <dgm:prSet presAssocID="{616674A7-B155-D949-8FEF-36C2CC34C580}" presName="aSpace2" presStyleCnt="0"/>
      <dgm:spPr/>
    </dgm:pt>
    <dgm:pt modelId="{43794017-DABC-FE49-80CB-09AF0EDC79CF}" type="pres">
      <dgm:prSet presAssocID="{694F9626-1151-434A-AFA7-EA5CAA167C21}" presName="childNode" presStyleLbl="node1" presStyleIdx="8" presStyleCnt="9">
        <dgm:presLayoutVars>
          <dgm:bulletEnabled val="1"/>
        </dgm:presLayoutVars>
      </dgm:prSet>
      <dgm:spPr/>
      <dgm:t>
        <a:bodyPr/>
        <a:lstStyle/>
        <a:p>
          <a:endParaRPr lang="en-US"/>
        </a:p>
      </dgm:t>
    </dgm:pt>
    <dgm:pt modelId="{84F706D3-7814-D946-9FA8-7104B5F66DA2}" type="pres">
      <dgm:prSet presAssocID="{3378C504-7EB8-E646-9BE6-91ACEF2D3661}" presName="aSpace" presStyleCnt="0"/>
      <dgm:spPr/>
    </dgm:pt>
    <dgm:pt modelId="{C03DE930-008A-7A41-93AD-E52CAB259026}" type="pres">
      <dgm:prSet presAssocID="{50316881-BF7C-3046-A671-9D089CCD2131}" presName="compNode" presStyleCnt="0"/>
      <dgm:spPr/>
    </dgm:pt>
    <dgm:pt modelId="{9F592963-4543-604E-B803-A0AD4393A38A}" type="pres">
      <dgm:prSet presAssocID="{50316881-BF7C-3046-A671-9D089CCD2131}" presName="aNode" presStyleLbl="bgShp" presStyleIdx="4" presStyleCnt="5"/>
      <dgm:spPr/>
      <dgm:t>
        <a:bodyPr/>
        <a:lstStyle/>
        <a:p>
          <a:endParaRPr lang="en-US"/>
        </a:p>
      </dgm:t>
    </dgm:pt>
    <dgm:pt modelId="{924421E7-52C0-A14C-BFB2-8927247CD951}" type="pres">
      <dgm:prSet presAssocID="{50316881-BF7C-3046-A671-9D089CCD2131}" presName="textNode" presStyleLbl="bgShp" presStyleIdx="4" presStyleCnt="5"/>
      <dgm:spPr/>
      <dgm:t>
        <a:bodyPr/>
        <a:lstStyle/>
        <a:p>
          <a:endParaRPr lang="en-US"/>
        </a:p>
      </dgm:t>
    </dgm:pt>
    <dgm:pt modelId="{830C0DE4-79A9-DD41-9DE0-F8B5179DDCB5}" type="pres">
      <dgm:prSet presAssocID="{50316881-BF7C-3046-A671-9D089CCD2131}" presName="compChildNode" presStyleCnt="0"/>
      <dgm:spPr/>
    </dgm:pt>
    <dgm:pt modelId="{B097DF6C-130F-694B-AAA3-5924582586F9}" type="pres">
      <dgm:prSet presAssocID="{50316881-BF7C-3046-A671-9D089CCD2131}" presName="theInnerList" presStyleCnt="0"/>
      <dgm:spPr/>
    </dgm:pt>
  </dgm:ptLst>
  <dgm:cxnLst>
    <dgm:cxn modelId="{7612D50D-671D-4617-88E6-A4742BA11C33}" type="presOf" srcId="{D8C67C3E-01D2-BA43-AAE2-1F83E5AAE84D}" destId="{EA74A5B3-3DC7-7446-ADB0-1BF52036501C}" srcOrd="1" destOrd="0" presId="urn:microsoft.com/office/officeart/2005/8/layout/lProcess2"/>
    <dgm:cxn modelId="{71D7714B-5A94-2749-837E-3E3B393D0549}" type="presOf" srcId="{4721A782-7A41-CB41-8AB2-8D0E971747AE}" destId="{C6DD6AED-6253-7C45-AC13-DA9476216D38}" srcOrd="0" destOrd="0" presId="urn:microsoft.com/office/officeart/2005/8/layout/lProcess2"/>
    <dgm:cxn modelId="{EB8A0D16-D98F-A84D-BF8E-BBA87611E1A4}" srcId="{FB82B549-E1FD-CD42-A393-A56818553553}" destId="{3378C504-7EB8-E646-9BE6-91ACEF2D3661}" srcOrd="3" destOrd="0" parTransId="{8B8CA753-4E94-FD45-9412-157C1764F9FD}" sibTransId="{8D1A9225-689E-9643-9387-0EC3D1B44EF2}"/>
    <dgm:cxn modelId="{DBB28DE4-C415-6A4D-ACEF-10DCB26D8301}" srcId="{D8C67C3E-01D2-BA43-AAE2-1F83E5AAE84D}" destId="{7891D862-F9B1-E94C-B709-BBCF85B39BCC}" srcOrd="0" destOrd="0" parTransId="{8E388392-FC78-AF48-ABC5-1D421BB6FA9F}" sibTransId="{A5A061BC-2D95-A84B-B36A-20F0127AC042}"/>
    <dgm:cxn modelId="{9BFF1D00-D38D-E742-801F-92AD231353F7}" srcId="{FB82B549-E1FD-CD42-A393-A56818553553}" destId="{428DB808-D8A0-D842-A1F7-B34E8E682014}" srcOrd="0" destOrd="0" parTransId="{BCFDF178-51D8-7042-91BE-7A3243C14514}" sibTransId="{A3F4682C-676A-884A-9E3A-C96137B176FC}"/>
    <dgm:cxn modelId="{C40D89FE-8102-4A7A-B2C6-D5E46901D84B}" type="presOf" srcId="{3378C504-7EB8-E646-9BE6-91ACEF2D3661}" destId="{1FF87AB6-8B6F-2C49-8127-16858EA577DE}" srcOrd="0" destOrd="0" presId="urn:microsoft.com/office/officeart/2005/8/layout/lProcess2"/>
    <dgm:cxn modelId="{31C005B0-D11B-7147-8B35-DE580FDE327E}" srcId="{428DB808-D8A0-D842-A1F7-B34E8E682014}" destId="{48ED451E-3642-4447-8A7D-590203EB3A24}" srcOrd="0" destOrd="0" parTransId="{BB01E82C-FE79-C94E-B867-563834719EED}" sibTransId="{1968A795-3C62-E847-B147-1C194B790188}"/>
    <dgm:cxn modelId="{EBCF846E-42A6-5747-9826-ACCCC5632834}" srcId="{9CF84CA1-581B-FC42-AA7B-7A2E0B506A37}" destId="{E8BF3995-6687-9A4F-983B-108C8A4575C7}" srcOrd="1" destOrd="0" parTransId="{BB42CBCC-5495-6B4B-AF3B-4040594B64F9}" sibTransId="{CC3E0CAE-AD20-FE43-86BC-FAB157FE9F49}"/>
    <dgm:cxn modelId="{C62C43D4-6C90-4208-86CF-577FEDB8D464}" type="presOf" srcId="{D8C67C3E-01D2-BA43-AAE2-1F83E5AAE84D}" destId="{E01C37F7-50DD-7543-905C-722C52A8FA5A}" srcOrd="0" destOrd="0" presId="urn:microsoft.com/office/officeart/2005/8/layout/lProcess2"/>
    <dgm:cxn modelId="{45B08E30-EDE4-9344-8293-33790AD8BF5C}" srcId="{FB82B549-E1FD-CD42-A393-A56818553553}" destId="{D8C67C3E-01D2-BA43-AAE2-1F83E5AAE84D}" srcOrd="2" destOrd="0" parTransId="{2113EE9D-34EA-CA4A-AA6E-1AA99C943D95}" sibTransId="{C6E7ADE6-D71A-0549-8787-D7DAFF238D60}"/>
    <dgm:cxn modelId="{4D14A6AA-E83F-D648-AF64-77CB2B16F8E4}" type="presOf" srcId="{50316881-BF7C-3046-A671-9D089CCD2131}" destId="{924421E7-52C0-A14C-BFB2-8927247CD951}" srcOrd="1" destOrd="0" presId="urn:microsoft.com/office/officeart/2005/8/layout/lProcess2"/>
    <dgm:cxn modelId="{B87DCF9F-3011-E848-8BF7-9A69768F569A}" srcId="{428DB808-D8A0-D842-A1F7-B34E8E682014}" destId="{4721A782-7A41-CB41-8AB2-8D0E971747AE}" srcOrd="2" destOrd="0" parTransId="{20EA4428-00B5-9B42-A337-D7399955CB72}" sibTransId="{FA7875BF-F589-CD44-BD8D-FB4AF98DBEE9}"/>
    <dgm:cxn modelId="{2437C73F-F429-49F0-9605-DC1BE8FE4F30}" type="presOf" srcId="{A7C7AA12-9B66-A346-8C89-ED31F0E83252}" destId="{D281D103-1EF7-5245-9F77-248B67006C63}" srcOrd="0" destOrd="0" presId="urn:microsoft.com/office/officeart/2005/8/layout/lProcess2"/>
    <dgm:cxn modelId="{903A019B-3C0E-4FEC-8BB9-0FA42ACDD839}" type="presOf" srcId="{7891D862-F9B1-E94C-B709-BBCF85B39BCC}" destId="{8B6CF272-9E30-FA4F-9FAD-2A809BB17EA1}" srcOrd="0" destOrd="0" presId="urn:microsoft.com/office/officeart/2005/8/layout/lProcess2"/>
    <dgm:cxn modelId="{401F1EDF-04F3-6349-8151-B86BDCB8A4BF}" srcId="{FB82B549-E1FD-CD42-A393-A56818553553}" destId="{50316881-BF7C-3046-A671-9D089CCD2131}" srcOrd="4" destOrd="0" parTransId="{9C5C0CDA-BF88-C84D-BFC6-1C28040C98C2}" sibTransId="{4539C2E0-1EFB-5C41-9187-D042B970493C}"/>
    <dgm:cxn modelId="{06400FC1-2876-4245-ABBB-E3AE278E59EF}" type="presOf" srcId="{9CF84CA1-581B-FC42-AA7B-7A2E0B506A37}" destId="{C78D70EA-9DAA-C844-AA47-E7A1769975DE}" srcOrd="1" destOrd="0" presId="urn:microsoft.com/office/officeart/2005/8/layout/lProcess2"/>
    <dgm:cxn modelId="{2AD08476-2920-AE4B-AED4-1F43DFF519A8}" srcId="{FB82B549-E1FD-CD42-A393-A56818553553}" destId="{9CF84CA1-581B-FC42-AA7B-7A2E0B506A37}" srcOrd="1" destOrd="0" parTransId="{75939C60-6FA6-5E40-83C2-F95A35137BD1}" sibTransId="{8767F77E-3403-0C45-A506-3667C4F0317F}"/>
    <dgm:cxn modelId="{D31DBA2E-C315-7743-B4CF-CD4588263EB1}" srcId="{D8C67C3E-01D2-BA43-AAE2-1F83E5AAE84D}" destId="{F8871985-AA04-2443-AFCE-F4AA7C4805E2}" srcOrd="1" destOrd="0" parTransId="{81689E7D-A45E-DF46-BE9D-DC36CE694CFB}" sibTransId="{038A6776-8DE4-B245-8075-C64248C1F04B}"/>
    <dgm:cxn modelId="{6D9EC23B-2408-415A-9A7E-D456FDDE4C2A}" type="presOf" srcId="{F8871985-AA04-2443-AFCE-F4AA7C4805E2}" destId="{701B00A5-B041-E045-A3AB-21337B1D5217}" srcOrd="0" destOrd="0" presId="urn:microsoft.com/office/officeart/2005/8/layout/lProcess2"/>
    <dgm:cxn modelId="{EC59E790-C896-42C6-9D57-26835CD47074}" type="presOf" srcId="{616674A7-B155-D949-8FEF-36C2CC34C580}" destId="{3D7ACF27-C5F9-104D-8753-F778DF47DCF9}" srcOrd="0" destOrd="0" presId="urn:microsoft.com/office/officeart/2005/8/layout/lProcess2"/>
    <dgm:cxn modelId="{3D35EB1A-930A-D541-9352-C00A3B361BA0}" srcId="{428DB808-D8A0-D842-A1F7-B34E8E682014}" destId="{AC765460-CAD5-3C48-84E5-0EDA43CA2154}" srcOrd="1" destOrd="0" parTransId="{4A88DE1C-7669-6544-9105-1A9A7A4E503E}" sibTransId="{977907A9-44D6-1A46-8201-135AF4B785E4}"/>
    <dgm:cxn modelId="{DB47E064-7FFC-5D48-86A7-A1BE073B076E}" srcId="{3378C504-7EB8-E646-9BE6-91ACEF2D3661}" destId="{694F9626-1151-434A-AFA7-EA5CAA167C21}" srcOrd="1" destOrd="0" parTransId="{CA8E94D8-3C0B-9C4E-A38B-683346017EBA}" sibTransId="{5F86BA64-E976-D940-AA8C-BEC7CAF5B4E8}"/>
    <dgm:cxn modelId="{E5F9F3CD-2AD0-6D4E-AFD2-521EF18BCFB0}" srcId="{3378C504-7EB8-E646-9BE6-91ACEF2D3661}" destId="{616674A7-B155-D949-8FEF-36C2CC34C580}" srcOrd="0" destOrd="0" parTransId="{4707E2EB-B298-294A-9C57-620AEB8BA0B6}" sibTransId="{FDA8A237-51DF-8846-974C-26449BD1D0E2}"/>
    <dgm:cxn modelId="{48F9524B-AB25-4F43-811C-5383E807C8E0}" type="presOf" srcId="{48ED451E-3642-4447-8A7D-590203EB3A24}" destId="{961DB76D-6E3F-CD43-A4A6-00D31BB44673}" srcOrd="0" destOrd="0" presId="urn:microsoft.com/office/officeart/2005/8/layout/lProcess2"/>
    <dgm:cxn modelId="{AB06A322-5D15-48A6-8EEC-A5259254F896}" type="presOf" srcId="{9CF84CA1-581B-FC42-AA7B-7A2E0B506A37}" destId="{506C335F-0887-F047-AA4B-0F5F46957BE3}" srcOrd="0" destOrd="0" presId="urn:microsoft.com/office/officeart/2005/8/layout/lProcess2"/>
    <dgm:cxn modelId="{8F7B8416-5D15-4FF5-8339-0E2636293B5A}" type="presOf" srcId="{428DB808-D8A0-D842-A1F7-B34E8E682014}" destId="{31BF7F35-8E45-0B47-9AD8-5A51B2CC2906}" srcOrd="0" destOrd="0" presId="urn:microsoft.com/office/officeart/2005/8/layout/lProcess2"/>
    <dgm:cxn modelId="{84658357-C934-4CB1-9569-C9A17B0668B2}" type="presOf" srcId="{E8BF3995-6687-9A4F-983B-108C8A4575C7}" destId="{B0668726-0927-3049-A3C2-8AA6A66D6AC5}" srcOrd="0" destOrd="0" presId="urn:microsoft.com/office/officeart/2005/8/layout/lProcess2"/>
    <dgm:cxn modelId="{18E446A4-8021-4421-A493-8C37797720F1}" type="presOf" srcId="{694F9626-1151-434A-AFA7-EA5CAA167C21}" destId="{43794017-DABC-FE49-80CB-09AF0EDC79CF}" srcOrd="0" destOrd="0" presId="urn:microsoft.com/office/officeart/2005/8/layout/lProcess2"/>
    <dgm:cxn modelId="{4E30309C-2AD4-D84B-A4EE-18C57FA70EDB}" srcId="{9CF84CA1-581B-FC42-AA7B-7A2E0B506A37}" destId="{A7C7AA12-9B66-A346-8C89-ED31F0E83252}" srcOrd="0" destOrd="0" parTransId="{3CA44EC2-30E7-0644-B4CF-E3E6AF39FB5E}" sibTransId="{5B5DEC21-971E-444C-B680-721F0F2BD891}"/>
    <dgm:cxn modelId="{F62F6FF2-40B4-44D2-84C3-617073B2DC50}" type="presOf" srcId="{428DB808-D8A0-D842-A1F7-B34E8E682014}" destId="{AFCE8159-4ACC-6345-9CF6-81256F95B2EB}" srcOrd="1" destOrd="0" presId="urn:microsoft.com/office/officeart/2005/8/layout/lProcess2"/>
    <dgm:cxn modelId="{EBEF6B76-8E9C-4A6A-8D1E-F275DFD40748}" type="presOf" srcId="{3378C504-7EB8-E646-9BE6-91ACEF2D3661}" destId="{A21138DB-3CFC-B440-93AB-C50D3F4EC35D}" srcOrd="1" destOrd="0" presId="urn:microsoft.com/office/officeart/2005/8/layout/lProcess2"/>
    <dgm:cxn modelId="{914B3E34-C815-453E-9A4B-22BFE010D7D7}" type="presOf" srcId="{AC765460-CAD5-3C48-84E5-0EDA43CA2154}" destId="{826CCEBA-2B32-AC43-9372-A62E4FF78D50}" srcOrd="0" destOrd="0" presId="urn:microsoft.com/office/officeart/2005/8/layout/lProcess2"/>
    <dgm:cxn modelId="{0263E2F7-796D-449B-A0C3-CF34FD204345}" type="presOf" srcId="{FB82B549-E1FD-CD42-A393-A56818553553}" destId="{F45C6C58-FE02-CE4A-9F26-F722843B1185}" srcOrd="0" destOrd="0" presId="urn:microsoft.com/office/officeart/2005/8/layout/lProcess2"/>
    <dgm:cxn modelId="{08563C24-427A-DF47-B4DB-38A002BA0A18}" type="presOf" srcId="{50316881-BF7C-3046-A671-9D089CCD2131}" destId="{9F592963-4543-604E-B803-A0AD4393A38A}" srcOrd="0" destOrd="0" presId="urn:microsoft.com/office/officeart/2005/8/layout/lProcess2"/>
    <dgm:cxn modelId="{E753A199-C0EF-4725-A4E0-FD636242F48A}" type="presParOf" srcId="{F45C6C58-FE02-CE4A-9F26-F722843B1185}" destId="{12D89071-EBF1-5948-B605-D54359AEA151}" srcOrd="0" destOrd="0" presId="urn:microsoft.com/office/officeart/2005/8/layout/lProcess2"/>
    <dgm:cxn modelId="{D3720384-5F37-4DA8-9AE9-9B98428EA0C0}" type="presParOf" srcId="{12D89071-EBF1-5948-B605-D54359AEA151}" destId="{31BF7F35-8E45-0B47-9AD8-5A51B2CC2906}" srcOrd="0" destOrd="0" presId="urn:microsoft.com/office/officeart/2005/8/layout/lProcess2"/>
    <dgm:cxn modelId="{480CC905-8777-4668-880A-F59525FA40DB}" type="presParOf" srcId="{12D89071-EBF1-5948-B605-D54359AEA151}" destId="{AFCE8159-4ACC-6345-9CF6-81256F95B2EB}" srcOrd="1" destOrd="0" presId="urn:microsoft.com/office/officeart/2005/8/layout/lProcess2"/>
    <dgm:cxn modelId="{E58CD55D-31F4-4196-949C-D1118A25CC24}" type="presParOf" srcId="{12D89071-EBF1-5948-B605-D54359AEA151}" destId="{68B109A4-008F-0D43-BEC9-C64BC9B9DE1C}" srcOrd="2" destOrd="0" presId="urn:microsoft.com/office/officeart/2005/8/layout/lProcess2"/>
    <dgm:cxn modelId="{70DBD939-5F43-4A74-B634-4041BBB74EEA}" type="presParOf" srcId="{68B109A4-008F-0D43-BEC9-C64BC9B9DE1C}" destId="{A31B108C-7742-5A44-8FAE-F21ACCF86339}" srcOrd="0" destOrd="0" presId="urn:microsoft.com/office/officeart/2005/8/layout/lProcess2"/>
    <dgm:cxn modelId="{A053FEB7-518D-4D8C-9796-139BDC87D64A}" type="presParOf" srcId="{A31B108C-7742-5A44-8FAE-F21ACCF86339}" destId="{961DB76D-6E3F-CD43-A4A6-00D31BB44673}" srcOrd="0" destOrd="0" presId="urn:microsoft.com/office/officeart/2005/8/layout/lProcess2"/>
    <dgm:cxn modelId="{90096144-A255-470D-9048-69360B76D0CE}" type="presParOf" srcId="{A31B108C-7742-5A44-8FAE-F21ACCF86339}" destId="{8EADA0FC-B5F2-9946-BF3D-954672FF7C1A}" srcOrd="1" destOrd="0" presId="urn:microsoft.com/office/officeart/2005/8/layout/lProcess2"/>
    <dgm:cxn modelId="{E30FA966-92FD-49F9-865A-F9305510CDC8}" type="presParOf" srcId="{A31B108C-7742-5A44-8FAE-F21ACCF86339}" destId="{826CCEBA-2B32-AC43-9372-A62E4FF78D50}" srcOrd="2" destOrd="0" presId="urn:microsoft.com/office/officeart/2005/8/layout/lProcess2"/>
    <dgm:cxn modelId="{5D2968F5-4617-F64B-AFFB-FA4BF5F03297}" type="presParOf" srcId="{A31B108C-7742-5A44-8FAE-F21ACCF86339}" destId="{0646513E-E546-FA4A-88A5-ADDB13B850D1}" srcOrd="3" destOrd="0" presId="urn:microsoft.com/office/officeart/2005/8/layout/lProcess2"/>
    <dgm:cxn modelId="{F0E06C25-A74F-5E48-8ABB-30F1174E509D}" type="presParOf" srcId="{A31B108C-7742-5A44-8FAE-F21ACCF86339}" destId="{C6DD6AED-6253-7C45-AC13-DA9476216D38}" srcOrd="4" destOrd="0" presId="urn:microsoft.com/office/officeart/2005/8/layout/lProcess2"/>
    <dgm:cxn modelId="{0E28BED1-B599-48DF-B43D-4F410CACD206}" type="presParOf" srcId="{F45C6C58-FE02-CE4A-9F26-F722843B1185}" destId="{D7284CF7-E637-A541-8CC4-BDCA65366F65}" srcOrd="1" destOrd="0" presId="urn:microsoft.com/office/officeart/2005/8/layout/lProcess2"/>
    <dgm:cxn modelId="{93019DFC-D444-4166-A6A5-8D7DA34DA74E}" type="presParOf" srcId="{F45C6C58-FE02-CE4A-9F26-F722843B1185}" destId="{68E2CBEE-580A-E44D-AC33-08AA5313CBD1}" srcOrd="2" destOrd="0" presId="urn:microsoft.com/office/officeart/2005/8/layout/lProcess2"/>
    <dgm:cxn modelId="{94DCEC33-C26A-49D6-9815-63594AD55B8A}" type="presParOf" srcId="{68E2CBEE-580A-E44D-AC33-08AA5313CBD1}" destId="{506C335F-0887-F047-AA4B-0F5F46957BE3}" srcOrd="0" destOrd="0" presId="urn:microsoft.com/office/officeart/2005/8/layout/lProcess2"/>
    <dgm:cxn modelId="{796E6C8B-4C71-4BA9-A56C-59729BA6864A}" type="presParOf" srcId="{68E2CBEE-580A-E44D-AC33-08AA5313CBD1}" destId="{C78D70EA-9DAA-C844-AA47-E7A1769975DE}" srcOrd="1" destOrd="0" presId="urn:microsoft.com/office/officeart/2005/8/layout/lProcess2"/>
    <dgm:cxn modelId="{B56ABF58-EF13-49B2-AAAA-B071E0FFFAEB}" type="presParOf" srcId="{68E2CBEE-580A-E44D-AC33-08AA5313CBD1}" destId="{B60A5611-7AAC-0D44-ACBF-5A7670F8A493}" srcOrd="2" destOrd="0" presId="urn:microsoft.com/office/officeart/2005/8/layout/lProcess2"/>
    <dgm:cxn modelId="{8BD4F4C9-FDBF-4F8C-A271-11B001171CE0}" type="presParOf" srcId="{B60A5611-7AAC-0D44-ACBF-5A7670F8A493}" destId="{9D27B790-1A66-3F46-9535-2F21B81F9472}" srcOrd="0" destOrd="0" presId="urn:microsoft.com/office/officeart/2005/8/layout/lProcess2"/>
    <dgm:cxn modelId="{0B23B7C2-64E0-4B67-B168-E5BD3C457E87}" type="presParOf" srcId="{9D27B790-1A66-3F46-9535-2F21B81F9472}" destId="{D281D103-1EF7-5245-9F77-248B67006C63}" srcOrd="0" destOrd="0" presId="urn:microsoft.com/office/officeart/2005/8/layout/lProcess2"/>
    <dgm:cxn modelId="{F2440D99-4AE9-41F6-AF7B-CB922AF86B6B}" type="presParOf" srcId="{9D27B790-1A66-3F46-9535-2F21B81F9472}" destId="{7C9E559A-88DA-5F41-B4AB-8A26261E1757}" srcOrd="1" destOrd="0" presId="urn:microsoft.com/office/officeart/2005/8/layout/lProcess2"/>
    <dgm:cxn modelId="{135901BE-D561-401E-81B7-8AE600350E5A}" type="presParOf" srcId="{9D27B790-1A66-3F46-9535-2F21B81F9472}" destId="{B0668726-0927-3049-A3C2-8AA6A66D6AC5}" srcOrd="2" destOrd="0" presId="urn:microsoft.com/office/officeart/2005/8/layout/lProcess2"/>
    <dgm:cxn modelId="{A5B6DAD8-289E-42F9-A370-9F1D7D693D7F}" type="presParOf" srcId="{F45C6C58-FE02-CE4A-9F26-F722843B1185}" destId="{4B4F2FE7-4F21-644C-89EA-33E6E1FEF283}" srcOrd="3" destOrd="0" presId="urn:microsoft.com/office/officeart/2005/8/layout/lProcess2"/>
    <dgm:cxn modelId="{DE9DE61D-D50E-4A8A-99F8-5089D52F07B1}" type="presParOf" srcId="{F45C6C58-FE02-CE4A-9F26-F722843B1185}" destId="{44919242-3F63-2644-9B41-C32453475855}" srcOrd="4" destOrd="0" presId="urn:microsoft.com/office/officeart/2005/8/layout/lProcess2"/>
    <dgm:cxn modelId="{047FA423-A0C0-4ED7-827D-392BABE6ABFC}" type="presParOf" srcId="{44919242-3F63-2644-9B41-C32453475855}" destId="{E01C37F7-50DD-7543-905C-722C52A8FA5A}" srcOrd="0" destOrd="0" presId="urn:microsoft.com/office/officeart/2005/8/layout/lProcess2"/>
    <dgm:cxn modelId="{85792DF3-A921-4030-894B-E37E4C72F904}" type="presParOf" srcId="{44919242-3F63-2644-9B41-C32453475855}" destId="{EA74A5B3-3DC7-7446-ADB0-1BF52036501C}" srcOrd="1" destOrd="0" presId="urn:microsoft.com/office/officeart/2005/8/layout/lProcess2"/>
    <dgm:cxn modelId="{FB489FC5-BD84-4C8A-BECF-782DFC01E29A}" type="presParOf" srcId="{44919242-3F63-2644-9B41-C32453475855}" destId="{F8D129BF-78F4-BE4B-B61E-25373F2ACE79}" srcOrd="2" destOrd="0" presId="urn:microsoft.com/office/officeart/2005/8/layout/lProcess2"/>
    <dgm:cxn modelId="{4789AF98-7354-4E23-A983-1E055224D09B}" type="presParOf" srcId="{F8D129BF-78F4-BE4B-B61E-25373F2ACE79}" destId="{4AB168AC-0305-C046-928E-9A1A681AAEEC}" srcOrd="0" destOrd="0" presId="urn:microsoft.com/office/officeart/2005/8/layout/lProcess2"/>
    <dgm:cxn modelId="{0B93DEA5-ABE4-4141-8BB6-F4EF139B691C}" type="presParOf" srcId="{4AB168AC-0305-C046-928E-9A1A681AAEEC}" destId="{8B6CF272-9E30-FA4F-9FAD-2A809BB17EA1}" srcOrd="0" destOrd="0" presId="urn:microsoft.com/office/officeart/2005/8/layout/lProcess2"/>
    <dgm:cxn modelId="{835A9D83-FEAF-4D22-BBE2-253416D46677}" type="presParOf" srcId="{4AB168AC-0305-C046-928E-9A1A681AAEEC}" destId="{544CA577-B0C3-224D-9587-5D8A7046DCEC}" srcOrd="1" destOrd="0" presId="urn:microsoft.com/office/officeart/2005/8/layout/lProcess2"/>
    <dgm:cxn modelId="{AC561755-6026-4F8E-85B7-4B9DF54CCAF0}" type="presParOf" srcId="{4AB168AC-0305-C046-928E-9A1A681AAEEC}" destId="{701B00A5-B041-E045-A3AB-21337B1D5217}" srcOrd="2" destOrd="0" presId="urn:microsoft.com/office/officeart/2005/8/layout/lProcess2"/>
    <dgm:cxn modelId="{AA40D826-92A2-4D28-BEA7-20483FE88C56}" type="presParOf" srcId="{F45C6C58-FE02-CE4A-9F26-F722843B1185}" destId="{76185805-C192-EE47-9CFC-7D810129F2EA}" srcOrd="5" destOrd="0" presId="urn:microsoft.com/office/officeart/2005/8/layout/lProcess2"/>
    <dgm:cxn modelId="{9A45B239-8D3A-4516-B9C1-2B2D62DE144E}" type="presParOf" srcId="{F45C6C58-FE02-CE4A-9F26-F722843B1185}" destId="{30DFBC69-6563-3F42-BE1D-9B9AE029A356}" srcOrd="6" destOrd="0" presId="urn:microsoft.com/office/officeart/2005/8/layout/lProcess2"/>
    <dgm:cxn modelId="{49A80E6B-2BCE-4F3A-840A-800B3B8E9326}" type="presParOf" srcId="{30DFBC69-6563-3F42-BE1D-9B9AE029A356}" destId="{1FF87AB6-8B6F-2C49-8127-16858EA577DE}" srcOrd="0" destOrd="0" presId="urn:microsoft.com/office/officeart/2005/8/layout/lProcess2"/>
    <dgm:cxn modelId="{A253356D-A6C6-4E82-A855-5796DAAF94DE}" type="presParOf" srcId="{30DFBC69-6563-3F42-BE1D-9B9AE029A356}" destId="{A21138DB-3CFC-B440-93AB-C50D3F4EC35D}" srcOrd="1" destOrd="0" presId="urn:microsoft.com/office/officeart/2005/8/layout/lProcess2"/>
    <dgm:cxn modelId="{3EFE15B7-70D6-480A-9CAB-72656F30CD05}" type="presParOf" srcId="{30DFBC69-6563-3F42-BE1D-9B9AE029A356}" destId="{F7444C63-8DC4-6240-9DDE-17FE37501A80}" srcOrd="2" destOrd="0" presId="urn:microsoft.com/office/officeart/2005/8/layout/lProcess2"/>
    <dgm:cxn modelId="{22F391D5-E2E1-4B2E-8206-897BD3452F5D}" type="presParOf" srcId="{F7444C63-8DC4-6240-9DDE-17FE37501A80}" destId="{A74611CE-7EBD-214F-8B31-4DE3D0C1E15E}" srcOrd="0" destOrd="0" presId="urn:microsoft.com/office/officeart/2005/8/layout/lProcess2"/>
    <dgm:cxn modelId="{168E4836-2B81-4490-BC6D-596D62E5E4A5}" type="presParOf" srcId="{A74611CE-7EBD-214F-8B31-4DE3D0C1E15E}" destId="{3D7ACF27-C5F9-104D-8753-F778DF47DCF9}" srcOrd="0" destOrd="0" presId="urn:microsoft.com/office/officeart/2005/8/layout/lProcess2"/>
    <dgm:cxn modelId="{37FAF3E8-A26C-43BA-8EC1-0609C1E41F3D}" type="presParOf" srcId="{A74611CE-7EBD-214F-8B31-4DE3D0C1E15E}" destId="{982CF819-019A-E34F-87EF-6352341EE73E}" srcOrd="1" destOrd="0" presId="urn:microsoft.com/office/officeart/2005/8/layout/lProcess2"/>
    <dgm:cxn modelId="{F4B4B391-6F5E-41FE-9BF5-18BDBC8EF720}" type="presParOf" srcId="{A74611CE-7EBD-214F-8B31-4DE3D0C1E15E}" destId="{43794017-DABC-FE49-80CB-09AF0EDC79CF}" srcOrd="2" destOrd="0" presId="urn:microsoft.com/office/officeart/2005/8/layout/lProcess2"/>
    <dgm:cxn modelId="{A64E0700-5881-FF4F-9854-A74D19F9604A}" type="presParOf" srcId="{F45C6C58-FE02-CE4A-9F26-F722843B1185}" destId="{84F706D3-7814-D946-9FA8-7104B5F66DA2}" srcOrd="7" destOrd="0" presId="urn:microsoft.com/office/officeart/2005/8/layout/lProcess2"/>
    <dgm:cxn modelId="{1700CA17-8C11-F844-9361-680913E53D48}" type="presParOf" srcId="{F45C6C58-FE02-CE4A-9F26-F722843B1185}" destId="{C03DE930-008A-7A41-93AD-E52CAB259026}" srcOrd="8" destOrd="0" presId="urn:microsoft.com/office/officeart/2005/8/layout/lProcess2"/>
    <dgm:cxn modelId="{C66F47C3-D144-A246-A28E-9CD6DA9B77AB}" type="presParOf" srcId="{C03DE930-008A-7A41-93AD-E52CAB259026}" destId="{9F592963-4543-604E-B803-A0AD4393A38A}" srcOrd="0" destOrd="0" presId="urn:microsoft.com/office/officeart/2005/8/layout/lProcess2"/>
    <dgm:cxn modelId="{114A34A9-381F-4B41-B747-9D628C691024}" type="presParOf" srcId="{C03DE930-008A-7A41-93AD-E52CAB259026}" destId="{924421E7-52C0-A14C-BFB2-8927247CD951}" srcOrd="1" destOrd="0" presId="urn:microsoft.com/office/officeart/2005/8/layout/lProcess2"/>
    <dgm:cxn modelId="{58C89F6F-2FFE-5C4B-BC08-8C90F54A6806}" type="presParOf" srcId="{C03DE930-008A-7A41-93AD-E52CAB259026}" destId="{830C0DE4-79A9-DD41-9DE0-F8B5179DDCB5}" srcOrd="2" destOrd="0" presId="urn:microsoft.com/office/officeart/2005/8/layout/lProcess2"/>
    <dgm:cxn modelId="{1075CFDA-FB08-FA4A-9793-3B4A20E9CA2B}" type="presParOf" srcId="{830C0DE4-79A9-DD41-9DE0-F8B5179DDCB5}" destId="{B097DF6C-130F-694B-AAA3-5924582586F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F7F35-8E45-0B47-9AD8-5A51B2CC2906}">
      <dsp:nvSpPr>
        <dsp:cNvPr id="0" name=""/>
        <dsp:cNvSpPr/>
      </dsp:nvSpPr>
      <dsp:spPr>
        <a:xfrm>
          <a:off x="4718" y="0"/>
          <a:ext cx="1655762" cy="5544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e-Infra</a:t>
          </a:r>
          <a:endParaRPr lang="en-US" sz="2400" kern="1200" dirty="0"/>
        </a:p>
      </dsp:txBody>
      <dsp:txXfrm>
        <a:off x="4718" y="0"/>
        <a:ext cx="1655762" cy="1663384"/>
      </dsp:txXfrm>
    </dsp:sp>
    <dsp:sp modelId="{961DB76D-6E3F-CD43-A4A6-00D31BB44673}">
      <dsp:nvSpPr>
        <dsp:cNvPr id="0" name=""/>
        <dsp:cNvSpPr/>
      </dsp:nvSpPr>
      <dsp:spPr>
        <a:xfrm>
          <a:off x="170294" y="1663858"/>
          <a:ext cx="1324609" cy="108929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EGI Federation</a:t>
          </a:r>
          <a:endParaRPr lang="en-US" sz="1800" kern="1200" dirty="0"/>
        </a:p>
      </dsp:txBody>
      <dsp:txXfrm>
        <a:off x="202198" y="1695762"/>
        <a:ext cx="1260801" cy="1025487"/>
      </dsp:txXfrm>
    </dsp:sp>
    <dsp:sp modelId="{826CCEBA-2B32-AC43-9372-A62E4FF78D50}">
      <dsp:nvSpPr>
        <dsp:cNvPr id="0" name=""/>
        <dsp:cNvSpPr/>
      </dsp:nvSpPr>
      <dsp:spPr>
        <a:xfrm>
          <a:off x="170294" y="2920737"/>
          <a:ext cx="1324609" cy="1089295"/>
        </a:xfrm>
        <a:prstGeom prst="roundRect">
          <a:avLst>
            <a:gd name="adj" fmla="val 10000"/>
          </a:avLst>
        </a:prstGeom>
        <a:solidFill>
          <a:schemeClr val="accent1">
            <a:shade val="80000"/>
            <a:hueOff val="18180"/>
            <a:satOff val="-6347"/>
            <a:lumOff val="48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EUDAT CDI</a:t>
          </a:r>
          <a:endParaRPr lang="en-US" sz="1800" kern="1200" dirty="0"/>
        </a:p>
      </dsp:txBody>
      <dsp:txXfrm>
        <a:off x="202198" y="2952641"/>
        <a:ext cx="1260801" cy="1025487"/>
      </dsp:txXfrm>
    </dsp:sp>
    <dsp:sp modelId="{C6DD6AED-6253-7C45-AC13-DA9476216D38}">
      <dsp:nvSpPr>
        <dsp:cNvPr id="0" name=""/>
        <dsp:cNvSpPr/>
      </dsp:nvSpPr>
      <dsp:spPr>
        <a:xfrm>
          <a:off x="170294" y="4177616"/>
          <a:ext cx="1324609" cy="1089295"/>
        </a:xfrm>
        <a:prstGeom prst="roundRect">
          <a:avLst>
            <a:gd name="adj" fmla="val 10000"/>
          </a:avLst>
        </a:prstGeom>
        <a:solidFill>
          <a:schemeClr val="accent1">
            <a:shade val="80000"/>
            <a:hueOff val="36359"/>
            <a:satOff val="-12693"/>
            <a:lumOff val="9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INDIGO-</a:t>
          </a:r>
          <a:r>
            <a:rPr lang="en-US" sz="1800" kern="1200" dirty="0" err="1" smtClean="0"/>
            <a:t>DataCloud</a:t>
          </a:r>
          <a:endParaRPr lang="en-US" sz="1800" kern="1200" dirty="0"/>
        </a:p>
      </dsp:txBody>
      <dsp:txXfrm>
        <a:off x="202198" y="4209520"/>
        <a:ext cx="1260801" cy="1025487"/>
      </dsp:txXfrm>
    </dsp:sp>
    <dsp:sp modelId="{506C335F-0887-F047-AA4B-0F5F46957BE3}">
      <dsp:nvSpPr>
        <dsp:cNvPr id="0" name=""/>
        <dsp:cNvSpPr/>
      </dsp:nvSpPr>
      <dsp:spPr>
        <a:xfrm>
          <a:off x="1784662" y="0"/>
          <a:ext cx="1655762" cy="5544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Humanities</a:t>
          </a:r>
          <a:endParaRPr lang="en-US" sz="2400" kern="1200" dirty="0"/>
        </a:p>
      </dsp:txBody>
      <dsp:txXfrm>
        <a:off x="1784662" y="0"/>
        <a:ext cx="1655762" cy="1663384"/>
      </dsp:txXfrm>
    </dsp:sp>
    <dsp:sp modelId="{D281D103-1EF7-5245-9F77-248B67006C63}">
      <dsp:nvSpPr>
        <dsp:cNvPr id="0" name=""/>
        <dsp:cNvSpPr/>
      </dsp:nvSpPr>
      <dsp:spPr>
        <a:xfrm>
          <a:off x="1950238" y="1665009"/>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Language and literature (CLARIN)</a:t>
          </a:r>
          <a:endParaRPr lang="en-US" sz="1800" kern="1200" dirty="0"/>
        </a:p>
      </dsp:txBody>
      <dsp:txXfrm>
        <a:off x="1989034" y="1703805"/>
        <a:ext cx="1247017" cy="1594185"/>
      </dsp:txXfrm>
    </dsp:sp>
    <dsp:sp modelId="{B0668726-0927-3049-A3C2-8AA6A66D6AC5}">
      <dsp:nvSpPr>
        <dsp:cNvPr id="0" name=""/>
        <dsp:cNvSpPr/>
      </dsp:nvSpPr>
      <dsp:spPr>
        <a:xfrm>
          <a:off x="1950238" y="3593983"/>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Arts (DARIAH)</a:t>
          </a:r>
          <a:endParaRPr lang="en-US" sz="1800" kern="1200" dirty="0"/>
        </a:p>
      </dsp:txBody>
      <dsp:txXfrm>
        <a:off x="1989034" y="3632779"/>
        <a:ext cx="1247017" cy="1594185"/>
      </dsp:txXfrm>
    </dsp:sp>
    <dsp:sp modelId="{E01C37F7-50DD-7543-905C-722C52A8FA5A}">
      <dsp:nvSpPr>
        <dsp:cNvPr id="0" name=""/>
        <dsp:cNvSpPr/>
      </dsp:nvSpPr>
      <dsp:spPr>
        <a:xfrm>
          <a:off x="3564606" y="0"/>
          <a:ext cx="1655762" cy="5544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Engineering</a:t>
          </a:r>
          <a:endParaRPr lang="en-US" sz="2400" kern="1200" dirty="0"/>
        </a:p>
      </dsp:txBody>
      <dsp:txXfrm>
        <a:off x="3564606" y="0"/>
        <a:ext cx="1655762" cy="1663384"/>
      </dsp:txXfrm>
    </dsp:sp>
    <dsp:sp modelId="{8B6CF272-9E30-FA4F-9FAD-2A809BB17EA1}">
      <dsp:nvSpPr>
        <dsp:cNvPr id="0" name=""/>
        <dsp:cNvSpPr/>
      </dsp:nvSpPr>
      <dsp:spPr>
        <a:xfrm>
          <a:off x="3730183" y="1665009"/>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Environmental engineering  (sea vessels, LNEC)</a:t>
          </a:r>
          <a:endParaRPr lang="en-US" sz="1800" kern="1200" dirty="0"/>
        </a:p>
      </dsp:txBody>
      <dsp:txXfrm>
        <a:off x="3768979" y="1703805"/>
        <a:ext cx="1247017" cy="1594185"/>
      </dsp:txXfrm>
    </dsp:sp>
    <dsp:sp modelId="{701B00A5-B041-E045-A3AB-21337B1D5217}">
      <dsp:nvSpPr>
        <dsp:cNvPr id="0" name=""/>
        <dsp:cNvSpPr/>
      </dsp:nvSpPr>
      <dsp:spPr>
        <a:xfrm>
          <a:off x="3730183" y="3593983"/>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Civil Engineering (Disaster Mitigation)</a:t>
          </a:r>
          <a:endParaRPr lang="en-US" sz="1800" kern="1200" dirty="0"/>
        </a:p>
      </dsp:txBody>
      <dsp:txXfrm>
        <a:off x="3768979" y="3632779"/>
        <a:ext cx="1247017" cy="1594185"/>
      </dsp:txXfrm>
    </dsp:sp>
    <dsp:sp modelId="{1FF87AB6-8B6F-2C49-8127-16858EA577DE}">
      <dsp:nvSpPr>
        <dsp:cNvPr id="0" name=""/>
        <dsp:cNvSpPr/>
      </dsp:nvSpPr>
      <dsp:spPr>
        <a:xfrm>
          <a:off x="5344551" y="0"/>
          <a:ext cx="1655762" cy="5544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Medical and Health Sciences</a:t>
          </a:r>
          <a:endParaRPr lang="en-US" sz="2400" kern="1200" dirty="0"/>
        </a:p>
      </dsp:txBody>
      <dsp:txXfrm>
        <a:off x="5344551" y="0"/>
        <a:ext cx="1655762" cy="1663384"/>
      </dsp:txXfrm>
    </dsp:sp>
    <dsp:sp modelId="{3D7ACF27-C5F9-104D-8753-F778DF47DCF9}">
      <dsp:nvSpPr>
        <dsp:cNvPr id="0" name=""/>
        <dsp:cNvSpPr/>
      </dsp:nvSpPr>
      <dsp:spPr>
        <a:xfrm>
          <a:off x="5510127" y="1665009"/>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Biological Sciences (ELIXIR)</a:t>
          </a:r>
          <a:endParaRPr lang="en-US" sz="1800" kern="1200" dirty="0"/>
        </a:p>
      </dsp:txBody>
      <dsp:txXfrm>
        <a:off x="5548923" y="1703805"/>
        <a:ext cx="1247017" cy="1594185"/>
      </dsp:txXfrm>
    </dsp:sp>
    <dsp:sp modelId="{43794017-DABC-FE49-80CB-09AF0EDC79CF}">
      <dsp:nvSpPr>
        <dsp:cNvPr id="0" name=""/>
        <dsp:cNvSpPr/>
      </dsp:nvSpPr>
      <dsp:spPr>
        <a:xfrm>
          <a:off x="5510127" y="3593983"/>
          <a:ext cx="1324609" cy="1671777"/>
        </a:xfrm>
        <a:prstGeom prst="roundRect">
          <a:avLst>
            <a:gd name="adj" fmla="val 10000"/>
          </a:avLst>
        </a:prstGeom>
        <a:solidFill>
          <a:srgbClr val="4B55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Structural biology (WeNMR)</a:t>
          </a:r>
          <a:endParaRPr lang="en-US" sz="1800" kern="1200" dirty="0"/>
        </a:p>
      </dsp:txBody>
      <dsp:txXfrm>
        <a:off x="5548923" y="3632779"/>
        <a:ext cx="1247017" cy="1594185"/>
      </dsp:txXfrm>
    </dsp:sp>
    <dsp:sp modelId="{9F592963-4543-604E-B803-A0AD4393A38A}">
      <dsp:nvSpPr>
        <dsp:cNvPr id="0" name=""/>
        <dsp:cNvSpPr/>
      </dsp:nvSpPr>
      <dsp:spPr>
        <a:xfrm>
          <a:off x="7124495" y="0"/>
          <a:ext cx="1655762" cy="5544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Natural sciences</a:t>
          </a:r>
          <a:endParaRPr lang="en-US" sz="2400" kern="1200" dirty="0"/>
        </a:p>
      </dsp:txBody>
      <dsp:txXfrm>
        <a:off x="7124495" y="0"/>
        <a:ext cx="1655762" cy="16633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16906-B6A1-4E52-BE69-9D249F819B11}" type="datetimeFigureOut">
              <a:rPr lang="it-IT" smtClean="0"/>
              <a:t>18. 06. 13.</a:t>
            </a:fld>
            <a:endParaRPr lang="it-IT" dirty="0"/>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8A20-7C99-4A4D-BF06-6E8ADEA4D03E}" type="slidenum">
              <a:rPr lang="it-IT" smtClean="0"/>
              <a:t>‹#›</a:t>
            </a:fld>
            <a:endParaRPr lang="it-IT" dirty="0"/>
          </a:p>
        </p:txBody>
      </p:sp>
    </p:spTree>
    <p:extLst>
      <p:ext uri="{BB962C8B-B14F-4D97-AF65-F5344CB8AC3E}">
        <p14:creationId xmlns:p14="http://schemas.microsoft.com/office/powerpoint/2010/main" val="398496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4</a:t>
            </a:fld>
            <a:endParaRPr lang="it-IT" dirty="0"/>
          </a:p>
        </p:txBody>
      </p:sp>
    </p:spTree>
    <p:extLst>
      <p:ext uri="{BB962C8B-B14F-4D97-AF65-F5344CB8AC3E}">
        <p14:creationId xmlns:p14="http://schemas.microsoft.com/office/powerpoint/2010/main" val="321471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European Open Science Cloud (EOSC) aims to accelerate and support the current transition to more effective Open Science and Open Innovation in the Digital Single Market. It should enable trusted access to services, systems and the re-use of shared scientific data across disciplinary, social and geographical borders.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5</a:t>
            </a:fld>
            <a:endParaRPr lang="it-IT" dirty="0"/>
          </a:p>
        </p:txBody>
      </p:sp>
    </p:spTree>
    <p:extLst>
      <p:ext uri="{BB962C8B-B14F-4D97-AF65-F5344CB8AC3E}">
        <p14:creationId xmlns:p14="http://schemas.microsoft.com/office/powerpoint/2010/main" val="384820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48A20-7C99-4A4D-BF06-6E8ADEA4D03E}" type="slidenum">
              <a:rPr lang="it-IT" smtClean="0"/>
              <a:t>19</a:t>
            </a:fld>
            <a:endParaRPr lang="it-IT" dirty="0"/>
          </a:p>
        </p:txBody>
      </p:sp>
    </p:spTree>
    <p:extLst>
      <p:ext uri="{BB962C8B-B14F-4D97-AF65-F5344CB8AC3E}">
        <p14:creationId xmlns:p14="http://schemas.microsoft.com/office/powerpoint/2010/main" val="284591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6" name="Shape 48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94" name="Shape 49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C28C7CE7-02F6-9C4E-B49C-A3F54D237E10}"/>
              </a:ext>
            </a:extLst>
          </p:cNvPr>
          <p:cNvSpPr txBox="1"/>
          <p:nvPr userDrawn="1"/>
        </p:nvSpPr>
        <p:spPr>
          <a:xfrm>
            <a:off x="1858186" y="5161114"/>
            <a:ext cx="1552984"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eosc-hub.eu</a:t>
            </a:r>
          </a:p>
        </p:txBody>
      </p:sp>
      <p:pic>
        <p:nvPicPr>
          <p:cNvPr id="8" name="Immagine 7">
            <a:extLst>
              <a:ext uri="{FF2B5EF4-FFF2-40B4-BE49-F238E27FC236}">
                <a16:creationId xmlns="" xmlns:a16="http://schemas.microsoft.com/office/drawing/2014/main" id="{04E82C1C-60FB-2F41-A35A-E9EB59674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9829" y="5021749"/>
            <a:ext cx="589524" cy="578959"/>
          </a:xfrm>
          <a:prstGeom prst="rect">
            <a:avLst/>
          </a:prstGeom>
        </p:spPr>
      </p:pic>
      <p:pic>
        <p:nvPicPr>
          <p:cNvPr id="9" name="Immagine 8">
            <a:extLst>
              <a:ext uri="{FF2B5EF4-FFF2-40B4-BE49-F238E27FC236}">
                <a16:creationId xmlns="" xmlns:a16="http://schemas.microsoft.com/office/drawing/2014/main" id="{8C95AC5E-022A-794A-B33A-6292101788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62923" y="5413598"/>
            <a:ext cx="644783" cy="633228"/>
          </a:xfrm>
          <a:prstGeom prst="rect">
            <a:avLst/>
          </a:prstGeom>
        </p:spPr>
      </p:pic>
      <p:sp>
        <p:nvSpPr>
          <p:cNvPr id="10" name="CasellaDiTesto 9">
            <a:extLst>
              <a:ext uri="{FF2B5EF4-FFF2-40B4-BE49-F238E27FC236}">
                <a16:creationId xmlns="" xmlns:a16="http://schemas.microsoft.com/office/drawing/2014/main" id="{188D622C-A836-684D-8BDB-40E405A1B5A9}"/>
              </a:ext>
            </a:extLst>
          </p:cNvPr>
          <p:cNvSpPr txBox="1"/>
          <p:nvPr userDrawn="1"/>
        </p:nvSpPr>
        <p:spPr>
          <a:xfrm>
            <a:off x="1794880" y="5557093"/>
            <a:ext cx="1624992" cy="400110"/>
          </a:xfrm>
          <a:prstGeom prst="rect">
            <a:avLst/>
          </a:prstGeom>
          <a:noFill/>
        </p:spPr>
        <p:txBody>
          <a:bodyPr wrap="square" rtlCol="0">
            <a:spAutoFit/>
          </a:bodyPr>
          <a:lstStyle/>
          <a:p>
            <a:pPr algn="l"/>
            <a:r>
              <a:rPr lang="en-GB" sz="2000" dirty="0">
                <a:solidFill>
                  <a:srgbClr val="1C3046"/>
                </a:solidFill>
                <a:ea typeface="Source Sans Pro" charset="0"/>
                <a:cs typeface="Source Sans Pro" charset="0"/>
              </a:rPr>
              <a:t>@</a:t>
            </a:r>
            <a:r>
              <a:rPr lang="en-GB" sz="2000" dirty="0" err="1">
                <a:solidFill>
                  <a:srgbClr val="1C3046"/>
                </a:solidFill>
                <a:ea typeface="Source Sans Pro" charset="0"/>
                <a:cs typeface="Source Sans Pro" charset="0"/>
              </a:rPr>
              <a:t>EOSC_eu</a:t>
            </a:r>
            <a:endParaRPr lang="en-GB" sz="2000" dirty="0">
              <a:solidFill>
                <a:srgbClr val="1C3046"/>
              </a:solidFill>
              <a:ea typeface="Source Sans Pro" charset="0"/>
              <a:cs typeface="Source Sans Pro" charset="0"/>
            </a:endParaRPr>
          </a:p>
        </p:txBody>
      </p:sp>
      <p:sp>
        <p:nvSpPr>
          <p:cNvPr id="12" name="Rettangolo 11"/>
          <p:cNvSpPr/>
          <p:nvPr userDrawn="1"/>
        </p:nvSpPr>
        <p:spPr>
          <a:xfrm>
            <a:off x="755578" y="6381329"/>
            <a:ext cx="8280920" cy="219291"/>
          </a:xfrm>
          <a:prstGeom prst="rect">
            <a:avLst/>
          </a:prstGeom>
        </p:spPr>
        <p:txBody>
          <a:bodyPr wrap="square">
            <a:spAutoFit/>
          </a:bodyPr>
          <a:lstStyle/>
          <a:p>
            <a:r>
              <a:rPr lang="en-GB" sz="825" noProof="0" dirty="0"/>
              <a:t>EOSC-hub receives funding from the European Union’s Horizon 2020 research and innovation programme under grant agreement No. 777536.</a:t>
            </a:r>
          </a:p>
        </p:txBody>
      </p:sp>
      <p:pic>
        <p:nvPicPr>
          <p:cNvPr id="13" name="Immagin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4" y="6381328"/>
            <a:ext cx="422176" cy="282000"/>
          </a:xfrm>
          <a:prstGeom prst="rect">
            <a:avLst/>
          </a:prstGeom>
        </p:spPr>
      </p:pic>
      <p:cxnSp>
        <p:nvCxnSpPr>
          <p:cNvPr id="14" name="Connettore 1 13"/>
          <p:cNvCxnSpPr>
            <a:cxnSpLocks/>
          </p:cNvCxnSpPr>
          <p:nvPr userDrawn="1"/>
        </p:nvCxnSpPr>
        <p:spPr>
          <a:xfrm>
            <a:off x="1403648" y="4941168"/>
            <a:ext cx="1872208" cy="0"/>
          </a:xfrm>
          <a:prstGeom prst="line">
            <a:avLst/>
          </a:prstGeom>
          <a:ln>
            <a:solidFill>
              <a:srgbClr val="1C3046"/>
            </a:solidFill>
          </a:ln>
          <a:effectLst/>
        </p:spPr>
        <p:style>
          <a:lnRef idx="2">
            <a:schemeClr val="accent1"/>
          </a:lnRef>
          <a:fillRef idx="0">
            <a:schemeClr val="accent1"/>
          </a:fillRef>
          <a:effectRef idx="1">
            <a:schemeClr val="accent1"/>
          </a:effectRef>
          <a:fontRef idx="minor">
            <a:schemeClr val="tx1"/>
          </a:fontRef>
        </p:style>
      </p:cxnSp>
      <p:pic>
        <p:nvPicPr>
          <p:cNvPr id="5" name="Immagin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82080" y="1247533"/>
            <a:ext cx="4916162" cy="1224125"/>
          </a:xfrm>
          <a:prstGeom prst="rect">
            <a:avLst/>
          </a:prstGeom>
        </p:spPr>
      </p:pic>
      <p:sp>
        <p:nvSpPr>
          <p:cNvPr id="3" name="Segnaposto contenuto 2">
            <a:extLst>
              <a:ext uri="{FF2B5EF4-FFF2-40B4-BE49-F238E27FC236}">
                <a16:creationId xmlns="" xmlns:a16="http://schemas.microsoft.com/office/drawing/2014/main" id="{2751C4A5-F0D1-DC40-9A0A-0C461967962D}"/>
              </a:ext>
            </a:extLst>
          </p:cNvPr>
          <p:cNvSpPr>
            <a:spLocks noGrp="1"/>
          </p:cNvSpPr>
          <p:nvPr>
            <p:ph sz="quarter" idx="10" hasCustomPrompt="1"/>
          </p:nvPr>
        </p:nvSpPr>
        <p:spPr>
          <a:xfrm>
            <a:off x="1402928" y="3572463"/>
            <a:ext cx="6121400" cy="720725"/>
          </a:xfrm>
          <a:prstGeom prst="rect">
            <a:avLst/>
          </a:prstGeom>
        </p:spPr>
        <p:txBody>
          <a:bodyPr>
            <a:normAutofit/>
          </a:bodyPr>
          <a:lstStyle>
            <a:lvl1pPr marL="0" indent="0">
              <a:buNone/>
              <a:defRPr sz="2800" i="1">
                <a:solidFill>
                  <a:srgbClr val="B5892D"/>
                </a:solidFill>
              </a:defRPr>
            </a:lvl1pPr>
          </a:lstStyle>
          <a:p>
            <a:pPr lvl="0"/>
            <a:r>
              <a:rPr lang="it-IT" dirty="0"/>
              <a:t>Click </a:t>
            </a:r>
            <a:r>
              <a:rPr lang="it-IT" dirty="0" err="1"/>
              <a:t>here</a:t>
            </a:r>
            <a:r>
              <a:rPr lang="it-IT" dirty="0"/>
              <a:t> to </a:t>
            </a:r>
            <a:r>
              <a:rPr lang="it-IT" dirty="0" err="1"/>
              <a:t>add</a:t>
            </a:r>
            <a:r>
              <a:rPr lang="it-IT" dirty="0"/>
              <a:t> sub-</a:t>
            </a:r>
            <a:r>
              <a:rPr lang="it-IT" dirty="0" err="1"/>
              <a:t>title</a:t>
            </a:r>
            <a:endParaRPr lang="en-GB" dirty="0"/>
          </a:p>
        </p:txBody>
      </p:sp>
      <p:sp>
        <p:nvSpPr>
          <p:cNvPr id="19" name="Segnaposto contenuto 18">
            <a:extLst>
              <a:ext uri="{FF2B5EF4-FFF2-40B4-BE49-F238E27FC236}">
                <a16:creationId xmlns="" xmlns:a16="http://schemas.microsoft.com/office/drawing/2014/main" id="{0E77F5B3-574B-5F42-A9A9-B514FF8E4995}"/>
              </a:ext>
            </a:extLst>
          </p:cNvPr>
          <p:cNvSpPr>
            <a:spLocks noGrp="1"/>
          </p:cNvSpPr>
          <p:nvPr>
            <p:ph sz="quarter" idx="11" hasCustomPrompt="1"/>
          </p:nvPr>
        </p:nvSpPr>
        <p:spPr>
          <a:xfrm>
            <a:off x="1403350" y="2852738"/>
            <a:ext cx="6192838" cy="576262"/>
          </a:xfrm>
          <a:prstGeom prst="rect">
            <a:avLst/>
          </a:prstGeom>
        </p:spPr>
        <p:txBody>
          <a:bodyPr>
            <a:normAutofit/>
          </a:bodyPr>
          <a:lstStyle>
            <a:lvl1pPr marL="0" indent="0">
              <a:buNone/>
              <a:defRPr sz="3200" b="0">
                <a:solidFill>
                  <a:srgbClr val="1C3046"/>
                </a:solidFill>
              </a:defRPr>
            </a:lvl1pPr>
          </a:lstStyle>
          <a:p>
            <a:pPr lvl="0"/>
            <a:r>
              <a:rPr lang="it-IT" b="1" dirty="0">
                <a:solidFill>
                  <a:srgbClr val="1C3046"/>
                </a:solidFill>
              </a:rPr>
              <a:t>Click </a:t>
            </a:r>
            <a:r>
              <a:rPr lang="it-IT" b="1" dirty="0" err="1">
                <a:solidFill>
                  <a:srgbClr val="1C3046"/>
                </a:solidFill>
              </a:rPr>
              <a:t>here</a:t>
            </a:r>
            <a:r>
              <a:rPr lang="it-IT" b="1" dirty="0">
                <a:solidFill>
                  <a:srgbClr val="1C3046"/>
                </a:solidFill>
              </a:rPr>
              <a:t> to </a:t>
            </a:r>
            <a:r>
              <a:rPr lang="it-IT" b="1" dirty="0" err="1">
                <a:solidFill>
                  <a:srgbClr val="1C3046"/>
                </a:solidFill>
              </a:rPr>
              <a:t>add</a:t>
            </a:r>
            <a:r>
              <a:rPr lang="it-IT" b="1" dirty="0">
                <a:solidFill>
                  <a:srgbClr val="1C3046"/>
                </a:solidFill>
              </a:rPr>
              <a:t> </a:t>
            </a:r>
            <a:r>
              <a:rPr lang="it-IT" b="1" dirty="0" err="1">
                <a:solidFill>
                  <a:srgbClr val="1C3046"/>
                </a:solidFill>
              </a:rPr>
              <a:t>title</a:t>
            </a:r>
            <a:endParaRPr lang="en-GB" dirty="0"/>
          </a:p>
        </p:txBody>
      </p:sp>
    </p:spTree>
    <p:extLst>
      <p:ext uri="{BB962C8B-B14F-4D97-AF65-F5344CB8AC3E}">
        <p14:creationId xmlns:p14="http://schemas.microsoft.com/office/powerpoint/2010/main" val="112501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47664" y="188640"/>
            <a:ext cx="7344816" cy="850106"/>
          </a:xfrm>
          <a:prstGeom prst="rect">
            <a:avLst/>
          </a:prstGeo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167090683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98683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en-US"/>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372201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7402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628650" y="1269999"/>
            <a:ext cx="7886700" cy="752476"/>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28650" y="2283491"/>
            <a:ext cx="7886700" cy="30512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183251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309036"/>
            <a:ext cx="7886700" cy="1636396"/>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353494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616017" y="1073149"/>
            <a:ext cx="7886700" cy="7524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6517" y="2063534"/>
            <a:ext cx="3886200" cy="28618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62230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www.eoscpilot.eu</a:t>
            </a:r>
            <a:endParaRPr lang="en-GB"/>
          </a:p>
        </p:txBody>
      </p:sp>
      <p:sp>
        <p:nvSpPr>
          <p:cNvPr id="4" name="Footer Placeholder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5" name="Slide Number Placeholder 4"/>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3178206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www.eoscpilot.eu</a:t>
            </a:r>
            <a:endParaRPr lang="en-GB"/>
          </a:p>
        </p:txBody>
      </p:sp>
      <p:sp>
        <p:nvSpPr>
          <p:cNvPr id="3" name="Footer Placeholder 2"/>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537869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1245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23" name="Slide Number Placeholder 5">
            <a:extLst>
              <a:ext uri="{FF2B5EF4-FFF2-40B4-BE49-F238E27FC236}">
                <a16:creationId xmlns="" xmlns:a16="http://schemas.microsoft.com/office/drawing/2014/main" id="{B77B2A9D-5C2F-4A5C-83AC-2A23BED551CC}"/>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3" name="Content Placeholder 2"/>
          <p:cNvSpPr>
            <a:spLocks noGrp="1"/>
          </p:cNvSpPr>
          <p:nvPr>
            <p:ph idx="1" hasCustomPrompt="1"/>
          </p:nvPr>
        </p:nvSpPr>
        <p:spPr>
          <a:xfrm>
            <a:off x="251520" y="1268764"/>
            <a:ext cx="8640960" cy="4855007"/>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2" name="Date Placeholder 3">
            <a:extLst>
              <a:ext uri="{FF2B5EF4-FFF2-40B4-BE49-F238E27FC236}">
                <a16:creationId xmlns="" xmlns:a16="http://schemas.microsoft.com/office/drawing/2014/main" id="{2D6204B7-1D0D-1E43-967C-261D932E2D40}"/>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18. 06. 13.</a:t>
            </a:fld>
            <a:endParaRPr lang="en-US" dirty="0"/>
          </a:p>
        </p:txBody>
      </p:sp>
      <p:sp>
        <p:nvSpPr>
          <p:cNvPr id="13" name="Footer Placeholder 4">
            <a:extLst>
              <a:ext uri="{FF2B5EF4-FFF2-40B4-BE49-F238E27FC236}">
                <a16:creationId xmlns="" xmlns:a16="http://schemas.microsoft.com/office/drawing/2014/main" id="{E1E01ECC-58A4-0745-A3E0-F9FCCE41DAC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16" name="Connettore 1 15">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2" name="Rettangolo 21">
            <a:extLst>
              <a:ext uri="{FF2B5EF4-FFF2-40B4-BE49-F238E27FC236}">
                <a16:creationId xmlns="" xmlns:a16="http://schemas.microsoft.com/office/drawing/2014/main" id="{833973A6-C1BB-1043-8DAC-B993CBB6D983}"/>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6" name="Rettangolo 25"/>
          <p:cNvSpPr>
            <a:spLocks/>
          </p:cNvSpPr>
          <p:nvPr userDrawn="1"/>
        </p:nvSpPr>
        <p:spPr>
          <a:xfrm>
            <a:off x="5035836" y="-3"/>
            <a:ext cx="1303646" cy="56608"/>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7878656" y="-2404"/>
            <a:ext cx="1142863" cy="45719"/>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6381465" y="0"/>
            <a:ext cx="1601457" cy="51318"/>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3"/>
            <a:ext cx="643613" cy="51321"/>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2" name="Immagine 1">
            <a:extLst>
              <a:ext uri="{FF2B5EF4-FFF2-40B4-BE49-F238E27FC236}">
                <a16:creationId xmlns="" xmlns:a16="http://schemas.microsoft.com/office/drawing/2014/main" id="{A01731E7-CB9A-4E4D-834D-37ACDE4D9799}"/>
              </a:ext>
            </a:extLst>
          </p:cNvPr>
          <p:cNvPicPr>
            <a:picLocks noChangeAspect="1"/>
          </p:cNvPicPr>
          <p:nvPr userDrawn="1"/>
        </p:nvPicPr>
        <p:blipFill>
          <a:blip r:embed="rId3"/>
          <a:stretch>
            <a:fillRect/>
          </a:stretch>
        </p:blipFill>
        <p:spPr>
          <a:xfrm>
            <a:off x="-135" y="6813550"/>
            <a:ext cx="9144000" cy="44450"/>
          </a:xfrm>
          <a:prstGeom prst="rect">
            <a:avLst/>
          </a:prstGeom>
        </p:spPr>
      </p:pic>
      <p:sp>
        <p:nvSpPr>
          <p:cNvPr id="15" name="Segnaposto testo 3">
            <a:extLst>
              <a:ext uri="{FF2B5EF4-FFF2-40B4-BE49-F238E27FC236}">
                <a16:creationId xmlns="" xmlns:a16="http://schemas.microsoft.com/office/drawing/2014/main" id="{CB6AB942-1F6F-D740-9623-04930E39D576}"/>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48363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4" indent="0" algn="ctr">
              <a:buNone/>
              <a:defRPr/>
            </a:lvl2pPr>
            <a:lvl3pPr marL="914347" indent="0" algn="ctr">
              <a:buNone/>
              <a:defRPr/>
            </a:lvl3pPr>
            <a:lvl4pPr marL="1371520" indent="0" algn="ctr">
              <a:buNone/>
              <a:defRPr/>
            </a:lvl4pPr>
            <a:lvl5pPr marL="1828694" indent="0" algn="ctr">
              <a:buNone/>
              <a:defRPr/>
            </a:lvl5pPr>
            <a:lvl6pPr marL="2285868" indent="0" algn="ctr">
              <a:buNone/>
              <a:defRPr/>
            </a:lvl6pPr>
            <a:lvl7pPr marL="2743041" indent="0" algn="ctr">
              <a:buNone/>
              <a:defRPr/>
            </a:lvl7pPr>
            <a:lvl8pPr marL="3200214" indent="0" algn="ctr">
              <a:buNone/>
              <a:defRPr/>
            </a:lvl8pPr>
            <a:lvl9pPr marL="365738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John Womersley</a:t>
            </a:r>
            <a:endParaRPr lang="en-US"/>
          </a:p>
        </p:txBody>
      </p:sp>
      <p:sp>
        <p:nvSpPr>
          <p:cNvPr id="5" name="Rectangle 6"/>
          <p:cNvSpPr>
            <a:spLocks noGrp="1" noChangeArrowheads="1"/>
          </p:cNvSpPr>
          <p:nvPr>
            <p:ph type="sldNum" sz="quarter" idx="11"/>
          </p:nvPr>
        </p:nvSpPr>
        <p:spPr/>
        <p:txBody>
          <a:bodyPr/>
          <a:lstStyle>
            <a:lvl1pPr>
              <a:defRPr/>
            </a:lvl1pPr>
          </a:lstStyle>
          <a:p>
            <a:fld id="{9E00A232-FC1A-EA4A-B466-45E32297879D}" type="slidenum">
              <a:rPr lang="en-US"/>
              <a:pPr/>
              <a:t>‹#›</a:t>
            </a:fld>
            <a:endParaRPr lang="en-US"/>
          </a:p>
        </p:txBody>
      </p:sp>
    </p:spTree>
    <p:extLst>
      <p:ext uri="{BB962C8B-B14F-4D97-AF65-F5344CB8AC3E}">
        <p14:creationId xmlns:p14="http://schemas.microsoft.com/office/powerpoint/2010/main" val="392802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slide">
    <p:spTree>
      <p:nvGrpSpPr>
        <p:cNvPr id="1" name=""/>
        <p:cNvGrpSpPr/>
        <p:nvPr/>
      </p:nvGrpSpPr>
      <p:grpSpPr>
        <a:xfrm>
          <a:off x="0" y="0"/>
          <a:ext cx="0" cy="0"/>
          <a:chOff x="0" y="0"/>
          <a:chExt cx="0" cy="0"/>
        </a:xfrm>
      </p:grpSpPr>
      <p:sp>
        <p:nvSpPr>
          <p:cNvPr id="18" name="Rettangolo 17"/>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2" name="Rettangolo 21"/>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4" name="Rettangolo 23"/>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5" name="Rettangolo 24"/>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6" name="Rettangolo 25"/>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38" name="Connettore 1 37">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4" name="Immagine 33">
            <a:extLst>
              <a:ext uri="{FF2B5EF4-FFF2-40B4-BE49-F238E27FC236}">
                <a16:creationId xmlns="" xmlns:a16="http://schemas.microsoft.com/office/drawing/2014/main" id="{E748C170-E3A2-4036-BB02-1958ADA9CF9B}"/>
              </a:ext>
            </a:extLst>
          </p:cNvPr>
          <p:cNvPicPr>
            <a:picLocks noChangeAspect="1"/>
          </p:cNvPicPr>
          <p:nvPr userDrawn="1"/>
        </p:nvPicPr>
        <p:blipFill>
          <a:blip r:embed="rId2"/>
          <a:stretch>
            <a:fillRect/>
          </a:stretch>
        </p:blipFill>
        <p:spPr>
          <a:xfrm>
            <a:off x="-135" y="6813550"/>
            <a:ext cx="9144000" cy="44450"/>
          </a:xfrm>
          <a:prstGeom prst="rect">
            <a:avLst/>
          </a:prstGeom>
        </p:spPr>
      </p:pic>
      <p:pic>
        <p:nvPicPr>
          <p:cNvPr id="35" name="Immagine 34">
            <a:extLst>
              <a:ext uri="{FF2B5EF4-FFF2-40B4-BE49-F238E27FC236}">
                <a16:creationId xmlns="" xmlns:a16="http://schemas.microsoft.com/office/drawing/2014/main" id="{2230377E-78D8-44FD-B341-8F4ED91887F8}"/>
              </a:ext>
            </a:extLst>
          </p:cNvPr>
          <p:cNvPicPr>
            <a:picLocks noChangeAspect="1"/>
          </p:cNvPicPr>
          <p:nvPr userDrawn="1"/>
        </p:nvPicPr>
        <p:blipFill>
          <a:blip r:embed="rId2"/>
          <a:stretch>
            <a:fillRect/>
          </a:stretch>
        </p:blipFill>
        <p:spPr>
          <a:xfrm>
            <a:off x="-135" y="-1585"/>
            <a:ext cx="9144000" cy="56665"/>
          </a:xfrm>
          <a:prstGeom prst="rect">
            <a:avLst/>
          </a:prstGeom>
        </p:spPr>
      </p:pic>
      <p:sp>
        <p:nvSpPr>
          <p:cNvPr id="42" name="Rettangolo 41">
            <a:extLst>
              <a:ext uri="{FF2B5EF4-FFF2-40B4-BE49-F238E27FC236}">
                <a16:creationId xmlns="" xmlns:a16="http://schemas.microsoft.com/office/drawing/2014/main" id="{72ADA07B-AD55-4EFA-9DCD-327EED436DB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39" name="Slide Number Placeholder 5">
            <a:extLst>
              <a:ext uri="{FF2B5EF4-FFF2-40B4-BE49-F238E27FC236}">
                <a16:creationId xmlns="" xmlns:a16="http://schemas.microsoft.com/office/drawing/2014/main" id="{8908929C-8E44-1A4A-A572-D417C01C0ADE}"/>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0" name="Date Placeholder 3">
            <a:extLst>
              <a:ext uri="{FF2B5EF4-FFF2-40B4-BE49-F238E27FC236}">
                <a16:creationId xmlns="" xmlns:a16="http://schemas.microsoft.com/office/drawing/2014/main" id="{A1CF1935-6208-F949-8DA8-22C8D0B59609}"/>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18. 06. 13.</a:t>
            </a:fld>
            <a:endParaRPr lang="en-US" dirty="0"/>
          </a:p>
        </p:txBody>
      </p:sp>
      <p:sp>
        <p:nvSpPr>
          <p:cNvPr id="43" name="Footer Placeholder 4">
            <a:extLst>
              <a:ext uri="{FF2B5EF4-FFF2-40B4-BE49-F238E27FC236}">
                <a16:creationId xmlns="" xmlns:a16="http://schemas.microsoft.com/office/drawing/2014/main" id="{01410308-86A1-CE4F-8695-F61533B9174E}"/>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Slide_2">
    <p:spTree>
      <p:nvGrpSpPr>
        <p:cNvPr id="1" name=""/>
        <p:cNvGrpSpPr/>
        <p:nvPr/>
      </p:nvGrpSpPr>
      <p:grpSpPr>
        <a:xfrm>
          <a:off x="0" y="0"/>
          <a:ext cx="0" cy="0"/>
          <a:chOff x="0" y="0"/>
          <a:chExt cx="0" cy="0"/>
        </a:xfrm>
      </p:grpSpPr>
      <p:sp>
        <p:nvSpPr>
          <p:cNvPr id="21" name="Content Placeholder 2">
            <a:extLst>
              <a:ext uri="{FF2B5EF4-FFF2-40B4-BE49-F238E27FC236}">
                <a16:creationId xmlns="" xmlns:a16="http://schemas.microsoft.com/office/drawing/2014/main" id="{B3F6A26B-5B89-2345-84B7-67F14B7446DF}"/>
              </a:ext>
            </a:extLst>
          </p:cNvPr>
          <p:cNvSpPr>
            <a:spLocks noGrp="1"/>
          </p:cNvSpPr>
          <p:nvPr>
            <p:ph idx="1" hasCustomPrompt="1"/>
          </p:nvPr>
        </p:nvSpPr>
        <p:spPr>
          <a:xfrm>
            <a:off x="251520" y="1340772"/>
            <a:ext cx="4248472" cy="4747443"/>
          </a:xfrm>
          <a:prstGeom prst="rect">
            <a:avLst/>
          </a:prstGeom>
        </p:spPr>
        <p:txBody>
          <a:bodyPr>
            <a:normAutofit/>
          </a:bodyPr>
          <a:lstStyle>
            <a:lvl1pPr marL="257175" indent="-257175" algn="l" defTabSz="342900" rtl="0" eaLnBrk="1" latinLnBrk="0" hangingPunct="1">
              <a:spcBef>
                <a:spcPct val="20000"/>
              </a:spcBef>
              <a:buSzPct val="100000"/>
              <a:buFontTx/>
              <a:buBlip>
                <a:blip r:embed="rId2"/>
              </a:buBlip>
              <a:defRPr lang="en-GB" sz="2800" b="0" i="0" kern="1200" noProof="0" dirty="0" smtClean="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lang="en-GB" sz="2600" b="0" i="0" kern="1200" noProof="0" dirty="0" smtClean="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lang="en-GB" sz="2400" b="0" i="0" kern="1200" noProof="0" dirty="0" smtClean="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lang="en-GB" sz="2800" b="0" i="0" kern="1200" noProof="0" dirty="0" smtClean="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2" name="Content Placeholder 2">
            <a:extLst>
              <a:ext uri="{FF2B5EF4-FFF2-40B4-BE49-F238E27FC236}">
                <a16:creationId xmlns="" xmlns:a16="http://schemas.microsoft.com/office/drawing/2014/main" id="{EA9C6E97-D6ED-C742-B3BF-F3C7F85504AE}"/>
              </a:ext>
            </a:extLst>
          </p:cNvPr>
          <p:cNvSpPr>
            <a:spLocks noGrp="1"/>
          </p:cNvSpPr>
          <p:nvPr>
            <p:ph idx="15" hasCustomPrompt="1"/>
          </p:nvPr>
        </p:nvSpPr>
        <p:spPr>
          <a:xfrm>
            <a:off x="4644009" y="1340772"/>
            <a:ext cx="4248472" cy="4747443"/>
          </a:xfrm>
          <a:prstGeom prst="rect">
            <a:avLst/>
          </a:prstGeom>
        </p:spPr>
        <p:txBody>
          <a:bodyPr>
            <a:normAutofit/>
          </a:bodyPr>
          <a:lstStyle>
            <a:lvl1pPr marL="257175" indent="-257175">
              <a:buSzPct val="100000"/>
              <a:buFontTx/>
              <a:buBlip>
                <a:blip r:embed="rId2"/>
              </a:buBlip>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75000"/>
                  </a:schemeClr>
                </a:solidFill>
                <a:latin typeface="+mn-lt"/>
                <a:ea typeface="Source Sans Pro" charset="0"/>
                <a:cs typeface="Source Sans Pro"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 Third </a:t>
            </a:r>
            <a:r>
              <a:rPr lang="it-IT" dirty="0" err="1"/>
              <a:t>level</a:t>
            </a:r>
            <a:endParaRPr lang="it-IT" dirty="0"/>
          </a:p>
          <a:p>
            <a:pPr lvl="3"/>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26" name="Rettangolo 25"/>
          <p:cNvSpPr>
            <a:spLocks/>
          </p:cNvSpPr>
          <p:nvPr userDrawn="1"/>
        </p:nvSpPr>
        <p:spPr>
          <a:xfrm>
            <a:off x="3114459" y="0"/>
            <a:ext cx="1133521"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7" name="Rettangolo 26"/>
          <p:cNvSpPr>
            <a:spLocks/>
          </p:cNvSpPr>
          <p:nvPr userDrawn="1"/>
        </p:nvSpPr>
        <p:spPr>
          <a:xfrm>
            <a:off x="5940154" y="0"/>
            <a:ext cx="3167471"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8" name="Rettangolo 27"/>
          <p:cNvSpPr>
            <a:spLocks/>
          </p:cNvSpPr>
          <p:nvPr userDrawn="1"/>
        </p:nvSpPr>
        <p:spPr>
          <a:xfrm>
            <a:off x="8401706" y="0"/>
            <a:ext cx="74763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29" name="Rettangolo 28"/>
          <p:cNvSpPr>
            <a:spLocks/>
          </p:cNvSpPr>
          <p:nvPr userDrawn="1"/>
        </p:nvSpPr>
        <p:spPr>
          <a:xfrm>
            <a:off x="1907705" y="0"/>
            <a:ext cx="101605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0" name="Rettangolo 29"/>
          <p:cNvSpPr>
            <a:spLocks/>
          </p:cNvSpPr>
          <p:nvPr userDrawn="1"/>
        </p:nvSpPr>
        <p:spPr>
          <a:xfrm>
            <a:off x="7164289" y="0"/>
            <a:ext cx="1303646"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1" name="Rettangolo 30"/>
          <p:cNvSpPr>
            <a:spLocks/>
          </p:cNvSpPr>
          <p:nvPr userDrawn="1"/>
        </p:nvSpPr>
        <p:spPr>
          <a:xfrm>
            <a:off x="5220074" y="0"/>
            <a:ext cx="1142863"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2" name="Rettangolo 31"/>
          <p:cNvSpPr>
            <a:spLocks/>
          </p:cNvSpPr>
          <p:nvPr userDrawn="1"/>
        </p:nvSpPr>
        <p:spPr>
          <a:xfrm>
            <a:off x="1276470" y="-2"/>
            <a:ext cx="631235" cy="36000"/>
          </a:xfrm>
          <a:prstGeom prst="rect">
            <a:avLst/>
          </a:prstGeom>
          <a:solidFill>
            <a:srgbClr val="1C3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3" name="Rettangolo 32"/>
          <p:cNvSpPr>
            <a:spLocks/>
          </p:cNvSpPr>
          <p:nvPr userDrawn="1"/>
        </p:nvSpPr>
        <p:spPr>
          <a:xfrm>
            <a:off x="643478"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4" name="Rettangolo 33"/>
          <p:cNvSpPr>
            <a:spLocks/>
          </p:cNvSpPr>
          <p:nvPr userDrawn="1"/>
        </p:nvSpPr>
        <p:spPr>
          <a:xfrm>
            <a:off x="2590802" y="0"/>
            <a:ext cx="640569"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5" name="Rettangolo 34"/>
          <p:cNvSpPr>
            <a:spLocks/>
          </p:cNvSpPr>
          <p:nvPr userDrawn="1"/>
        </p:nvSpPr>
        <p:spPr>
          <a:xfrm>
            <a:off x="4247980" y="0"/>
            <a:ext cx="1052485"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6" name="Rettangolo 35"/>
          <p:cNvSpPr>
            <a:spLocks/>
          </p:cNvSpPr>
          <p:nvPr userDrawn="1"/>
        </p:nvSpPr>
        <p:spPr>
          <a:xfrm>
            <a:off x="7357994" y="0"/>
            <a:ext cx="166335" cy="36000"/>
          </a:xfrm>
          <a:prstGeom prst="rect">
            <a:avLst/>
          </a:prstGeom>
          <a:solidFill>
            <a:srgbClr val="75A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sp>
        <p:nvSpPr>
          <p:cNvPr id="37" name="Rettangolo 36"/>
          <p:cNvSpPr>
            <a:spLocks/>
          </p:cNvSpPr>
          <p:nvPr userDrawn="1"/>
        </p:nvSpPr>
        <p:spPr>
          <a:xfrm>
            <a:off x="-135" y="-2"/>
            <a:ext cx="643613" cy="36000"/>
          </a:xfrm>
          <a:prstGeom prst="rect">
            <a:avLst/>
          </a:prstGeom>
          <a:solidFill>
            <a:srgbClr val="B58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41" name="Connettore 1 40">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8" name="Immagine 37">
            <a:extLst>
              <a:ext uri="{FF2B5EF4-FFF2-40B4-BE49-F238E27FC236}">
                <a16:creationId xmlns="" xmlns:a16="http://schemas.microsoft.com/office/drawing/2014/main" id="{6E92571F-B9E2-4515-A851-FD195B169038}"/>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44" name="Immagine 43">
            <a:extLst>
              <a:ext uri="{FF2B5EF4-FFF2-40B4-BE49-F238E27FC236}">
                <a16:creationId xmlns="" xmlns:a16="http://schemas.microsoft.com/office/drawing/2014/main" id="{928418AB-C8AD-472B-89A7-2D6A16B3D901}"/>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6" name="Rettangolo 45">
            <a:extLst>
              <a:ext uri="{FF2B5EF4-FFF2-40B4-BE49-F238E27FC236}">
                <a16:creationId xmlns="" xmlns:a16="http://schemas.microsoft.com/office/drawing/2014/main" id="{123C6A7A-0C9A-4D82-B852-DF92CC423C4B}"/>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24" name="Slide Number Placeholder 5">
            <a:extLst>
              <a:ext uri="{FF2B5EF4-FFF2-40B4-BE49-F238E27FC236}">
                <a16:creationId xmlns="" xmlns:a16="http://schemas.microsoft.com/office/drawing/2014/main" id="{00EFEDC4-EF62-9343-9EE9-EB34B88BB9D5}"/>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42" name="Date Placeholder 3">
            <a:extLst>
              <a:ext uri="{FF2B5EF4-FFF2-40B4-BE49-F238E27FC236}">
                <a16:creationId xmlns="" xmlns:a16="http://schemas.microsoft.com/office/drawing/2014/main" id="{8BDDDF39-2847-5C45-8C28-79E66DD0975F}"/>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18. 06. 13.</a:t>
            </a:fld>
            <a:endParaRPr lang="en-US" dirty="0"/>
          </a:p>
        </p:txBody>
      </p:sp>
      <p:sp>
        <p:nvSpPr>
          <p:cNvPr id="43" name="Footer Placeholder 4">
            <a:extLst>
              <a:ext uri="{FF2B5EF4-FFF2-40B4-BE49-F238E27FC236}">
                <a16:creationId xmlns="" xmlns:a16="http://schemas.microsoft.com/office/drawing/2014/main" id="{E515CF22-948A-774C-8025-06D4D9860710}"/>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40" name="Segnaposto testo 3">
            <a:extLst>
              <a:ext uri="{FF2B5EF4-FFF2-40B4-BE49-F238E27FC236}">
                <a16:creationId xmlns="" xmlns:a16="http://schemas.microsoft.com/office/drawing/2014/main" id="{26E22B5B-74B7-984A-B35C-01F845E6DC7E}"/>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70702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Text (Vertical)">
    <p:spTree>
      <p:nvGrpSpPr>
        <p:cNvPr id="1" name=""/>
        <p:cNvGrpSpPr/>
        <p:nvPr/>
      </p:nvGrpSpPr>
      <p:grpSpPr>
        <a:xfrm>
          <a:off x="0" y="0"/>
          <a:ext cx="0" cy="0"/>
          <a:chOff x="0" y="0"/>
          <a:chExt cx="0" cy="0"/>
        </a:xfrm>
      </p:grpSpPr>
      <p:sp>
        <p:nvSpPr>
          <p:cNvPr id="13" name="Content Placeholder 2">
            <a:extLst>
              <a:ext uri="{FF2B5EF4-FFF2-40B4-BE49-F238E27FC236}">
                <a16:creationId xmlns="" xmlns:a16="http://schemas.microsoft.com/office/drawing/2014/main" id="{01252496-1750-864D-B854-CEE0315DE692}"/>
              </a:ext>
            </a:extLst>
          </p:cNvPr>
          <p:cNvSpPr>
            <a:spLocks noGrp="1"/>
          </p:cNvSpPr>
          <p:nvPr>
            <p:ph idx="13" hasCustomPrompt="1"/>
          </p:nvPr>
        </p:nvSpPr>
        <p:spPr>
          <a:xfrm rot="5400000">
            <a:off x="2123727" y="-603447"/>
            <a:ext cx="4896546" cy="8640960"/>
          </a:xfrm>
          <a:prstGeom prst="rect">
            <a:avLst/>
          </a:prstGeom>
        </p:spPr>
        <p:txBody>
          <a:bodyPr>
            <a:normAutofit/>
          </a:bodyPr>
          <a:lstStyle>
            <a:lvl1pPr marL="257175" indent="-257175">
              <a:buSzPct val="100000"/>
              <a:buFontTx/>
              <a:buBlip>
                <a:blip r:embed="rId2"/>
              </a:buBlip>
              <a:defRPr sz="2800" b="0" i="0">
                <a:solidFill>
                  <a:schemeClr val="tx1">
                    <a:lumMod val="50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50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50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50000"/>
                  </a:schemeClr>
                </a:solidFill>
                <a:latin typeface="+mn-lt"/>
                <a:ea typeface="Source Sans Pro" charset="0"/>
                <a:cs typeface="Source Sans Pro" charset="0"/>
              </a:defRPr>
            </a:lvl4pPr>
            <a:lvl5pPr marL="1657350" marR="0" indent="-457200" algn="l" defTabSz="342900" rtl="0" eaLnBrk="1" fontAlgn="auto" latinLnBrk="0" hangingPunct="1">
              <a:lnSpc>
                <a:spcPct val="100000"/>
              </a:lnSpc>
              <a:spcBef>
                <a:spcPct val="20000"/>
              </a:spcBef>
              <a:spcAft>
                <a:spcPts val="0"/>
              </a:spcAft>
              <a:buClrTx/>
              <a:buSzPct val="80000"/>
              <a:buFont typeface="Calibri" panose="020F0502020204030204" pitchFamily="34" charset="0"/>
              <a:buChar char="-"/>
              <a:tabLst/>
              <a:defRPr sz="2800" b="0" i="0">
                <a:solidFill>
                  <a:schemeClr val="tx1">
                    <a:lumMod val="50000"/>
                  </a:schemeClr>
                </a:solidFill>
                <a:latin typeface="+mn-lt"/>
                <a:ea typeface="Source Sans Pro" charset="0"/>
                <a:cs typeface="Source Sans Pro" charset="0"/>
              </a:defRPr>
            </a:lvl5pPr>
          </a:lstStyle>
          <a:p>
            <a:pPr lvl="0"/>
            <a:r>
              <a:rPr lang="en-GB" noProof="0" dirty="0"/>
              <a:t>Click here to add text</a:t>
            </a:r>
          </a:p>
          <a:p>
            <a:pPr lvl="1"/>
            <a:r>
              <a:rPr lang="en-GB" noProof="0" dirty="0"/>
              <a:t>Second level</a:t>
            </a:r>
          </a:p>
          <a:p>
            <a:pPr lvl="2"/>
            <a:r>
              <a:rPr lang="en-GB" noProof="0" dirty="0"/>
              <a:t> Third level</a:t>
            </a:r>
          </a:p>
          <a:p>
            <a:pPr lvl="3"/>
            <a:r>
              <a:rPr lang="en-GB" noProof="0" dirty="0"/>
              <a:t> </a:t>
            </a:r>
          </a:p>
          <a:p>
            <a:pPr lvl="4"/>
            <a:endParaRPr lang="en-GB" noProof="0" dirty="0"/>
          </a:p>
          <a:p>
            <a:pPr lvl="4"/>
            <a:endParaRPr lang="en-GB" noProof="0" dirty="0"/>
          </a:p>
          <a:p>
            <a:pPr lvl="4"/>
            <a:endParaRPr lang="en-GB" noProof="0" dirty="0"/>
          </a:p>
          <a:p>
            <a:pPr lvl="4"/>
            <a:endParaRPr lang="en-GB" noProof="0" dirty="0"/>
          </a:p>
          <a:p>
            <a:pPr lvl="4"/>
            <a:endParaRPr lang="en-GB" noProof="0" dirty="0"/>
          </a:p>
        </p:txBody>
      </p:sp>
      <p:cxnSp>
        <p:nvCxnSpPr>
          <p:cNvPr id="40" name="Connettore 1 39">
            <a:extLst>
              <a:ext uri="{FF2B5EF4-FFF2-40B4-BE49-F238E27FC236}">
                <a16:creationId xmlns="" xmlns:a16="http://schemas.microsoft.com/office/drawing/2014/main" id="{05EEB7C1-79E8-894A-A6D8-E6E8AF7BA267}"/>
              </a:ext>
            </a:extLst>
          </p:cNvPr>
          <p:cNvCxnSpPr>
            <a:cxnSpLocks/>
          </p:cNvCxnSpPr>
          <p:nvPr userDrawn="1"/>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pic>
        <p:nvPicPr>
          <p:cNvPr id="32" name="Immagine 31">
            <a:extLst>
              <a:ext uri="{FF2B5EF4-FFF2-40B4-BE49-F238E27FC236}">
                <a16:creationId xmlns="" xmlns:a16="http://schemas.microsoft.com/office/drawing/2014/main" id="{FA6B2CD8-FEE8-4B8F-B1F0-EA8D83797BBF}"/>
              </a:ext>
            </a:extLst>
          </p:cNvPr>
          <p:cNvPicPr>
            <a:picLocks noChangeAspect="1"/>
          </p:cNvPicPr>
          <p:nvPr userDrawn="1"/>
        </p:nvPicPr>
        <p:blipFill>
          <a:blip r:embed="rId3"/>
          <a:stretch>
            <a:fillRect/>
          </a:stretch>
        </p:blipFill>
        <p:spPr>
          <a:xfrm>
            <a:off x="-135" y="6813550"/>
            <a:ext cx="9144000" cy="44450"/>
          </a:xfrm>
          <a:prstGeom prst="rect">
            <a:avLst/>
          </a:prstGeom>
        </p:spPr>
      </p:pic>
      <p:pic>
        <p:nvPicPr>
          <p:cNvPr id="37" name="Immagine 36">
            <a:extLst>
              <a:ext uri="{FF2B5EF4-FFF2-40B4-BE49-F238E27FC236}">
                <a16:creationId xmlns="" xmlns:a16="http://schemas.microsoft.com/office/drawing/2014/main" id="{0EBFEB97-F397-4880-BA39-E13E87E3191D}"/>
              </a:ext>
            </a:extLst>
          </p:cNvPr>
          <p:cNvPicPr>
            <a:picLocks noChangeAspect="1"/>
          </p:cNvPicPr>
          <p:nvPr userDrawn="1"/>
        </p:nvPicPr>
        <p:blipFill>
          <a:blip r:embed="rId3"/>
          <a:stretch>
            <a:fillRect/>
          </a:stretch>
        </p:blipFill>
        <p:spPr>
          <a:xfrm>
            <a:off x="-135" y="-1585"/>
            <a:ext cx="9144000" cy="56665"/>
          </a:xfrm>
          <a:prstGeom prst="rect">
            <a:avLst/>
          </a:prstGeom>
        </p:spPr>
      </p:pic>
      <p:sp>
        <p:nvSpPr>
          <p:cNvPr id="45" name="Rettangolo 44">
            <a:extLst>
              <a:ext uri="{FF2B5EF4-FFF2-40B4-BE49-F238E27FC236}">
                <a16:creationId xmlns="" xmlns:a16="http://schemas.microsoft.com/office/drawing/2014/main" id="{D9796DA9-E1E4-4FB4-8943-01C592107B8A}"/>
              </a:ext>
            </a:extLst>
          </p:cNvPr>
          <p:cNvSpPr/>
          <p:nvPr userDrawn="1"/>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
        <p:nvSpPr>
          <p:cNvPr id="11" name="Slide Number Placeholder 5">
            <a:extLst>
              <a:ext uri="{FF2B5EF4-FFF2-40B4-BE49-F238E27FC236}">
                <a16:creationId xmlns="" xmlns:a16="http://schemas.microsoft.com/office/drawing/2014/main" id="{08331AB2-FA10-F049-BA93-704EC2A5F733}"/>
              </a:ext>
            </a:extLst>
          </p:cNvPr>
          <p:cNvSpPr>
            <a:spLocks noGrp="1"/>
          </p:cNvSpPr>
          <p:nvPr>
            <p:ph type="sldNum" sz="quarter" idx="12"/>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12" name="Date Placeholder 3">
            <a:extLst>
              <a:ext uri="{FF2B5EF4-FFF2-40B4-BE49-F238E27FC236}">
                <a16:creationId xmlns="" xmlns:a16="http://schemas.microsoft.com/office/drawing/2014/main" id="{89817EDF-DE74-3540-B1AD-C331BAC21565}"/>
              </a:ext>
            </a:extLst>
          </p:cNvPr>
          <p:cNvSpPr>
            <a:spLocks noGrp="1"/>
          </p:cNvSpPr>
          <p:nvPr>
            <p:ph type="dt" sz="half" idx="10"/>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18. 06. 13.</a:t>
            </a:fld>
            <a:endParaRPr lang="en-US" dirty="0"/>
          </a:p>
        </p:txBody>
      </p:sp>
      <p:sp>
        <p:nvSpPr>
          <p:cNvPr id="14" name="Footer Placeholder 4">
            <a:extLst>
              <a:ext uri="{FF2B5EF4-FFF2-40B4-BE49-F238E27FC236}">
                <a16:creationId xmlns="" xmlns:a16="http://schemas.microsoft.com/office/drawing/2014/main" id="{0BE6B5B4-AF6A-764F-AC9F-BFC02551E165}"/>
              </a:ext>
            </a:extLst>
          </p:cNvPr>
          <p:cNvSpPr>
            <a:spLocks noGrp="1"/>
          </p:cNvSpPr>
          <p:nvPr>
            <p:ph type="ftr" sz="quarter" idx="11"/>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sp>
        <p:nvSpPr>
          <p:cNvPr id="15" name="Segnaposto testo 3">
            <a:extLst>
              <a:ext uri="{FF2B5EF4-FFF2-40B4-BE49-F238E27FC236}">
                <a16:creationId xmlns="" xmlns:a16="http://schemas.microsoft.com/office/drawing/2014/main" id="{2D92F18E-5415-984E-8376-0329B157E528}"/>
              </a:ext>
            </a:extLst>
          </p:cNvPr>
          <p:cNvSpPr>
            <a:spLocks noGrp="1"/>
          </p:cNvSpPr>
          <p:nvPr>
            <p:ph type="body" sz="quarter" idx="14" hasCustomPrompt="1"/>
          </p:nvPr>
        </p:nvSpPr>
        <p:spPr>
          <a:xfrm>
            <a:off x="2911677" y="260489"/>
            <a:ext cx="5980803" cy="86408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spTree>
    <p:extLst>
      <p:ext uri="{BB962C8B-B14F-4D97-AF65-F5344CB8AC3E}">
        <p14:creationId xmlns:p14="http://schemas.microsoft.com/office/powerpoint/2010/main" val="147492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mediat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8341E515-DD63-3D42-B42C-9035172A73DB}"/>
              </a:ext>
            </a:extLst>
          </p:cNvPr>
          <p:cNvSpPr>
            <a:spLocks noGrp="1"/>
          </p:cNvSpPr>
          <p:nvPr>
            <p:ph idx="1" hasCustomPrompt="1"/>
          </p:nvPr>
        </p:nvSpPr>
        <p:spPr>
          <a:xfrm>
            <a:off x="683568" y="2849622"/>
            <a:ext cx="7759774" cy="2317368"/>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pPr lvl="0"/>
            <a:r>
              <a:rPr lang="en-GB" noProof="0" dirty="0"/>
              <a:t>Click here to add text</a:t>
            </a:r>
            <a:endParaRPr lang="it-IT" dirty="0"/>
          </a:p>
          <a:p>
            <a:pPr lvl="4"/>
            <a:endParaRPr lang="it-IT" dirty="0"/>
          </a:p>
          <a:p>
            <a:pPr lvl="4"/>
            <a:endParaRPr lang="it-IT" dirty="0"/>
          </a:p>
          <a:p>
            <a:pPr lvl="4"/>
            <a:endParaRPr lang="it-IT" dirty="0"/>
          </a:p>
          <a:p>
            <a:pPr lvl="4"/>
            <a:endParaRPr lang="it-IT" dirty="0"/>
          </a:p>
          <a:p>
            <a:pPr lvl="4"/>
            <a:endParaRPr lang="it-IT" dirty="0"/>
          </a:p>
        </p:txBody>
      </p:sp>
      <p:sp>
        <p:nvSpPr>
          <p:cNvPr id="11" name="Content Placeholder 2">
            <a:extLst>
              <a:ext uri="{FF2B5EF4-FFF2-40B4-BE49-F238E27FC236}">
                <a16:creationId xmlns="" xmlns:a16="http://schemas.microsoft.com/office/drawing/2014/main" id="{F6408EAB-6398-5543-8CB0-5155F921C6FF}"/>
              </a:ext>
            </a:extLst>
          </p:cNvPr>
          <p:cNvSpPr>
            <a:spLocks noGrp="1"/>
          </p:cNvSpPr>
          <p:nvPr>
            <p:ph idx="10" hasCustomPrompt="1"/>
          </p:nvPr>
        </p:nvSpPr>
        <p:spPr>
          <a:xfrm>
            <a:off x="683568" y="2162303"/>
            <a:ext cx="5883079" cy="556413"/>
          </a:xfrm>
          <a:prstGeom prst="rect">
            <a:avLst/>
          </a:prstGeom>
        </p:spPr>
        <p:txBody>
          <a:bodyPr>
            <a:normAutofit/>
          </a:bodyPr>
          <a:lstStyle>
            <a:lvl1pPr marL="0" indent="0">
              <a:buSzPct val="100000"/>
              <a:buFontTx/>
              <a:buNone/>
              <a:defRPr sz="2800" b="0" i="0">
                <a:solidFill>
                  <a:schemeClr val="tx1">
                    <a:lumMod val="75000"/>
                  </a:schemeClr>
                </a:solidFill>
                <a:latin typeface="+mn-lt"/>
                <a:ea typeface="Source Sans Pro" charset="0"/>
                <a:cs typeface="Source Sans Pro" charset="0"/>
              </a:defRPr>
            </a:lvl1pPr>
            <a:lvl2pPr marL="557213" indent="-214313">
              <a:buSzPct val="90000"/>
              <a:buFont typeface="Calibri" panose="020F0502020204030204" pitchFamily="34" charset="0"/>
              <a:buChar char="-"/>
              <a:defRPr sz="2600" b="0" i="0">
                <a:solidFill>
                  <a:schemeClr val="tx1">
                    <a:lumMod val="75000"/>
                  </a:schemeClr>
                </a:solidFill>
                <a:latin typeface="+mn-lt"/>
                <a:ea typeface="Source Sans Pro" charset="0"/>
                <a:cs typeface="Source Sans Pro" charset="0"/>
              </a:defRPr>
            </a:lvl2pPr>
            <a:lvl3pPr marL="857250" indent="-171450">
              <a:buSzPct val="80000"/>
              <a:buFont typeface="Wingdings" panose="05000000000000000000" pitchFamily="2" charset="2"/>
              <a:buChar char="§"/>
              <a:defRPr sz="2400" b="0" i="0">
                <a:solidFill>
                  <a:schemeClr val="tx1">
                    <a:lumMod val="75000"/>
                  </a:schemeClr>
                </a:solidFill>
                <a:latin typeface="+mn-lt"/>
                <a:ea typeface="Source Sans Pro" charset="0"/>
                <a:cs typeface="Source Sans Pro" charset="0"/>
              </a:defRPr>
            </a:lvl3pPr>
            <a:lvl4pPr marL="1028700" marR="0" indent="0" algn="l" defTabSz="342900" rtl="0" eaLnBrk="1" fontAlgn="auto" latinLnBrk="0" hangingPunct="1">
              <a:lnSpc>
                <a:spcPct val="100000"/>
              </a:lnSpc>
              <a:spcBef>
                <a:spcPct val="20000"/>
              </a:spcBef>
              <a:spcAft>
                <a:spcPts val="0"/>
              </a:spcAft>
              <a:buClrTx/>
              <a:buSzPct val="70000"/>
              <a:buFont typeface="Calibri" panose="020F0502020204030204" pitchFamily="34" charset="0"/>
              <a:buNone/>
              <a:tabLst/>
              <a:defRPr sz="2800" b="0" i="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a:solidFill>
                  <a:schemeClr val="tx1">
                    <a:lumMod val="75000"/>
                  </a:schemeClr>
                </a:solidFill>
                <a:latin typeface="+mn-lt"/>
                <a:ea typeface="Source Sans Pro" charset="0"/>
                <a:cs typeface="Source Sans Pro" charset="0"/>
              </a:defRPr>
            </a:lvl5pPr>
          </a:lstStyle>
          <a:p>
            <a:r>
              <a:rPr lang="en-GB" b="0" dirty="0">
                <a:solidFill>
                  <a:schemeClr val="accent5">
                    <a:lumMod val="75000"/>
                  </a:schemeClr>
                </a:solidFill>
              </a:rPr>
              <a:t>Click here to add subtitle</a:t>
            </a:r>
          </a:p>
          <a:p>
            <a:pPr lvl="4"/>
            <a:endParaRPr lang="it-IT" dirty="0"/>
          </a:p>
          <a:p>
            <a:pPr lvl="4"/>
            <a:endParaRPr lang="it-IT" dirty="0"/>
          </a:p>
          <a:p>
            <a:pPr lvl="4"/>
            <a:endParaRPr lang="it-IT" dirty="0"/>
          </a:p>
          <a:p>
            <a:pPr lvl="4"/>
            <a:endParaRPr lang="it-IT" dirty="0"/>
          </a:p>
          <a:p>
            <a:pPr lvl="4"/>
            <a:endParaRPr lang="it-IT" dirty="0"/>
          </a:p>
        </p:txBody>
      </p:sp>
      <p:pic>
        <p:nvPicPr>
          <p:cNvPr id="12" name="Immagine 11">
            <a:extLst>
              <a:ext uri="{FF2B5EF4-FFF2-40B4-BE49-F238E27FC236}">
                <a16:creationId xmlns="" xmlns:a16="http://schemas.microsoft.com/office/drawing/2014/main" id="{B48407DB-BA49-C94D-ADD2-877CBDD6C6D2}"/>
              </a:ext>
            </a:extLst>
          </p:cNvPr>
          <p:cNvPicPr>
            <a:picLocks noChangeAspect="1"/>
          </p:cNvPicPr>
          <p:nvPr userDrawn="1"/>
        </p:nvPicPr>
        <p:blipFill>
          <a:blip r:embed="rId3"/>
          <a:stretch>
            <a:fillRect/>
          </a:stretch>
        </p:blipFill>
        <p:spPr>
          <a:xfrm>
            <a:off x="0" y="6833419"/>
            <a:ext cx="9144000" cy="56665"/>
          </a:xfrm>
          <a:prstGeom prst="rect">
            <a:avLst/>
          </a:prstGeom>
        </p:spPr>
      </p:pic>
      <p:sp>
        <p:nvSpPr>
          <p:cNvPr id="16" name="Segnaposto testo 3">
            <a:extLst>
              <a:ext uri="{FF2B5EF4-FFF2-40B4-BE49-F238E27FC236}">
                <a16:creationId xmlns="" xmlns:a16="http://schemas.microsoft.com/office/drawing/2014/main" id="{6CFA5BBC-FB79-3941-902F-8F674A72F7C3}"/>
              </a:ext>
            </a:extLst>
          </p:cNvPr>
          <p:cNvSpPr>
            <a:spLocks noGrp="1"/>
          </p:cNvSpPr>
          <p:nvPr>
            <p:ph type="body" sz="quarter" idx="14" hasCustomPrompt="1"/>
          </p:nvPr>
        </p:nvSpPr>
        <p:spPr>
          <a:xfrm>
            <a:off x="683568" y="1484784"/>
            <a:ext cx="5980803" cy="585861"/>
          </a:xfrm>
          <a:prstGeom prst="rect">
            <a:avLst/>
          </a:prstGeom>
        </p:spPr>
        <p:txBody>
          <a:bodyPr>
            <a:normAutofit/>
          </a:bodyPr>
          <a:lstStyle>
            <a:lvl1pPr marL="0" indent="0">
              <a:buNone/>
              <a:defRPr sz="3200" b="1">
                <a:solidFill>
                  <a:srgbClr val="1C3046"/>
                </a:solidFill>
              </a:defRPr>
            </a:lvl1pPr>
          </a:lstStyle>
          <a:p>
            <a:pPr lvl="0"/>
            <a:r>
              <a:rPr lang="en-GB" noProof="0" dirty="0"/>
              <a:t>Click here to add title</a:t>
            </a:r>
            <a:endParaRPr lang="en-GB" dirty="0"/>
          </a:p>
        </p:txBody>
      </p:sp>
      <p:pic>
        <p:nvPicPr>
          <p:cNvPr id="8" name="Immagine 7">
            <a:extLst>
              <a:ext uri="{FF2B5EF4-FFF2-40B4-BE49-F238E27FC236}">
                <a16:creationId xmlns="" xmlns:a16="http://schemas.microsoft.com/office/drawing/2014/main" id="{2F32A041-669E-4668-AFFC-D799D71AE9D1}"/>
              </a:ext>
            </a:extLst>
          </p:cNvPr>
          <p:cNvPicPr>
            <a:picLocks noChangeAspect="1"/>
          </p:cNvPicPr>
          <p:nvPr userDrawn="1"/>
        </p:nvPicPr>
        <p:blipFill>
          <a:blip r:embed="rId3"/>
          <a:stretch>
            <a:fillRect/>
          </a:stretch>
        </p:blipFill>
        <p:spPr>
          <a:xfrm>
            <a:off x="-135" y="-1585"/>
            <a:ext cx="9144000" cy="56665"/>
          </a:xfrm>
          <a:prstGeom prst="rect">
            <a:avLst/>
          </a:prstGeom>
        </p:spPr>
      </p:pic>
    </p:spTree>
    <p:extLst>
      <p:ext uri="{BB962C8B-B14F-4D97-AF65-F5344CB8AC3E}">
        <p14:creationId xmlns:p14="http://schemas.microsoft.com/office/powerpoint/2010/main" val="390644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ise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 xmlns:a16="http://schemas.microsoft.com/office/drawing/2014/main" id="{89775736-39B8-4946-BA4E-2E26123BEAA4}"/>
              </a:ext>
            </a:extLst>
          </p:cNvPr>
          <p:cNvSpPr txBox="1"/>
          <p:nvPr userDrawn="1"/>
        </p:nvSpPr>
        <p:spPr>
          <a:xfrm>
            <a:off x="3131840" y="5919963"/>
            <a:ext cx="1512168" cy="400110"/>
          </a:xfrm>
          <a:prstGeom prst="rect">
            <a:avLst/>
          </a:prstGeom>
          <a:noFill/>
        </p:spPr>
        <p:txBody>
          <a:bodyPr wrap="square" rtlCol="0">
            <a:spAutoFit/>
          </a:bodyPr>
          <a:lstStyle/>
          <a:p>
            <a:pPr algn="r"/>
            <a:r>
              <a:rPr lang="en-GB" sz="2000" dirty="0">
                <a:solidFill>
                  <a:srgbClr val="1D2F45"/>
                </a:solidFill>
                <a:ea typeface="Source Sans Pro" charset="0"/>
                <a:cs typeface="Source Sans Pro" charset="0"/>
              </a:rPr>
              <a:t>eosc-hub.eu</a:t>
            </a:r>
          </a:p>
        </p:txBody>
      </p:sp>
      <p:pic>
        <p:nvPicPr>
          <p:cNvPr id="7" name="Immagine 6">
            <a:extLst>
              <a:ext uri="{FF2B5EF4-FFF2-40B4-BE49-F238E27FC236}">
                <a16:creationId xmlns="" xmlns:a16="http://schemas.microsoft.com/office/drawing/2014/main" id="{4E9FBBCD-1A09-854C-AD37-ABFC23BF72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1800" y="5838387"/>
            <a:ext cx="589524" cy="578959"/>
          </a:xfrm>
          <a:prstGeom prst="rect">
            <a:avLst/>
          </a:prstGeom>
        </p:spPr>
      </p:pic>
      <p:pic>
        <p:nvPicPr>
          <p:cNvPr id="8" name="Immagine 7">
            <a:extLst>
              <a:ext uri="{FF2B5EF4-FFF2-40B4-BE49-F238E27FC236}">
                <a16:creationId xmlns="" xmlns:a16="http://schemas.microsoft.com/office/drawing/2014/main" id="{AB059FA9-527F-3047-9752-9021170989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8" y="5803404"/>
            <a:ext cx="644783" cy="633228"/>
          </a:xfrm>
          <a:prstGeom prst="rect">
            <a:avLst/>
          </a:prstGeom>
        </p:spPr>
      </p:pic>
      <p:sp>
        <p:nvSpPr>
          <p:cNvPr id="9" name="CasellaDiTesto 8">
            <a:extLst>
              <a:ext uri="{FF2B5EF4-FFF2-40B4-BE49-F238E27FC236}">
                <a16:creationId xmlns="" xmlns:a16="http://schemas.microsoft.com/office/drawing/2014/main" id="{04016F19-9C1F-4B4E-A65D-FC565E20B416}"/>
              </a:ext>
            </a:extLst>
          </p:cNvPr>
          <p:cNvSpPr txBox="1"/>
          <p:nvPr userDrawn="1"/>
        </p:nvSpPr>
        <p:spPr>
          <a:xfrm>
            <a:off x="5004049" y="5892828"/>
            <a:ext cx="1512168" cy="400110"/>
          </a:xfrm>
          <a:prstGeom prst="rect">
            <a:avLst/>
          </a:prstGeom>
          <a:noFill/>
        </p:spPr>
        <p:txBody>
          <a:bodyPr wrap="square" rtlCol="0">
            <a:spAutoFit/>
          </a:bodyPr>
          <a:lstStyle/>
          <a:p>
            <a:pPr algn="l"/>
            <a:r>
              <a:rPr lang="en-GB" sz="2000" dirty="0">
                <a:solidFill>
                  <a:srgbClr val="1D2F45"/>
                </a:solidFill>
                <a:ea typeface="Source Sans Pro" charset="0"/>
                <a:cs typeface="Source Sans Pro" charset="0"/>
              </a:rPr>
              <a:t>@</a:t>
            </a:r>
            <a:r>
              <a:rPr lang="en-GB" sz="2000" dirty="0" err="1">
                <a:solidFill>
                  <a:srgbClr val="1D2F45"/>
                </a:solidFill>
                <a:ea typeface="Source Sans Pro" charset="0"/>
                <a:cs typeface="Source Sans Pro" charset="0"/>
              </a:rPr>
              <a:t>EOSC_eu</a:t>
            </a:r>
            <a:endParaRPr lang="en-GB" sz="2000" dirty="0">
              <a:solidFill>
                <a:srgbClr val="1D2F45"/>
              </a:solidFill>
              <a:ea typeface="Source Sans Pro" charset="0"/>
              <a:cs typeface="Source Sans Pro" charset="0"/>
            </a:endParaRPr>
          </a:p>
        </p:txBody>
      </p:sp>
      <p:pic>
        <p:nvPicPr>
          <p:cNvPr id="2" name="Immagin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03907" y="3358840"/>
            <a:ext cx="1784961" cy="2231201"/>
          </a:xfrm>
          <a:prstGeom prst="rect">
            <a:avLst/>
          </a:prstGeom>
        </p:spPr>
      </p:pic>
      <p:cxnSp>
        <p:nvCxnSpPr>
          <p:cNvPr id="18" name="Connettore 1 17">
            <a:extLst>
              <a:ext uri="{FF2B5EF4-FFF2-40B4-BE49-F238E27FC236}">
                <a16:creationId xmlns="" xmlns:a16="http://schemas.microsoft.com/office/drawing/2014/main" id="{97C3FAB3-381B-274E-9A7E-CD86B4B697B3}"/>
              </a:ext>
            </a:extLst>
          </p:cNvPr>
          <p:cNvCxnSpPr/>
          <p:nvPr userDrawn="1"/>
        </p:nvCxnSpPr>
        <p:spPr>
          <a:xfrm>
            <a:off x="671555" y="2929632"/>
            <a:ext cx="2112235" cy="0"/>
          </a:xfrm>
          <a:prstGeom prst="line">
            <a:avLst/>
          </a:prstGeom>
          <a:ln>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23" name="Titolo 22">
            <a:extLst>
              <a:ext uri="{FF2B5EF4-FFF2-40B4-BE49-F238E27FC236}">
                <a16:creationId xmlns="" xmlns:a16="http://schemas.microsoft.com/office/drawing/2014/main" id="{91A4CF75-7F87-534F-870F-ED5701E5713B}"/>
              </a:ext>
            </a:extLst>
          </p:cNvPr>
          <p:cNvSpPr>
            <a:spLocks noGrp="1"/>
          </p:cNvSpPr>
          <p:nvPr>
            <p:ph type="title" hasCustomPrompt="1"/>
          </p:nvPr>
        </p:nvSpPr>
        <p:spPr>
          <a:xfrm>
            <a:off x="597702" y="1772817"/>
            <a:ext cx="2894178" cy="1008112"/>
          </a:xfrm>
          <a:prstGeom prst="rect">
            <a:avLst/>
          </a:prstGeom>
        </p:spPr>
        <p:txBody>
          <a:bodyPr>
            <a:normAutofit/>
          </a:bodyPr>
          <a:lstStyle>
            <a:lvl1pPr>
              <a:defRPr sz="2800"/>
            </a:lvl1pPr>
          </a:lstStyle>
          <a:p>
            <a:r>
              <a:rPr lang="it-IT" b="1" dirty="0" err="1">
                <a:solidFill>
                  <a:srgbClr val="1C3046"/>
                </a:solidFill>
              </a:rPr>
              <a:t>Thank</a:t>
            </a:r>
            <a:r>
              <a:rPr lang="it-IT" b="1" dirty="0">
                <a:solidFill>
                  <a:srgbClr val="1C3046"/>
                </a:solidFill>
              </a:rPr>
              <a:t> </a:t>
            </a:r>
            <a:r>
              <a:rPr lang="it-IT" b="1" dirty="0" err="1">
                <a:solidFill>
                  <a:srgbClr val="1C3046"/>
                </a:solidFill>
              </a:rPr>
              <a:t>you</a:t>
            </a:r>
            <a:r>
              <a:rPr lang="it-IT" b="1" dirty="0">
                <a:solidFill>
                  <a:srgbClr val="1C3046"/>
                </a:solidFill>
              </a:rPr>
              <a:t> for </a:t>
            </a:r>
            <a:r>
              <a:rPr lang="it-IT" b="1" dirty="0" err="1">
                <a:solidFill>
                  <a:srgbClr val="1C3046"/>
                </a:solidFill>
              </a:rPr>
              <a:t>your</a:t>
            </a:r>
            <a:r>
              <a:rPr lang="it-IT" b="1" dirty="0">
                <a:solidFill>
                  <a:srgbClr val="1C3046"/>
                </a:solidFill>
              </a:rPr>
              <a:t> </a:t>
            </a:r>
            <a:r>
              <a:rPr lang="it-IT" b="1" dirty="0" err="1">
                <a:solidFill>
                  <a:srgbClr val="1C3046"/>
                </a:solidFill>
              </a:rPr>
              <a:t>attention</a:t>
            </a:r>
            <a:r>
              <a:rPr lang="it-IT" b="1" dirty="0">
                <a:solidFill>
                  <a:srgbClr val="1C3046"/>
                </a:solidFill>
              </a:rPr>
              <a:t>!</a:t>
            </a:r>
            <a:endParaRPr lang="en-GB" dirty="0"/>
          </a:p>
        </p:txBody>
      </p:sp>
      <p:sp>
        <p:nvSpPr>
          <p:cNvPr id="33" name="Segnaposto contenuto 32">
            <a:extLst>
              <a:ext uri="{FF2B5EF4-FFF2-40B4-BE49-F238E27FC236}">
                <a16:creationId xmlns="" xmlns:a16="http://schemas.microsoft.com/office/drawing/2014/main" id="{EFF3BDC9-F42A-914E-9BE9-F145917FEA33}"/>
              </a:ext>
            </a:extLst>
          </p:cNvPr>
          <p:cNvSpPr>
            <a:spLocks noGrp="1"/>
          </p:cNvSpPr>
          <p:nvPr>
            <p:ph sz="quarter" idx="10" hasCustomPrompt="1"/>
          </p:nvPr>
        </p:nvSpPr>
        <p:spPr>
          <a:xfrm>
            <a:off x="5508104" y="1773238"/>
            <a:ext cx="3385071" cy="1585912"/>
          </a:xfrm>
          <a:prstGeom prst="rect">
            <a:avLst/>
          </a:prstGeom>
        </p:spPr>
        <p:txBody>
          <a:bodyPr>
            <a:normAutofit/>
          </a:bodyPr>
          <a:lstStyle>
            <a:lvl1pPr marL="257175" indent="-257175" algn="l">
              <a:buFontTx/>
              <a:buNone/>
              <a:defRPr sz="1800"/>
            </a:lvl1pPr>
            <a:lvl2pPr>
              <a:defRPr sz="1800"/>
            </a:lvl2pPr>
            <a:lvl3pPr>
              <a:defRPr sz="1800"/>
            </a:lvl3pPr>
            <a:lvl4pPr>
              <a:defRPr sz="1800"/>
            </a:lvl4pPr>
            <a:lvl5pPr>
              <a:defRPr sz="1800"/>
            </a:lvl5pPr>
          </a:lstStyle>
          <a:p>
            <a:pPr marL="0" indent="0">
              <a:buNone/>
            </a:pPr>
            <a:r>
              <a:rPr lang="en-GB" sz="1800" b="1" dirty="0">
                <a:solidFill>
                  <a:srgbClr val="1C3046"/>
                </a:solidFill>
              </a:rPr>
              <a:t>Contact</a:t>
            </a:r>
          </a:p>
          <a:p>
            <a:pPr marL="0" indent="0">
              <a:buNone/>
            </a:pPr>
            <a:r>
              <a:rPr lang="en-GB" sz="1800" dirty="0">
                <a:solidFill>
                  <a:srgbClr val="1C3046"/>
                </a:solidFill>
              </a:rPr>
              <a:t>Lorem ipsum </a:t>
            </a:r>
            <a:r>
              <a:rPr lang="en-GB" sz="1800" dirty="0" err="1">
                <a:solidFill>
                  <a:srgbClr val="1C3046"/>
                </a:solidFill>
              </a:rPr>
              <a:t>dolor</a:t>
            </a:r>
            <a:r>
              <a:rPr lang="en-GB" sz="1800" dirty="0">
                <a:solidFill>
                  <a:srgbClr val="1C3046"/>
                </a:solidFill>
              </a:rPr>
              <a:t> sit </a:t>
            </a:r>
            <a:r>
              <a:rPr lang="en-GB" sz="1800" dirty="0" err="1">
                <a:solidFill>
                  <a:srgbClr val="1C3046"/>
                </a:solidFill>
              </a:rPr>
              <a:t>amet</a:t>
            </a:r>
            <a:r>
              <a:rPr lang="en-GB" sz="1800" dirty="0">
                <a:solidFill>
                  <a:srgbClr val="1C3046"/>
                </a:solidFill>
              </a:rPr>
              <a:t>, </a:t>
            </a:r>
            <a:r>
              <a:rPr lang="en-GB" sz="1800" dirty="0" err="1">
                <a:solidFill>
                  <a:srgbClr val="1C3046"/>
                </a:solidFill>
              </a:rPr>
              <a:t>consectetur</a:t>
            </a:r>
            <a:r>
              <a:rPr lang="en-GB" sz="1800" dirty="0">
                <a:solidFill>
                  <a:srgbClr val="1C3046"/>
                </a:solidFill>
              </a:rPr>
              <a:t> </a:t>
            </a:r>
            <a:r>
              <a:rPr lang="en-GB" sz="1800" dirty="0" err="1">
                <a:solidFill>
                  <a:srgbClr val="1C3046"/>
                </a:solidFill>
              </a:rPr>
              <a:t>adipisicing</a:t>
            </a:r>
            <a:r>
              <a:rPr lang="en-GB" sz="1800" dirty="0">
                <a:solidFill>
                  <a:srgbClr val="1C3046"/>
                </a:solidFill>
              </a:rPr>
              <a:t> </a:t>
            </a:r>
            <a:r>
              <a:rPr lang="en-GB" sz="1800" dirty="0" err="1">
                <a:solidFill>
                  <a:srgbClr val="1C3046"/>
                </a:solidFill>
              </a:rPr>
              <a:t>elit</a:t>
            </a:r>
            <a:r>
              <a:rPr lang="en-GB" sz="1800" dirty="0">
                <a:solidFill>
                  <a:srgbClr val="1C3046"/>
                </a:solidFill>
              </a:rPr>
              <a:t>, </a:t>
            </a:r>
            <a:r>
              <a:rPr lang="en-GB" sz="1800" dirty="0" err="1">
                <a:solidFill>
                  <a:srgbClr val="1C3046"/>
                </a:solidFill>
              </a:rPr>
              <a:t>sed</a:t>
            </a:r>
            <a:r>
              <a:rPr lang="en-GB" sz="1800" dirty="0">
                <a:solidFill>
                  <a:srgbClr val="1C3046"/>
                </a:solidFill>
              </a:rPr>
              <a:t> do </a:t>
            </a:r>
            <a:r>
              <a:rPr lang="en-GB" sz="1800" dirty="0" err="1">
                <a:solidFill>
                  <a:srgbClr val="1C3046"/>
                </a:solidFill>
              </a:rPr>
              <a:t>eiusmod</a:t>
            </a:r>
            <a:r>
              <a:rPr lang="en-GB" sz="1800" dirty="0">
                <a:solidFill>
                  <a:srgbClr val="1C3046"/>
                </a:solidFill>
              </a:rPr>
              <a:t> </a:t>
            </a:r>
            <a:r>
              <a:rPr lang="en-GB" sz="1800" dirty="0" err="1">
                <a:solidFill>
                  <a:srgbClr val="1C3046"/>
                </a:solidFill>
              </a:rPr>
              <a:t>tempor</a:t>
            </a:r>
            <a:r>
              <a:rPr lang="en-GB" sz="1800" dirty="0">
                <a:solidFill>
                  <a:srgbClr val="1C3046"/>
                </a:solidFill>
              </a:rPr>
              <a:t> </a:t>
            </a:r>
            <a:r>
              <a:rPr lang="en-GB" sz="1800" dirty="0" err="1">
                <a:solidFill>
                  <a:srgbClr val="1C3046"/>
                </a:solidFill>
              </a:rPr>
              <a:t>incididunt</a:t>
            </a:r>
            <a:r>
              <a:rPr lang="en-GB" sz="1800" dirty="0">
                <a:solidFill>
                  <a:srgbClr val="1C3046"/>
                </a:solidFill>
              </a:rPr>
              <a:t> </a:t>
            </a:r>
            <a:r>
              <a:rPr lang="en-GB" sz="1800" dirty="0" err="1">
                <a:solidFill>
                  <a:srgbClr val="1C3046"/>
                </a:solidFill>
              </a:rPr>
              <a:t>ut</a:t>
            </a:r>
            <a:r>
              <a:rPr lang="en-GB" sz="1800" dirty="0">
                <a:solidFill>
                  <a:srgbClr val="1C3046"/>
                </a:solidFill>
              </a:rPr>
              <a:t> </a:t>
            </a:r>
            <a:r>
              <a:rPr lang="en-GB" sz="1800" dirty="0" err="1">
                <a:solidFill>
                  <a:srgbClr val="1C3046"/>
                </a:solidFill>
              </a:rPr>
              <a:t>labore</a:t>
            </a:r>
            <a:r>
              <a:rPr lang="en-GB" sz="1800" dirty="0">
                <a:solidFill>
                  <a:srgbClr val="1C3046"/>
                </a:solidFill>
              </a:rPr>
              <a:t> et </a:t>
            </a:r>
            <a:r>
              <a:rPr lang="en-GB" sz="1800" dirty="0" err="1">
                <a:solidFill>
                  <a:srgbClr val="1C3046"/>
                </a:solidFill>
              </a:rPr>
              <a:t>dolore</a:t>
            </a:r>
            <a:r>
              <a:rPr lang="en-GB" sz="1800" dirty="0">
                <a:solidFill>
                  <a:srgbClr val="1C3046"/>
                </a:solidFill>
              </a:rPr>
              <a:t> magna</a:t>
            </a:r>
          </a:p>
        </p:txBody>
      </p:sp>
      <p:sp>
        <p:nvSpPr>
          <p:cNvPr id="34" name="Segnaposto contenuto 32">
            <a:extLst>
              <a:ext uri="{FF2B5EF4-FFF2-40B4-BE49-F238E27FC236}">
                <a16:creationId xmlns="" xmlns:a16="http://schemas.microsoft.com/office/drawing/2014/main" id="{7E962D83-1102-414B-ACBE-1C6C8F8FE54E}"/>
              </a:ext>
            </a:extLst>
          </p:cNvPr>
          <p:cNvSpPr>
            <a:spLocks noGrp="1"/>
          </p:cNvSpPr>
          <p:nvPr>
            <p:ph sz="quarter" idx="11" hasCustomPrompt="1"/>
          </p:nvPr>
        </p:nvSpPr>
        <p:spPr>
          <a:xfrm>
            <a:off x="647105" y="3163634"/>
            <a:ext cx="2484735" cy="409382"/>
          </a:xfrm>
          <a:prstGeom prst="rect">
            <a:avLst/>
          </a:prstGeom>
        </p:spPr>
        <p:txBody>
          <a:bodyPr>
            <a:normAutofit/>
          </a:bodyPr>
          <a:lstStyle>
            <a:lvl1pPr marL="285750" marR="0" indent="-285750" algn="l" defTabSz="342900" rtl="0" eaLnBrk="1" fontAlgn="auto" latinLnBrk="0" hangingPunct="1">
              <a:lnSpc>
                <a:spcPct val="100000"/>
              </a:lnSpc>
              <a:spcBef>
                <a:spcPct val="20000"/>
              </a:spcBef>
              <a:spcAft>
                <a:spcPts val="0"/>
              </a:spcAft>
              <a:buClrTx/>
              <a:buSzTx/>
              <a:buFontTx/>
              <a:buNone/>
              <a:tabLst/>
              <a:defRPr/>
            </a:lvl1pPr>
            <a:lvl2pPr>
              <a:defRPr sz="1800"/>
            </a:lvl2pPr>
            <a:lvl3pPr>
              <a:defRPr sz="1800"/>
            </a:lvl3pPr>
            <a:lvl4pPr>
              <a:defRPr sz="1800"/>
            </a:lvl4pPr>
            <a:lvl5pPr>
              <a:defRPr sz="1800"/>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it-IT" sz="1800" i="1" dirty="0" err="1"/>
              <a:t>Questions</a:t>
            </a:r>
            <a:r>
              <a:rPr lang="it-IT" sz="1800" i="1" dirty="0"/>
              <a:t>?</a:t>
            </a:r>
          </a:p>
          <a:p>
            <a:pPr marL="0" indent="0">
              <a:buNone/>
            </a:pPr>
            <a:endParaRPr lang="it-IT" sz="1800" i="1" dirty="0"/>
          </a:p>
        </p:txBody>
      </p:sp>
    </p:spTree>
    <p:extLst>
      <p:ext uri="{BB962C8B-B14F-4D97-AF65-F5344CB8AC3E}">
        <p14:creationId xmlns:p14="http://schemas.microsoft.com/office/powerpoint/2010/main" val="10799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p:spTree>
      <p:nvGrpSpPr>
        <p:cNvPr id="1" name="Shape 26"/>
        <p:cNvGrpSpPr/>
        <p:nvPr/>
      </p:nvGrpSpPr>
      <p:grpSpPr>
        <a:xfrm>
          <a:off x="0" y="0"/>
          <a:ext cx="0" cy="0"/>
          <a:chOff x="0" y="0"/>
          <a:chExt cx="0" cy="0"/>
        </a:xfrm>
      </p:grpSpPr>
      <p:sp>
        <p:nvSpPr>
          <p:cNvPr id="27" name="Shape 27"/>
          <p:cNvSpPr txBox="1">
            <a:spLocks noGrp="1"/>
          </p:cNvSpPr>
          <p:nvPr>
            <p:ph type="sldNum" idx="12"/>
          </p:nvPr>
        </p:nvSpPr>
        <p:spPr>
          <a:xfrm>
            <a:off x="6553200" y="6381328"/>
            <a:ext cx="233928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75" b="0" i="0">
                <a:solidFill>
                  <a:schemeClr val="dk1"/>
                </a:solidFill>
                <a:latin typeface="Calibri"/>
                <a:ea typeface="Calibri"/>
                <a:cs typeface="Calibri"/>
                <a:sym typeface="Calibri"/>
              </a:defRPr>
            </a:lvl1pPr>
            <a:lvl2pPr marL="0" marR="0" lvl="1" indent="0" algn="r" rtl="0">
              <a:spcBef>
                <a:spcPts val="0"/>
              </a:spcBef>
              <a:buNone/>
              <a:defRPr sz="975" b="0" i="0">
                <a:solidFill>
                  <a:schemeClr val="dk1"/>
                </a:solidFill>
                <a:latin typeface="Calibri"/>
                <a:ea typeface="Calibri"/>
                <a:cs typeface="Calibri"/>
                <a:sym typeface="Calibri"/>
              </a:defRPr>
            </a:lvl2pPr>
            <a:lvl3pPr marL="0" marR="0" lvl="2" indent="0" algn="r" rtl="0">
              <a:spcBef>
                <a:spcPts val="0"/>
              </a:spcBef>
              <a:buNone/>
              <a:defRPr sz="975" b="0" i="0">
                <a:solidFill>
                  <a:schemeClr val="dk1"/>
                </a:solidFill>
                <a:latin typeface="Calibri"/>
                <a:ea typeface="Calibri"/>
                <a:cs typeface="Calibri"/>
                <a:sym typeface="Calibri"/>
              </a:defRPr>
            </a:lvl3pPr>
            <a:lvl4pPr marL="0" marR="0" lvl="3" indent="0" algn="r" rtl="0">
              <a:spcBef>
                <a:spcPts val="0"/>
              </a:spcBef>
              <a:buNone/>
              <a:defRPr sz="975" b="0" i="0">
                <a:solidFill>
                  <a:schemeClr val="dk1"/>
                </a:solidFill>
                <a:latin typeface="Calibri"/>
                <a:ea typeface="Calibri"/>
                <a:cs typeface="Calibri"/>
                <a:sym typeface="Calibri"/>
              </a:defRPr>
            </a:lvl4pPr>
            <a:lvl5pPr marL="0" marR="0" lvl="4" indent="0" algn="r" rtl="0">
              <a:spcBef>
                <a:spcPts val="0"/>
              </a:spcBef>
              <a:buNone/>
              <a:defRPr sz="975" b="0" i="0">
                <a:solidFill>
                  <a:schemeClr val="dk1"/>
                </a:solidFill>
                <a:latin typeface="Calibri"/>
                <a:ea typeface="Calibri"/>
                <a:cs typeface="Calibri"/>
                <a:sym typeface="Calibri"/>
              </a:defRPr>
            </a:lvl5pPr>
            <a:lvl6pPr marL="0" marR="0" lvl="5" indent="0" algn="r" rtl="0">
              <a:spcBef>
                <a:spcPts val="0"/>
              </a:spcBef>
              <a:buNone/>
              <a:defRPr sz="975" b="0" i="0">
                <a:solidFill>
                  <a:schemeClr val="dk1"/>
                </a:solidFill>
                <a:latin typeface="Calibri"/>
                <a:ea typeface="Calibri"/>
                <a:cs typeface="Calibri"/>
                <a:sym typeface="Calibri"/>
              </a:defRPr>
            </a:lvl6pPr>
            <a:lvl7pPr marL="0" marR="0" lvl="6" indent="0" algn="r" rtl="0">
              <a:spcBef>
                <a:spcPts val="0"/>
              </a:spcBef>
              <a:buNone/>
              <a:defRPr sz="975" b="0" i="0">
                <a:solidFill>
                  <a:schemeClr val="dk1"/>
                </a:solidFill>
                <a:latin typeface="Calibri"/>
                <a:ea typeface="Calibri"/>
                <a:cs typeface="Calibri"/>
                <a:sym typeface="Calibri"/>
              </a:defRPr>
            </a:lvl7pPr>
            <a:lvl8pPr marL="0" marR="0" lvl="7" indent="0" algn="r" rtl="0">
              <a:spcBef>
                <a:spcPts val="0"/>
              </a:spcBef>
              <a:buNone/>
              <a:defRPr sz="975" b="0" i="0">
                <a:solidFill>
                  <a:schemeClr val="dk1"/>
                </a:solidFill>
                <a:latin typeface="Calibri"/>
                <a:ea typeface="Calibri"/>
                <a:cs typeface="Calibri"/>
                <a:sym typeface="Calibri"/>
              </a:defRPr>
            </a:lvl8pPr>
            <a:lvl9pPr marL="0" marR="0" lvl="8" indent="0" algn="r" rtl="0">
              <a:spcBef>
                <a:spcPts val="0"/>
              </a:spcBef>
              <a:buNone/>
              <a:defRPr sz="975" b="0" i="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8" name="Shape 28"/>
          <p:cNvSpPr txBox="1">
            <a:spLocks noGrp="1"/>
          </p:cNvSpPr>
          <p:nvPr>
            <p:ph type="body" idx="1"/>
          </p:nvPr>
        </p:nvSpPr>
        <p:spPr>
          <a:xfrm>
            <a:off x="251520" y="1268764"/>
            <a:ext cx="8640960" cy="4855007"/>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251520" y="6381328"/>
            <a:ext cx="2133600" cy="28803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8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81328"/>
            <a:ext cx="2895600" cy="28803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98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31" name="Shape 31"/>
          <p:cNvCxnSpPr/>
          <p:nvPr/>
        </p:nvCxnSpPr>
        <p:spPr>
          <a:xfrm rot="10800000">
            <a:off x="251519" y="6376247"/>
            <a:ext cx="8640960" cy="5085"/>
          </a:xfrm>
          <a:prstGeom prst="straightConnector1">
            <a:avLst/>
          </a:prstGeom>
          <a:noFill/>
          <a:ln w="12700" cap="flat" cmpd="sng">
            <a:solidFill>
              <a:srgbClr val="1D2F45"/>
            </a:solidFill>
            <a:prstDash val="solid"/>
            <a:round/>
            <a:headEnd type="none" w="med" len="med"/>
            <a:tailEnd type="none" w="med" len="med"/>
          </a:ln>
        </p:spPr>
      </p:cxnSp>
      <p:sp>
        <p:nvSpPr>
          <p:cNvPr id="32" name="Shape 32"/>
          <p:cNvSpPr/>
          <p:nvPr/>
        </p:nvSpPr>
        <p:spPr>
          <a:xfrm>
            <a:off x="8450088" y="6381332"/>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33" name="Shape 33"/>
          <p:cNvSpPr/>
          <p:nvPr/>
        </p:nvSpPr>
        <p:spPr>
          <a:xfrm>
            <a:off x="5035836" y="-3"/>
            <a:ext cx="1303646" cy="56608"/>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4" name="Shape 34"/>
          <p:cNvSpPr/>
          <p:nvPr/>
        </p:nvSpPr>
        <p:spPr>
          <a:xfrm>
            <a:off x="7878656" y="-2404"/>
            <a:ext cx="1142863" cy="45719"/>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5" name="Shape 35"/>
          <p:cNvSpPr/>
          <p:nvPr/>
        </p:nvSpPr>
        <p:spPr>
          <a:xfrm>
            <a:off x="6381465" y="0"/>
            <a:ext cx="1601457" cy="51318"/>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6" name="Shape 36"/>
          <p:cNvSpPr/>
          <p:nvPr/>
        </p:nvSpPr>
        <p:spPr>
          <a:xfrm>
            <a:off x="-135" y="-3"/>
            <a:ext cx="643613" cy="51321"/>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7" name="Shape 37"/>
          <p:cNvPicPr preferRelativeResize="0"/>
          <p:nvPr/>
        </p:nvPicPr>
        <p:blipFill rotWithShape="1">
          <a:blip r:embed="rId2">
            <a:alphaModFix/>
          </a:blip>
          <a:srcRect/>
          <a:stretch/>
        </p:blipFill>
        <p:spPr>
          <a:xfrm>
            <a:off x="-135" y="6813550"/>
            <a:ext cx="9144000" cy="44450"/>
          </a:xfrm>
          <a:prstGeom prst="rect">
            <a:avLst/>
          </a:prstGeom>
          <a:noFill/>
          <a:ln>
            <a:noFill/>
          </a:ln>
        </p:spPr>
      </p:pic>
      <p:sp>
        <p:nvSpPr>
          <p:cNvPr id="38" name="Shape 38"/>
          <p:cNvSpPr txBox="1">
            <a:spLocks noGrp="1"/>
          </p:cNvSpPr>
          <p:nvPr>
            <p:ph type="title"/>
          </p:nvPr>
        </p:nvSpPr>
        <p:spPr>
          <a:xfrm>
            <a:off x="2911675" y="131650"/>
            <a:ext cx="5165400" cy="621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None/>
              <a:defRPr sz="3200" b="1">
                <a:solidFill>
                  <a:srgbClr val="1C3046"/>
                </a:solidFill>
                <a:latin typeface="Calibri"/>
                <a:ea typeface="Calibri"/>
                <a:cs typeface="Calibri"/>
                <a:sym typeface="Calibri"/>
              </a:defRPr>
            </a:lvl1pPr>
            <a:lvl2pPr lvl="1">
              <a:spcBef>
                <a:spcPts val="0"/>
              </a:spcBef>
              <a:spcAft>
                <a:spcPts val="0"/>
              </a:spcAft>
              <a:buNone/>
              <a:defRPr sz="3200" b="1">
                <a:latin typeface="Calibri"/>
                <a:ea typeface="Calibri"/>
                <a:cs typeface="Calibri"/>
                <a:sym typeface="Calibri"/>
              </a:defRPr>
            </a:lvl2pPr>
            <a:lvl3pPr lvl="2">
              <a:spcBef>
                <a:spcPts val="0"/>
              </a:spcBef>
              <a:spcAft>
                <a:spcPts val="0"/>
              </a:spcAft>
              <a:buNone/>
              <a:defRPr sz="3200" b="1">
                <a:latin typeface="Calibri"/>
                <a:ea typeface="Calibri"/>
                <a:cs typeface="Calibri"/>
                <a:sym typeface="Calibri"/>
              </a:defRPr>
            </a:lvl3pPr>
            <a:lvl4pPr lvl="3">
              <a:spcBef>
                <a:spcPts val="0"/>
              </a:spcBef>
              <a:spcAft>
                <a:spcPts val="0"/>
              </a:spcAft>
              <a:buNone/>
              <a:defRPr sz="3200" b="1">
                <a:latin typeface="Calibri"/>
                <a:ea typeface="Calibri"/>
                <a:cs typeface="Calibri"/>
                <a:sym typeface="Calibri"/>
              </a:defRPr>
            </a:lvl4pPr>
            <a:lvl5pPr lvl="4">
              <a:spcBef>
                <a:spcPts val="0"/>
              </a:spcBef>
              <a:spcAft>
                <a:spcPts val="0"/>
              </a:spcAft>
              <a:buNone/>
              <a:defRPr sz="3200" b="1">
                <a:latin typeface="Calibri"/>
                <a:ea typeface="Calibri"/>
                <a:cs typeface="Calibri"/>
                <a:sym typeface="Calibri"/>
              </a:defRPr>
            </a:lvl5pPr>
            <a:lvl6pPr lvl="5">
              <a:spcBef>
                <a:spcPts val="0"/>
              </a:spcBef>
              <a:spcAft>
                <a:spcPts val="0"/>
              </a:spcAft>
              <a:buNone/>
              <a:defRPr sz="3200" b="1">
                <a:latin typeface="Calibri"/>
                <a:ea typeface="Calibri"/>
                <a:cs typeface="Calibri"/>
                <a:sym typeface="Calibri"/>
              </a:defRPr>
            </a:lvl6pPr>
            <a:lvl7pPr lvl="6">
              <a:spcBef>
                <a:spcPts val="0"/>
              </a:spcBef>
              <a:spcAft>
                <a:spcPts val="0"/>
              </a:spcAft>
              <a:buNone/>
              <a:defRPr sz="3200" b="1">
                <a:latin typeface="Calibri"/>
                <a:ea typeface="Calibri"/>
                <a:cs typeface="Calibri"/>
                <a:sym typeface="Calibri"/>
              </a:defRPr>
            </a:lvl7pPr>
            <a:lvl8pPr lvl="7">
              <a:spcBef>
                <a:spcPts val="0"/>
              </a:spcBef>
              <a:spcAft>
                <a:spcPts val="0"/>
              </a:spcAft>
              <a:buNone/>
              <a:defRPr sz="3200" b="1">
                <a:latin typeface="Calibri"/>
                <a:ea typeface="Calibri"/>
                <a:cs typeface="Calibri"/>
                <a:sym typeface="Calibri"/>
              </a:defRPr>
            </a:lvl8pPr>
            <a:lvl9pPr lvl="8">
              <a:spcBef>
                <a:spcPts val="0"/>
              </a:spcBef>
              <a:spcAft>
                <a:spcPts val="0"/>
              </a:spcAft>
              <a:buNone/>
              <a:defRPr sz="3200" b="1">
                <a:latin typeface="Calibri"/>
                <a:ea typeface="Calibri"/>
                <a:cs typeface="Calibri"/>
                <a:sym typeface="Calibri"/>
              </a:defRPr>
            </a:lvl9pPr>
          </a:lstStyle>
          <a:p>
            <a:endParaRPr/>
          </a:p>
        </p:txBody>
      </p:sp>
    </p:spTree>
    <p:extLst>
      <p:ext uri="{BB962C8B-B14F-4D97-AF65-F5344CB8AC3E}">
        <p14:creationId xmlns:p14="http://schemas.microsoft.com/office/powerpoint/2010/main" val="196772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olo e contenuto">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04236"/>
            <a:ext cx="2133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1D8BD707-D9CF-40AE-B4C6-C98DA3205C09}" type="datetimeFigureOut">
              <a:rPr lang="en-US" smtClean="0"/>
              <a:pPr/>
              <a:t>18. 06. 13.</a:t>
            </a:fld>
            <a:endParaRPr lang="en-US" dirty="0"/>
          </a:p>
        </p:txBody>
      </p:sp>
      <p:sp>
        <p:nvSpPr>
          <p:cNvPr id="5" name="Footer Placeholder 4"/>
          <p:cNvSpPr>
            <a:spLocks noGrp="1"/>
          </p:cNvSpPr>
          <p:nvPr>
            <p:ph type="ftr" sz="quarter" idx="11"/>
          </p:nvPr>
        </p:nvSpPr>
        <p:spPr>
          <a:xfrm>
            <a:off x="3124200" y="6304236"/>
            <a:ext cx="2895600" cy="365125"/>
          </a:xfrm>
          <a:prstGeom prst="rect">
            <a:avLst/>
          </a:prstGeom>
        </p:spPr>
        <p:txBody>
          <a:bodyPr/>
          <a:lstStyle>
            <a:lvl1pPr>
              <a:defRPr sz="1300" b="0" i="0">
                <a:solidFill>
                  <a:schemeClr val="tx1">
                    <a:lumMod val="75000"/>
                  </a:schemeClr>
                </a:solidFill>
                <a:latin typeface="Alte DIN 1451 Mittelschrift" panose="020B0603020202020204" pitchFamily="34" charset="0"/>
                <a:ea typeface="Open Sans" charset="0"/>
                <a:cs typeface="Open Sans" charset="0"/>
              </a:defRPr>
            </a:lvl1pPr>
          </a:lstStyle>
          <a:p>
            <a:r>
              <a:rPr lang="en-US"/>
              <a:t>Footer</a:t>
            </a:r>
            <a:endParaRPr lang="en-US" dirty="0"/>
          </a:p>
        </p:txBody>
      </p:sp>
      <p:sp>
        <p:nvSpPr>
          <p:cNvPr id="6" name="Slide Number Placeholder 5"/>
          <p:cNvSpPr>
            <a:spLocks noGrp="1"/>
          </p:cNvSpPr>
          <p:nvPr>
            <p:ph type="sldNum" sz="quarter" idx="12"/>
          </p:nvPr>
        </p:nvSpPr>
        <p:spPr>
          <a:xfrm>
            <a:off x="6553200" y="6304236"/>
            <a:ext cx="2133600" cy="365125"/>
          </a:xfrm>
          <a:prstGeom prst="rect">
            <a:avLst/>
          </a:prstGeom>
        </p:spPr>
        <p:txBody>
          <a:bodyPr/>
          <a:lstStyle>
            <a:lvl1pPr algn="r">
              <a:defRPr sz="1300" b="0" i="0">
                <a:solidFill>
                  <a:schemeClr val="tx1">
                    <a:lumMod val="75000"/>
                  </a:schemeClr>
                </a:solidFill>
                <a:latin typeface="Alte DIN 1451 Mittelschrift" panose="020B0603020202020204" pitchFamily="34" charset="0"/>
                <a:ea typeface="Open Sans" charset="0"/>
                <a:cs typeface="Open Sans" charset="0"/>
              </a:defRPr>
            </a:lvl1pPr>
          </a:lstStyle>
          <a:p>
            <a:fld id="{B6F15528-21DE-4FAA-801E-634DDDAF4B2B}" type="slidenum">
              <a:rPr lang="en-US" smtClean="0"/>
              <a:pPr/>
              <a:t>‹#›</a:t>
            </a:fld>
            <a:endParaRPr lang="en-US" dirty="0"/>
          </a:p>
        </p:txBody>
      </p:sp>
      <p:sp>
        <p:nvSpPr>
          <p:cNvPr id="11" name="Titolo 1"/>
          <p:cNvSpPr>
            <a:spLocks noGrp="1"/>
          </p:cNvSpPr>
          <p:nvPr>
            <p:ph type="title" hasCustomPrompt="1"/>
          </p:nvPr>
        </p:nvSpPr>
        <p:spPr>
          <a:xfrm>
            <a:off x="467544" y="620688"/>
            <a:ext cx="5472608" cy="576064"/>
          </a:xfrm>
          <a:prstGeom prst="rect">
            <a:avLst/>
          </a:prstGeom>
        </p:spPr>
        <p:txBody>
          <a:bodyPr vert="horz"/>
          <a:lstStyle>
            <a:lvl1pPr algn="l">
              <a:defRPr sz="2800" b="1" i="0">
                <a:solidFill>
                  <a:srgbClr val="246889"/>
                </a:solidFill>
                <a:latin typeface="Alte DIN 1451 Mittelschrift gepraegt" charset="0"/>
                <a:ea typeface="Alte DIN 1451 Mittelschrift gepraegt" charset="0"/>
                <a:cs typeface="Alte DIN 1451 Mittelschrift gepraegt" charset="0"/>
              </a:defRPr>
            </a:lvl1pPr>
          </a:lstStyle>
          <a:p>
            <a:r>
              <a:rPr lang="it-IT" dirty="0"/>
              <a:t>Click </a:t>
            </a:r>
            <a:r>
              <a:rPr lang="it-IT" dirty="0" err="1"/>
              <a:t>here</a:t>
            </a:r>
            <a:r>
              <a:rPr lang="it-IT" dirty="0"/>
              <a:t> to </a:t>
            </a:r>
            <a:r>
              <a:rPr lang="it-IT" dirty="0" err="1"/>
              <a:t>add</a:t>
            </a:r>
            <a:r>
              <a:rPr lang="it-IT" dirty="0"/>
              <a:t> Title</a:t>
            </a:r>
          </a:p>
        </p:txBody>
      </p:sp>
      <p:sp>
        <p:nvSpPr>
          <p:cNvPr id="12" name="Rettangolo 11"/>
          <p:cNvSpPr/>
          <p:nvPr userDrawn="1"/>
        </p:nvSpPr>
        <p:spPr>
          <a:xfrm>
            <a:off x="495063" y="476672"/>
            <a:ext cx="2016224" cy="45719"/>
          </a:xfrm>
          <a:prstGeom prst="rect">
            <a:avLst/>
          </a:prstGeom>
          <a:solidFill>
            <a:srgbClr val="0E71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246889"/>
              </a:solidFill>
            </a:endParaRPr>
          </a:p>
        </p:txBody>
      </p:sp>
      <p:sp>
        <p:nvSpPr>
          <p:cNvPr id="15" name="Segnaposto contenuto 2"/>
          <p:cNvSpPr>
            <a:spLocks noGrp="1"/>
          </p:cNvSpPr>
          <p:nvPr>
            <p:ph idx="1"/>
          </p:nvPr>
        </p:nvSpPr>
        <p:spPr>
          <a:xfrm>
            <a:off x="457200" y="1268761"/>
            <a:ext cx="8229600" cy="4525963"/>
          </a:xfrm>
          <a:prstGeom prst="rect">
            <a:avLst/>
          </a:prstGeom>
        </p:spPr>
        <p:txBody>
          <a:bodyPr/>
          <a:lstStyle>
            <a:lvl1pPr>
              <a:defRPr sz="2400">
                <a:latin typeface="Alte DIN 1451 Mittelschrift" panose="020B0603020202020204" pitchFamily="34" charset="0"/>
                <a:ea typeface="Open Sans" panose="020B0606030504020204" pitchFamily="34" charset="0"/>
                <a:cs typeface="Open Sans" panose="020B0606030504020204" pitchFamily="34" charset="0"/>
              </a:defRPr>
            </a:lvl1pPr>
          </a:lstStyle>
          <a:p>
            <a:endParaRPr lang="it-IT" dirty="0"/>
          </a:p>
        </p:txBody>
      </p:sp>
      <p:pic>
        <p:nvPicPr>
          <p:cNvPr id="10" name="Picture 9">
            <a:extLst>
              <a:ext uri="{FF2B5EF4-FFF2-40B4-BE49-F238E27FC236}">
                <a16:creationId xmlns="" xmlns:a16="http://schemas.microsoft.com/office/drawing/2014/main" id="{29129220-8E9B-8044-9700-05AAA130E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1194" y="182476"/>
            <a:ext cx="1225302" cy="1225302"/>
          </a:xfrm>
          <a:prstGeom prst="rect">
            <a:avLst/>
          </a:prstGeom>
        </p:spPr>
      </p:pic>
    </p:spTree>
    <p:extLst>
      <p:ext uri="{BB962C8B-B14F-4D97-AF65-F5344CB8AC3E}">
        <p14:creationId xmlns:p14="http://schemas.microsoft.com/office/powerpoint/2010/main" val="257670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3.jpg"/><Relationship Id="rId13"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 xmlns:a16="http://schemas.microsoft.com/office/drawing/2014/main" id="{1E31386F-E162-934A-8D1F-9D95C069AEBC}"/>
              </a:ext>
            </a:extLst>
          </p:cNvPr>
          <p:cNvSpPr>
            <a:spLocks noGrp="1"/>
          </p:cNvSpPr>
          <p:nvPr>
            <p:ph type="sldNum" sz="quarter" idx="4"/>
          </p:nvPr>
        </p:nvSpPr>
        <p:spPr>
          <a:xfrm>
            <a:off x="6553200" y="6381328"/>
            <a:ext cx="2339280" cy="288032"/>
          </a:xfrm>
          <a:prstGeom prst="rect">
            <a:avLst/>
          </a:prstGeom>
        </p:spPr>
        <p:txBody>
          <a:bodyPr/>
          <a:lstStyle>
            <a:lvl1pPr algn="r">
              <a:defRPr sz="975" b="0" i="0">
                <a:solidFill>
                  <a:schemeClr val="tx1"/>
                </a:solidFill>
                <a:latin typeface="Calibri" panose="020F0502020204030204" pitchFamily="34" charset="0"/>
                <a:ea typeface="Source Sans Pro" charset="0"/>
                <a:cs typeface="Calibri" panose="020F0502020204030204" pitchFamily="34" charset="0"/>
              </a:defRPr>
            </a:lvl1pPr>
          </a:lstStyle>
          <a:p>
            <a:fld id="{B6F15528-21DE-4FAA-801E-634DDDAF4B2B}" type="slidenum">
              <a:rPr lang="en-US" smtClean="0"/>
              <a:pPr/>
              <a:t>‹#›</a:t>
            </a:fld>
            <a:endParaRPr lang="en-US" dirty="0"/>
          </a:p>
        </p:txBody>
      </p:sp>
      <p:sp>
        <p:nvSpPr>
          <p:cNvPr id="5" name="Date Placeholder 3">
            <a:extLst>
              <a:ext uri="{FF2B5EF4-FFF2-40B4-BE49-F238E27FC236}">
                <a16:creationId xmlns="" xmlns:a16="http://schemas.microsoft.com/office/drawing/2014/main" id="{FD864FEF-6066-9447-AB93-1A0F90C4437D}"/>
              </a:ext>
            </a:extLst>
          </p:cNvPr>
          <p:cNvSpPr>
            <a:spLocks noGrp="1"/>
          </p:cNvSpPr>
          <p:nvPr>
            <p:ph type="dt" sz="half" idx="2"/>
          </p:nvPr>
        </p:nvSpPr>
        <p:spPr>
          <a:xfrm>
            <a:off x="251520" y="6381328"/>
            <a:ext cx="2133600" cy="288032"/>
          </a:xfrm>
          <a:prstGeom prst="rect">
            <a:avLst/>
          </a:prstGeom>
        </p:spPr>
        <p:txBody>
          <a:bodyPr/>
          <a:lstStyle>
            <a:lvl1pPr>
              <a:defRPr sz="980" b="0" i="0">
                <a:solidFill>
                  <a:schemeClr val="tx1">
                    <a:lumMod val="75000"/>
                  </a:schemeClr>
                </a:solidFill>
                <a:latin typeface="+mn-lt"/>
                <a:ea typeface="Source Sans Pro" charset="0"/>
                <a:cs typeface="Source Sans Pro" charset="0"/>
              </a:defRPr>
            </a:lvl1pPr>
          </a:lstStyle>
          <a:p>
            <a:fld id="{1D8BD707-D9CF-40AE-B4C6-C98DA3205C09}" type="datetimeFigureOut">
              <a:rPr lang="en-US" smtClean="0"/>
              <a:pPr/>
              <a:t>18. 06. 13.</a:t>
            </a:fld>
            <a:endParaRPr lang="en-US" dirty="0"/>
          </a:p>
        </p:txBody>
      </p:sp>
      <p:sp>
        <p:nvSpPr>
          <p:cNvPr id="6" name="Footer Placeholder 4">
            <a:extLst>
              <a:ext uri="{FF2B5EF4-FFF2-40B4-BE49-F238E27FC236}">
                <a16:creationId xmlns="" xmlns:a16="http://schemas.microsoft.com/office/drawing/2014/main" id="{62C92904-4608-474D-BBAB-CD0DAE59CC70}"/>
              </a:ext>
            </a:extLst>
          </p:cNvPr>
          <p:cNvSpPr>
            <a:spLocks noGrp="1"/>
          </p:cNvSpPr>
          <p:nvPr>
            <p:ph type="ftr" sz="quarter" idx="3"/>
          </p:nvPr>
        </p:nvSpPr>
        <p:spPr>
          <a:xfrm>
            <a:off x="3124200" y="6381328"/>
            <a:ext cx="2895600" cy="288032"/>
          </a:xfrm>
          <a:prstGeom prst="rect">
            <a:avLst/>
          </a:prstGeom>
        </p:spPr>
        <p:txBody>
          <a:bodyPr>
            <a:normAutofit/>
          </a:bodyPr>
          <a:lstStyle>
            <a:lvl1pPr>
              <a:defRPr sz="980" b="0" i="0">
                <a:solidFill>
                  <a:schemeClr val="tx1">
                    <a:lumMod val="75000"/>
                  </a:schemeClr>
                </a:solidFill>
                <a:latin typeface="+mn-lt"/>
                <a:ea typeface="Source Sans Pro" charset="0"/>
                <a:cs typeface="Source Sans Pro" charset="0"/>
              </a:defRPr>
            </a:lvl1pPr>
          </a:lstStyle>
          <a:p>
            <a:r>
              <a:rPr lang="en-US"/>
              <a:t>Footer</a:t>
            </a:r>
            <a:endParaRPr lang="en-US" dirty="0"/>
          </a:p>
        </p:txBody>
      </p:sp>
      <p:cxnSp>
        <p:nvCxnSpPr>
          <p:cNvPr id="7" name="Connettore 1 6">
            <a:extLst>
              <a:ext uri="{FF2B5EF4-FFF2-40B4-BE49-F238E27FC236}">
                <a16:creationId xmlns="" xmlns:a16="http://schemas.microsoft.com/office/drawing/2014/main" id="{1319845F-1E54-2745-8B1A-D63A20E61931}"/>
              </a:ext>
            </a:extLst>
          </p:cNvPr>
          <p:cNvCxnSpPr>
            <a:cxnSpLocks/>
          </p:cNvCxnSpPr>
          <p:nvPr/>
        </p:nvCxnSpPr>
        <p:spPr>
          <a:xfrm flipH="1" flipV="1">
            <a:off x="251520" y="6376247"/>
            <a:ext cx="8640960" cy="5085"/>
          </a:xfrm>
          <a:prstGeom prst="line">
            <a:avLst/>
          </a:prstGeom>
          <a:ln w="12700">
            <a:solidFill>
              <a:srgbClr val="1D2F45"/>
            </a:solidFill>
          </a:ln>
          <a:effectLst/>
        </p:spPr>
        <p:style>
          <a:lnRef idx="2">
            <a:schemeClr val="accent1"/>
          </a:lnRef>
          <a:fillRef idx="0">
            <a:schemeClr val="accent1"/>
          </a:fillRef>
          <a:effectRef idx="1">
            <a:schemeClr val="accent1"/>
          </a:effectRef>
          <a:fontRef idx="minor">
            <a:schemeClr val="tx1"/>
          </a:fontRef>
        </p:style>
      </p:cxnSp>
      <p:sp>
        <p:nvSpPr>
          <p:cNvPr id="8" name="Rettangolo 7">
            <a:extLst>
              <a:ext uri="{FF2B5EF4-FFF2-40B4-BE49-F238E27FC236}">
                <a16:creationId xmlns="" xmlns:a16="http://schemas.microsoft.com/office/drawing/2014/main" id="{1A085F82-CD25-8A4D-8A2C-FFC5CB539BB8}"/>
              </a:ext>
            </a:extLst>
          </p:cNvPr>
          <p:cNvSpPr/>
          <p:nvPr/>
        </p:nvSpPr>
        <p:spPr>
          <a:xfrm>
            <a:off x="8450088" y="6381332"/>
            <a:ext cx="442392" cy="293117"/>
          </a:xfrm>
          <a:prstGeom prst="rect">
            <a:avLst/>
          </a:prstGeom>
          <a:solidFill>
            <a:srgbClr val="1D2F45">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chemeClr val="bg1">
                  <a:lumMod val="65000"/>
                </a:schemeClr>
              </a:solidFill>
            </a:endParaRPr>
          </a:p>
        </p:txBody>
      </p:sp>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4" r:id="rId3"/>
    <p:sldLayoutId id="2147483709" r:id="rId4"/>
    <p:sldLayoutId id="2147483710" r:id="rId5"/>
    <p:sldLayoutId id="2147483712" r:id="rId6"/>
    <p:sldLayoutId id="2147483711" r:id="rId7"/>
    <p:sldLayoutId id="2147483714" r:id="rId8"/>
    <p:sldLayoutId id="2147483715" r:id="rId9"/>
    <p:sldLayoutId id="2147483727" r:id="rId10"/>
  </p:sldLayoutIdLst>
  <p:hf hdr="0" ftr="0"/>
  <p:txStyles>
    <p:titleStyle>
      <a:lvl1pPr algn="l" defTabSz="342900" rtl="0" eaLnBrk="1" latinLnBrk="0" hangingPunct="1">
        <a:spcBef>
          <a:spcPct val="0"/>
        </a:spcBef>
        <a:buNone/>
        <a:defRPr sz="3200" b="1" kern="1200">
          <a:solidFill>
            <a:srgbClr val="1C3046"/>
          </a:solidFill>
          <a:latin typeface="+mn-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46237"/>
            <a:ext cx="7886700" cy="752476"/>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28650" y="2541069"/>
            <a:ext cx="7886700" cy="305120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t>‹#›</a:t>
            </a:fld>
            <a:endParaRPr lang="en-GB"/>
          </a:p>
        </p:txBody>
      </p:sp>
    </p:spTree>
    <p:extLst>
      <p:ext uri="{BB962C8B-B14F-4D97-AF65-F5344CB8AC3E}">
        <p14:creationId xmlns:p14="http://schemas.microsoft.com/office/powerpoint/2010/main" val="945050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250000"/>
        <a:buFontTx/>
        <a:buBlip>
          <a:blip r:embed="rId1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250000"/>
        <a:buFontTx/>
        <a:buBlip>
          <a:blip r:embed="rId1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250000"/>
        <a:buFontTx/>
        <a:buBlip>
          <a:blip r:embed="rId1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250000"/>
        <a:buFontTx/>
        <a:buBlip>
          <a:blip r:embed="rId1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250000"/>
        <a:buFontTx/>
        <a:buBlip>
          <a:blip r:embed="rId1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5.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eosc-hub.eu/catalog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46" Type="http://schemas.openxmlformats.org/officeDocument/2006/relationships/image" Target="../media/image62.jpg"/><Relationship Id="rId47" Type="http://schemas.openxmlformats.org/officeDocument/2006/relationships/image" Target="../media/image63.png"/><Relationship Id="rId20" Type="http://schemas.openxmlformats.org/officeDocument/2006/relationships/image" Target="../media/image36.jpg"/><Relationship Id="rId21" Type="http://schemas.openxmlformats.org/officeDocument/2006/relationships/image" Target="../media/image37.png"/><Relationship Id="rId22" Type="http://schemas.openxmlformats.org/officeDocument/2006/relationships/image" Target="../media/image38.jpg"/><Relationship Id="rId23" Type="http://schemas.openxmlformats.org/officeDocument/2006/relationships/image" Target="../media/image39.png"/><Relationship Id="rId24" Type="http://schemas.openxmlformats.org/officeDocument/2006/relationships/image" Target="../media/image40.jpg"/><Relationship Id="rId25" Type="http://schemas.openxmlformats.org/officeDocument/2006/relationships/image" Target="../media/image41.png"/><Relationship Id="rId26" Type="http://schemas.openxmlformats.org/officeDocument/2006/relationships/image" Target="../media/image42.jpg"/><Relationship Id="rId27" Type="http://schemas.openxmlformats.org/officeDocument/2006/relationships/image" Target="../media/image43.png"/><Relationship Id="rId28" Type="http://schemas.openxmlformats.org/officeDocument/2006/relationships/image" Target="../media/image44.jpg"/><Relationship Id="rId29" Type="http://schemas.openxmlformats.org/officeDocument/2006/relationships/image" Target="../media/image45.png"/><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21.png"/><Relationship Id="rId30" Type="http://schemas.openxmlformats.org/officeDocument/2006/relationships/image" Target="../media/image46.jpg"/><Relationship Id="rId31" Type="http://schemas.openxmlformats.org/officeDocument/2006/relationships/image" Target="../media/image47.png"/><Relationship Id="rId32" Type="http://schemas.openxmlformats.org/officeDocument/2006/relationships/image" Target="../media/image48.png"/><Relationship Id="rId9" Type="http://schemas.openxmlformats.org/officeDocument/2006/relationships/image" Target="../media/image25.png"/><Relationship Id="rId6" Type="http://schemas.openxmlformats.org/officeDocument/2006/relationships/image" Target="../media/image22.jpg"/><Relationship Id="rId7" Type="http://schemas.openxmlformats.org/officeDocument/2006/relationships/image" Target="../media/image23.png"/><Relationship Id="rId8" Type="http://schemas.openxmlformats.org/officeDocument/2006/relationships/image" Target="../media/image24.jpg"/><Relationship Id="rId33" Type="http://schemas.openxmlformats.org/officeDocument/2006/relationships/image" Target="../media/image49.png"/><Relationship Id="rId34" Type="http://schemas.openxmlformats.org/officeDocument/2006/relationships/image" Target="../media/image50.jpg"/><Relationship Id="rId35" Type="http://schemas.openxmlformats.org/officeDocument/2006/relationships/image" Target="../media/image51.png"/><Relationship Id="rId36" Type="http://schemas.openxmlformats.org/officeDocument/2006/relationships/image" Target="../media/image52.jpg"/><Relationship Id="rId10" Type="http://schemas.openxmlformats.org/officeDocument/2006/relationships/image" Target="../media/image26.jpg"/><Relationship Id="rId11" Type="http://schemas.openxmlformats.org/officeDocument/2006/relationships/image" Target="../media/image27.png"/><Relationship Id="rId12" Type="http://schemas.openxmlformats.org/officeDocument/2006/relationships/image" Target="../media/image28.jpg"/><Relationship Id="rId13" Type="http://schemas.openxmlformats.org/officeDocument/2006/relationships/image" Target="../media/image29.png"/><Relationship Id="rId14" Type="http://schemas.openxmlformats.org/officeDocument/2006/relationships/image" Target="../media/image30.jpg"/><Relationship Id="rId15" Type="http://schemas.openxmlformats.org/officeDocument/2006/relationships/image" Target="../media/image31.png"/><Relationship Id="rId16" Type="http://schemas.openxmlformats.org/officeDocument/2006/relationships/image" Target="../media/image32.jpg"/><Relationship Id="rId17" Type="http://schemas.openxmlformats.org/officeDocument/2006/relationships/image" Target="../media/image33.png"/><Relationship Id="rId18" Type="http://schemas.openxmlformats.org/officeDocument/2006/relationships/image" Target="../media/image34.jpeg"/><Relationship Id="rId19" Type="http://schemas.openxmlformats.org/officeDocument/2006/relationships/image" Target="../media/image35.png"/><Relationship Id="rId37" Type="http://schemas.openxmlformats.org/officeDocument/2006/relationships/image" Target="../media/image53.png"/><Relationship Id="rId38" Type="http://schemas.openxmlformats.org/officeDocument/2006/relationships/image" Target="../media/image54.png"/><Relationship Id="rId39" Type="http://schemas.openxmlformats.org/officeDocument/2006/relationships/image" Target="../media/image55.png"/><Relationship Id="rId40" Type="http://schemas.openxmlformats.org/officeDocument/2006/relationships/image" Target="../media/image56.jpeg"/><Relationship Id="rId41" Type="http://schemas.openxmlformats.org/officeDocument/2006/relationships/image" Target="../media/image57.png"/><Relationship Id="rId42" Type="http://schemas.openxmlformats.org/officeDocument/2006/relationships/image" Target="../media/image58.jpg"/><Relationship Id="rId43" Type="http://schemas.openxmlformats.org/officeDocument/2006/relationships/image" Target="../media/image59.png"/><Relationship Id="rId44" Type="http://schemas.openxmlformats.org/officeDocument/2006/relationships/image" Target="../media/image60.jpg"/><Relationship Id="rId45" Type="http://schemas.openxmlformats.org/officeDocument/2006/relationships/image" Target="../media/image6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NUL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9.xml"/><Relationship Id="rId2"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docs.google.com/spreadsheets/d/1sRyUFx5oEVZrtkiQ8t1Bg2amh1qU1M2rvfs7H1i3JlQ/edit%23gid=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eosc-hub.eu" TargetMode="External"/><Relationship Id="rId3" Type="http://schemas.openxmlformats.org/officeDocument/2006/relationships/hyperlink" Target="mailto:Gergely.sipos@egi.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c.europa.eu/info/sites/info/files/conferences/eosc_summit_2018/prompting_an_eosc_in_practice_eosc_hleg_interim_report.pdf" TargetMode="External"/><Relationship Id="rId3" Type="http://schemas.openxmlformats.org/officeDocument/2006/relationships/hyperlink" Target="http://ec.europa.eu/research/openscience/pdf/swd_2018_83_f1_staff_working_paper_en.pdf%23view=fit&amp;pagemode=non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 xmlns:a16="http://schemas.microsoft.com/office/drawing/2014/main" id="{95546774-C6AD-1E4D-90C4-6DE511E551C3}"/>
              </a:ext>
            </a:extLst>
          </p:cNvPr>
          <p:cNvSpPr>
            <a:spLocks noGrp="1"/>
          </p:cNvSpPr>
          <p:nvPr>
            <p:ph sz="quarter" idx="10"/>
          </p:nvPr>
        </p:nvSpPr>
        <p:spPr>
          <a:xfrm>
            <a:off x="1152128" y="4077072"/>
            <a:ext cx="7812360" cy="720725"/>
          </a:xfrm>
        </p:spPr>
        <p:txBody>
          <a:bodyPr>
            <a:noAutofit/>
          </a:bodyPr>
          <a:lstStyle/>
          <a:p>
            <a:r>
              <a:rPr lang="en-GB" dirty="0"/>
              <a:t>Gergely </a:t>
            </a:r>
            <a:r>
              <a:rPr lang="en-GB" dirty="0" smtClean="0"/>
              <a:t>Sipos</a:t>
            </a:r>
          </a:p>
          <a:p>
            <a:r>
              <a:rPr lang="en-GB" sz="2000" dirty="0" smtClean="0"/>
              <a:t>Customer and Technical Outreach Manager (EGI Foundation)</a:t>
            </a:r>
            <a:endParaRPr lang="en-GB" sz="2000" dirty="0"/>
          </a:p>
          <a:p>
            <a:endParaRPr lang="en-GB" sz="2400" dirty="0"/>
          </a:p>
        </p:txBody>
      </p:sp>
      <p:sp>
        <p:nvSpPr>
          <p:cNvPr id="3" name="Segnaposto contenuto 2">
            <a:extLst>
              <a:ext uri="{FF2B5EF4-FFF2-40B4-BE49-F238E27FC236}">
                <a16:creationId xmlns="" xmlns:a16="http://schemas.microsoft.com/office/drawing/2014/main" id="{08C573EE-843B-E046-8572-EB8AD67C71CC}"/>
              </a:ext>
            </a:extLst>
          </p:cNvPr>
          <p:cNvSpPr>
            <a:spLocks noGrp="1"/>
          </p:cNvSpPr>
          <p:nvPr>
            <p:ph sz="quarter" idx="11"/>
          </p:nvPr>
        </p:nvSpPr>
        <p:spPr>
          <a:xfrm>
            <a:off x="1187624" y="2420690"/>
            <a:ext cx="6192838" cy="576262"/>
          </a:xfrm>
        </p:spPr>
        <p:txBody>
          <a:bodyPr>
            <a:noAutofit/>
          </a:bodyPr>
          <a:lstStyle/>
          <a:p>
            <a:r>
              <a:rPr lang="en-US" sz="1600" dirty="0"/>
              <a:t>Integrating and managing services for the European Open Science </a:t>
            </a:r>
            <a:r>
              <a:rPr lang="en-US" sz="1600" dirty="0" smtClean="0"/>
              <a:t>Cloud</a:t>
            </a:r>
            <a:endParaRPr lang="en-GB" sz="1600" dirty="0"/>
          </a:p>
        </p:txBody>
      </p:sp>
      <p:sp>
        <p:nvSpPr>
          <p:cNvPr id="4" name="Rectangle 3"/>
          <p:cNvSpPr/>
          <p:nvPr/>
        </p:nvSpPr>
        <p:spPr>
          <a:xfrm>
            <a:off x="1187624" y="2708920"/>
            <a:ext cx="7776864" cy="1323439"/>
          </a:xfrm>
          <a:prstGeom prst="rect">
            <a:avLst/>
          </a:prstGeom>
        </p:spPr>
        <p:txBody>
          <a:bodyPr wrap="square">
            <a:spAutoFit/>
          </a:bodyPr>
          <a:lstStyle/>
          <a:p>
            <a:r>
              <a:rPr lang="en-US" sz="4400" dirty="0" smtClean="0"/>
              <a:t>European Open Science Cloud:</a:t>
            </a:r>
            <a:br>
              <a:rPr lang="en-US" sz="4400" dirty="0" smtClean="0"/>
            </a:br>
            <a:r>
              <a:rPr lang="en-US" sz="3600" dirty="0" smtClean="0"/>
              <a:t>From </a:t>
            </a:r>
            <a:r>
              <a:rPr lang="en-US" sz="3600" dirty="0"/>
              <a:t>known unknown to known known </a:t>
            </a:r>
          </a:p>
        </p:txBody>
      </p:sp>
    </p:spTree>
    <p:extLst>
      <p:ext uri="{BB962C8B-B14F-4D97-AF65-F5344CB8AC3E}">
        <p14:creationId xmlns:p14="http://schemas.microsoft.com/office/powerpoint/2010/main" val="982740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idx="1"/>
          </p:nvPr>
        </p:nvSpPr>
        <p:spPr/>
        <p:txBody>
          <a:bodyPr/>
          <a:lstStyle/>
          <a:p>
            <a:r>
              <a:rPr lang="en-US" dirty="0" smtClean="0"/>
              <a:t>European Commission Horizon2020 </a:t>
            </a:r>
            <a:r>
              <a:rPr lang="en-US" dirty="0" err="1" smtClean="0"/>
              <a:t>programme</a:t>
            </a:r>
            <a:endParaRPr lang="en-US" dirty="0" smtClean="0"/>
          </a:p>
          <a:p>
            <a:r>
              <a:rPr lang="en-US" dirty="0" smtClean="0"/>
              <a:t>100 </a:t>
            </a:r>
            <a:r>
              <a:rPr lang="en-US" dirty="0"/>
              <a:t>Partners, 76 beneficiaries (75 funded)</a:t>
            </a:r>
          </a:p>
          <a:p>
            <a:pPr lvl="0"/>
            <a:r>
              <a:rPr lang="en-GB" dirty="0"/>
              <a:t>3874 PMs, </a:t>
            </a:r>
            <a:r>
              <a:rPr lang="en-GB" dirty="0" smtClean="0"/>
              <a:t>more </a:t>
            </a:r>
            <a:r>
              <a:rPr lang="en-GB" dirty="0"/>
              <a:t>than </a:t>
            </a:r>
            <a:r>
              <a:rPr lang="en-GB" dirty="0" smtClean="0"/>
              <a:t>200 staff </a:t>
            </a:r>
            <a:r>
              <a:rPr lang="en-GB" dirty="0"/>
              <a:t>involved</a:t>
            </a:r>
          </a:p>
          <a:p>
            <a:pPr lvl="1"/>
            <a:r>
              <a:rPr lang="en-US" sz="2400" dirty="0"/>
              <a:t>€</a:t>
            </a:r>
            <a:r>
              <a:rPr lang="en-US" sz="2400" dirty="0" smtClean="0"/>
              <a:t>33,331,18</a:t>
            </a:r>
            <a:r>
              <a:rPr lang="en-GB" sz="2400" dirty="0" smtClean="0"/>
              <a:t>, funded by:</a:t>
            </a:r>
          </a:p>
          <a:p>
            <a:pPr lvl="2"/>
            <a:r>
              <a:rPr lang="en-GB" sz="2200" dirty="0" smtClean="0"/>
              <a:t>European Commission: €30,000,000</a:t>
            </a:r>
          </a:p>
          <a:p>
            <a:pPr lvl="2"/>
            <a:r>
              <a:rPr lang="en-GB" sz="2200" dirty="0" smtClean="0"/>
              <a:t>EGI Foundation and its participants</a:t>
            </a:r>
            <a:r>
              <a:rPr lang="en-GB" sz="2200" dirty="0"/>
              <a:t>: €2,155,540 </a:t>
            </a:r>
          </a:p>
          <a:p>
            <a:pPr lvl="2"/>
            <a:r>
              <a:rPr lang="en-GB" sz="2400" dirty="0" smtClean="0"/>
              <a:t>EGI participants: €</a:t>
            </a:r>
            <a:r>
              <a:rPr lang="en-GB" sz="2400" dirty="0"/>
              <a:t>1,221,094 </a:t>
            </a:r>
            <a:endParaRPr lang="en-GB" dirty="0"/>
          </a:p>
          <a:p>
            <a:r>
              <a:rPr lang="en-US" dirty="0" smtClean="0"/>
              <a:t>36 </a:t>
            </a:r>
            <a:r>
              <a:rPr lang="en-US" dirty="0"/>
              <a:t>months: Jan 2018 – Dec </a:t>
            </a:r>
            <a:r>
              <a:rPr lang="en-US" dirty="0" smtClean="0"/>
              <a:t>2020</a:t>
            </a:r>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r>
              <a:rPr lang="en-GB" dirty="0" smtClean="0"/>
              <a:t>Project figures</a:t>
            </a:r>
            <a:endParaRPr lang="en-GB" dirty="0"/>
          </a:p>
        </p:txBody>
      </p:sp>
    </p:spTree>
    <p:extLst>
      <p:ext uri="{BB962C8B-B14F-4D97-AF65-F5344CB8AC3E}">
        <p14:creationId xmlns:p14="http://schemas.microsoft.com/office/powerpoint/2010/main" val="30133647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53A923E5-3980-4E68-B770-7C0B3391D5EC}"/>
              </a:ext>
            </a:extLst>
          </p:cNvPr>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344" y="2880322"/>
            <a:ext cx="3575311" cy="2852934"/>
          </a:xfrm>
          <a:prstGeom prst="rect">
            <a:avLst/>
          </a:prstGeom>
        </p:spPr>
      </p:pic>
      <p:sp>
        <p:nvSpPr>
          <p:cNvPr id="5" name="Segnaposto data 4">
            <a:extLst>
              <a:ext uri="{FF2B5EF4-FFF2-40B4-BE49-F238E27FC236}">
                <a16:creationId xmlns="" xmlns:a16="http://schemas.microsoft.com/office/drawing/2014/main" id="{D9D3F1F1-F183-4535-9A5B-31082954DF81}"/>
              </a:ext>
            </a:extLst>
          </p:cNvPr>
          <p:cNvSpPr>
            <a:spLocks noGrp="1"/>
          </p:cNvSpPr>
          <p:nvPr>
            <p:ph type="dt" sz="half" idx="10"/>
          </p:nvPr>
        </p:nvSpPr>
        <p:spPr/>
        <p:txBody>
          <a:bodyPr/>
          <a:lstStyle/>
          <a:p>
            <a:fld id="{AF5B6E9E-105D-47B0-9E5B-906E66FBF682}" type="datetime1">
              <a:rPr lang="en-US" smtClean="0"/>
              <a:t>18. 06. 13.</a:t>
            </a:fld>
            <a:endParaRPr lang="en-US" dirty="0"/>
          </a:p>
        </p:txBody>
      </p:sp>
      <p:sp>
        <p:nvSpPr>
          <p:cNvPr id="9" name="Title 3"/>
          <p:cNvSpPr txBox="1">
            <a:spLocks/>
          </p:cNvSpPr>
          <p:nvPr/>
        </p:nvSpPr>
        <p:spPr>
          <a:xfrm>
            <a:off x="467544" y="620688"/>
            <a:ext cx="5472608" cy="576064"/>
          </a:xfrm>
          <a:prstGeom prst="rect">
            <a:avLst/>
          </a:prstGeom>
        </p:spPr>
        <p:txBody>
          <a:bodyPr/>
          <a:lstStyle>
            <a:lvl1pPr algn="l" defTabSz="342900" rtl="0" eaLnBrk="1" latinLnBrk="0" hangingPunct="1">
              <a:spcBef>
                <a:spcPct val="0"/>
              </a:spcBef>
              <a:buNone/>
              <a:defRPr sz="3200" b="1" kern="1200">
                <a:solidFill>
                  <a:srgbClr val="1C3046"/>
                </a:solidFill>
                <a:latin typeface="+mn-lt"/>
                <a:ea typeface="+mj-ea"/>
                <a:cs typeface="+mj-cs"/>
              </a:defRPr>
            </a:lvl1pPr>
          </a:lstStyle>
          <a:p>
            <a:endParaRPr lang="en-US" dirty="0"/>
          </a:p>
        </p:txBody>
      </p:sp>
      <p:sp>
        <p:nvSpPr>
          <p:cNvPr id="10" name="Content Placeholder 4"/>
          <p:cNvSpPr txBox="1">
            <a:spLocks/>
          </p:cNvSpPr>
          <p:nvPr/>
        </p:nvSpPr>
        <p:spPr>
          <a:xfrm>
            <a:off x="457200" y="692696"/>
            <a:ext cx="8229600" cy="4525963"/>
          </a:xfrm>
          <a:prstGeom prst="rect">
            <a:avLst/>
          </a:prstGeom>
        </p:spPr>
        <p:txBody>
          <a:bodyPr>
            <a:normAutofit/>
          </a:bodyPr>
          <a:lstStyle>
            <a:lvl1pPr marL="257175" indent="-257175" algn="l" defTabSz="342900" rtl="0" eaLnBrk="1" latinLnBrk="0" hangingPunct="1">
              <a:spcBef>
                <a:spcPct val="20000"/>
              </a:spcBef>
              <a:buSzPct val="100000"/>
              <a:buFontTx/>
              <a:buBlip>
                <a:blip r:embed="rId3"/>
              </a:buBlip>
              <a:defRPr lang="en-GB" sz="2800" b="0" i="0" kern="1200" noProof="0" dirty="0" smtClean="0">
                <a:solidFill>
                  <a:schemeClr val="tx1">
                    <a:lumMod val="75000"/>
                  </a:schemeClr>
                </a:solidFill>
                <a:latin typeface="+mn-lt"/>
                <a:ea typeface="Source Sans Pro" charset="0"/>
                <a:cs typeface="Source Sans Pro" charset="0"/>
              </a:defRPr>
            </a:lvl1pPr>
            <a:lvl2pPr marL="557213" indent="-214313" algn="l" defTabSz="342900" rtl="0" eaLnBrk="1" latinLnBrk="0" hangingPunct="1">
              <a:spcBef>
                <a:spcPct val="20000"/>
              </a:spcBef>
              <a:buSzPct val="90000"/>
              <a:buFont typeface="Calibri" panose="020F0502020204030204" pitchFamily="34" charset="0"/>
              <a:buChar char="-"/>
              <a:defRPr lang="en-GB" sz="2600" b="0" i="0" kern="1200" noProof="0" dirty="0" smtClean="0">
                <a:solidFill>
                  <a:schemeClr val="tx1">
                    <a:lumMod val="75000"/>
                  </a:schemeClr>
                </a:solidFill>
                <a:latin typeface="+mn-lt"/>
                <a:ea typeface="Source Sans Pro" charset="0"/>
                <a:cs typeface="Source Sans Pro" charset="0"/>
              </a:defRPr>
            </a:lvl2pPr>
            <a:lvl3pPr marL="857250" indent="-171450" algn="l" defTabSz="342900" rtl="0" eaLnBrk="1" latinLnBrk="0" hangingPunct="1">
              <a:spcBef>
                <a:spcPct val="20000"/>
              </a:spcBef>
              <a:buSzPct val="80000"/>
              <a:buFont typeface="Wingdings" panose="05000000000000000000" pitchFamily="2" charset="2"/>
              <a:buChar char="§"/>
              <a:defRPr lang="en-GB" sz="2400" b="0" i="0" kern="1200" noProof="0" dirty="0" smtClean="0">
                <a:solidFill>
                  <a:schemeClr val="tx1">
                    <a:lumMod val="75000"/>
                  </a:schemeClr>
                </a:solidFill>
                <a:latin typeface="+mn-lt"/>
                <a:ea typeface="Source Sans Pro" charset="0"/>
                <a:cs typeface="Source Sans Pro" charset="0"/>
              </a:defRPr>
            </a:lvl3pPr>
            <a:lvl4pPr marL="1200150" marR="0" indent="-171450" algn="l" defTabSz="342900" rtl="0" eaLnBrk="1" fontAlgn="auto" latinLnBrk="0" hangingPunct="1">
              <a:lnSpc>
                <a:spcPct val="100000"/>
              </a:lnSpc>
              <a:spcBef>
                <a:spcPct val="20000"/>
              </a:spcBef>
              <a:spcAft>
                <a:spcPts val="0"/>
              </a:spcAft>
              <a:buClrTx/>
              <a:buSzPct val="70000"/>
              <a:buFont typeface="Calibri" panose="020F0502020204030204" pitchFamily="34" charset="0"/>
              <a:buChar char="-"/>
              <a:tabLst/>
              <a:defRPr lang="en-GB" sz="2800" b="0" i="0" kern="1200" noProof="0" dirty="0" smtClean="0">
                <a:solidFill>
                  <a:schemeClr val="tx1">
                    <a:lumMod val="75000"/>
                  </a:schemeClr>
                </a:solidFill>
                <a:latin typeface="+mn-lt"/>
                <a:ea typeface="Source Sans Pro" charset="0"/>
                <a:cs typeface="Source Sans Pro" charset="0"/>
              </a:defRPr>
            </a:lvl4pPr>
            <a:lvl5pPr marL="1371600" marR="0" indent="0" algn="l" defTabSz="342900" rtl="0" eaLnBrk="1" fontAlgn="auto" latinLnBrk="0" hangingPunct="1">
              <a:lnSpc>
                <a:spcPct val="100000"/>
              </a:lnSpc>
              <a:spcBef>
                <a:spcPct val="20000"/>
              </a:spcBef>
              <a:spcAft>
                <a:spcPts val="0"/>
              </a:spcAft>
              <a:buClrTx/>
              <a:buSzPct val="80000"/>
              <a:buFontTx/>
              <a:buNone/>
              <a:tabLst/>
              <a:defRPr sz="2800" b="0" i="0" kern="1200">
                <a:solidFill>
                  <a:schemeClr val="tx1">
                    <a:lumMod val="75000"/>
                  </a:schemeClr>
                </a:solidFill>
                <a:latin typeface="+mn-lt"/>
                <a:ea typeface="Source Sans Pro" charset="0"/>
                <a:cs typeface="Source Sans Pro"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Tx/>
              <a:buNone/>
            </a:pPr>
            <a:r>
              <a:rPr lang="en-US" sz="3600" dirty="0" smtClean="0"/>
              <a:t>The project creates </a:t>
            </a:r>
            <a:r>
              <a:rPr lang="en-US" sz="3600" b="1" dirty="0" smtClean="0">
                <a:solidFill>
                  <a:srgbClr val="B5892D"/>
                </a:solidFill>
              </a:rPr>
              <a:t>EOSC Hub</a:t>
            </a:r>
            <a:r>
              <a:rPr lang="en-US" sz="3600" b="1" dirty="0" smtClean="0">
                <a:solidFill>
                  <a:schemeClr val="tx2"/>
                </a:solidFill>
              </a:rPr>
              <a:t>:</a:t>
            </a:r>
            <a:r>
              <a:rPr lang="en-US" sz="3600" dirty="0" smtClean="0"/>
              <a:t> </a:t>
            </a:r>
          </a:p>
          <a:p>
            <a:pPr marL="0" indent="0" algn="ctr">
              <a:buFontTx/>
              <a:buNone/>
            </a:pPr>
            <a:r>
              <a:rPr lang="en-US" sz="3200" dirty="0" smtClean="0"/>
              <a:t>a </a:t>
            </a:r>
            <a:r>
              <a:rPr lang="en-US" sz="3200" dirty="0" smtClean="0">
                <a:solidFill>
                  <a:srgbClr val="1F497D"/>
                </a:solidFill>
              </a:rPr>
              <a:t>federated</a:t>
            </a:r>
            <a:r>
              <a:rPr lang="en-US" sz="3200" dirty="0" smtClean="0"/>
              <a:t> integration and management system for EOSC</a:t>
            </a:r>
          </a:p>
          <a:p>
            <a:pPr marL="0" indent="0" algn="ctr">
              <a:buFontTx/>
              <a:buNone/>
            </a:pPr>
            <a:endParaRPr lang="en-US" sz="3600" dirty="0" smtClean="0"/>
          </a:p>
          <a:p>
            <a:pPr marL="0" indent="0" algn="ctr">
              <a:buFontTx/>
              <a:buNone/>
            </a:pPr>
            <a:endParaRPr lang="en-US" sz="3600" dirty="0"/>
          </a:p>
        </p:txBody>
      </p:sp>
      <p:sp>
        <p:nvSpPr>
          <p:cNvPr id="11" name="TextBox 10"/>
          <p:cNvSpPr txBox="1"/>
          <p:nvPr/>
        </p:nvSpPr>
        <p:spPr>
          <a:xfrm>
            <a:off x="179512" y="2708920"/>
            <a:ext cx="2376264" cy="1754327"/>
          </a:xfrm>
          <a:prstGeom prst="rect">
            <a:avLst/>
          </a:prstGeom>
          <a:noFill/>
        </p:spPr>
        <p:txBody>
          <a:bodyPr wrap="square" rtlCol="0">
            <a:spAutoFit/>
          </a:bodyPr>
          <a:lstStyle/>
          <a:p>
            <a:pPr marL="169863" lvl="0" indent="-169863">
              <a:buFont typeface="Arial"/>
              <a:buChar char="•"/>
            </a:pPr>
            <a:r>
              <a:rPr lang="en-US" dirty="0">
                <a:solidFill>
                  <a:schemeClr val="tx1">
                    <a:lumMod val="50000"/>
                  </a:schemeClr>
                </a:solidFill>
              </a:rPr>
              <a:t>Data</a:t>
            </a:r>
          </a:p>
          <a:p>
            <a:pPr marL="169863" lvl="0" indent="-169863">
              <a:buFont typeface="Arial"/>
              <a:buChar char="•"/>
            </a:pPr>
            <a:r>
              <a:rPr lang="en-US" dirty="0" smtClean="0">
                <a:solidFill>
                  <a:schemeClr val="tx1">
                    <a:lumMod val="50000"/>
                  </a:schemeClr>
                </a:solidFill>
              </a:rPr>
              <a:t>Applications &amp; tools</a:t>
            </a:r>
          </a:p>
          <a:p>
            <a:pPr marL="169863" lvl="0" indent="-169863">
              <a:buFont typeface="Arial"/>
              <a:buChar char="•"/>
            </a:pPr>
            <a:r>
              <a:rPr lang="en-US" dirty="0" smtClean="0">
                <a:solidFill>
                  <a:schemeClr val="tx1">
                    <a:lumMod val="50000"/>
                  </a:schemeClr>
                </a:solidFill>
              </a:rPr>
              <a:t>Baseline services (</a:t>
            </a:r>
            <a:r>
              <a:rPr lang="en-US" dirty="0">
                <a:solidFill>
                  <a:schemeClr val="tx1">
                    <a:lumMod val="50000"/>
                  </a:schemeClr>
                </a:solidFill>
              </a:rPr>
              <a:t>storage, compute, </a:t>
            </a:r>
            <a:r>
              <a:rPr lang="en-US" dirty="0" smtClean="0">
                <a:solidFill>
                  <a:schemeClr val="tx1">
                    <a:lumMod val="50000"/>
                  </a:schemeClr>
                </a:solidFill>
              </a:rPr>
              <a:t>connectivity)</a:t>
            </a:r>
            <a:r>
              <a:rPr lang="is-IS" dirty="0" smtClean="0">
                <a:solidFill>
                  <a:schemeClr val="tx1">
                    <a:lumMod val="50000"/>
                  </a:schemeClr>
                </a:solidFill>
              </a:rPr>
              <a:t>…</a:t>
            </a:r>
          </a:p>
          <a:p>
            <a:pPr marL="169863" lvl="0" indent="-169863">
              <a:buFont typeface="Arial"/>
              <a:buChar char="•"/>
            </a:pPr>
            <a:r>
              <a:rPr lang="is-IS" dirty="0" smtClean="0">
                <a:solidFill>
                  <a:schemeClr val="tx1">
                    <a:lumMod val="50000"/>
                  </a:schemeClr>
                </a:solidFill>
              </a:rPr>
              <a:t>Training, consultants</a:t>
            </a:r>
            <a:endParaRPr lang="en-US" dirty="0">
              <a:solidFill>
                <a:schemeClr val="tx1">
                  <a:lumMod val="50000"/>
                </a:schemeClr>
              </a:solidFill>
            </a:endParaRPr>
          </a:p>
        </p:txBody>
      </p:sp>
      <p:sp>
        <p:nvSpPr>
          <p:cNvPr id="12" name="TextBox 11"/>
          <p:cNvSpPr txBox="1"/>
          <p:nvPr/>
        </p:nvSpPr>
        <p:spPr>
          <a:xfrm>
            <a:off x="6497196" y="2815768"/>
            <a:ext cx="1531188" cy="1477328"/>
          </a:xfrm>
          <a:prstGeom prst="rect">
            <a:avLst/>
          </a:prstGeom>
          <a:noFill/>
        </p:spPr>
        <p:txBody>
          <a:bodyPr wrap="none" rtlCol="0">
            <a:spAutoFit/>
          </a:bodyPr>
          <a:lstStyle/>
          <a:p>
            <a:pPr marL="169863" lvl="0" indent="-169863">
              <a:buFont typeface="Arial"/>
              <a:buChar char="•"/>
            </a:pPr>
            <a:r>
              <a:rPr lang="en-US" dirty="0" smtClean="0">
                <a:solidFill>
                  <a:schemeClr val="tx1">
                    <a:lumMod val="50000"/>
                  </a:schemeClr>
                </a:solidFill>
              </a:rPr>
              <a:t>Marketplace</a:t>
            </a:r>
            <a:endParaRPr lang="en-US" dirty="0">
              <a:solidFill>
                <a:schemeClr val="tx1">
                  <a:lumMod val="50000"/>
                </a:schemeClr>
              </a:solidFill>
            </a:endParaRPr>
          </a:p>
          <a:p>
            <a:pPr marL="169863" lvl="0" indent="-169863">
              <a:buFont typeface="Arial"/>
              <a:buChar char="•"/>
            </a:pPr>
            <a:r>
              <a:rPr lang="en-US" dirty="0" smtClean="0">
                <a:solidFill>
                  <a:schemeClr val="tx1">
                    <a:lumMod val="50000"/>
                  </a:schemeClr>
                </a:solidFill>
              </a:rPr>
              <a:t>AAI</a:t>
            </a:r>
            <a:endParaRPr lang="en-US" dirty="0">
              <a:solidFill>
                <a:schemeClr val="tx1">
                  <a:lumMod val="50000"/>
                </a:schemeClr>
              </a:solidFill>
            </a:endParaRPr>
          </a:p>
          <a:p>
            <a:pPr marL="169863" lvl="0" indent="-169863">
              <a:buFont typeface="Arial"/>
              <a:buChar char="•"/>
            </a:pPr>
            <a:r>
              <a:rPr lang="en-US" dirty="0" smtClean="0">
                <a:solidFill>
                  <a:schemeClr val="tx1">
                    <a:lumMod val="50000"/>
                  </a:schemeClr>
                </a:solidFill>
              </a:rPr>
              <a:t>Accounting</a:t>
            </a:r>
          </a:p>
          <a:p>
            <a:pPr marL="169863" lvl="0" indent="-169863">
              <a:buFont typeface="Arial"/>
              <a:buChar char="•"/>
            </a:pPr>
            <a:r>
              <a:rPr lang="en-US" dirty="0" smtClean="0">
                <a:solidFill>
                  <a:schemeClr val="tx1">
                    <a:lumMod val="50000"/>
                  </a:schemeClr>
                </a:solidFill>
              </a:rPr>
              <a:t>Monitoring</a:t>
            </a:r>
          </a:p>
          <a:p>
            <a:pPr marL="169863" lvl="0" indent="-169863">
              <a:buFont typeface="Arial"/>
              <a:buChar char="•"/>
            </a:pPr>
            <a:r>
              <a:rPr lang="is-IS" dirty="0" smtClean="0">
                <a:solidFill>
                  <a:schemeClr val="tx1">
                    <a:lumMod val="50000"/>
                  </a:schemeClr>
                </a:solidFill>
              </a:rPr>
              <a:t>…</a:t>
            </a:r>
          </a:p>
        </p:txBody>
      </p:sp>
      <p:sp>
        <p:nvSpPr>
          <p:cNvPr id="14" name="Rectangular Callout 13"/>
          <p:cNvSpPr/>
          <p:nvPr/>
        </p:nvSpPr>
        <p:spPr>
          <a:xfrm>
            <a:off x="6660232" y="1556792"/>
            <a:ext cx="2160240" cy="1042952"/>
          </a:xfrm>
          <a:prstGeom prst="wedgeRectCallout">
            <a:avLst>
              <a:gd name="adj1" fmla="val -19955"/>
              <a:gd name="adj2" fmla="val 7489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is-IS" dirty="0">
                <a:solidFill>
                  <a:schemeClr val="tx1">
                    <a:lumMod val="50000"/>
                  </a:schemeClr>
                </a:solidFill>
              </a:rPr>
              <a:t>Usage </a:t>
            </a:r>
            <a:r>
              <a:rPr lang="is-IS" dirty="0" smtClean="0">
                <a:solidFill>
                  <a:schemeClr val="tx1">
                    <a:lumMod val="50000"/>
                  </a:schemeClr>
                </a:solidFill>
              </a:rPr>
              <a:t>according to</a:t>
            </a:r>
            <a:r>
              <a:rPr lang="is-IS" dirty="0">
                <a:solidFill>
                  <a:schemeClr val="tx1">
                    <a:lumMod val="50000"/>
                  </a:schemeClr>
                </a:solidFill>
              </a:rPr>
              <a:t/>
            </a:r>
            <a:br>
              <a:rPr lang="is-IS" dirty="0">
                <a:solidFill>
                  <a:schemeClr val="tx1">
                    <a:lumMod val="50000"/>
                  </a:schemeClr>
                </a:solidFill>
              </a:rPr>
            </a:br>
            <a:r>
              <a:rPr lang="is-IS" b="1" dirty="0">
                <a:solidFill>
                  <a:schemeClr val="accent6">
                    <a:lumMod val="50000"/>
                  </a:schemeClr>
                </a:solidFill>
              </a:rPr>
              <a:t>R</a:t>
            </a:r>
            <a:r>
              <a:rPr lang="is-IS" b="1" dirty="0" smtClean="0">
                <a:solidFill>
                  <a:schemeClr val="accent6">
                    <a:lumMod val="50000"/>
                  </a:schemeClr>
                </a:solidFill>
              </a:rPr>
              <a:t>ules of Participation</a:t>
            </a:r>
            <a:endParaRPr lang="en-US" sz="1400" dirty="0"/>
          </a:p>
        </p:txBody>
      </p:sp>
      <p:sp>
        <p:nvSpPr>
          <p:cNvPr id="15" name="Rectangular Callout 14"/>
          <p:cNvSpPr/>
          <p:nvPr/>
        </p:nvSpPr>
        <p:spPr>
          <a:xfrm>
            <a:off x="395536" y="1268760"/>
            <a:ext cx="2160240" cy="1224136"/>
          </a:xfrm>
          <a:prstGeom prst="wedgeRectCallout">
            <a:avLst>
              <a:gd name="adj1" fmla="val -19955"/>
              <a:gd name="adj2" fmla="val 74890"/>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is-IS" dirty="0" smtClean="0">
                <a:solidFill>
                  <a:schemeClr val="tx1">
                    <a:lumMod val="50000"/>
                  </a:schemeClr>
                </a:solidFill>
              </a:rPr>
              <a:t>From the consortium AND from </a:t>
            </a:r>
            <a:r>
              <a:rPr lang="is-IS" b="1" dirty="0" smtClean="0">
                <a:solidFill>
                  <a:schemeClr val="accent6">
                    <a:lumMod val="50000"/>
                  </a:schemeClr>
                </a:solidFill>
              </a:rPr>
              <a:t>external contributors</a:t>
            </a:r>
            <a:endParaRPr lang="en-US" dirty="0">
              <a:solidFill>
                <a:schemeClr val="accent6">
                  <a:lumMod val="10000"/>
                </a:schemeClr>
              </a:solidFill>
            </a:endParaRPr>
          </a:p>
        </p:txBody>
      </p:sp>
      <p:sp>
        <p:nvSpPr>
          <p:cNvPr id="16" name="TextBox 15"/>
          <p:cNvSpPr txBox="1"/>
          <p:nvPr/>
        </p:nvSpPr>
        <p:spPr>
          <a:xfrm>
            <a:off x="216024" y="4653136"/>
            <a:ext cx="2699792" cy="1754327"/>
          </a:xfrm>
          <a:prstGeom prst="rect">
            <a:avLst/>
          </a:prstGeom>
          <a:noFill/>
        </p:spPr>
        <p:txBody>
          <a:bodyPr wrap="square" rtlCol="0">
            <a:spAutoFit/>
          </a:bodyPr>
          <a:lstStyle/>
          <a:p>
            <a:pPr marL="169863" lvl="0" indent="-169863">
              <a:buFont typeface="Arial"/>
              <a:buChar char="•"/>
            </a:pPr>
            <a:r>
              <a:rPr lang="en-US" dirty="0" smtClean="0">
                <a:solidFill>
                  <a:schemeClr val="tx1">
                    <a:lumMod val="50000"/>
                  </a:schemeClr>
                </a:solidFill>
              </a:rPr>
              <a:t>Lightweight certification of providers</a:t>
            </a:r>
          </a:p>
          <a:p>
            <a:pPr marL="169863" lvl="0" indent="-169863">
              <a:buFont typeface="Arial"/>
              <a:buChar char="•"/>
            </a:pPr>
            <a:r>
              <a:rPr lang="en-US" dirty="0" smtClean="0">
                <a:solidFill>
                  <a:schemeClr val="tx1">
                    <a:lumMod val="50000"/>
                  </a:schemeClr>
                </a:solidFill>
              </a:rPr>
              <a:t>SLA negotiation</a:t>
            </a:r>
          </a:p>
          <a:p>
            <a:pPr marL="169863" lvl="0" indent="-169863">
              <a:buFont typeface="Arial"/>
              <a:buChar char="•"/>
            </a:pPr>
            <a:r>
              <a:rPr lang="en-US" dirty="0" smtClean="0">
                <a:solidFill>
                  <a:schemeClr val="tx1">
                    <a:lumMod val="50000"/>
                  </a:schemeClr>
                </a:solidFill>
              </a:rPr>
              <a:t>Customer Relationship Management</a:t>
            </a:r>
          </a:p>
          <a:p>
            <a:pPr marL="169863" lvl="0" indent="-169863">
              <a:buFont typeface="Arial"/>
              <a:buChar char="•"/>
            </a:pPr>
            <a:r>
              <a:rPr lang="is-IS" dirty="0" smtClean="0">
                <a:solidFill>
                  <a:schemeClr val="tx1">
                    <a:lumMod val="50000"/>
                  </a:schemeClr>
                </a:solidFill>
              </a:rPr>
              <a:t>…</a:t>
            </a:r>
            <a:endParaRPr lang="en-US" dirty="0" smtClean="0">
              <a:solidFill>
                <a:schemeClr val="tx1">
                  <a:lumMod val="50000"/>
                </a:schemeClr>
              </a:solidFill>
            </a:endParaRPr>
          </a:p>
        </p:txBody>
      </p:sp>
      <p:sp>
        <p:nvSpPr>
          <p:cNvPr id="18" name="Rectangular Callout 17"/>
          <p:cNvSpPr/>
          <p:nvPr/>
        </p:nvSpPr>
        <p:spPr>
          <a:xfrm>
            <a:off x="2699792" y="4941168"/>
            <a:ext cx="2088232" cy="792088"/>
          </a:xfrm>
          <a:prstGeom prst="wedgeRectCallout">
            <a:avLst>
              <a:gd name="adj1" fmla="val -70850"/>
              <a:gd name="adj2" fmla="val -2267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is-IS" dirty="0" smtClean="0">
                <a:solidFill>
                  <a:schemeClr val="tx1">
                    <a:lumMod val="50000"/>
                  </a:schemeClr>
                </a:solidFill>
              </a:rPr>
              <a:t>Based on </a:t>
            </a:r>
            <a:r>
              <a:rPr lang="is-IS" b="1" dirty="0" smtClean="0">
                <a:solidFill>
                  <a:srgbClr val="F27E00"/>
                </a:solidFill>
              </a:rPr>
              <a:t>FitSM</a:t>
            </a:r>
            <a:endParaRPr lang="en-US" dirty="0">
              <a:solidFill>
                <a:schemeClr val="accent6">
                  <a:lumMod val="10000"/>
                </a:schemeClr>
              </a:solidFill>
            </a:endParaRPr>
          </a:p>
        </p:txBody>
      </p:sp>
      <p:sp>
        <p:nvSpPr>
          <p:cNvPr id="20" name="Rectangle 19"/>
          <p:cNvSpPr/>
          <p:nvPr/>
        </p:nvSpPr>
        <p:spPr>
          <a:xfrm>
            <a:off x="6444208" y="4699009"/>
            <a:ext cx="2952328" cy="1754327"/>
          </a:xfrm>
          <a:prstGeom prst="rect">
            <a:avLst/>
          </a:prstGeom>
        </p:spPr>
        <p:txBody>
          <a:bodyPr wrap="square">
            <a:spAutoFit/>
          </a:bodyPr>
          <a:lstStyle/>
          <a:p>
            <a:pPr marL="169863" lvl="2" indent="-130175">
              <a:buFont typeface="Arial"/>
              <a:buChar char="•"/>
            </a:pPr>
            <a:r>
              <a:rPr lang="en-US" dirty="0" smtClean="0"/>
              <a:t>Security </a:t>
            </a:r>
            <a:r>
              <a:rPr lang="en-US" dirty="0"/>
              <a:t>regulations</a:t>
            </a:r>
            <a:r>
              <a:rPr lang="en-US" dirty="0" smtClean="0"/>
              <a:t>,</a:t>
            </a:r>
          </a:p>
          <a:p>
            <a:pPr marL="169863" lvl="2" indent="-130175">
              <a:buFont typeface="Arial"/>
              <a:buChar char="•"/>
            </a:pPr>
            <a:r>
              <a:rPr lang="en-US" dirty="0"/>
              <a:t>Compliance to standards,</a:t>
            </a:r>
          </a:p>
          <a:p>
            <a:pPr marL="169863" lvl="2" indent="-130175">
              <a:buFont typeface="Arial"/>
              <a:buChar char="•"/>
            </a:pPr>
            <a:r>
              <a:rPr lang="en-US" dirty="0" smtClean="0"/>
              <a:t>Terms </a:t>
            </a:r>
            <a:r>
              <a:rPr lang="en-US" dirty="0"/>
              <a:t>of use</a:t>
            </a:r>
            <a:r>
              <a:rPr lang="en-US" dirty="0" smtClean="0"/>
              <a:t>,</a:t>
            </a:r>
          </a:p>
          <a:p>
            <a:pPr marL="169863" lvl="2" indent="-130175">
              <a:buFont typeface="Arial"/>
              <a:buChar char="•"/>
            </a:pPr>
            <a:r>
              <a:rPr lang="en-US" dirty="0" smtClean="0"/>
              <a:t>FAIR </a:t>
            </a:r>
            <a:r>
              <a:rPr lang="en-US" dirty="0"/>
              <a:t>implementation guidelines </a:t>
            </a:r>
            <a:endParaRPr lang="en-US" dirty="0" smtClean="0"/>
          </a:p>
          <a:p>
            <a:pPr marL="169863" lvl="2" indent="-130175">
              <a:buFont typeface="Arial"/>
              <a:buChar char="•"/>
            </a:pPr>
            <a:r>
              <a:rPr lang="is-IS" dirty="0" smtClean="0"/>
              <a:t>…</a:t>
            </a:r>
            <a:endParaRPr lang="en-US" dirty="0"/>
          </a:p>
        </p:txBody>
      </p:sp>
    </p:spTree>
    <p:extLst>
      <p:ext uri="{BB962C8B-B14F-4D97-AF65-F5344CB8AC3E}">
        <p14:creationId xmlns:p14="http://schemas.microsoft.com/office/powerpoint/2010/main" val="99696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p:txBody>
          <a:bodyPr/>
          <a:lstStyle/>
          <a:p>
            <a:r>
              <a:rPr lang="en-GB" dirty="0" smtClean="0"/>
              <a:t>Work packages</a:t>
            </a:r>
            <a:endParaRPr lang="en-GB" dirty="0"/>
          </a:p>
        </p:txBody>
      </p:sp>
      <p:pic>
        <p:nvPicPr>
          <p:cNvPr id="6" name="Picture 5" descr="Screen Shot 2018-01-09 at 08.0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2" y="1124744"/>
            <a:ext cx="8763000" cy="4813300"/>
          </a:xfrm>
          <a:prstGeom prst="rect">
            <a:avLst/>
          </a:prstGeom>
        </p:spPr>
      </p:pic>
      <p:sp>
        <p:nvSpPr>
          <p:cNvPr id="8" name="Oval 7"/>
          <p:cNvSpPr/>
          <p:nvPr/>
        </p:nvSpPr>
        <p:spPr>
          <a:xfrm>
            <a:off x="3635896" y="5157192"/>
            <a:ext cx="2592288" cy="1008112"/>
          </a:xfrm>
          <a:prstGeom prst="ellipse">
            <a:avLst/>
          </a:prstGeom>
          <a:no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405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p:txBody>
          <a:bodyPr>
            <a:normAutofit fontScale="92500" lnSpcReduction="20000"/>
          </a:bodyPr>
          <a:lstStyle/>
          <a:p>
            <a:r>
              <a:rPr lang="en-US" dirty="0"/>
              <a:t>Service </a:t>
            </a:r>
            <a:r>
              <a:rPr lang="en-US" dirty="0" smtClean="0"/>
              <a:t>Integration, Management &amp; Delivery</a:t>
            </a:r>
            <a:endParaRPr lang="en-US" dirty="0"/>
          </a:p>
        </p:txBody>
      </p:sp>
      <p:sp>
        <p:nvSpPr>
          <p:cNvPr id="7" name="Title 3"/>
          <p:cNvSpPr txBox="1">
            <a:spLocks/>
          </p:cNvSpPr>
          <p:nvPr/>
        </p:nvSpPr>
        <p:spPr>
          <a:xfrm>
            <a:off x="467544" y="620688"/>
            <a:ext cx="6120680" cy="576064"/>
          </a:xfrm>
          <a:prstGeom prst="rect">
            <a:avLst/>
          </a:prstGeom>
        </p:spPr>
        <p:txBody>
          <a:bodyPr/>
          <a:lstStyle>
            <a:lvl1pPr algn="l" defTabSz="342900" rtl="0" eaLnBrk="1" latinLnBrk="0" hangingPunct="1">
              <a:spcBef>
                <a:spcPct val="0"/>
              </a:spcBef>
              <a:buNone/>
              <a:defRPr sz="3200" b="1" kern="1200">
                <a:solidFill>
                  <a:srgbClr val="1C3046"/>
                </a:solidFill>
                <a:latin typeface="+mn-lt"/>
                <a:ea typeface="+mj-ea"/>
                <a:cs typeface="+mj-cs"/>
              </a:defRPr>
            </a:lvl1pPr>
          </a:lstStyle>
          <a:p>
            <a:endParaRPr lang="en-US" dirty="0"/>
          </a:p>
        </p:txBody>
      </p:sp>
      <p:graphicFrame>
        <p:nvGraphicFramePr>
          <p:cNvPr id="8" name="Diagram 7"/>
          <p:cNvGraphicFramePr/>
          <p:nvPr>
            <p:extLst>
              <p:ext uri="{D42A27DB-BD31-4B8C-83A1-F6EECF244321}">
                <p14:modId xmlns:p14="http://schemas.microsoft.com/office/powerpoint/2010/main" val="2434445254"/>
              </p:ext>
            </p:extLst>
          </p:nvPr>
        </p:nvGraphicFramePr>
        <p:xfrm>
          <a:off x="179512" y="1196752"/>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3528" y="2780928"/>
            <a:ext cx="1440160" cy="3816424"/>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282828"/>
                </a:solidFill>
              </a:rPr>
              <a:t>Generic services</a:t>
            </a:r>
            <a:endParaRPr lang="en-US" dirty="0">
              <a:solidFill>
                <a:srgbClr val="282828"/>
              </a:solidFill>
            </a:endParaRPr>
          </a:p>
        </p:txBody>
      </p:sp>
      <p:grpSp>
        <p:nvGrpSpPr>
          <p:cNvPr id="10" name="Group 9"/>
          <p:cNvGrpSpPr/>
          <p:nvPr/>
        </p:nvGrpSpPr>
        <p:grpSpPr>
          <a:xfrm>
            <a:off x="7380313" y="2420888"/>
            <a:ext cx="1512168" cy="1368737"/>
            <a:chOff x="30360" y="1294972"/>
            <a:chExt cx="2978225" cy="2161409"/>
          </a:xfrm>
          <a:solidFill>
            <a:schemeClr val="accent1">
              <a:lumMod val="60000"/>
              <a:lumOff val="40000"/>
            </a:schemeClr>
          </a:solidFill>
        </p:grpSpPr>
        <p:sp>
          <p:nvSpPr>
            <p:cNvPr id="11" name="Rounded Rectangle 10"/>
            <p:cNvSpPr/>
            <p:nvPr/>
          </p:nvSpPr>
          <p:spPr>
            <a:xfrm>
              <a:off x="30360" y="1294972"/>
              <a:ext cx="2978225" cy="2161409"/>
            </a:xfrm>
            <a:prstGeom prst="roundRect">
              <a:avLst>
                <a:gd name="adj" fmla="val 10000"/>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2" name="Rounded Rectangle 4"/>
            <p:cNvSpPr/>
            <p:nvPr/>
          </p:nvSpPr>
          <p:spPr>
            <a:xfrm>
              <a:off x="93666" y="1358278"/>
              <a:ext cx="2851613" cy="2034797"/>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en-US" sz="1100" kern="1200" dirty="0" smtClean="0"/>
                <a:t>Physical Sciences</a:t>
              </a:r>
              <a:endParaRPr lang="en-US" sz="1100" kern="1200" dirty="0"/>
            </a:p>
            <a:p>
              <a:pPr marL="171450" lvl="1" indent="-171450" algn="l" defTabSz="800100">
                <a:lnSpc>
                  <a:spcPct val="90000"/>
                </a:lnSpc>
                <a:spcBef>
                  <a:spcPct val="0"/>
                </a:spcBef>
                <a:spcAft>
                  <a:spcPct val="15000"/>
                </a:spcAft>
                <a:buChar char="••"/>
              </a:pPr>
              <a:r>
                <a:rPr lang="en-US" sz="1100" kern="1200" dirty="0" smtClean="0"/>
                <a:t>Astronomy (LOFAR)</a:t>
              </a:r>
              <a:endParaRPr lang="en-US" sz="1100" kern="1200" dirty="0"/>
            </a:p>
            <a:p>
              <a:pPr marL="171450" lvl="1" indent="-171450" algn="l" defTabSz="800100">
                <a:lnSpc>
                  <a:spcPct val="90000"/>
                </a:lnSpc>
                <a:spcBef>
                  <a:spcPct val="0"/>
                </a:spcBef>
                <a:spcAft>
                  <a:spcPct val="15000"/>
                </a:spcAft>
                <a:buChar char="••"/>
              </a:pPr>
              <a:r>
                <a:rPr lang="en-US" sz="1100" kern="1200" dirty="0" smtClean="0"/>
                <a:t>Fusion (ITER)</a:t>
              </a:r>
              <a:endParaRPr lang="en-US" sz="1100" kern="1200" dirty="0"/>
            </a:p>
            <a:p>
              <a:pPr marL="171450" lvl="1" indent="-171450" algn="l" defTabSz="800100">
                <a:lnSpc>
                  <a:spcPct val="90000"/>
                </a:lnSpc>
                <a:spcBef>
                  <a:spcPct val="0"/>
                </a:spcBef>
                <a:spcAft>
                  <a:spcPct val="15000"/>
                </a:spcAft>
                <a:buChar char="••"/>
              </a:pPr>
              <a:r>
                <a:rPr lang="en-US" sz="1100" kern="1200" dirty="0" smtClean="0"/>
                <a:t>High Energy Physics (CMS and VIRGO)</a:t>
              </a:r>
              <a:endParaRPr lang="en-US" sz="1100" kern="1200" dirty="0"/>
            </a:p>
            <a:p>
              <a:pPr marL="171450" lvl="1" indent="-171450" algn="l" defTabSz="800100">
                <a:lnSpc>
                  <a:spcPct val="90000"/>
                </a:lnSpc>
                <a:spcBef>
                  <a:spcPct val="0"/>
                </a:spcBef>
                <a:spcAft>
                  <a:spcPct val="15000"/>
                </a:spcAft>
                <a:buChar char="••"/>
              </a:pPr>
              <a:r>
                <a:rPr lang="en-US" sz="1100" kern="1200" dirty="0" smtClean="0"/>
                <a:t>Space Science (EISCAT-3D)</a:t>
              </a:r>
              <a:endParaRPr lang="en-US" sz="1100" kern="1200" dirty="0"/>
            </a:p>
          </p:txBody>
        </p:sp>
      </p:grpSp>
      <p:grpSp>
        <p:nvGrpSpPr>
          <p:cNvPr id="13" name="Group 12"/>
          <p:cNvGrpSpPr/>
          <p:nvPr/>
        </p:nvGrpSpPr>
        <p:grpSpPr>
          <a:xfrm>
            <a:off x="7380312" y="3861048"/>
            <a:ext cx="1512168" cy="1296144"/>
            <a:chOff x="2838670" y="425"/>
            <a:chExt cx="3024328" cy="1802677"/>
          </a:xfrm>
          <a:solidFill>
            <a:schemeClr val="accent1">
              <a:lumMod val="60000"/>
              <a:lumOff val="40000"/>
            </a:schemeClr>
          </a:solidFill>
        </p:grpSpPr>
        <p:sp>
          <p:nvSpPr>
            <p:cNvPr id="14" name="Rounded Rectangle 13"/>
            <p:cNvSpPr/>
            <p:nvPr/>
          </p:nvSpPr>
          <p:spPr>
            <a:xfrm>
              <a:off x="2838670" y="425"/>
              <a:ext cx="3024328" cy="1802677"/>
            </a:xfrm>
            <a:prstGeom prst="roundRect">
              <a:avLst>
                <a:gd name="adj" fmla="val 10000"/>
              </a:avLst>
            </a:prstGeom>
            <a:grpFill/>
          </p:spPr>
          <p:style>
            <a:lnRef idx="2">
              <a:schemeClr val="lt1">
                <a:hueOff val="0"/>
                <a:satOff val="0"/>
                <a:lumOff val="0"/>
                <a:alphaOff val="0"/>
              </a:schemeClr>
            </a:lnRef>
            <a:fillRef idx="1">
              <a:schemeClr val="accent1">
                <a:shade val="80000"/>
                <a:hueOff val="72719"/>
                <a:satOff val="-25386"/>
                <a:lumOff val="19570"/>
                <a:alphaOff val="0"/>
              </a:schemeClr>
            </a:fillRef>
            <a:effectRef idx="0">
              <a:schemeClr val="accent1">
                <a:shade val="80000"/>
                <a:hueOff val="72719"/>
                <a:satOff val="-25386"/>
                <a:lumOff val="19570"/>
                <a:alphaOff val="0"/>
              </a:schemeClr>
            </a:effectRef>
            <a:fontRef idx="minor">
              <a:schemeClr val="lt1"/>
            </a:fontRef>
          </p:style>
        </p:sp>
        <p:sp>
          <p:nvSpPr>
            <p:cNvPr id="15" name="Rounded Rectangle 4"/>
            <p:cNvSpPr/>
            <p:nvPr/>
          </p:nvSpPr>
          <p:spPr>
            <a:xfrm>
              <a:off x="2891469" y="53224"/>
              <a:ext cx="2918730" cy="16970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en-US" sz="1100" kern="1200" smtClean="0"/>
                <a:t>Earth Science</a:t>
              </a:r>
              <a:endParaRPr lang="en-US" sz="1100" kern="1200" dirty="0"/>
            </a:p>
            <a:p>
              <a:pPr marL="171450" lvl="1" indent="-171450" algn="l" defTabSz="800100">
                <a:lnSpc>
                  <a:spcPct val="90000"/>
                </a:lnSpc>
                <a:spcBef>
                  <a:spcPct val="0"/>
                </a:spcBef>
                <a:spcAft>
                  <a:spcPct val="15000"/>
                </a:spcAft>
                <a:buChar char="••"/>
              </a:pPr>
              <a:r>
                <a:rPr lang="en-US" sz="1100" kern="1200" smtClean="0"/>
                <a:t>EO Pillar</a:t>
              </a:r>
              <a:endParaRPr lang="en-US" sz="1100" kern="1200" dirty="0"/>
            </a:p>
            <a:p>
              <a:pPr marL="171450" lvl="1" indent="-171450" algn="l" defTabSz="800100">
                <a:lnSpc>
                  <a:spcPct val="90000"/>
                </a:lnSpc>
                <a:spcBef>
                  <a:spcPct val="0"/>
                </a:spcBef>
                <a:spcAft>
                  <a:spcPct val="15000"/>
                </a:spcAft>
                <a:buChar char="••"/>
              </a:pPr>
              <a:r>
                <a:rPr lang="en-US" sz="1100" kern="1200" smtClean="0"/>
                <a:t>GEO</a:t>
              </a:r>
              <a:endParaRPr lang="en-US" sz="1100" kern="1200" dirty="0"/>
            </a:p>
            <a:p>
              <a:pPr marL="171450" lvl="1" indent="-171450" algn="l" defTabSz="800100">
                <a:lnSpc>
                  <a:spcPct val="90000"/>
                </a:lnSpc>
                <a:spcBef>
                  <a:spcPct val="0"/>
                </a:spcBef>
                <a:spcAft>
                  <a:spcPct val="15000"/>
                </a:spcAft>
                <a:buChar char="••"/>
              </a:pPr>
              <a:r>
                <a:rPr lang="en-US" sz="1100" kern="1200" smtClean="0"/>
                <a:t>Climate Research (ENES)</a:t>
              </a:r>
              <a:endParaRPr lang="en-US" sz="1100" kern="1200" dirty="0"/>
            </a:p>
            <a:p>
              <a:pPr marL="171450" lvl="1" indent="-171450" algn="l" defTabSz="800100">
                <a:lnSpc>
                  <a:spcPct val="90000"/>
                </a:lnSpc>
                <a:spcBef>
                  <a:spcPct val="0"/>
                </a:spcBef>
                <a:spcAft>
                  <a:spcPct val="15000"/>
                </a:spcAft>
                <a:buChar char="••"/>
              </a:pPr>
              <a:r>
                <a:rPr lang="en-US" sz="1100" kern="1200" smtClean="0"/>
                <a:t>Seismology (ORFEUS, EPOS)</a:t>
              </a:r>
              <a:endParaRPr lang="en-US" sz="1100" kern="1200" dirty="0"/>
            </a:p>
          </p:txBody>
        </p:sp>
      </p:grpSp>
      <p:grpSp>
        <p:nvGrpSpPr>
          <p:cNvPr id="16" name="Group 15"/>
          <p:cNvGrpSpPr/>
          <p:nvPr/>
        </p:nvGrpSpPr>
        <p:grpSpPr>
          <a:xfrm>
            <a:off x="7380312" y="5229201"/>
            <a:ext cx="1512168" cy="1440159"/>
            <a:chOff x="5609777" y="1474339"/>
            <a:chExt cx="3144837" cy="1802677"/>
          </a:xfrm>
          <a:solidFill>
            <a:schemeClr val="accent1">
              <a:lumMod val="60000"/>
              <a:lumOff val="40000"/>
            </a:schemeClr>
          </a:solidFill>
        </p:grpSpPr>
        <p:sp>
          <p:nvSpPr>
            <p:cNvPr id="17" name="Rounded Rectangle 16"/>
            <p:cNvSpPr/>
            <p:nvPr/>
          </p:nvSpPr>
          <p:spPr>
            <a:xfrm>
              <a:off x="5609777" y="1474339"/>
              <a:ext cx="3144837" cy="1802677"/>
            </a:xfrm>
            <a:prstGeom prst="roundRect">
              <a:avLst>
                <a:gd name="adj" fmla="val 10000"/>
              </a:avLst>
            </a:prstGeom>
            <a:grpFill/>
          </p:spPr>
          <p:style>
            <a:lnRef idx="2">
              <a:schemeClr val="lt1">
                <a:hueOff val="0"/>
                <a:satOff val="0"/>
                <a:lumOff val="0"/>
                <a:alphaOff val="0"/>
              </a:schemeClr>
            </a:lnRef>
            <a:fillRef idx="1">
              <a:schemeClr val="accent1">
                <a:shade val="80000"/>
                <a:hueOff val="145437"/>
                <a:satOff val="-50772"/>
                <a:lumOff val="39140"/>
                <a:alphaOff val="0"/>
              </a:schemeClr>
            </a:fillRef>
            <a:effectRef idx="0">
              <a:schemeClr val="accent1">
                <a:shade val="80000"/>
                <a:hueOff val="145437"/>
                <a:satOff val="-50772"/>
                <a:lumOff val="39140"/>
                <a:alphaOff val="0"/>
              </a:schemeClr>
            </a:effectRef>
            <a:fontRef idx="minor">
              <a:schemeClr val="lt1"/>
            </a:fontRef>
          </p:style>
        </p:sp>
        <p:sp>
          <p:nvSpPr>
            <p:cNvPr id="18" name="Rounded Rectangle 4"/>
            <p:cNvSpPr/>
            <p:nvPr/>
          </p:nvSpPr>
          <p:spPr>
            <a:xfrm>
              <a:off x="5662576" y="1527138"/>
              <a:ext cx="3039239" cy="16970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en-US" sz="1100" kern="1200" dirty="0" smtClean="0"/>
                <a:t>Biological Sciences</a:t>
              </a:r>
              <a:endParaRPr lang="en-US" sz="1100" kern="1200" dirty="0"/>
            </a:p>
            <a:p>
              <a:pPr marL="171450" lvl="1" indent="-171450" algn="l" defTabSz="800100">
                <a:lnSpc>
                  <a:spcPct val="90000"/>
                </a:lnSpc>
                <a:spcBef>
                  <a:spcPct val="0"/>
                </a:spcBef>
                <a:spcAft>
                  <a:spcPct val="15000"/>
                </a:spcAft>
                <a:buChar char="••"/>
              </a:pPr>
              <a:r>
                <a:rPr lang="en-US" sz="1100" kern="1200" dirty="0" smtClean="0"/>
                <a:t>Marine and freshwater biology (IFREMER)</a:t>
              </a:r>
              <a:endParaRPr lang="en-US" sz="1100" kern="1200" dirty="0"/>
            </a:p>
            <a:p>
              <a:pPr marL="171450" lvl="1" indent="-171450" algn="l" defTabSz="800100">
                <a:lnSpc>
                  <a:spcPct val="90000"/>
                </a:lnSpc>
                <a:spcBef>
                  <a:spcPct val="0"/>
                </a:spcBef>
                <a:spcAft>
                  <a:spcPct val="15000"/>
                </a:spcAft>
                <a:buChar char="••"/>
              </a:pPr>
              <a:r>
                <a:rPr lang="en-US" sz="1100" kern="1200" dirty="0" smtClean="0"/>
                <a:t>Biodiversity conservation (</a:t>
              </a:r>
              <a:r>
                <a:rPr lang="en-US" sz="1100" kern="1200" dirty="0" err="1" smtClean="0"/>
                <a:t>LifeWatch</a:t>
              </a:r>
              <a:r>
                <a:rPr lang="en-US" sz="1100" kern="1200" dirty="0" smtClean="0"/>
                <a:t>)</a:t>
              </a:r>
              <a:endParaRPr lang="en-US" sz="1100" kern="1200" dirty="0"/>
            </a:p>
            <a:p>
              <a:pPr marL="171450" lvl="1" indent="-171450" algn="l" defTabSz="800100">
                <a:lnSpc>
                  <a:spcPct val="90000"/>
                </a:lnSpc>
                <a:spcBef>
                  <a:spcPct val="0"/>
                </a:spcBef>
                <a:spcAft>
                  <a:spcPct val="15000"/>
                </a:spcAft>
                <a:buChar char="••"/>
              </a:pPr>
              <a:r>
                <a:rPr lang="en-US" sz="1100" kern="1200" dirty="0" smtClean="0"/>
                <a:t>Ecology (ICOS)</a:t>
              </a:r>
              <a:endParaRPr lang="en-US" sz="1100" kern="1200" dirty="0"/>
            </a:p>
          </p:txBody>
        </p:sp>
      </p:grpSp>
      <p:sp>
        <p:nvSpPr>
          <p:cNvPr id="19" name="Rectangle 18"/>
          <p:cNvSpPr/>
          <p:nvPr/>
        </p:nvSpPr>
        <p:spPr>
          <a:xfrm>
            <a:off x="2051720" y="2492896"/>
            <a:ext cx="6840760" cy="417646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Thematic services</a:t>
            </a:r>
            <a:endParaRPr lang="en-US" sz="2000" dirty="0">
              <a:solidFill>
                <a:schemeClr val="bg1"/>
              </a:solidFill>
            </a:endParaRPr>
          </a:p>
        </p:txBody>
      </p:sp>
    </p:spTree>
    <p:extLst>
      <p:ext uri="{BB962C8B-B14F-4D97-AF65-F5344CB8AC3E}">
        <p14:creationId xmlns:p14="http://schemas.microsoft.com/office/powerpoint/2010/main" val="2813383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00512" y="980728"/>
            <a:ext cx="2859320" cy="369332"/>
          </a:xfrm>
          <a:prstGeom prst="rect">
            <a:avLst/>
          </a:prstGeom>
          <a:solidFill>
            <a:schemeClr val="accent5">
              <a:lumMod val="75000"/>
            </a:schemeClr>
          </a:solidFill>
          <a:ln>
            <a:noFill/>
          </a:ln>
        </p:spPr>
        <p:txBody>
          <a:bodyPr wrap="square" rtlCol="0">
            <a:spAutoFit/>
          </a:bodyPr>
          <a:lstStyle/>
          <a:p>
            <a:r>
              <a:rPr lang="en-GB" dirty="0" smtClean="0">
                <a:solidFill>
                  <a:srgbClr val="282828"/>
                </a:solidFill>
              </a:rPr>
              <a:t>Open Collaboration services</a:t>
            </a:r>
            <a:endParaRPr lang="en-GB" dirty="0">
              <a:solidFill>
                <a:srgbClr val="282828"/>
              </a:solidFill>
            </a:endParaRPr>
          </a:p>
        </p:txBody>
      </p:sp>
      <p:sp>
        <p:nvSpPr>
          <p:cNvPr id="20" name="TextBox 19"/>
          <p:cNvSpPr txBox="1"/>
          <p:nvPr/>
        </p:nvSpPr>
        <p:spPr>
          <a:xfrm>
            <a:off x="3203848" y="980728"/>
            <a:ext cx="3240360" cy="646331"/>
          </a:xfrm>
          <a:prstGeom prst="rect">
            <a:avLst/>
          </a:prstGeom>
          <a:solidFill>
            <a:schemeClr val="accent5">
              <a:lumMod val="75000"/>
            </a:schemeClr>
          </a:solidFill>
          <a:ln>
            <a:noFill/>
          </a:ln>
        </p:spPr>
        <p:txBody>
          <a:bodyPr wrap="square" rtlCol="0">
            <a:spAutoFit/>
          </a:bodyPr>
          <a:lstStyle/>
          <a:p>
            <a:r>
              <a:rPr lang="en-GB" dirty="0" smtClean="0">
                <a:solidFill>
                  <a:srgbClr val="282828"/>
                </a:solidFill>
              </a:rPr>
              <a:t>Basic infrastructure and added-value services</a:t>
            </a:r>
            <a:endParaRPr lang="en-GB" dirty="0">
              <a:solidFill>
                <a:srgbClr val="282828"/>
              </a:solidFill>
            </a:endParaRPr>
          </a:p>
        </p:txBody>
      </p:sp>
      <p:sp>
        <p:nvSpPr>
          <p:cNvPr id="21" name="TextBox 20"/>
          <p:cNvSpPr txBox="1"/>
          <p:nvPr/>
        </p:nvSpPr>
        <p:spPr>
          <a:xfrm>
            <a:off x="200512" y="2255961"/>
            <a:ext cx="2859320" cy="369332"/>
          </a:xfrm>
          <a:prstGeom prst="rect">
            <a:avLst/>
          </a:prstGeom>
          <a:solidFill>
            <a:schemeClr val="accent5">
              <a:lumMod val="75000"/>
            </a:schemeClr>
          </a:solidFill>
          <a:ln>
            <a:noFill/>
          </a:ln>
        </p:spPr>
        <p:txBody>
          <a:bodyPr wrap="square" rtlCol="0">
            <a:spAutoFit/>
          </a:bodyPr>
          <a:lstStyle/>
          <a:p>
            <a:r>
              <a:rPr lang="en-GB" dirty="0" smtClean="0">
                <a:solidFill>
                  <a:srgbClr val="282828"/>
                </a:solidFill>
              </a:rPr>
              <a:t>Federation services</a:t>
            </a:r>
            <a:endParaRPr lang="en-GB" dirty="0">
              <a:solidFill>
                <a:srgbClr val="282828"/>
              </a:solidFill>
            </a:endParaRPr>
          </a:p>
        </p:txBody>
      </p:sp>
      <p:sp>
        <p:nvSpPr>
          <p:cNvPr id="22" name="TextBox 21"/>
          <p:cNvSpPr txBox="1"/>
          <p:nvPr/>
        </p:nvSpPr>
        <p:spPr>
          <a:xfrm>
            <a:off x="200512" y="1340768"/>
            <a:ext cx="2808000"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Applications Database</a:t>
            </a:r>
          </a:p>
          <a:p>
            <a:pPr marL="285750" indent="-285750">
              <a:buFont typeface="Arial" panose="020B0604020202020204" pitchFamily="34" charset="0"/>
              <a:buChar char="•"/>
            </a:pPr>
            <a:r>
              <a:rPr lang="en-GB" dirty="0" smtClean="0"/>
              <a:t>Repositories</a:t>
            </a:r>
            <a:endParaRPr lang="en-GB" dirty="0"/>
          </a:p>
        </p:txBody>
      </p:sp>
      <p:sp>
        <p:nvSpPr>
          <p:cNvPr id="23" name="TextBox 22"/>
          <p:cNvSpPr txBox="1"/>
          <p:nvPr/>
        </p:nvSpPr>
        <p:spPr>
          <a:xfrm>
            <a:off x="217824" y="2616001"/>
            <a:ext cx="2808000"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Accounting</a:t>
            </a:r>
          </a:p>
          <a:p>
            <a:pPr marL="285750" indent="-285750">
              <a:buFont typeface="Arial" panose="020B0604020202020204" pitchFamily="34" charset="0"/>
              <a:buChar char="•"/>
            </a:pPr>
            <a:r>
              <a:rPr lang="en-GB" dirty="0" smtClean="0"/>
              <a:t>ARGO</a:t>
            </a:r>
          </a:p>
          <a:p>
            <a:pPr marL="285750" indent="-285750">
              <a:buFont typeface="Arial" panose="020B0604020202020204" pitchFamily="34" charset="0"/>
              <a:buChar char="•"/>
            </a:pPr>
            <a:r>
              <a:rPr lang="en-GB" dirty="0" smtClean="0"/>
              <a:t>Check-in</a:t>
            </a:r>
          </a:p>
          <a:p>
            <a:pPr marL="285750" indent="-285750">
              <a:buFont typeface="Arial" panose="020B0604020202020204" pitchFamily="34" charset="0"/>
              <a:buChar char="•"/>
            </a:pPr>
            <a:r>
              <a:rPr lang="en-GB" dirty="0" smtClean="0"/>
              <a:t>GGUS</a:t>
            </a:r>
          </a:p>
          <a:p>
            <a:pPr marL="285750" indent="-285750">
              <a:buFont typeface="Arial" panose="020B0604020202020204" pitchFamily="34" charset="0"/>
              <a:buChar char="•"/>
            </a:pPr>
            <a:r>
              <a:rPr lang="en-GB" dirty="0" smtClean="0"/>
              <a:t>GOCDB</a:t>
            </a:r>
          </a:p>
          <a:p>
            <a:pPr marL="285750" indent="-285750">
              <a:buFont typeface="Arial" panose="020B0604020202020204" pitchFamily="34" charset="0"/>
              <a:buChar char="•"/>
            </a:pPr>
            <a:r>
              <a:rPr lang="en-GB" dirty="0" smtClean="0"/>
              <a:t>Marketplace</a:t>
            </a:r>
          </a:p>
          <a:p>
            <a:pPr marL="285750" indent="-285750">
              <a:buFont typeface="Arial" panose="020B0604020202020204" pitchFamily="34" charset="0"/>
              <a:buChar char="•"/>
            </a:pPr>
            <a:r>
              <a:rPr lang="en-GB" dirty="0" smtClean="0"/>
              <a:t>Operations Portal</a:t>
            </a:r>
          </a:p>
          <a:p>
            <a:pPr marL="285750" indent="-285750">
              <a:buFont typeface="Arial" panose="020B0604020202020204" pitchFamily="34" charset="0"/>
              <a:buChar char="•"/>
            </a:pPr>
            <a:r>
              <a:rPr lang="en-GB" dirty="0" smtClean="0"/>
              <a:t>RC </a:t>
            </a:r>
            <a:r>
              <a:rPr lang="en-GB" dirty="0" err="1" smtClean="0"/>
              <a:t>Auth</a:t>
            </a:r>
            <a:endParaRPr lang="en-GB" dirty="0" smtClean="0"/>
          </a:p>
          <a:p>
            <a:pPr marL="285750" indent="-285750">
              <a:buFont typeface="Arial" panose="020B0604020202020204" pitchFamily="34" charset="0"/>
              <a:buChar char="•"/>
            </a:pPr>
            <a:r>
              <a:rPr lang="en-GB" dirty="0" smtClean="0"/>
              <a:t>SPMT</a:t>
            </a:r>
          </a:p>
          <a:p>
            <a:pPr marL="285750" indent="-285750">
              <a:buFont typeface="Arial" panose="020B0604020202020204" pitchFamily="34" charset="0"/>
              <a:buChar char="•"/>
            </a:pPr>
            <a:r>
              <a:rPr lang="en-GB" dirty="0" smtClean="0"/>
              <a:t>DPMT</a:t>
            </a:r>
          </a:p>
          <a:p>
            <a:pPr marL="285750" indent="-285750">
              <a:buFont typeface="Arial" panose="020B0604020202020204" pitchFamily="34" charset="0"/>
              <a:buChar char="•"/>
            </a:pPr>
            <a:r>
              <a:rPr lang="en-GB" dirty="0" smtClean="0"/>
              <a:t>B2ACCESS</a:t>
            </a:r>
          </a:p>
          <a:p>
            <a:pPr marL="285750" indent="-285750">
              <a:buFont typeface="Arial" panose="020B0604020202020204" pitchFamily="34" charset="0"/>
              <a:buChar char="•"/>
            </a:pPr>
            <a:r>
              <a:rPr lang="en-GB" dirty="0" smtClean="0"/>
              <a:t>TTS</a:t>
            </a:r>
          </a:p>
          <a:p>
            <a:pPr marL="285750" indent="-285750">
              <a:buFont typeface="Arial" panose="020B0604020202020204" pitchFamily="34" charset="0"/>
              <a:buChar char="•"/>
            </a:pPr>
            <a:r>
              <a:rPr lang="en-GB" dirty="0" smtClean="0"/>
              <a:t>SYMON</a:t>
            </a:r>
            <a:endParaRPr lang="en-GB" dirty="0"/>
          </a:p>
        </p:txBody>
      </p:sp>
      <p:sp>
        <p:nvSpPr>
          <p:cNvPr id="24" name="TextBox 23"/>
          <p:cNvSpPr txBox="1"/>
          <p:nvPr/>
        </p:nvSpPr>
        <p:spPr>
          <a:xfrm>
            <a:off x="3131840" y="1628800"/>
            <a:ext cx="4536192" cy="50783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EGI High-Throughput Compute</a:t>
            </a:r>
          </a:p>
          <a:p>
            <a:pPr marL="285750" indent="-285750">
              <a:buFont typeface="Arial" panose="020B0604020202020204" pitchFamily="34" charset="0"/>
              <a:buChar char="•"/>
            </a:pPr>
            <a:r>
              <a:rPr lang="en-GB" dirty="0" smtClean="0"/>
              <a:t>EGI Cloud Compute</a:t>
            </a:r>
          </a:p>
          <a:p>
            <a:pPr marL="285750" indent="-285750">
              <a:buFont typeface="Arial" panose="020B0604020202020204" pitchFamily="34" charset="0"/>
              <a:buChar char="•"/>
            </a:pPr>
            <a:r>
              <a:rPr lang="en-GB" dirty="0" smtClean="0"/>
              <a:t>EGI Cloud Container</a:t>
            </a:r>
          </a:p>
          <a:p>
            <a:pPr marL="285750" indent="-285750">
              <a:buFont typeface="Arial" panose="020B0604020202020204" pitchFamily="34" charset="0"/>
              <a:buChar char="•"/>
            </a:pPr>
            <a:r>
              <a:rPr lang="en-GB" dirty="0" smtClean="0"/>
              <a:t>DIRAC4EGI</a:t>
            </a:r>
          </a:p>
          <a:p>
            <a:pPr marL="285750" indent="-285750">
              <a:buFont typeface="Arial" panose="020B0604020202020204" pitchFamily="34" charset="0"/>
              <a:buChar char="•"/>
            </a:pPr>
            <a:r>
              <a:rPr lang="en-GB" dirty="0" smtClean="0"/>
              <a:t>EGI Online storage</a:t>
            </a:r>
          </a:p>
          <a:p>
            <a:pPr marL="285750" indent="-285750">
              <a:buFont typeface="Arial" panose="020B0604020202020204" pitchFamily="34" charset="0"/>
              <a:buChar char="•"/>
            </a:pPr>
            <a:r>
              <a:rPr lang="en-GB" dirty="0" smtClean="0"/>
              <a:t>EGI </a:t>
            </a:r>
            <a:r>
              <a:rPr lang="en-GB" dirty="0" err="1" smtClean="0"/>
              <a:t>DataHub</a:t>
            </a:r>
            <a:endParaRPr lang="en-GB" dirty="0" smtClean="0"/>
          </a:p>
          <a:p>
            <a:pPr marL="285750" indent="-285750">
              <a:buFont typeface="Arial" panose="020B0604020202020204" pitchFamily="34" charset="0"/>
              <a:buChar char="•"/>
            </a:pPr>
            <a:r>
              <a:rPr lang="en-GB" dirty="0" smtClean="0"/>
              <a:t>B2HANDLE</a:t>
            </a:r>
          </a:p>
          <a:p>
            <a:pPr marL="285750" indent="-285750">
              <a:buFont typeface="Arial" panose="020B0604020202020204" pitchFamily="34" charset="0"/>
              <a:buChar char="•"/>
            </a:pPr>
            <a:r>
              <a:rPr lang="en-GB" dirty="0" smtClean="0"/>
              <a:t>B2FIND</a:t>
            </a:r>
          </a:p>
          <a:p>
            <a:pPr marL="285750" indent="-285750">
              <a:buFont typeface="Arial" panose="020B0604020202020204" pitchFamily="34" charset="0"/>
              <a:buChar char="•"/>
            </a:pPr>
            <a:r>
              <a:rPr lang="en-GB" dirty="0" smtClean="0"/>
              <a:t>B2DROP</a:t>
            </a:r>
          </a:p>
          <a:p>
            <a:pPr marL="285750" indent="-285750">
              <a:buFont typeface="Arial" panose="020B0604020202020204" pitchFamily="34" charset="0"/>
              <a:buChar char="•"/>
            </a:pPr>
            <a:r>
              <a:rPr lang="en-GB" dirty="0" smtClean="0"/>
              <a:t>B2SAFE</a:t>
            </a:r>
          </a:p>
          <a:p>
            <a:pPr marL="285750" indent="-285750">
              <a:buFont typeface="Arial" panose="020B0604020202020204" pitchFamily="34" charset="0"/>
              <a:buChar char="•"/>
            </a:pPr>
            <a:r>
              <a:rPr lang="en-GB" dirty="0" smtClean="0"/>
              <a:t>B2STAGE</a:t>
            </a:r>
          </a:p>
          <a:p>
            <a:pPr marL="285750" indent="-285750">
              <a:buFont typeface="Arial" panose="020B0604020202020204" pitchFamily="34" charset="0"/>
              <a:buChar char="•"/>
            </a:pPr>
            <a:r>
              <a:rPr lang="en-GB" dirty="0" smtClean="0"/>
              <a:t>B2NOTE</a:t>
            </a:r>
          </a:p>
          <a:p>
            <a:pPr marL="285750" indent="-285750">
              <a:buFont typeface="Arial" panose="020B0604020202020204" pitchFamily="34" charset="0"/>
              <a:buChar char="•"/>
            </a:pPr>
            <a:r>
              <a:rPr lang="en-GB" dirty="0" smtClean="0"/>
              <a:t>ETDR</a:t>
            </a:r>
          </a:p>
          <a:p>
            <a:pPr marL="285750" indent="-285750">
              <a:buFont typeface="Arial" panose="020B0604020202020204" pitchFamily="34" charset="0"/>
              <a:buChar char="•"/>
            </a:pPr>
            <a:r>
              <a:rPr lang="en-GB" dirty="0" smtClean="0"/>
              <a:t>Sensitive Data Service</a:t>
            </a:r>
          </a:p>
          <a:p>
            <a:pPr marL="285750" indent="-285750">
              <a:buFont typeface="Arial" panose="020B0604020202020204" pitchFamily="34" charset="0"/>
              <a:buChar char="•"/>
            </a:pPr>
            <a:r>
              <a:rPr lang="en-GB" dirty="0" smtClean="0"/>
              <a:t>Advanced IaaS</a:t>
            </a:r>
          </a:p>
          <a:p>
            <a:pPr marL="285750" indent="-285750">
              <a:buFont typeface="Arial" panose="020B0604020202020204" pitchFamily="34" charset="0"/>
              <a:buChar char="•"/>
            </a:pPr>
            <a:r>
              <a:rPr lang="en-GB" dirty="0" smtClean="0"/>
              <a:t>TOSCA for Heat</a:t>
            </a:r>
          </a:p>
          <a:p>
            <a:pPr marL="285750" indent="-285750">
              <a:buFont typeface="Arial" panose="020B0604020202020204" pitchFamily="34" charset="0"/>
              <a:buChar char="•"/>
            </a:pPr>
            <a:r>
              <a:rPr lang="en-GB" dirty="0" smtClean="0"/>
              <a:t>OPIE</a:t>
            </a:r>
            <a:endParaRPr lang="en-GB" dirty="0"/>
          </a:p>
          <a:p>
            <a:pPr marL="285750" indent="-285750">
              <a:buFont typeface="Arial" panose="020B0604020202020204" pitchFamily="34" charset="0"/>
              <a:buChar char="•"/>
            </a:pP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a:xfrm>
            <a:off x="2911677" y="-27384"/>
            <a:ext cx="5980803" cy="864081"/>
          </a:xfrm>
        </p:spPr>
        <p:txBody>
          <a:bodyPr>
            <a:normAutofit lnSpcReduction="10000"/>
          </a:bodyPr>
          <a:lstStyle/>
          <a:p>
            <a:r>
              <a:rPr lang="en-US" dirty="0" smtClean="0"/>
              <a:t>Service catalogue</a:t>
            </a:r>
          </a:p>
          <a:p>
            <a:r>
              <a:rPr lang="en-US" sz="1800" dirty="0">
                <a:hlinkClick r:id="rId2"/>
              </a:rPr>
              <a:t>http://www.eosc-hub.eu/</a:t>
            </a:r>
            <a:r>
              <a:rPr lang="en-US" sz="1800" dirty="0" smtClean="0">
                <a:hlinkClick r:id="rId2"/>
              </a:rPr>
              <a:t>catalogue</a:t>
            </a:r>
            <a:r>
              <a:rPr lang="en-US" sz="1800" dirty="0" smtClean="0"/>
              <a:t> </a:t>
            </a:r>
            <a:endParaRPr lang="en-US" sz="1800" dirty="0"/>
          </a:p>
        </p:txBody>
      </p:sp>
      <p:sp>
        <p:nvSpPr>
          <p:cNvPr id="7" name="Title 3"/>
          <p:cNvSpPr txBox="1">
            <a:spLocks/>
          </p:cNvSpPr>
          <p:nvPr/>
        </p:nvSpPr>
        <p:spPr>
          <a:xfrm>
            <a:off x="467544" y="620688"/>
            <a:ext cx="6120680" cy="576064"/>
          </a:xfrm>
          <a:prstGeom prst="rect">
            <a:avLst/>
          </a:prstGeom>
        </p:spPr>
        <p:txBody>
          <a:bodyPr/>
          <a:lstStyle>
            <a:lvl1pPr algn="l" defTabSz="342900" rtl="0" eaLnBrk="1" latinLnBrk="0" hangingPunct="1">
              <a:spcBef>
                <a:spcPct val="0"/>
              </a:spcBef>
              <a:buNone/>
              <a:defRPr sz="3200" b="1" kern="1200">
                <a:solidFill>
                  <a:srgbClr val="1C3046"/>
                </a:solidFill>
                <a:latin typeface="+mn-lt"/>
                <a:ea typeface="+mj-ea"/>
                <a:cs typeface="+mj-cs"/>
              </a:defRPr>
            </a:lvl1pPr>
          </a:lstStyle>
          <a:p>
            <a:endParaRPr lang="en-US" dirty="0"/>
          </a:p>
        </p:txBody>
      </p:sp>
      <p:sp>
        <p:nvSpPr>
          <p:cNvPr id="16" name="TextBox 15"/>
          <p:cNvSpPr txBox="1"/>
          <p:nvPr/>
        </p:nvSpPr>
        <p:spPr>
          <a:xfrm>
            <a:off x="5940152" y="692696"/>
            <a:ext cx="533920" cy="307777"/>
          </a:xfrm>
          <a:prstGeom prst="rect">
            <a:avLst/>
          </a:prstGeom>
          <a:noFill/>
        </p:spPr>
        <p:txBody>
          <a:bodyPr wrap="none" lIns="91440" tIns="45720" rIns="91440" bIns="45720" rtlCol="0">
            <a:spAutoFit/>
          </a:bodyPr>
          <a:lstStyle/>
          <a:p>
            <a:r>
              <a:rPr lang="en-US" sz="1400" b="1" dirty="0">
                <a:solidFill>
                  <a:schemeClr val="accent2">
                    <a:lumMod val="75000"/>
                  </a:schemeClr>
                </a:solidFill>
              </a:rPr>
              <a:t>WP6</a:t>
            </a:r>
          </a:p>
        </p:txBody>
      </p:sp>
      <p:sp>
        <p:nvSpPr>
          <p:cNvPr id="17" name="TextBox 16"/>
          <p:cNvSpPr txBox="1"/>
          <p:nvPr/>
        </p:nvSpPr>
        <p:spPr>
          <a:xfrm>
            <a:off x="2597920" y="692696"/>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WP5</a:t>
            </a:r>
            <a:endParaRPr lang="en-US" sz="1400" b="1" dirty="0">
              <a:solidFill>
                <a:schemeClr val="accent2">
                  <a:lumMod val="75000"/>
                </a:schemeClr>
              </a:solidFill>
            </a:endParaRPr>
          </a:p>
        </p:txBody>
      </p:sp>
      <p:sp>
        <p:nvSpPr>
          <p:cNvPr id="18" name="TextBox 17"/>
          <p:cNvSpPr txBox="1"/>
          <p:nvPr/>
        </p:nvSpPr>
        <p:spPr>
          <a:xfrm>
            <a:off x="2597920" y="1988840"/>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WP5</a:t>
            </a:r>
            <a:endParaRPr lang="en-US" sz="1400" b="1" dirty="0">
              <a:solidFill>
                <a:schemeClr val="accent2">
                  <a:lumMod val="75000"/>
                </a:schemeClr>
              </a:solidFill>
            </a:endParaRPr>
          </a:p>
        </p:txBody>
      </p:sp>
      <p:sp>
        <p:nvSpPr>
          <p:cNvPr id="15" name="TextBox 14"/>
          <p:cNvSpPr txBox="1"/>
          <p:nvPr/>
        </p:nvSpPr>
        <p:spPr>
          <a:xfrm>
            <a:off x="6660232" y="980728"/>
            <a:ext cx="2232248" cy="369332"/>
          </a:xfrm>
          <a:prstGeom prst="rect">
            <a:avLst/>
          </a:prstGeom>
          <a:solidFill>
            <a:schemeClr val="accent1">
              <a:lumMod val="60000"/>
              <a:lumOff val="40000"/>
            </a:schemeClr>
          </a:solidFill>
          <a:ln>
            <a:noFill/>
          </a:ln>
        </p:spPr>
        <p:txBody>
          <a:bodyPr wrap="square" rtlCol="0">
            <a:spAutoFit/>
          </a:bodyPr>
          <a:lstStyle/>
          <a:p>
            <a:r>
              <a:rPr lang="en-GB" dirty="0" smtClean="0">
                <a:solidFill>
                  <a:schemeClr val="bg1"/>
                </a:solidFill>
              </a:rPr>
              <a:t>Thematic services</a:t>
            </a:r>
            <a:endParaRPr lang="en-GB" dirty="0">
              <a:solidFill>
                <a:schemeClr val="bg1"/>
              </a:solidFill>
            </a:endParaRPr>
          </a:p>
        </p:txBody>
      </p:sp>
      <p:sp>
        <p:nvSpPr>
          <p:cNvPr id="25" name="TextBox 24"/>
          <p:cNvSpPr txBox="1"/>
          <p:nvPr/>
        </p:nvSpPr>
        <p:spPr>
          <a:xfrm>
            <a:off x="8460432" y="692696"/>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WP7</a:t>
            </a:r>
            <a:endParaRPr lang="en-US" sz="1400" b="1" dirty="0">
              <a:solidFill>
                <a:schemeClr val="accent2">
                  <a:lumMod val="75000"/>
                </a:schemeClr>
              </a:solidFill>
            </a:endParaRPr>
          </a:p>
        </p:txBody>
      </p:sp>
      <p:sp>
        <p:nvSpPr>
          <p:cNvPr id="26" name="TextBox 25"/>
          <p:cNvSpPr txBox="1"/>
          <p:nvPr/>
        </p:nvSpPr>
        <p:spPr>
          <a:xfrm>
            <a:off x="6588224" y="1347733"/>
            <a:ext cx="2808000"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ECAS</a:t>
            </a:r>
          </a:p>
          <a:p>
            <a:pPr marL="285750" indent="-285750">
              <a:buFont typeface="Arial" panose="020B0604020202020204" pitchFamily="34" charset="0"/>
              <a:buChar char="•"/>
            </a:pPr>
            <a:r>
              <a:rPr lang="en-GB" dirty="0" smtClean="0"/>
              <a:t>DARIAH Gateway</a:t>
            </a:r>
          </a:p>
          <a:p>
            <a:pPr marL="285750" indent="-285750">
              <a:buFont typeface="Arial" panose="020B0604020202020204" pitchFamily="34" charset="0"/>
              <a:buChar char="•"/>
            </a:pPr>
            <a:r>
              <a:rPr lang="en-GB" dirty="0" err="1" smtClean="0"/>
              <a:t>OPENCoastS</a:t>
            </a:r>
            <a:endParaRPr lang="en-GB" dirty="0" smtClean="0"/>
          </a:p>
          <a:p>
            <a:pPr marL="285750" indent="-285750">
              <a:buFont typeface="Arial" panose="020B0604020202020204" pitchFamily="34" charset="0"/>
              <a:buChar char="•"/>
            </a:pPr>
            <a:r>
              <a:rPr lang="en-GB" dirty="0" smtClean="0"/>
              <a:t>GEOSS</a:t>
            </a:r>
          </a:p>
          <a:p>
            <a:pPr marL="285750" indent="-285750">
              <a:buFont typeface="Arial" panose="020B0604020202020204" pitchFamily="34" charset="0"/>
              <a:buChar char="•"/>
            </a:pPr>
            <a:r>
              <a:rPr lang="en-GB" dirty="0" smtClean="0"/>
              <a:t>EO Pillar</a:t>
            </a:r>
          </a:p>
          <a:p>
            <a:pPr marL="285750" indent="-285750">
              <a:buFont typeface="Arial" panose="020B0604020202020204" pitchFamily="34" charset="0"/>
              <a:buChar char="•"/>
            </a:pPr>
            <a:r>
              <a:rPr lang="en-GB" dirty="0" err="1" smtClean="0"/>
              <a:t>WeNMR</a:t>
            </a:r>
            <a:endParaRPr lang="en-GB" dirty="0" smtClean="0"/>
          </a:p>
          <a:p>
            <a:pPr marL="285750" indent="-285750">
              <a:buFont typeface="Arial" panose="020B0604020202020204" pitchFamily="34" charset="0"/>
              <a:buChar char="•"/>
            </a:pPr>
            <a:r>
              <a:rPr lang="en-GB" dirty="0" smtClean="0"/>
              <a:t>DODAS</a:t>
            </a:r>
          </a:p>
          <a:p>
            <a:pPr marL="285750" indent="-285750">
              <a:buFont typeface="Arial" panose="020B0604020202020204" pitchFamily="34" charset="0"/>
              <a:buChar char="•"/>
            </a:pPr>
            <a:r>
              <a:rPr lang="en-GB" dirty="0" err="1" smtClean="0"/>
              <a:t>LifeWatch</a:t>
            </a:r>
            <a:endParaRPr lang="en-GB" dirty="0" smtClean="0"/>
          </a:p>
          <a:p>
            <a:pPr marL="285750" indent="-285750">
              <a:buFont typeface="Arial" panose="020B0604020202020204" pitchFamily="34" charset="0"/>
              <a:buChar char="•"/>
            </a:pPr>
            <a:r>
              <a:rPr lang="en-GB" dirty="0" smtClean="0"/>
              <a:t>CMI</a:t>
            </a:r>
          </a:p>
          <a:p>
            <a:r>
              <a:rPr lang="en-GB" sz="1400" dirty="0" smtClean="0"/>
              <a:t>From month 19:</a:t>
            </a:r>
            <a:endParaRPr lang="en-GB" sz="1400" dirty="0"/>
          </a:p>
          <a:p>
            <a:pPr marL="285750" indent="-285750">
              <a:buFont typeface="Arial" panose="020B0604020202020204" pitchFamily="34" charset="0"/>
              <a:buChar char="•"/>
            </a:pPr>
            <a:r>
              <a:rPr lang="en-GB" dirty="0" smtClean="0"/>
              <a:t>IFREMER</a:t>
            </a:r>
          </a:p>
          <a:p>
            <a:pPr marL="285750" indent="-285750">
              <a:buFont typeface="Arial" panose="020B0604020202020204" pitchFamily="34" charset="0"/>
              <a:buChar char="•"/>
            </a:pPr>
            <a:r>
              <a:rPr lang="en-GB" dirty="0" smtClean="0"/>
              <a:t>EISCAT_3D Portal</a:t>
            </a:r>
          </a:p>
          <a:p>
            <a:pPr marL="285750" indent="-285750">
              <a:buFont typeface="Arial" panose="020B0604020202020204" pitchFamily="34" charset="0"/>
              <a:buChar char="•"/>
            </a:pPr>
            <a:endParaRPr lang="en-GB" dirty="0"/>
          </a:p>
        </p:txBody>
      </p:sp>
      <p:sp>
        <p:nvSpPr>
          <p:cNvPr id="2" name="TextBox 1"/>
          <p:cNvSpPr txBox="1"/>
          <p:nvPr/>
        </p:nvSpPr>
        <p:spPr>
          <a:xfrm>
            <a:off x="6588224" y="5085184"/>
            <a:ext cx="2371262" cy="646331"/>
          </a:xfrm>
          <a:prstGeom prst="rect">
            <a:avLst/>
          </a:prstGeom>
          <a:noFill/>
        </p:spPr>
        <p:txBody>
          <a:bodyPr wrap="none" rtlCol="0">
            <a:spAutoFit/>
          </a:bodyPr>
          <a:lstStyle/>
          <a:p>
            <a:r>
              <a:rPr lang="en-US" i="1" dirty="0" smtClean="0"/>
              <a:t>+ new service from</a:t>
            </a:r>
            <a:br>
              <a:rPr lang="en-US" i="1" dirty="0" smtClean="0"/>
            </a:br>
            <a:r>
              <a:rPr lang="en-US" i="1" dirty="0" smtClean="0"/>
              <a:t>outside the consortium</a:t>
            </a:r>
            <a:endParaRPr lang="en-US" i="1" dirty="0"/>
          </a:p>
        </p:txBody>
      </p:sp>
    </p:spTree>
    <p:extLst>
      <p:ext uri="{BB962C8B-B14F-4D97-AF65-F5344CB8AC3E}">
        <p14:creationId xmlns:p14="http://schemas.microsoft.com/office/powerpoint/2010/main" val="2473371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r>
              <a:rPr lang="en-GB" dirty="0" smtClean="0"/>
              <a:t>Generic services</a:t>
            </a:r>
            <a:endParaRPr lang="en-GB" dirty="0"/>
          </a:p>
        </p:txBody>
      </p:sp>
      <p:sp>
        <p:nvSpPr>
          <p:cNvPr id="9" name="TextBox 8"/>
          <p:cNvSpPr txBox="1"/>
          <p:nvPr/>
        </p:nvSpPr>
        <p:spPr>
          <a:xfrm>
            <a:off x="200512" y="1052736"/>
            <a:ext cx="8691968" cy="461665"/>
          </a:xfrm>
          <a:prstGeom prst="rect">
            <a:avLst/>
          </a:prstGeom>
          <a:solidFill>
            <a:srgbClr val="C09003"/>
          </a:solidFill>
          <a:ln>
            <a:noFill/>
          </a:ln>
        </p:spPr>
        <p:txBody>
          <a:bodyPr wrap="square" rtlCol="0">
            <a:spAutoFit/>
          </a:bodyPr>
          <a:lstStyle/>
          <a:p>
            <a:r>
              <a:rPr lang="en-GB" sz="2400" b="1" dirty="0" smtClean="0">
                <a:solidFill>
                  <a:srgbClr val="282828"/>
                </a:solidFill>
              </a:rPr>
              <a:t>Open Collaboration services</a:t>
            </a:r>
            <a:endParaRPr lang="en-GB" sz="2400" b="1" dirty="0">
              <a:solidFill>
                <a:srgbClr val="282828"/>
              </a:solidFill>
            </a:endParaRPr>
          </a:p>
        </p:txBody>
      </p:sp>
      <p:sp>
        <p:nvSpPr>
          <p:cNvPr id="14" name="TextBox 13"/>
          <p:cNvSpPr txBox="1"/>
          <p:nvPr/>
        </p:nvSpPr>
        <p:spPr>
          <a:xfrm>
            <a:off x="200512" y="1700808"/>
            <a:ext cx="8691968" cy="923330"/>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Applications Database</a:t>
            </a:r>
            <a:r>
              <a:rPr lang="en-GB" dirty="0" smtClean="0"/>
              <a:t>: </a:t>
            </a:r>
            <a:r>
              <a:rPr lang="en-GB" i="1" dirty="0" smtClean="0"/>
              <a:t>Virtual </a:t>
            </a:r>
            <a:r>
              <a:rPr lang="en-GB" i="1" dirty="0"/>
              <a:t>appliances and application software repository and </a:t>
            </a:r>
            <a:r>
              <a:rPr lang="en-GB" i="1" dirty="0" smtClean="0"/>
              <a:t>management</a:t>
            </a:r>
          </a:p>
          <a:p>
            <a:pPr marL="285750" indent="-285750">
              <a:buFont typeface="Arial" panose="020B0604020202020204" pitchFamily="34" charset="0"/>
              <a:buChar char="•"/>
            </a:pPr>
            <a:r>
              <a:rPr lang="en-GB" b="1" dirty="0" smtClean="0"/>
              <a:t>Repositories:</a:t>
            </a:r>
            <a:r>
              <a:rPr lang="en-GB" dirty="0" smtClean="0"/>
              <a:t> </a:t>
            </a:r>
            <a:r>
              <a:rPr lang="en-GB" i="1" dirty="0"/>
              <a:t>Repositories of verified software to be deployed by the </a:t>
            </a:r>
            <a:r>
              <a:rPr lang="en-GB" i="1" dirty="0" smtClean="0"/>
              <a:t>Service Providers</a:t>
            </a:r>
            <a:endParaRPr lang="en-GB" i="1" dirty="0"/>
          </a:p>
        </p:txBody>
      </p:sp>
    </p:spTree>
    <p:extLst>
      <p:ext uri="{BB962C8B-B14F-4D97-AF65-F5344CB8AC3E}">
        <p14:creationId xmlns:p14="http://schemas.microsoft.com/office/powerpoint/2010/main" val="2546932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r>
              <a:rPr lang="en-GB" dirty="0" smtClean="0"/>
              <a:t>Generic services</a:t>
            </a:r>
            <a:endParaRPr lang="en-GB" dirty="0"/>
          </a:p>
        </p:txBody>
      </p:sp>
      <p:sp>
        <p:nvSpPr>
          <p:cNvPr id="9" name="TextBox 8"/>
          <p:cNvSpPr txBox="1"/>
          <p:nvPr/>
        </p:nvSpPr>
        <p:spPr>
          <a:xfrm>
            <a:off x="200512" y="1052736"/>
            <a:ext cx="8691968" cy="461665"/>
          </a:xfrm>
          <a:prstGeom prst="rect">
            <a:avLst/>
          </a:prstGeom>
          <a:solidFill>
            <a:srgbClr val="C09003"/>
          </a:solidFill>
          <a:ln>
            <a:noFill/>
          </a:ln>
        </p:spPr>
        <p:txBody>
          <a:bodyPr wrap="square" rtlCol="0">
            <a:spAutoFit/>
          </a:bodyPr>
          <a:lstStyle/>
          <a:p>
            <a:r>
              <a:rPr lang="en-GB" sz="2400" b="1" dirty="0" smtClean="0">
                <a:solidFill>
                  <a:srgbClr val="282828"/>
                </a:solidFill>
              </a:rPr>
              <a:t>Federation services</a:t>
            </a:r>
            <a:endParaRPr lang="en-GB" sz="2400" b="1" dirty="0">
              <a:solidFill>
                <a:srgbClr val="282828"/>
              </a:solidFill>
            </a:endParaRPr>
          </a:p>
        </p:txBody>
      </p:sp>
      <p:sp>
        <p:nvSpPr>
          <p:cNvPr id="14" name="TextBox 13"/>
          <p:cNvSpPr txBox="1"/>
          <p:nvPr/>
        </p:nvSpPr>
        <p:spPr>
          <a:xfrm>
            <a:off x="200512" y="1513583"/>
            <a:ext cx="8691968" cy="472372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GB" b="1" dirty="0" smtClean="0"/>
              <a:t>Accounting: </a:t>
            </a:r>
            <a:r>
              <a:rPr lang="en-GB" i="1" dirty="0"/>
              <a:t>Infrastructure composed by repositories and portal to collect usage statistics of the EOSC-hub services and present them to the stakeholders</a:t>
            </a:r>
            <a:endParaRPr lang="en-GB" b="1" i="1" dirty="0" smtClean="0"/>
          </a:p>
          <a:p>
            <a:pPr marL="285750" indent="-285750">
              <a:lnSpc>
                <a:spcPct val="120000"/>
              </a:lnSpc>
              <a:buFont typeface="Arial" panose="020B0604020202020204" pitchFamily="34" charset="0"/>
              <a:buChar char="•"/>
            </a:pPr>
            <a:r>
              <a:rPr lang="en-GB" b="1" dirty="0" smtClean="0"/>
              <a:t>ARGO</a:t>
            </a:r>
            <a:r>
              <a:rPr lang="en-GB" dirty="0" smtClean="0"/>
              <a:t>: </a:t>
            </a:r>
            <a:r>
              <a:rPr lang="en-GB" i="1" dirty="0"/>
              <a:t>Monitoring infrastructure to track services status and collect </a:t>
            </a:r>
            <a:r>
              <a:rPr lang="en-GB" i="1" dirty="0" smtClean="0"/>
              <a:t>statistics</a:t>
            </a:r>
          </a:p>
          <a:p>
            <a:pPr marL="285750" indent="-285750">
              <a:lnSpc>
                <a:spcPct val="120000"/>
              </a:lnSpc>
              <a:buFont typeface="Arial" panose="020B0604020202020204" pitchFamily="34" charset="0"/>
              <a:buChar char="•"/>
            </a:pPr>
            <a:r>
              <a:rPr lang="en-GB" b="1" dirty="0" smtClean="0"/>
              <a:t>Check-in: </a:t>
            </a:r>
            <a:r>
              <a:rPr lang="en-GB" i="1" dirty="0"/>
              <a:t>AAI platform for federated authentication to EGI services</a:t>
            </a:r>
            <a:endParaRPr lang="en-GB" b="1" i="1" dirty="0" smtClean="0"/>
          </a:p>
          <a:p>
            <a:pPr marL="285750" indent="-285750">
              <a:lnSpc>
                <a:spcPct val="120000"/>
              </a:lnSpc>
              <a:buFont typeface="Arial" panose="020B0604020202020204" pitchFamily="34" charset="0"/>
              <a:buChar char="•"/>
            </a:pPr>
            <a:r>
              <a:rPr lang="en-GB" b="1" dirty="0"/>
              <a:t>GGUS: </a:t>
            </a:r>
            <a:r>
              <a:rPr lang="en-GB" i="1" dirty="0"/>
              <a:t>Helpdesk platform for the EGI infrastructure</a:t>
            </a:r>
            <a:endParaRPr lang="en-GB" i="1" dirty="0" smtClean="0"/>
          </a:p>
          <a:p>
            <a:pPr marL="285750" indent="-285750">
              <a:lnSpc>
                <a:spcPct val="120000"/>
              </a:lnSpc>
              <a:buFont typeface="Arial" panose="020B0604020202020204" pitchFamily="34" charset="0"/>
              <a:buChar char="•"/>
            </a:pPr>
            <a:r>
              <a:rPr lang="en-GB" b="1" dirty="0" smtClean="0"/>
              <a:t>GOCDB: </a:t>
            </a:r>
            <a:r>
              <a:rPr lang="en-GB" i="1" dirty="0"/>
              <a:t>Configuration database, service registry</a:t>
            </a:r>
            <a:endParaRPr lang="en-GB" b="1" i="1" dirty="0" smtClean="0"/>
          </a:p>
          <a:p>
            <a:pPr marL="285750" indent="-285750">
              <a:lnSpc>
                <a:spcPct val="120000"/>
              </a:lnSpc>
              <a:buFont typeface="Arial" panose="020B0604020202020204" pitchFamily="34" charset="0"/>
              <a:buChar char="•"/>
            </a:pPr>
            <a:r>
              <a:rPr lang="en-GB" b="1" dirty="0" smtClean="0"/>
              <a:t>Marketplace: </a:t>
            </a:r>
            <a:r>
              <a:rPr lang="en-GB" i="1" dirty="0" smtClean="0"/>
              <a:t>Exposes the </a:t>
            </a:r>
            <a:r>
              <a:rPr lang="en-GB" i="1" dirty="0"/>
              <a:t>service catalogue </a:t>
            </a:r>
            <a:r>
              <a:rPr lang="en-GB" i="1" dirty="0" smtClean="0"/>
              <a:t>to services and collects </a:t>
            </a:r>
            <a:r>
              <a:rPr lang="en-GB" i="1" dirty="0"/>
              <a:t>service orders</a:t>
            </a:r>
            <a:endParaRPr lang="en-GB" b="1" i="1" dirty="0" smtClean="0"/>
          </a:p>
          <a:p>
            <a:pPr marL="285750" indent="-285750">
              <a:lnSpc>
                <a:spcPct val="120000"/>
              </a:lnSpc>
              <a:buFont typeface="Arial" panose="020B0604020202020204" pitchFamily="34" charset="0"/>
              <a:buChar char="•"/>
            </a:pPr>
            <a:r>
              <a:rPr lang="en-GB" b="1" dirty="0" smtClean="0"/>
              <a:t>Operations Portal: </a:t>
            </a:r>
            <a:r>
              <a:rPr lang="en-GB" i="1" dirty="0"/>
              <a:t>Operational tools to manage distributed infrastructures</a:t>
            </a:r>
            <a:endParaRPr lang="en-GB" b="1" i="1" dirty="0" smtClean="0"/>
          </a:p>
          <a:p>
            <a:pPr marL="285750" indent="-285750">
              <a:lnSpc>
                <a:spcPct val="120000"/>
              </a:lnSpc>
              <a:buFont typeface="Arial" panose="020B0604020202020204" pitchFamily="34" charset="0"/>
              <a:buChar char="•"/>
            </a:pPr>
            <a:r>
              <a:rPr lang="en-GB" b="1" dirty="0" err="1" smtClean="0"/>
              <a:t>RCAuth</a:t>
            </a:r>
            <a:r>
              <a:rPr lang="en-GB" b="1" dirty="0" smtClean="0"/>
              <a:t>: </a:t>
            </a:r>
            <a:r>
              <a:rPr lang="en-GB" i="1" dirty="0"/>
              <a:t>Online CA for the translation of credentials to X.509 certificates</a:t>
            </a:r>
            <a:endParaRPr lang="en-GB" b="1" i="1" dirty="0" smtClean="0"/>
          </a:p>
          <a:p>
            <a:pPr marL="285750" indent="-285750">
              <a:lnSpc>
                <a:spcPct val="120000"/>
              </a:lnSpc>
              <a:buFont typeface="Arial" panose="020B0604020202020204" pitchFamily="34" charset="0"/>
              <a:buChar char="•"/>
            </a:pPr>
            <a:r>
              <a:rPr lang="en-GB" b="1" dirty="0"/>
              <a:t>SPMT: </a:t>
            </a:r>
            <a:r>
              <a:rPr lang="en-GB" i="1" dirty="0"/>
              <a:t>Service portfolio management tool</a:t>
            </a:r>
            <a:endParaRPr lang="en-GB" i="1" dirty="0" smtClean="0"/>
          </a:p>
          <a:p>
            <a:pPr marL="285750" indent="-285750">
              <a:lnSpc>
                <a:spcPct val="120000"/>
              </a:lnSpc>
              <a:buFont typeface="Arial" panose="020B0604020202020204" pitchFamily="34" charset="0"/>
              <a:buChar char="•"/>
            </a:pPr>
            <a:r>
              <a:rPr lang="en-GB" b="1" dirty="0"/>
              <a:t>DPMT: </a:t>
            </a:r>
            <a:r>
              <a:rPr lang="en-GB" i="1" dirty="0"/>
              <a:t>Configuration management &amp; data management tool for the users</a:t>
            </a:r>
            <a:endParaRPr lang="en-GB" i="1" dirty="0" smtClean="0"/>
          </a:p>
          <a:p>
            <a:pPr marL="285750" indent="-285750">
              <a:lnSpc>
                <a:spcPct val="120000"/>
              </a:lnSpc>
              <a:buFont typeface="Arial" panose="020B0604020202020204" pitchFamily="34" charset="0"/>
              <a:buChar char="•"/>
            </a:pPr>
            <a:r>
              <a:rPr lang="en-GB" b="1" dirty="0" smtClean="0"/>
              <a:t>B2ACCESS:</a:t>
            </a:r>
            <a:r>
              <a:rPr lang="en-GB" dirty="0"/>
              <a:t> </a:t>
            </a:r>
            <a:r>
              <a:rPr lang="en-GB" i="1" dirty="0"/>
              <a:t>AAI platform for federated authentication to EUDAT services</a:t>
            </a:r>
            <a:endParaRPr lang="en-GB" b="1" i="1" dirty="0" smtClean="0"/>
          </a:p>
          <a:p>
            <a:pPr marL="285750" indent="-285750">
              <a:lnSpc>
                <a:spcPct val="120000"/>
              </a:lnSpc>
              <a:buFont typeface="Arial" panose="020B0604020202020204" pitchFamily="34" charset="0"/>
              <a:buChar char="•"/>
            </a:pPr>
            <a:r>
              <a:rPr lang="en-GB" b="1" dirty="0" smtClean="0"/>
              <a:t>TTS: </a:t>
            </a:r>
            <a:r>
              <a:rPr lang="en-GB" i="1" dirty="0"/>
              <a:t>RT-based helpdesk service for the EUDAT infrastructure</a:t>
            </a:r>
            <a:endParaRPr lang="en-GB" b="1" i="1" dirty="0" smtClean="0"/>
          </a:p>
          <a:p>
            <a:pPr marL="285750" indent="-285750">
              <a:lnSpc>
                <a:spcPct val="120000"/>
              </a:lnSpc>
              <a:buFont typeface="Arial" panose="020B0604020202020204" pitchFamily="34" charset="0"/>
              <a:buChar char="•"/>
            </a:pPr>
            <a:r>
              <a:rPr lang="en-GB" b="1" dirty="0" smtClean="0"/>
              <a:t>SYMON: </a:t>
            </a:r>
            <a:r>
              <a:rPr lang="en-GB" i="1" dirty="0"/>
              <a:t>Service to monitor the deployed service versions</a:t>
            </a:r>
            <a:endParaRPr lang="en-GB" b="1" i="1" dirty="0" smtClean="0"/>
          </a:p>
        </p:txBody>
      </p:sp>
    </p:spTree>
    <p:extLst>
      <p:ext uri="{BB962C8B-B14F-4D97-AF65-F5344CB8AC3E}">
        <p14:creationId xmlns:p14="http://schemas.microsoft.com/office/powerpoint/2010/main" val="102317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r>
              <a:rPr lang="en-GB" dirty="0" smtClean="0"/>
              <a:t>Generic services</a:t>
            </a:r>
            <a:endParaRPr lang="en-GB" dirty="0"/>
          </a:p>
        </p:txBody>
      </p:sp>
      <p:sp>
        <p:nvSpPr>
          <p:cNvPr id="9" name="TextBox 8"/>
          <p:cNvSpPr txBox="1"/>
          <p:nvPr/>
        </p:nvSpPr>
        <p:spPr>
          <a:xfrm>
            <a:off x="201600" y="1052736"/>
            <a:ext cx="8691968" cy="461665"/>
          </a:xfrm>
          <a:prstGeom prst="rect">
            <a:avLst/>
          </a:prstGeom>
          <a:solidFill>
            <a:srgbClr val="C09003"/>
          </a:solidFill>
          <a:ln>
            <a:noFill/>
          </a:ln>
        </p:spPr>
        <p:txBody>
          <a:bodyPr wrap="square" rtlCol="0">
            <a:spAutoFit/>
          </a:bodyPr>
          <a:lstStyle/>
          <a:p>
            <a:r>
              <a:rPr lang="en-GB" sz="2400" b="1" dirty="0">
                <a:solidFill>
                  <a:srgbClr val="282828"/>
                </a:solidFill>
              </a:rPr>
              <a:t>Basic infrastructure and added-value services</a:t>
            </a:r>
          </a:p>
        </p:txBody>
      </p:sp>
      <p:sp>
        <p:nvSpPr>
          <p:cNvPr id="7" name="TextBox 6"/>
          <p:cNvSpPr txBox="1"/>
          <p:nvPr/>
        </p:nvSpPr>
        <p:spPr>
          <a:xfrm>
            <a:off x="179512" y="1556793"/>
            <a:ext cx="4227472" cy="4801314"/>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EGI HTC</a:t>
            </a:r>
            <a:r>
              <a:rPr lang="en-GB" dirty="0" smtClean="0"/>
              <a:t>: </a:t>
            </a:r>
            <a:r>
              <a:rPr lang="en-GB" i="1" dirty="0" smtClean="0"/>
              <a:t>High-throughput compute </a:t>
            </a:r>
          </a:p>
          <a:p>
            <a:pPr marL="285750" indent="-285750">
              <a:buFont typeface="Arial" panose="020B0604020202020204" pitchFamily="34" charset="0"/>
              <a:buChar char="•"/>
            </a:pPr>
            <a:r>
              <a:rPr lang="en-GB" b="1" dirty="0" smtClean="0"/>
              <a:t>EGI Cloud Compute</a:t>
            </a:r>
            <a:r>
              <a:rPr lang="en-GB" dirty="0" smtClean="0"/>
              <a:t>: </a:t>
            </a:r>
            <a:r>
              <a:rPr lang="en-GB" i="1" dirty="0"/>
              <a:t>Infrastructure as a service cloud </a:t>
            </a:r>
            <a:r>
              <a:rPr lang="en-GB" i="1" dirty="0" smtClean="0"/>
              <a:t>compute</a:t>
            </a:r>
          </a:p>
          <a:p>
            <a:pPr marL="285750" indent="-285750">
              <a:buFont typeface="Arial" panose="020B0604020202020204" pitchFamily="34" charset="0"/>
              <a:buChar char="•"/>
            </a:pPr>
            <a:r>
              <a:rPr lang="en-GB" b="1" dirty="0" smtClean="0"/>
              <a:t>EGI Cloud Container</a:t>
            </a:r>
            <a:r>
              <a:rPr lang="en-GB" dirty="0" smtClean="0"/>
              <a:t>: </a:t>
            </a:r>
            <a:r>
              <a:rPr lang="en-GB" i="1" dirty="0"/>
              <a:t>Docker containers cloud computing</a:t>
            </a:r>
            <a:endParaRPr lang="en-GB" i="1" dirty="0" smtClean="0"/>
          </a:p>
          <a:p>
            <a:pPr marL="285750" indent="-285750">
              <a:buFont typeface="Arial" panose="020B0604020202020204" pitchFamily="34" charset="0"/>
              <a:buChar char="•"/>
            </a:pPr>
            <a:r>
              <a:rPr lang="en-GB" b="1" dirty="0" smtClean="0"/>
              <a:t>DIRAC4EGI</a:t>
            </a:r>
            <a:r>
              <a:rPr lang="en-GB" dirty="0" smtClean="0"/>
              <a:t>: </a:t>
            </a:r>
            <a:r>
              <a:rPr lang="en-GB" i="1" dirty="0"/>
              <a:t>Workload management service </a:t>
            </a:r>
            <a:r>
              <a:rPr lang="en-GB" i="1" dirty="0" smtClean="0"/>
              <a:t>for computational </a:t>
            </a:r>
            <a:r>
              <a:rPr lang="en-GB" i="1" dirty="0"/>
              <a:t>tasks both on cloud and HTC</a:t>
            </a:r>
            <a:endParaRPr lang="en-GB" i="1" dirty="0" smtClean="0"/>
          </a:p>
          <a:p>
            <a:pPr marL="285750" indent="-285750">
              <a:buFont typeface="Arial" panose="020B0604020202020204" pitchFamily="34" charset="0"/>
              <a:buChar char="•"/>
            </a:pPr>
            <a:r>
              <a:rPr lang="en-GB" b="1" dirty="0" smtClean="0"/>
              <a:t>EGI Online storage</a:t>
            </a:r>
            <a:r>
              <a:rPr lang="en-GB" dirty="0" smtClean="0"/>
              <a:t>: </a:t>
            </a:r>
            <a:r>
              <a:rPr lang="en-GB" i="1" dirty="0"/>
              <a:t>Store data in a reliable and high-quality environment and share it across distributed teams</a:t>
            </a:r>
            <a:endParaRPr lang="en-GB" i="1" dirty="0" smtClean="0"/>
          </a:p>
          <a:p>
            <a:pPr marL="285750" indent="-285750">
              <a:buFont typeface="Arial" panose="020B0604020202020204" pitchFamily="34" charset="0"/>
              <a:buChar char="•"/>
            </a:pPr>
            <a:r>
              <a:rPr lang="en-GB" b="1" dirty="0" smtClean="0"/>
              <a:t>EGI </a:t>
            </a:r>
            <a:r>
              <a:rPr lang="en-GB" b="1" dirty="0" err="1" smtClean="0"/>
              <a:t>DataHub</a:t>
            </a:r>
            <a:r>
              <a:rPr lang="en-GB" dirty="0" smtClean="0"/>
              <a:t>: </a:t>
            </a:r>
            <a:r>
              <a:rPr lang="en-GB" i="1" dirty="0"/>
              <a:t>Access </a:t>
            </a:r>
            <a:r>
              <a:rPr lang="en-GB" i="1" dirty="0" smtClean="0"/>
              <a:t>public </a:t>
            </a:r>
            <a:r>
              <a:rPr lang="en-GB" i="1" dirty="0"/>
              <a:t>datasets and </a:t>
            </a:r>
            <a:r>
              <a:rPr lang="en-GB" i="1" dirty="0" smtClean="0"/>
              <a:t>consume </a:t>
            </a:r>
            <a:r>
              <a:rPr lang="en-GB" i="1" dirty="0"/>
              <a:t>them from </a:t>
            </a:r>
            <a:r>
              <a:rPr lang="en-GB" i="1" dirty="0" smtClean="0"/>
              <a:t>compute </a:t>
            </a:r>
            <a:r>
              <a:rPr lang="en-GB" i="1" dirty="0"/>
              <a:t>services</a:t>
            </a:r>
            <a:endParaRPr lang="en-GB" i="1" dirty="0" smtClean="0"/>
          </a:p>
          <a:p>
            <a:pPr marL="285750" indent="-285750">
              <a:buFont typeface="Arial" panose="020B0604020202020204" pitchFamily="34" charset="0"/>
              <a:buChar char="•"/>
            </a:pPr>
            <a:r>
              <a:rPr lang="en-GB" b="1" dirty="0" smtClean="0"/>
              <a:t>B2HANDLE: </a:t>
            </a:r>
            <a:r>
              <a:rPr lang="en-GB" i="1" dirty="0"/>
              <a:t>Persistent </a:t>
            </a:r>
            <a:r>
              <a:rPr lang="en-GB" i="1" dirty="0" smtClean="0"/>
              <a:t>ID </a:t>
            </a:r>
            <a:r>
              <a:rPr lang="en-GB" i="1" dirty="0"/>
              <a:t>management</a:t>
            </a:r>
            <a:endParaRPr lang="en-GB" b="1" i="1" dirty="0" smtClean="0"/>
          </a:p>
          <a:p>
            <a:pPr marL="285750" indent="-285750">
              <a:buFont typeface="Arial" panose="020B0604020202020204" pitchFamily="34" charset="0"/>
              <a:buChar char="•"/>
            </a:pPr>
            <a:r>
              <a:rPr lang="en-GB" b="1" dirty="0" smtClean="0"/>
              <a:t>B2FIND</a:t>
            </a:r>
            <a:r>
              <a:rPr lang="en-GB" dirty="0" smtClean="0"/>
              <a:t>: </a:t>
            </a:r>
            <a:r>
              <a:rPr lang="en-GB" dirty="0"/>
              <a:t>Metadata based data-discovery </a:t>
            </a:r>
            <a:r>
              <a:rPr lang="en-GB" dirty="0" smtClean="0"/>
              <a:t>service</a:t>
            </a:r>
            <a:endParaRPr lang="en-GB" dirty="0"/>
          </a:p>
        </p:txBody>
      </p:sp>
      <p:sp>
        <p:nvSpPr>
          <p:cNvPr id="8" name="TextBox 7"/>
          <p:cNvSpPr txBox="1"/>
          <p:nvPr/>
        </p:nvSpPr>
        <p:spPr>
          <a:xfrm>
            <a:off x="4618504" y="1556792"/>
            <a:ext cx="4320784"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B2DROP</a:t>
            </a:r>
            <a:r>
              <a:rPr lang="en-GB" dirty="0" smtClean="0"/>
              <a:t>: </a:t>
            </a:r>
            <a:r>
              <a:rPr lang="en-GB" i="1" dirty="0"/>
              <a:t>Secure and trusted data exchange service for researchers</a:t>
            </a:r>
            <a:endParaRPr lang="en-GB" i="1" dirty="0" smtClean="0"/>
          </a:p>
          <a:p>
            <a:pPr marL="285750" indent="-285750">
              <a:buFont typeface="Arial" panose="020B0604020202020204" pitchFamily="34" charset="0"/>
              <a:buChar char="•"/>
            </a:pPr>
            <a:r>
              <a:rPr lang="en-GB" b="1" dirty="0" smtClean="0"/>
              <a:t>B2SAFE</a:t>
            </a:r>
            <a:r>
              <a:rPr lang="en-GB" dirty="0" smtClean="0"/>
              <a:t>: </a:t>
            </a:r>
            <a:r>
              <a:rPr lang="en-GB" i="1" dirty="0"/>
              <a:t>Distribute and store large volumes of data based on data policies</a:t>
            </a:r>
            <a:endParaRPr lang="en-GB" i="1" dirty="0" smtClean="0"/>
          </a:p>
          <a:p>
            <a:pPr marL="285750" indent="-285750">
              <a:buFont typeface="Arial" panose="020B0604020202020204" pitchFamily="34" charset="0"/>
              <a:buChar char="•"/>
            </a:pPr>
            <a:r>
              <a:rPr lang="en-GB" b="1" dirty="0" smtClean="0"/>
              <a:t>B2STAGE</a:t>
            </a:r>
            <a:r>
              <a:rPr lang="en-GB" dirty="0" smtClean="0"/>
              <a:t>: </a:t>
            </a:r>
            <a:r>
              <a:rPr lang="en-GB" i="1" dirty="0" smtClean="0"/>
              <a:t>Data transfer between resources </a:t>
            </a:r>
            <a:r>
              <a:rPr lang="en-GB" i="1" dirty="0"/>
              <a:t>and </a:t>
            </a:r>
            <a:r>
              <a:rPr lang="en-GB" i="1" dirty="0" smtClean="0"/>
              <a:t>computational facilities</a:t>
            </a:r>
          </a:p>
          <a:p>
            <a:pPr marL="285750" indent="-285750">
              <a:buFont typeface="Arial" panose="020B0604020202020204" pitchFamily="34" charset="0"/>
              <a:buChar char="•"/>
            </a:pPr>
            <a:r>
              <a:rPr lang="en-GB" b="1" dirty="0" smtClean="0"/>
              <a:t>B2SHARE: </a:t>
            </a:r>
            <a:r>
              <a:rPr lang="en-GB" i="1" dirty="0"/>
              <a:t>Store </a:t>
            </a:r>
            <a:r>
              <a:rPr lang="en-GB" i="1" dirty="0" smtClean="0"/>
              <a:t>/ publish </a:t>
            </a:r>
            <a:r>
              <a:rPr lang="en-GB" i="1" dirty="0"/>
              <a:t>research data</a:t>
            </a:r>
            <a:endParaRPr lang="en-GB" b="1" i="1" dirty="0" smtClean="0"/>
          </a:p>
          <a:p>
            <a:pPr marL="285750" indent="-285750">
              <a:buFont typeface="Arial" panose="020B0604020202020204" pitchFamily="34" charset="0"/>
              <a:buChar char="•"/>
            </a:pPr>
            <a:r>
              <a:rPr lang="en-GB" b="1" dirty="0" smtClean="0"/>
              <a:t>B2NOTE: </a:t>
            </a:r>
            <a:r>
              <a:rPr lang="en-GB" i="1" dirty="0"/>
              <a:t>Data annotation service</a:t>
            </a:r>
            <a:endParaRPr lang="en-GB" b="1" i="1" dirty="0" smtClean="0"/>
          </a:p>
          <a:p>
            <a:pPr marL="285750" indent="-285750">
              <a:buFont typeface="Arial" panose="020B0604020202020204" pitchFamily="34" charset="0"/>
              <a:buChar char="•"/>
            </a:pPr>
            <a:r>
              <a:rPr lang="en-GB" b="1" dirty="0" smtClean="0"/>
              <a:t>ETDR</a:t>
            </a:r>
            <a:r>
              <a:rPr lang="en-GB" dirty="0" smtClean="0"/>
              <a:t>: </a:t>
            </a:r>
            <a:r>
              <a:rPr lang="en-GB" i="1" dirty="0"/>
              <a:t>European certified Trusted Digital Repository</a:t>
            </a:r>
            <a:endParaRPr lang="en-GB" i="1" dirty="0" smtClean="0"/>
          </a:p>
          <a:p>
            <a:pPr marL="285750" indent="-285750">
              <a:buFont typeface="Arial" panose="020B0604020202020204" pitchFamily="34" charset="0"/>
              <a:buChar char="•"/>
            </a:pPr>
            <a:r>
              <a:rPr lang="en-GB" b="1" dirty="0" smtClean="0"/>
              <a:t>Sensitive Data Service</a:t>
            </a:r>
          </a:p>
          <a:p>
            <a:pPr marL="285750" indent="-285750">
              <a:buFont typeface="Arial" panose="020B0604020202020204" pitchFamily="34" charset="0"/>
              <a:buChar char="•"/>
            </a:pPr>
            <a:r>
              <a:rPr lang="en-GB" b="1" dirty="0" smtClean="0"/>
              <a:t>Advanced IaaS</a:t>
            </a:r>
          </a:p>
          <a:p>
            <a:pPr marL="285750" indent="-285750">
              <a:buFont typeface="Arial" panose="020B0604020202020204" pitchFamily="34" charset="0"/>
              <a:buChar char="•"/>
            </a:pPr>
            <a:r>
              <a:rPr lang="en-GB" b="1" dirty="0" smtClean="0"/>
              <a:t>TOSCA for Heat</a:t>
            </a:r>
            <a:r>
              <a:rPr lang="en-GB" dirty="0" smtClean="0"/>
              <a:t>: </a:t>
            </a:r>
            <a:r>
              <a:rPr lang="en-GB" dirty="0"/>
              <a:t>Support for </a:t>
            </a:r>
            <a:r>
              <a:rPr lang="en-GB" dirty="0" smtClean="0"/>
              <a:t>TOSCA </a:t>
            </a:r>
            <a:r>
              <a:rPr lang="en-GB" dirty="0"/>
              <a:t>templates in </a:t>
            </a:r>
            <a:r>
              <a:rPr lang="en-GB" dirty="0" smtClean="0"/>
              <a:t>OpenStack </a:t>
            </a:r>
            <a:r>
              <a:rPr lang="en-GB" dirty="0"/>
              <a:t>heat component</a:t>
            </a:r>
            <a:endParaRPr lang="en-GB" dirty="0" smtClean="0"/>
          </a:p>
          <a:p>
            <a:pPr marL="285750" indent="-285750">
              <a:buFont typeface="Arial" panose="020B0604020202020204" pitchFamily="34" charset="0"/>
              <a:buChar char="•"/>
            </a:pPr>
            <a:r>
              <a:rPr lang="en-GB" b="1" dirty="0" smtClean="0"/>
              <a:t>OPIE</a:t>
            </a:r>
            <a:r>
              <a:rPr lang="en-GB" dirty="0" smtClean="0"/>
              <a:t>: </a:t>
            </a:r>
            <a:r>
              <a:rPr lang="en-GB" dirty="0"/>
              <a:t>Open source implementation of spot instance virtual machines for OpenStack</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76942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r>
              <a:rPr lang="en-GB" dirty="0" smtClean="0"/>
              <a:t>Disciplinary services</a:t>
            </a:r>
            <a:endParaRPr lang="en-GB" dirty="0"/>
          </a:p>
        </p:txBody>
      </p:sp>
      <p:sp>
        <p:nvSpPr>
          <p:cNvPr id="9" name="TextBox 8"/>
          <p:cNvSpPr txBox="1"/>
          <p:nvPr/>
        </p:nvSpPr>
        <p:spPr>
          <a:xfrm>
            <a:off x="200512" y="1052736"/>
            <a:ext cx="8691968" cy="461665"/>
          </a:xfrm>
          <a:prstGeom prst="rect">
            <a:avLst/>
          </a:prstGeom>
          <a:solidFill>
            <a:srgbClr val="4B55D3"/>
          </a:solidFill>
          <a:ln>
            <a:noFill/>
          </a:ln>
        </p:spPr>
        <p:txBody>
          <a:bodyPr wrap="square" rtlCol="0">
            <a:spAutoFit/>
          </a:bodyPr>
          <a:lstStyle/>
          <a:p>
            <a:r>
              <a:rPr lang="en-GB" sz="2400" b="1" dirty="0" smtClean="0">
                <a:solidFill>
                  <a:srgbClr val="FFFFFF"/>
                </a:solidFill>
              </a:rPr>
              <a:t>Thematic services</a:t>
            </a:r>
            <a:endParaRPr lang="en-GB" sz="2400" b="1" dirty="0">
              <a:solidFill>
                <a:srgbClr val="FFFFFF"/>
              </a:solidFill>
            </a:endParaRPr>
          </a:p>
        </p:txBody>
      </p:sp>
      <p:sp>
        <p:nvSpPr>
          <p:cNvPr id="14" name="TextBox 13"/>
          <p:cNvSpPr txBox="1"/>
          <p:nvPr/>
        </p:nvSpPr>
        <p:spPr>
          <a:xfrm>
            <a:off x="200512" y="1546914"/>
            <a:ext cx="8691968"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ECAS</a:t>
            </a:r>
            <a:r>
              <a:rPr lang="en-GB" b="1" dirty="0"/>
              <a:t>:</a:t>
            </a:r>
            <a:r>
              <a:rPr lang="en-GB" dirty="0"/>
              <a:t> </a:t>
            </a:r>
            <a:r>
              <a:rPr lang="en-GB" i="1" dirty="0"/>
              <a:t>Climate Analytics Service</a:t>
            </a:r>
            <a:endParaRPr lang="en-GB" i="1" dirty="0" smtClean="0"/>
          </a:p>
          <a:p>
            <a:pPr marL="285750" indent="-285750">
              <a:buFont typeface="Arial" panose="020B0604020202020204" pitchFamily="34" charset="0"/>
              <a:buChar char="•"/>
            </a:pPr>
            <a:r>
              <a:rPr lang="en-GB" b="1" dirty="0"/>
              <a:t>DARIAH Gateway: </a:t>
            </a:r>
            <a:r>
              <a:rPr lang="en-GB" i="1" dirty="0"/>
              <a:t>A portal tailored for the digital arts and humanities communities</a:t>
            </a:r>
            <a:endParaRPr lang="en-GB" i="1" dirty="0" smtClean="0"/>
          </a:p>
          <a:p>
            <a:pPr marL="285750" indent="-285750">
              <a:buFont typeface="Arial" panose="020B0604020202020204" pitchFamily="34" charset="0"/>
              <a:buChar char="•"/>
            </a:pPr>
            <a:r>
              <a:rPr lang="en-GB" b="1" dirty="0" err="1" smtClean="0"/>
              <a:t>OPENCoastS</a:t>
            </a:r>
            <a:r>
              <a:rPr lang="en-GB" b="1" dirty="0"/>
              <a:t>:</a:t>
            </a:r>
            <a:r>
              <a:rPr lang="en-GB" i="1" dirty="0"/>
              <a:t> On-demand Operational Coastal Circulation Forecast Service</a:t>
            </a:r>
          </a:p>
          <a:p>
            <a:pPr marL="285750" indent="-285750">
              <a:buFont typeface="Arial" panose="020B0604020202020204" pitchFamily="34" charset="0"/>
              <a:buChar char="•"/>
            </a:pPr>
            <a:r>
              <a:rPr lang="en-GB" b="1" dirty="0"/>
              <a:t>GEOSS:</a:t>
            </a:r>
            <a:r>
              <a:rPr lang="en-GB" dirty="0"/>
              <a:t> </a:t>
            </a:r>
            <a:r>
              <a:rPr lang="en-GB" i="1" dirty="0"/>
              <a:t>GEO DAB (Discovery and Access Broker), GEOSS portal</a:t>
            </a:r>
          </a:p>
          <a:p>
            <a:pPr marL="285750" indent="-285750">
              <a:buFont typeface="Arial" panose="020B0604020202020204" pitchFamily="34" charset="0"/>
              <a:buChar char="•"/>
            </a:pPr>
            <a:r>
              <a:rPr lang="en-GB" b="1" dirty="0"/>
              <a:t>EO Pillar: </a:t>
            </a:r>
            <a:r>
              <a:rPr lang="en-GB" i="1" dirty="0"/>
              <a:t>Earth observation services coordinated by ESA. The tools are: MEA, EPOSAR, </a:t>
            </a:r>
            <a:r>
              <a:rPr lang="en-GB" dirty="0"/>
              <a:t>Sentinel playground, </a:t>
            </a:r>
            <a:r>
              <a:rPr lang="en-GB" dirty="0" err="1"/>
              <a:t>Datacube</a:t>
            </a:r>
            <a:r>
              <a:rPr lang="en-GB" dirty="0"/>
              <a:t> analytic service, </a:t>
            </a:r>
            <a:r>
              <a:rPr lang="en-GB" dirty="0" err="1"/>
              <a:t>Geohazards</a:t>
            </a:r>
            <a:r>
              <a:rPr lang="en-GB" dirty="0"/>
              <a:t> exploitation platform, OSS-X Sentinel service</a:t>
            </a:r>
          </a:p>
          <a:p>
            <a:pPr marL="285750" indent="-285750">
              <a:buFont typeface="Arial" panose="020B0604020202020204" pitchFamily="34" charset="0"/>
              <a:buChar char="•"/>
            </a:pPr>
            <a:r>
              <a:rPr lang="en-GB" b="1" dirty="0" err="1" smtClean="0"/>
              <a:t>WeNMR</a:t>
            </a:r>
            <a:r>
              <a:rPr lang="en-GB" b="1" dirty="0"/>
              <a:t>: </a:t>
            </a:r>
            <a:r>
              <a:rPr lang="en-GB" i="1" dirty="0"/>
              <a:t>Online portals for structural biology analytics: DISVIS, POWERFIT, HADDOCK, GROMACS, AMPS-NMR, CS-ROSETTA, UNIO, FANTEN</a:t>
            </a:r>
          </a:p>
          <a:p>
            <a:pPr marL="285750" indent="-285750">
              <a:buFont typeface="Arial" panose="020B0604020202020204" pitchFamily="34" charset="0"/>
              <a:buChar char="•"/>
            </a:pPr>
            <a:r>
              <a:rPr lang="en-GB" b="1" dirty="0"/>
              <a:t>DODAS: </a:t>
            </a:r>
            <a:r>
              <a:rPr lang="en-GB" i="1" dirty="0"/>
              <a:t>Dynamic On Demand Analysis Service</a:t>
            </a:r>
          </a:p>
          <a:p>
            <a:pPr marL="285750" indent="-285750">
              <a:buFont typeface="Arial" panose="020B0604020202020204" pitchFamily="34" charset="0"/>
              <a:buChar char="•"/>
            </a:pPr>
            <a:r>
              <a:rPr lang="en-GB" b="1" dirty="0" err="1" smtClean="0"/>
              <a:t>LifeWatch</a:t>
            </a:r>
            <a:r>
              <a:rPr lang="en-GB" b="1" dirty="0"/>
              <a:t>: </a:t>
            </a:r>
            <a:r>
              <a:rPr lang="en-GB" i="1" dirty="0"/>
              <a:t>PAIRQURS, Citizen science services, GBIF, Digital Knowledge preservation framework, remote monitoring and smart sensing.</a:t>
            </a:r>
          </a:p>
          <a:p>
            <a:pPr marL="285750" indent="-285750">
              <a:buFont typeface="Arial" panose="020B0604020202020204" pitchFamily="34" charset="0"/>
              <a:buChar char="•"/>
            </a:pPr>
            <a:r>
              <a:rPr lang="en-GB" b="1" dirty="0"/>
              <a:t>CMI: </a:t>
            </a:r>
            <a:r>
              <a:rPr lang="en-GB" i="1" dirty="0"/>
              <a:t>The Component </a:t>
            </a:r>
            <a:r>
              <a:rPr lang="en-GB" i="1" dirty="0" err="1"/>
              <a:t>MetaData</a:t>
            </a:r>
            <a:r>
              <a:rPr lang="en-GB" i="1" dirty="0"/>
              <a:t> Infrastructure, including the Virtual Language Observatory and the Virtual Collection Registry. Provided by CLARIN-</a:t>
            </a:r>
            <a:r>
              <a:rPr lang="en-GB" i="1" dirty="0" smtClean="0"/>
              <a:t>ERIC</a:t>
            </a:r>
            <a:endParaRPr lang="en-GB" i="1" dirty="0"/>
          </a:p>
        </p:txBody>
      </p:sp>
    </p:spTree>
    <p:extLst>
      <p:ext uri="{BB962C8B-B14F-4D97-AF65-F5344CB8AC3E}">
        <p14:creationId xmlns:p14="http://schemas.microsoft.com/office/powerpoint/2010/main" val="2845822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a:xfrm>
            <a:off x="2555776" y="188640"/>
            <a:ext cx="6516215" cy="864081"/>
          </a:xfrm>
        </p:spPr>
        <p:txBody>
          <a:bodyPr>
            <a:normAutofit fontScale="92500" lnSpcReduction="20000"/>
          </a:bodyPr>
          <a:lstStyle/>
          <a:p>
            <a:pPr algn="r"/>
            <a:r>
              <a:rPr lang="en-US" dirty="0" smtClean="0"/>
              <a:t>Mapping Services to </a:t>
            </a:r>
            <a:br>
              <a:rPr lang="en-US" dirty="0" smtClean="0"/>
            </a:br>
            <a:r>
              <a:rPr lang="en-US" dirty="0" smtClean="0"/>
              <a:t>the research data lifecycle</a:t>
            </a:r>
            <a:endParaRPr lang="en-US" dirty="0"/>
          </a:p>
        </p:txBody>
      </p:sp>
      <p:sp>
        <p:nvSpPr>
          <p:cNvPr id="8" name="Shape 131"/>
          <p:cNvSpPr/>
          <p:nvPr/>
        </p:nvSpPr>
        <p:spPr>
          <a:xfrm>
            <a:off x="3171825" y="4941168"/>
            <a:ext cx="2675400" cy="308918"/>
          </a:xfrm>
          <a:prstGeom prst="roundRect">
            <a:avLst>
              <a:gd name="adj" fmla="val 16667"/>
            </a:avLst>
          </a:prstGeom>
          <a:solidFill>
            <a:schemeClr val="accent5">
              <a:lumMod val="75000"/>
            </a:schemeClr>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tx1">
                    <a:lumMod val="50000"/>
                  </a:schemeClr>
                </a:solidFill>
              </a:rPr>
              <a:t>Processing &amp; Analysis </a:t>
            </a:r>
            <a:endParaRPr sz="1200" b="1">
              <a:solidFill>
                <a:schemeClr val="tx1">
                  <a:lumMod val="50000"/>
                </a:schemeClr>
              </a:solidFill>
            </a:endParaRPr>
          </a:p>
        </p:txBody>
      </p:sp>
      <p:sp>
        <p:nvSpPr>
          <p:cNvPr id="9" name="Shape 132"/>
          <p:cNvSpPr/>
          <p:nvPr/>
        </p:nvSpPr>
        <p:spPr>
          <a:xfrm>
            <a:off x="447600" y="3068960"/>
            <a:ext cx="2383500" cy="381500"/>
          </a:xfrm>
          <a:prstGeom prst="roundRect">
            <a:avLst>
              <a:gd name="adj" fmla="val 16667"/>
            </a:avLst>
          </a:prstGeom>
          <a:solidFill>
            <a:schemeClr val="accent5">
              <a:lumMod val="75000"/>
            </a:schemeClr>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tx1">
                    <a:lumMod val="50000"/>
                  </a:schemeClr>
                </a:solidFill>
              </a:rPr>
              <a:t>Data Management, Curation &amp; Preservation</a:t>
            </a:r>
            <a:endParaRPr sz="1200" b="1">
              <a:solidFill>
                <a:schemeClr val="tx1">
                  <a:lumMod val="50000"/>
                </a:schemeClr>
              </a:solidFill>
            </a:endParaRPr>
          </a:p>
        </p:txBody>
      </p:sp>
      <p:sp>
        <p:nvSpPr>
          <p:cNvPr id="10" name="Shape 133"/>
          <p:cNvSpPr/>
          <p:nvPr/>
        </p:nvSpPr>
        <p:spPr>
          <a:xfrm>
            <a:off x="3261875" y="1615342"/>
            <a:ext cx="2602200" cy="308918"/>
          </a:xfrm>
          <a:prstGeom prst="roundRect">
            <a:avLst>
              <a:gd name="adj" fmla="val 16667"/>
            </a:avLst>
          </a:prstGeom>
          <a:solidFill>
            <a:schemeClr val="accent5">
              <a:lumMod val="75000"/>
            </a:schemeClr>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tx1">
                    <a:lumMod val="50000"/>
                  </a:schemeClr>
                </a:solidFill>
              </a:rPr>
              <a:t>Access, Deposition &amp; Sharing </a:t>
            </a:r>
            <a:endParaRPr sz="1200" b="1">
              <a:solidFill>
                <a:schemeClr val="tx1">
                  <a:lumMod val="50000"/>
                </a:schemeClr>
              </a:solidFill>
            </a:endParaRPr>
          </a:p>
        </p:txBody>
      </p:sp>
      <p:sp>
        <p:nvSpPr>
          <p:cNvPr id="11" name="Shape 134"/>
          <p:cNvSpPr/>
          <p:nvPr/>
        </p:nvSpPr>
        <p:spPr>
          <a:xfrm rot="13498696">
            <a:off x="2181434" y="4636093"/>
            <a:ext cx="559392" cy="318622"/>
          </a:xfrm>
          <a:prstGeom prst="righ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050" b="1"/>
          </a:p>
        </p:txBody>
      </p:sp>
      <p:sp>
        <p:nvSpPr>
          <p:cNvPr id="12" name="Shape 135"/>
          <p:cNvSpPr/>
          <p:nvPr/>
        </p:nvSpPr>
        <p:spPr>
          <a:xfrm rot="8097370">
            <a:off x="5952096" y="4452615"/>
            <a:ext cx="554513" cy="310986"/>
          </a:xfrm>
          <a:prstGeom prst="righ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050" b="1"/>
          </a:p>
        </p:txBody>
      </p:sp>
      <p:sp>
        <p:nvSpPr>
          <p:cNvPr id="13" name="Shape 136"/>
          <p:cNvSpPr/>
          <p:nvPr/>
        </p:nvSpPr>
        <p:spPr>
          <a:xfrm rot="2701467">
            <a:off x="6116437" y="2295572"/>
            <a:ext cx="497025" cy="303349"/>
          </a:xfrm>
          <a:prstGeom prst="righ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050" b="1"/>
          </a:p>
        </p:txBody>
      </p:sp>
      <p:sp>
        <p:nvSpPr>
          <p:cNvPr id="14" name="Shape 137"/>
          <p:cNvSpPr/>
          <p:nvPr/>
        </p:nvSpPr>
        <p:spPr>
          <a:xfrm rot="18900000">
            <a:off x="2401874" y="2017023"/>
            <a:ext cx="496813" cy="302925"/>
          </a:xfrm>
          <a:prstGeom prst="righ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1050" b="1"/>
          </a:p>
        </p:txBody>
      </p:sp>
      <p:sp>
        <p:nvSpPr>
          <p:cNvPr id="15" name="Shape 138"/>
          <p:cNvSpPr/>
          <p:nvPr/>
        </p:nvSpPr>
        <p:spPr>
          <a:xfrm>
            <a:off x="3245075" y="3007560"/>
            <a:ext cx="2602200" cy="381500"/>
          </a:xfrm>
          <a:prstGeom prst="roundRect">
            <a:avLst>
              <a:gd name="adj" fmla="val 16667"/>
            </a:avLst>
          </a:prstGeom>
          <a:solidFill>
            <a:srgbClr val="C09003"/>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282828"/>
                </a:solidFill>
              </a:rPr>
              <a:t>Federation Services</a:t>
            </a:r>
            <a:endParaRPr sz="1200" b="1">
              <a:solidFill>
                <a:srgbClr val="282828"/>
              </a:solidFill>
            </a:endParaRPr>
          </a:p>
        </p:txBody>
      </p:sp>
      <p:sp>
        <p:nvSpPr>
          <p:cNvPr id="16" name="Shape 139"/>
          <p:cNvSpPr/>
          <p:nvPr/>
        </p:nvSpPr>
        <p:spPr>
          <a:xfrm>
            <a:off x="6306100" y="3433935"/>
            <a:ext cx="2602200" cy="617100"/>
          </a:xfrm>
          <a:prstGeom prst="rect">
            <a:avLst/>
          </a:prstGeom>
          <a:solidFill>
            <a:srgbClr val="FFFFFF"/>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457200" lvl="0" indent="-292100" rtl="0">
              <a:spcBef>
                <a:spcPts val="0"/>
              </a:spcBef>
              <a:spcAft>
                <a:spcPts val="0"/>
              </a:spcAft>
              <a:buSzPts val="1000"/>
              <a:buChar char="●"/>
            </a:pPr>
            <a:r>
              <a:rPr lang="en-US" sz="1050" b="1"/>
              <a:t>B2FIND (data)</a:t>
            </a:r>
            <a:endParaRPr sz="1050" b="1"/>
          </a:p>
          <a:p>
            <a:pPr marL="457200" lvl="0" indent="-292100" rtl="0">
              <a:spcBef>
                <a:spcPts val="0"/>
              </a:spcBef>
              <a:spcAft>
                <a:spcPts val="0"/>
              </a:spcAft>
              <a:buClr>
                <a:srgbClr val="000000"/>
              </a:buClr>
              <a:buSzPts val="1000"/>
              <a:buChar char="●"/>
            </a:pPr>
            <a:r>
              <a:rPr lang="en-US" sz="1050" b="1">
                <a:solidFill>
                  <a:srgbClr val="000000"/>
                </a:solidFill>
              </a:rPr>
              <a:t>Marketplace (Services)</a:t>
            </a:r>
            <a:endParaRPr sz="1050" b="1">
              <a:solidFill>
                <a:srgbClr val="000000"/>
              </a:solidFill>
            </a:endParaRPr>
          </a:p>
        </p:txBody>
      </p:sp>
      <p:sp>
        <p:nvSpPr>
          <p:cNvPr id="17" name="Shape 140"/>
          <p:cNvSpPr/>
          <p:nvPr/>
        </p:nvSpPr>
        <p:spPr>
          <a:xfrm>
            <a:off x="1381125" y="5256288"/>
            <a:ext cx="3178800" cy="765000"/>
          </a:xfrm>
          <a:prstGeom prst="rect">
            <a:avLst/>
          </a:prstGeom>
          <a:solidFill>
            <a:srgbClr val="FFFFFF"/>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457200" lvl="0" indent="-292100" rtl="0">
              <a:spcBef>
                <a:spcPts val="0"/>
              </a:spcBef>
              <a:spcAft>
                <a:spcPts val="0"/>
              </a:spcAft>
              <a:buSzPts val="1000"/>
              <a:buChar char="●"/>
            </a:pPr>
            <a:r>
              <a:rPr lang="en-US" sz="1050" b="1"/>
              <a:t>Applications on Demand</a:t>
            </a:r>
            <a:endParaRPr sz="1050" b="1"/>
          </a:p>
          <a:p>
            <a:pPr marL="457200" lvl="0" indent="-292100" rtl="0">
              <a:spcBef>
                <a:spcPts val="0"/>
              </a:spcBef>
              <a:spcAft>
                <a:spcPts val="0"/>
              </a:spcAft>
              <a:buSzPts val="1000"/>
              <a:buChar char="●"/>
            </a:pPr>
            <a:r>
              <a:rPr lang="en-US" sz="1050" b="1"/>
              <a:t>Federated HTC &amp; Cloud Compute IaaS &amp; PaaS</a:t>
            </a:r>
            <a:endParaRPr sz="1050" b="1"/>
          </a:p>
          <a:p>
            <a:pPr marL="457200" lvl="0" indent="-292100" rtl="0">
              <a:spcBef>
                <a:spcPts val="0"/>
              </a:spcBef>
              <a:spcAft>
                <a:spcPts val="0"/>
              </a:spcAft>
              <a:buSzPts val="1000"/>
              <a:buChar char="●"/>
            </a:pPr>
            <a:r>
              <a:rPr lang="en-US" sz="1050" b="1"/>
              <a:t>Processing of sensitive data</a:t>
            </a:r>
            <a:endParaRPr sz="1050" b="1"/>
          </a:p>
          <a:p>
            <a:pPr marL="457200" lvl="0" indent="-292100" rtl="0">
              <a:spcBef>
                <a:spcPts val="0"/>
              </a:spcBef>
              <a:spcAft>
                <a:spcPts val="0"/>
              </a:spcAft>
              <a:buSzPts val="1000"/>
              <a:buChar char="●"/>
            </a:pPr>
            <a:r>
              <a:rPr lang="en-US" sz="1050" b="1"/>
              <a:t>Jupyter Notebook</a:t>
            </a:r>
            <a:endParaRPr sz="1050" b="1"/>
          </a:p>
        </p:txBody>
      </p:sp>
      <p:sp>
        <p:nvSpPr>
          <p:cNvPr id="18" name="Shape 141"/>
          <p:cNvSpPr/>
          <p:nvPr/>
        </p:nvSpPr>
        <p:spPr>
          <a:xfrm>
            <a:off x="3248075" y="1924335"/>
            <a:ext cx="2602200" cy="961500"/>
          </a:xfrm>
          <a:prstGeom prst="rect">
            <a:avLst/>
          </a:prstGeom>
          <a:solidFill>
            <a:srgbClr val="FFFFFF"/>
          </a:solidFill>
          <a:ln w="9525" cap="flat" cmpd="sng">
            <a:solidFill>
              <a:srgbClr val="595959"/>
            </a:solidFill>
            <a:prstDash val="solid"/>
            <a:round/>
            <a:headEnd type="none" w="med" len="med"/>
            <a:tailEnd type="none" w="med" len="med"/>
          </a:ln>
        </p:spPr>
        <p:txBody>
          <a:bodyPr spcFirstLastPara="1" wrap="square" lIns="91425" tIns="91425" rIns="91425" bIns="91425" anchor="t" anchorCtr="0">
            <a:noAutofit/>
          </a:bodyPr>
          <a:lstStyle/>
          <a:p>
            <a:pPr marL="457200" lvl="0" indent="-292100" rtl="0">
              <a:spcBef>
                <a:spcPts val="0"/>
              </a:spcBef>
              <a:spcAft>
                <a:spcPts val="0"/>
              </a:spcAft>
              <a:buSzPts val="1000"/>
              <a:buChar char="●"/>
            </a:pPr>
            <a:r>
              <a:rPr lang="en-US" sz="1050" b="1"/>
              <a:t>Application DB (software &amp; VM)</a:t>
            </a:r>
            <a:endParaRPr sz="1050" b="1"/>
          </a:p>
          <a:p>
            <a:pPr marL="457200" lvl="0" indent="-292100" rtl="0">
              <a:spcBef>
                <a:spcPts val="0"/>
              </a:spcBef>
              <a:spcAft>
                <a:spcPts val="0"/>
              </a:spcAft>
              <a:buSzPts val="1000"/>
              <a:buChar char="●"/>
            </a:pPr>
            <a:r>
              <a:rPr lang="en-US" sz="1050" b="1"/>
              <a:t>B2DROP (data)</a:t>
            </a:r>
            <a:endParaRPr sz="1050" b="1"/>
          </a:p>
          <a:p>
            <a:pPr marL="457200" lvl="0" indent="-292100" rtl="0">
              <a:spcBef>
                <a:spcPts val="0"/>
              </a:spcBef>
              <a:spcAft>
                <a:spcPts val="0"/>
              </a:spcAft>
              <a:buSzPts val="1000"/>
              <a:buChar char="●"/>
            </a:pPr>
            <a:r>
              <a:rPr lang="en-US" sz="1050" b="1"/>
              <a:t>B2Note (data)</a:t>
            </a:r>
            <a:endParaRPr sz="1050" b="1"/>
          </a:p>
          <a:p>
            <a:pPr marL="457200" lvl="0" indent="-292100" rtl="0">
              <a:spcBef>
                <a:spcPts val="0"/>
              </a:spcBef>
              <a:spcAft>
                <a:spcPts val="0"/>
              </a:spcAft>
              <a:buSzPts val="1000"/>
              <a:buChar char="●"/>
            </a:pPr>
            <a:r>
              <a:rPr lang="en-US" sz="1050" b="1"/>
              <a:t>B2SHARE (data)</a:t>
            </a:r>
            <a:endParaRPr sz="1050" b="1"/>
          </a:p>
          <a:p>
            <a:pPr marL="457200" lvl="0" indent="-292100" rtl="0">
              <a:spcBef>
                <a:spcPts val="0"/>
              </a:spcBef>
              <a:spcAft>
                <a:spcPts val="0"/>
              </a:spcAft>
              <a:buSzPts val="1000"/>
              <a:buChar char="●"/>
            </a:pPr>
            <a:r>
              <a:rPr lang="en-US" sz="1050" b="1"/>
              <a:t>DataHub</a:t>
            </a:r>
            <a:endParaRPr sz="1050" b="1"/>
          </a:p>
        </p:txBody>
      </p:sp>
      <p:sp>
        <p:nvSpPr>
          <p:cNvPr id="19" name="Shape 142"/>
          <p:cNvSpPr/>
          <p:nvPr/>
        </p:nvSpPr>
        <p:spPr>
          <a:xfrm>
            <a:off x="3245075" y="3388360"/>
            <a:ext cx="2602200" cy="1071510"/>
          </a:xfrm>
          <a:prstGeom prst="rect">
            <a:avLst/>
          </a:prstGeom>
          <a:solidFill>
            <a:srgbClr val="FFFFFF"/>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457200" lvl="0" indent="-292100" rtl="0">
              <a:spcBef>
                <a:spcPts val="0"/>
              </a:spcBef>
              <a:spcAft>
                <a:spcPts val="0"/>
              </a:spcAft>
              <a:buSzPts val="1000"/>
              <a:buChar char="●"/>
            </a:pPr>
            <a:r>
              <a:rPr lang="en-US" sz="1050" b="1"/>
              <a:t>Federated AAI. monitoring, accounting</a:t>
            </a:r>
            <a:endParaRPr sz="1050" b="1"/>
          </a:p>
          <a:p>
            <a:pPr marL="457200" lvl="0" indent="-292100" rtl="0">
              <a:spcBef>
                <a:spcPts val="0"/>
              </a:spcBef>
              <a:spcAft>
                <a:spcPts val="0"/>
              </a:spcAft>
              <a:buSzPts val="1000"/>
              <a:buChar char="●"/>
            </a:pPr>
            <a:r>
              <a:rPr lang="en-US" sz="1050" b="1"/>
              <a:t>SLA and order Management</a:t>
            </a:r>
            <a:endParaRPr sz="1050" b="1"/>
          </a:p>
          <a:p>
            <a:pPr marL="457200" lvl="0" indent="-292100" rtl="0">
              <a:spcBef>
                <a:spcPts val="0"/>
              </a:spcBef>
              <a:spcAft>
                <a:spcPts val="0"/>
              </a:spcAft>
              <a:buSzPts val="1000"/>
              <a:buChar char="●"/>
            </a:pPr>
            <a:r>
              <a:rPr lang="en-US" sz="1050" b="1"/>
              <a:t>Security incident response and policies</a:t>
            </a:r>
            <a:endParaRPr sz="1050" b="1"/>
          </a:p>
          <a:p>
            <a:pPr marL="457200" lvl="0" indent="-292100" rtl="0">
              <a:spcBef>
                <a:spcPts val="0"/>
              </a:spcBef>
              <a:spcAft>
                <a:spcPts val="0"/>
              </a:spcAft>
              <a:buSzPts val="1000"/>
              <a:buChar char="●"/>
            </a:pPr>
            <a:r>
              <a:rPr lang="en-US" sz="1050" b="1"/>
              <a:t>Technical support &amp; Training</a:t>
            </a:r>
            <a:endParaRPr sz="1050" b="1"/>
          </a:p>
        </p:txBody>
      </p:sp>
      <p:sp>
        <p:nvSpPr>
          <p:cNvPr id="20" name="Shape 143"/>
          <p:cNvSpPr/>
          <p:nvPr/>
        </p:nvSpPr>
        <p:spPr>
          <a:xfrm>
            <a:off x="447675" y="3437610"/>
            <a:ext cx="2383500" cy="1054800"/>
          </a:xfrm>
          <a:prstGeom prst="rect">
            <a:avLst/>
          </a:prstGeom>
          <a:solidFill>
            <a:srgbClr val="FFFFFF"/>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457200" lvl="0" indent="-292100" rtl="0">
              <a:spcBef>
                <a:spcPts val="0"/>
              </a:spcBef>
              <a:spcAft>
                <a:spcPts val="0"/>
              </a:spcAft>
              <a:buSzPts val="1000"/>
              <a:buChar char="●"/>
            </a:pPr>
            <a:r>
              <a:rPr lang="en-US" sz="1050" b="1"/>
              <a:t>B2HANDLE</a:t>
            </a:r>
            <a:endParaRPr sz="1050" b="1">
              <a:solidFill>
                <a:srgbClr val="FF0000"/>
              </a:solidFill>
            </a:endParaRPr>
          </a:p>
          <a:p>
            <a:pPr marL="457200" lvl="0" indent="-292100" rtl="0">
              <a:spcBef>
                <a:spcPts val="0"/>
              </a:spcBef>
              <a:spcAft>
                <a:spcPts val="0"/>
              </a:spcAft>
              <a:buSzPts val="1000"/>
              <a:buChar char="●"/>
            </a:pPr>
            <a:r>
              <a:rPr lang="en-US" sz="1050" b="1"/>
              <a:t>B2SAFE</a:t>
            </a:r>
            <a:endParaRPr sz="1050" b="1"/>
          </a:p>
          <a:p>
            <a:pPr marL="457200" lvl="0" indent="-292100" rtl="0">
              <a:spcBef>
                <a:spcPts val="0"/>
              </a:spcBef>
              <a:spcAft>
                <a:spcPts val="0"/>
              </a:spcAft>
              <a:buSzPts val="1000"/>
              <a:buChar char="●"/>
            </a:pPr>
            <a:r>
              <a:rPr lang="en-US" sz="1050" b="1"/>
              <a:t>European Certified Trusted Repository</a:t>
            </a:r>
            <a:endParaRPr sz="1050" b="1">
              <a:solidFill>
                <a:srgbClr val="FF0000"/>
              </a:solidFill>
            </a:endParaRPr>
          </a:p>
        </p:txBody>
      </p:sp>
      <p:sp>
        <p:nvSpPr>
          <p:cNvPr id="21" name="Shape 144"/>
          <p:cNvSpPr/>
          <p:nvPr/>
        </p:nvSpPr>
        <p:spPr>
          <a:xfrm>
            <a:off x="4559925" y="5256213"/>
            <a:ext cx="2974500" cy="765000"/>
          </a:xfrm>
          <a:prstGeom prst="rect">
            <a:avLst/>
          </a:prstGeom>
          <a:solidFill>
            <a:srgbClr val="FFFFFF"/>
          </a:solidFill>
          <a:ln w="9525" cap="flat" cmpd="sng">
            <a:solidFill>
              <a:schemeClr val="tx2"/>
            </a:solidFill>
            <a:prstDash val="solid"/>
            <a:round/>
            <a:headEnd type="none" w="med" len="med"/>
            <a:tailEnd type="none" w="med" len="med"/>
          </a:ln>
        </p:spPr>
        <p:txBody>
          <a:bodyPr spcFirstLastPara="1" wrap="square" lIns="91425" tIns="91425" rIns="91425" bIns="91425" anchor="ctr" anchorCtr="0">
            <a:noAutofit/>
          </a:bodyPr>
          <a:lstStyle/>
          <a:p>
            <a:pPr marL="457200" lvl="0" indent="-292100" rtl="0">
              <a:spcBef>
                <a:spcPts val="0"/>
              </a:spcBef>
              <a:spcAft>
                <a:spcPts val="0"/>
              </a:spcAft>
              <a:buSzPts val="1000"/>
              <a:buChar char="●"/>
            </a:pPr>
            <a:r>
              <a:rPr lang="en-US" sz="1050" b="1" dirty="0"/>
              <a:t>Thematic data analytics</a:t>
            </a:r>
            <a:endParaRPr sz="1050" b="1" dirty="0"/>
          </a:p>
          <a:p>
            <a:pPr marL="457200" lvl="0" indent="-292100" rtl="0">
              <a:spcBef>
                <a:spcPts val="0"/>
              </a:spcBef>
              <a:spcAft>
                <a:spcPts val="0"/>
              </a:spcAft>
              <a:buSzPts val="1000"/>
              <a:buChar char="●"/>
            </a:pPr>
            <a:r>
              <a:rPr lang="en-US" sz="1050" b="1" dirty="0"/>
              <a:t>Scientific Workflow Management, Orchestration (DIRAC, </a:t>
            </a:r>
            <a:r>
              <a:rPr lang="en-US" sz="1050" b="1" dirty="0" err="1"/>
              <a:t>PaaS</a:t>
            </a:r>
            <a:r>
              <a:rPr lang="en-US" sz="1050" b="1" dirty="0"/>
              <a:t> Orchestrator)</a:t>
            </a:r>
            <a:endParaRPr sz="1050" b="1" dirty="0"/>
          </a:p>
        </p:txBody>
      </p:sp>
      <p:sp>
        <p:nvSpPr>
          <p:cNvPr id="22" name="Shape 145"/>
          <p:cNvSpPr txBox="1"/>
          <p:nvPr/>
        </p:nvSpPr>
        <p:spPr>
          <a:xfrm>
            <a:off x="6310650" y="2692035"/>
            <a:ext cx="321000" cy="320100"/>
          </a:xfrm>
          <a:prstGeom prst="rect">
            <a:avLst/>
          </a:prstGeom>
          <a:noFill/>
          <a:ln w="9525" cap="flat" cmpd="sng">
            <a:solidFill>
              <a:srgbClr val="A64D7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A64D79"/>
                </a:solidFill>
              </a:rPr>
              <a:t>1</a:t>
            </a:r>
            <a:endParaRPr sz="2000" b="1">
              <a:solidFill>
                <a:srgbClr val="A64D79"/>
              </a:solidFill>
            </a:endParaRPr>
          </a:p>
        </p:txBody>
      </p:sp>
      <p:sp>
        <p:nvSpPr>
          <p:cNvPr id="23" name="Shape 146"/>
          <p:cNvSpPr txBox="1"/>
          <p:nvPr/>
        </p:nvSpPr>
        <p:spPr>
          <a:xfrm>
            <a:off x="3171825" y="4581128"/>
            <a:ext cx="321000" cy="320100"/>
          </a:xfrm>
          <a:prstGeom prst="rect">
            <a:avLst/>
          </a:prstGeom>
          <a:noFill/>
          <a:ln w="9525" cap="flat" cmpd="sng">
            <a:solidFill>
              <a:srgbClr val="A64D7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A64D79"/>
                </a:solidFill>
              </a:rPr>
              <a:t>2</a:t>
            </a:r>
            <a:endParaRPr sz="2000" b="1">
              <a:solidFill>
                <a:srgbClr val="A64D79"/>
              </a:solidFill>
            </a:endParaRPr>
          </a:p>
        </p:txBody>
      </p:sp>
      <p:sp>
        <p:nvSpPr>
          <p:cNvPr id="24" name="Shape 147"/>
          <p:cNvSpPr txBox="1"/>
          <p:nvPr/>
        </p:nvSpPr>
        <p:spPr>
          <a:xfrm>
            <a:off x="471500" y="2749798"/>
            <a:ext cx="321000" cy="320100"/>
          </a:xfrm>
          <a:prstGeom prst="rect">
            <a:avLst/>
          </a:prstGeom>
          <a:noFill/>
          <a:ln w="9525" cap="flat" cmpd="sng">
            <a:solidFill>
              <a:srgbClr val="A64D7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A64D79"/>
                </a:solidFill>
              </a:rPr>
              <a:t>3</a:t>
            </a:r>
            <a:endParaRPr sz="2000" b="1">
              <a:solidFill>
                <a:srgbClr val="A64D79"/>
              </a:solidFill>
            </a:endParaRPr>
          </a:p>
        </p:txBody>
      </p:sp>
      <p:sp>
        <p:nvSpPr>
          <p:cNvPr id="25" name="Shape 148"/>
          <p:cNvSpPr txBox="1"/>
          <p:nvPr/>
        </p:nvSpPr>
        <p:spPr>
          <a:xfrm>
            <a:off x="3248075" y="1268760"/>
            <a:ext cx="321000" cy="320100"/>
          </a:xfrm>
          <a:prstGeom prst="rect">
            <a:avLst/>
          </a:prstGeom>
          <a:noFill/>
          <a:ln w="9525" cap="flat" cmpd="sng">
            <a:solidFill>
              <a:srgbClr val="A64D7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A64D79"/>
                </a:solidFill>
              </a:rPr>
              <a:t>4</a:t>
            </a:r>
            <a:endParaRPr sz="2000" b="1">
              <a:solidFill>
                <a:srgbClr val="A64D79"/>
              </a:solidFill>
            </a:endParaRPr>
          </a:p>
        </p:txBody>
      </p:sp>
      <p:sp>
        <p:nvSpPr>
          <p:cNvPr id="26" name="Shape 149"/>
          <p:cNvSpPr/>
          <p:nvPr/>
        </p:nvSpPr>
        <p:spPr>
          <a:xfrm>
            <a:off x="6298775" y="3047335"/>
            <a:ext cx="2602200" cy="381500"/>
          </a:xfrm>
          <a:prstGeom prst="roundRect">
            <a:avLst>
              <a:gd name="adj" fmla="val 16667"/>
            </a:avLst>
          </a:prstGeom>
          <a:solidFill>
            <a:schemeClr val="accent5">
              <a:lumMod val="75000"/>
            </a:schemeClr>
          </a:solidFill>
          <a:ln w="9525" cap="flat" cmpd="sng">
            <a:solidFill>
              <a:srgbClr val="59595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tx1">
                    <a:lumMod val="50000"/>
                  </a:schemeClr>
                </a:solidFill>
              </a:rPr>
              <a:t>Discover &amp; Reuse </a:t>
            </a:r>
            <a:endParaRPr sz="1200" b="1">
              <a:solidFill>
                <a:schemeClr val="tx1">
                  <a:lumMod val="50000"/>
                </a:schemeClr>
              </a:solidFill>
            </a:endParaRPr>
          </a:p>
        </p:txBody>
      </p:sp>
    </p:spTree>
    <p:extLst>
      <p:ext uri="{BB962C8B-B14F-4D97-AF65-F5344CB8AC3E}">
        <p14:creationId xmlns:p14="http://schemas.microsoft.com/office/powerpoint/2010/main" val="3984583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328" y="44624"/>
            <a:ext cx="6516216" cy="850106"/>
          </a:xfrm>
        </p:spPr>
        <p:txBody>
          <a:bodyPr/>
          <a:lstStyle/>
          <a:p>
            <a:r>
              <a:rPr lang="en-US" dirty="0" smtClean="0"/>
              <a:t>EGI: Federation of national</a:t>
            </a:r>
            <a:br>
              <a:rPr lang="en-US" dirty="0" smtClean="0"/>
            </a:br>
            <a:r>
              <a:rPr lang="en-US" dirty="0" smtClean="0"/>
              <a:t>e-</a:t>
            </a:r>
            <a:r>
              <a:rPr lang="en-US" dirty="0" smtClean="0"/>
              <a:t>infrastructures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74398"/>
            <a:ext cx="3096344" cy="3234922"/>
          </a:xfrm>
          <a:prstGeom prst="rect">
            <a:avLst/>
          </a:prstGeom>
        </p:spPr>
      </p:pic>
      <p:sp>
        <p:nvSpPr>
          <p:cNvPr id="7" name="Content Placeholder 6"/>
          <p:cNvSpPr>
            <a:spLocks noGrp="1"/>
          </p:cNvSpPr>
          <p:nvPr>
            <p:ph sz="half" idx="2"/>
          </p:nvPr>
        </p:nvSpPr>
        <p:spPr>
          <a:xfrm>
            <a:off x="107504" y="1052736"/>
            <a:ext cx="9036496" cy="4784400"/>
          </a:xfrm>
        </p:spPr>
        <p:txBody>
          <a:bodyPr lIns="80229" tIns="40115" rIns="80229" bIns="40115"/>
          <a:lstStyle/>
          <a:p>
            <a:r>
              <a:rPr lang="en-US" sz="2000" dirty="0" smtClean="0">
                <a:solidFill>
                  <a:srgbClr val="4F81BD"/>
                </a:solidFill>
                <a:latin typeface="Candara" panose="020E0502030303020204" pitchFamily="34" charset="0"/>
              </a:rPr>
              <a:t>Established in 2010</a:t>
            </a:r>
          </a:p>
          <a:p>
            <a:pPr marL="722313" lvl="1" indent="-195263"/>
            <a:r>
              <a:rPr lang="en-US" sz="1600" dirty="0">
                <a:solidFill>
                  <a:srgbClr val="000000"/>
                </a:solidFill>
                <a:latin typeface="Candara" panose="020E0502030303020204" pitchFamily="34" charset="0"/>
              </a:rPr>
              <a:t>EGI Foundation: Coordinator (</a:t>
            </a:r>
            <a:r>
              <a:rPr lang="en-US" sz="1600" dirty="0" smtClean="0">
                <a:solidFill>
                  <a:srgbClr val="000000"/>
                </a:solidFill>
                <a:latin typeface="Candara" panose="020E0502030303020204" pitchFamily="34" charset="0"/>
              </a:rPr>
              <a:t>Amsterdam, </a:t>
            </a:r>
            <a:r>
              <a:rPr lang="en-US" sz="1600" dirty="0">
                <a:solidFill>
                  <a:srgbClr val="000000"/>
                </a:solidFill>
                <a:latin typeface="Candara" panose="020E0502030303020204" pitchFamily="34" charset="0"/>
              </a:rPr>
              <a:t>Science Park)</a:t>
            </a:r>
          </a:p>
          <a:p>
            <a:pPr marL="722313" lvl="1" indent="-195263"/>
            <a:r>
              <a:rPr lang="en-US" sz="1600" dirty="0">
                <a:solidFill>
                  <a:srgbClr val="000000"/>
                </a:solidFill>
                <a:latin typeface="Candara" panose="020E0502030303020204" pitchFamily="34" charset="0"/>
              </a:rPr>
              <a:t>NGIs: National e-</a:t>
            </a:r>
            <a:r>
              <a:rPr lang="en-US" sz="1600" dirty="0" smtClean="0">
                <a:solidFill>
                  <a:srgbClr val="000000"/>
                </a:solidFill>
                <a:latin typeface="Candara" panose="020E0502030303020204" pitchFamily="34" charset="0"/>
              </a:rPr>
              <a:t>infrastructures (22 country + CERN)</a:t>
            </a:r>
            <a:endParaRPr lang="en-US" sz="1600" dirty="0" smtClean="0">
              <a:solidFill>
                <a:srgbClr val="4F81BD"/>
              </a:solidFill>
              <a:latin typeface="Candara" panose="020E0502030303020204" pitchFamily="34" charset="0"/>
            </a:endParaRPr>
          </a:p>
          <a:p>
            <a:r>
              <a:rPr lang="en-US" sz="2000" dirty="0" smtClean="0">
                <a:solidFill>
                  <a:srgbClr val="4F81BD"/>
                </a:solidFill>
                <a:latin typeface="Candara" panose="020E0502030303020204" pitchFamily="34" charset="0"/>
              </a:rPr>
              <a:t>Membership fees sustain the federation; Projects innovate (e.g. EOSC-hub)</a:t>
            </a:r>
            <a:endParaRPr lang="en-US" sz="2000" dirty="0">
              <a:solidFill>
                <a:srgbClr val="4F81BD"/>
              </a:solidFill>
              <a:latin typeface="Candara" panose="020E0502030303020204" pitchFamily="34" charset="0"/>
            </a:endParaRPr>
          </a:p>
          <a:p>
            <a:r>
              <a:rPr lang="en-US" sz="2000" dirty="0" smtClean="0">
                <a:solidFill>
                  <a:srgbClr val="4F81BD"/>
                </a:solidFill>
                <a:latin typeface="Candara" panose="020E0502030303020204" pitchFamily="34" charset="0"/>
              </a:rPr>
              <a:t>EGI = </a:t>
            </a:r>
            <a:r>
              <a:rPr lang="en-US" sz="2000" dirty="0" smtClean="0">
                <a:solidFill>
                  <a:srgbClr val="4F81BD"/>
                </a:solidFill>
                <a:latin typeface="Candara" panose="020E0502030303020204" pitchFamily="34" charset="0"/>
              </a:rPr>
              <a:t>Compute, Storage, Data, Training, Consultancy services</a:t>
            </a:r>
            <a:endParaRPr lang="en-US" sz="2000" dirty="0">
              <a:latin typeface="Candara" panose="020E0502030303020204" pitchFamily="34" charset="0"/>
            </a:endParaRPr>
          </a:p>
          <a:p>
            <a:pPr marL="0" indent="0">
              <a:buNone/>
            </a:pPr>
            <a:endParaRPr lang="en-US" sz="2000" dirty="0">
              <a:latin typeface="Candara" panose="020E0502030303020204" pitchFamily="34" charset="0"/>
            </a:endParaRPr>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10" y="2852936"/>
            <a:ext cx="504056" cy="43810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3387235"/>
            <a:ext cx="720080" cy="514343"/>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816" y="3356992"/>
            <a:ext cx="676249" cy="43204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963298"/>
            <a:ext cx="1008112" cy="399866"/>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697" y="3819282"/>
            <a:ext cx="515779" cy="50405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880" y="4550498"/>
            <a:ext cx="1039726" cy="462678"/>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4892" y="4467356"/>
            <a:ext cx="667275" cy="45496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4734" y="4899404"/>
            <a:ext cx="825260" cy="432048"/>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59390" y="4899404"/>
            <a:ext cx="662474" cy="432048"/>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1880" y="5455700"/>
            <a:ext cx="936104" cy="284502"/>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0200" y="5331452"/>
            <a:ext cx="619269" cy="432048"/>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79914" y="5763498"/>
            <a:ext cx="567500" cy="425625"/>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30726" y="5763500"/>
            <a:ext cx="682439" cy="432048"/>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3928" y="6267554"/>
            <a:ext cx="473814" cy="473814"/>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9993" y="6267554"/>
            <a:ext cx="609476" cy="412568"/>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49737" y="2918917"/>
            <a:ext cx="736245" cy="366066"/>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41823" y="2852935"/>
            <a:ext cx="715114" cy="432048"/>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5786" y="3351652"/>
            <a:ext cx="774031" cy="365381"/>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331891" y="3332211"/>
            <a:ext cx="730012" cy="492334"/>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477727" y="3789041"/>
            <a:ext cx="792088" cy="460704"/>
          </a:xfrm>
          <a:prstGeom prst="rect">
            <a:avLst/>
          </a:prstGeom>
        </p:spPr>
      </p:pic>
      <p:pic>
        <p:nvPicPr>
          <p:cNvPr id="35" name="Picture 34" descr="Screen Shot 2016-04-12 at 06.27.31.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62518" y="3861049"/>
            <a:ext cx="699387" cy="360040"/>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48639" y="4293095"/>
            <a:ext cx="653736" cy="57606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341825" y="4293095"/>
            <a:ext cx="716651" cy="474092"/>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65761" y="4869161"/>
            <a:ext cx="551759" cy="39699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53903" y="4869161"/>
            <a:ext cx="720080" cy="360040"/>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477728" y="5301208"/>
            <a:ext cx="811673" cy="415166"/>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413833" y="5301207"/>
            <a:ext cx="660779" cy="432048"/>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49737" y="5733255"/>
            <a:ext cx="765808" cy="371013"/>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413831" y="5805265"/>
            <a:ext cx="678449" cy="417120"/>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693751" y="6165303"/>
            <a:ext cx="653164" cy="575816"/>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373614" y="6237312"/>
            <a:ext cx="709002" cy="504056"/>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86040" y="2924944"/>
            <a:ext cx="658368" cy="542544"/>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244410" y="2924946"/>
            <a:ext cx="733993" cy="477949"/>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660336" y="3356992"/>
            <a:ext cx="512064" cy="542544"/>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172401" y="3471666"/>
            <a:ext cx="783404" cy="389384"/>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668344" y="4005064"/>
            <a:ext cx="549052" cy="476286"/>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244407" y="3933056"/>
            <a:ext cx="718372" cy="499492"/>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380313" y="4653138"/>
            <a:ext cx="792088" cy="106105"/>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291916" y="4509120"/>
            <a:ext cx="699507" cy="432048"/>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524328" y="4797152"/>
            <a:ext cx="719329" cy="542544"/>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8244408" y="4941170"/>
            <a:ext cx="715392" cy="496159"/>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596336" y="5421182"/>
            <a:ext cx="569650" cy="384082"/>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244410" y="5445226"/>
            <a:ext cx="724187" cy="377271"/>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556443" y="6061047"/>
            <a:ext cx="687965" cy="680321"/>
          </a:xfrm>
          <a:prstGeom prst="rect">
            <a:avLst/>
          </a:prstGeom>
        </p:spPr>
      </p:pic>
      <p:cxnSp>
        <p:nvCxnSpPr>
          <p:cNvPr id="61" name="Straight Connector 60"/>
          <p:cNvCxnSpPr/>
          <p:nvPr/>
        </p:nvCxnSpPr>
        <p:spPr>
          <a:xfrm>
            <a:off x="7524330" y="5877272"/>
            <a:ext cx="1440160" cy="0"/>
          </a:xfrm>
          <a:prstGeom prst="line">
            <a:avLst/>
          </a:prstGeom>
          <a:ln w="88900"/>
        </p:spPr>
        <p:style>
          <a:lnRef idx="2">
            <a:schemeClr val="accent1"/>
          </a:lnRef>
          <a:fillRef idx="0">
            <a:schemeClr val="accent1"/>
          </a:fillRef>
          <a:effectRef idx="1">
            <a:schemeClr val="accent1"/>
          </a:effectRef>
          <a:fontRef idx="minor">
            <a:schemeClr val="tx1"/>
          </a:fontRef>
        </p:style>
      </p:cxnSp>
      <p:pic>
        <p:nvPicPr>
          <p:cNvPr id="3" name="Picture 2" descr="Screen Shot 2016-04-14 at 17.28.08.png"/>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707906" y="2829640"/>
            <a:ext cx="714287" cy="598741"/>
          </a:xfrm>
          <a:prstGeom prst="rect">
            <a:avLst/>
          </a:prstGeom>
        </p:spPr>
      </p:pic>
      <p:sp>
        <p:nvSpPr>
          <p:cNvPr id="4" name="Circular Arrow 3"/>
          <p:cNvSpPr/>
          <p:nvPr/>
        </p:nvSpPr>
        <p:spPr>
          <a:xfrm>
            <a:off x="7668344" y="1196752"/>
            <a:ext cx="1296144" cy="2664296"/>
          </a:xfrm>
          <a:prstGeom prst="circularArrow">
            <a:avLst>
              <a:gd name="adj1" fmla="val 13023"/>
              <a:gd name="adj2" fmla="val 1142319"/>
              <a:gd name="adj3" fmla="val 502866"/>
              <a:gd name="adj4" fmla="val 16725718"/>
              <a:gd name="adj5" fmla="val 157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876256" y="1124744"/>
            <a:ext cx="1686554" cy="646331"/>
          </a:xfrm>
          <a:prstGeom prst="rect">
            <a:avLst/>
          </a:prstGeom>
          <a:noFill/>
        </p:spPr>
        <p:txBody>
          <a:bodyPr wrap="none" rtlCol="0">
            <a:spAutoFit/>
          </a:bodyPr>
          <a:lstStyle/>
          <a:p>
            <a:pPr algn="r"/>
            <a:r>
              <a:rPr lang="en-US" i="1" dirty="0" smtClean="0">
                <a:solidFill>
                  <a:schemeClr val="accent1"/>
                </a:solidFill>
              </a:rPr>
              <a:t>Institutional</a:t>
            </a:r>
            <a:br>
              <a:rPr lang="en-US" i="1" dirty="0" smtClean="0">
                <a:solidFill>
                  <a:schemeClr val="accent1"/>
                </a:solidFill>
              </a:rPr>
            </a:br>
            <a:r>
              <a:rPr lang="en-US" i="1" dirty="0" smtClean="0">
                <a:solidFill>
                  <a:schemeClr val="accent1"/>
                </a:solidFill>
              </a:rPr>
              <a:t>representatives</a:t>
            </a:r>
            <a:endParaRPr lang="en-US" i="1" dirty="0">
              <a:solidFill>
                <a:schemeClr val="accent1"/>
              </a:solidFill>
            </a:endParaRPr>
          </a:p>
        </p:txBody>
      </p:sp>
    </p:spTree>
    <p:extLst>
      <p:ext uri="{BB962C8B-B14F-4D97-AF65-F5344CB8AC3E}">
        <p14:creationId xmlns:p14="http://schemas.microsoft.com/office/powerpoint/2010/main" val="7198190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latin typeface="Calibri" charset="0"/>
                <a:ea typeface="Calibri" charset="0"/>
                <a:cs typeface="Calibri" charset="0"/>
              </a:rPr>
              <a:pPr/>
              <a:t>20</a:t>
            </a:fld>
            <a:endParaRPr lang="en-US" dirty="0">
              <a:latin typeface="Calibri" charset="0"/>
              <a:ea typeface="Calibri" charset="0"/>
              <a:cs typeface="Calibri" charset="0"/>
            </a:endParaRPr>
          </a:p>
        </p:txBody>
      </p:sp>
      <p:sp>
        <p:nvSpPr>
          <p:cNvPr id="4" name="Title 3"/>
          <p:cNvSpPr>
            <a:spLocks noGrp="1"/>
          </p:cNvSpPr>
          <p:nvPr>
            <p:ph type="title"/>
          </p:nvPr>
        </p:nvSpPr>
        <p:spPr>
          <a:xfrm>
            <a:off x="467544" y="620688"/>
            <a:ext cx="7128792" cy="576064"/>
          </a:xfrm>
        </p:spPr>
        <p:txBody>
          <a:bodyPr/>
          <a:lstStyle/>
          <a:p>
            <a:r>
              <a:rPr lang="en-US" dirty="0"/>
              <a:t>IT Service Management</a:t>
            </a:r>
          </a:p>
        </p:txBody>
      </p:sp>
      <p:sp>
        <p:nvSpPr>
          <p:cNvPr id="8" name="Inhaltsplatzhalter 2"/>
          <p:cNvSpPr>
            <a:spLocks noGrp="1"/>
          </p:cNvSpPr>
          <p:nvPr>
            <p:ph idx="1"/>
          </p:nvPr>
        </p:nvSpPr>
        <p:spPr>
          <a:xfrm>
            <a:off x="86150" y="1484784"/>
            <a:ext cx="5854002" cy="4837834"/>
          </a:xfrm>
        </p:spPr>
        <p:txBody>
          <a:bodyPr>
            <a:normAutofit/>
          </a:bodyPr>
          <a:lstStyle/>
          <a:p>
            <a:pPr>
              <a:spcBef>
                <a:spcPts val="300"/>
              </a:spcBef>
              <a:spcAft>
                <a:spcPts val="300"/>
              </a:spcAft>
            </a:pPr>
            <a:r>
              <a:rPr lang="en-US" b="1" dirty="0">
                <a:latin typeface="Calibri" charset="0"/>
                <a:ea typeface="Calibri" charset="0"/>
                <a:cs typeface="Calibri" charset="0"/>
              </a:rPr>
              <a:t>Why IT service management (ITSM)?</a:t>
            </a:r>
          </a:p>
          <a:p>
            <a:pPr lvl="1">
              <a:spcBef>
                <a:spcPts val="300"/>
              </a:spcBef>
              <a:spcAft>
                <a:spcPts val="300"/>
              </a:spcAft>
            </a:pPr>
            <a:r>
              <a:rPr lang="en-US" sz="2000" dirty="0">
                <a:latin typeface="Calibri" charset="0"/>
                <a:ea typeface="Calibri" charset="0"/>
                <a:cs typeface="Calibri" charset="0"/>
              </a:rPr>
              <a:t>About 80% of all IT service outages originate from "people and process issues"</a:t>
            </a:r>
          </a:p>
          <a:p>
            <a:pPr lvl="1">
              <a:spcBef>
                <a:spcPts val="300"/>
              </a:spcBef>
              <a:spcAft>
                <a:spcPts val="300"/>
              </a:spcAft>
            </a:pPr>
            <a:r>
              <a:rPr lang="en-US" sz="2000" dirty="0">
                <a:latin typeface="Calibri" charset="0"/>
                <a:ea typeface="Calibri" charset="0"/>
                <a:cs typeface="Calibri" charset="0"/>
              </a:rPr>
              <a:t>Duration of outages and degradations </a:t>
            </a:r>
            <a:r>
              <a:rPr lang="en-US" sz="2000" b="1" dirty="0">
                <a:solidFill>
                  <a:schemeClr val="tx2">
                    <a:lumMod val="60000"/>
                    <a:lumOff val="40000"/>
                  </a:schemeClr>
                </a:solidFill>
                <a:latin typeface="Calibri" charset="0"/>
                <a:ea typeface="Calibri" charset="0"/>
                <a:cs typeface="Calibri" charset="0"/>
              </a:rPr>
              <a:t>significantly dependent on non-technical factors</a:t>
            </a:r>
          </a:p>
          <a:p>
            <a:pPr>
              <a:spcBef>
                <a:spcPts val="300"/>
              </a:spcBef>
              <a:spcAft>
                <a:spcPts val="300"/>
              </a:spcAft>
            </a:pPr>
            <a:r>
              <a:rPr lang="en-US" b="1" dirty="0">
                <a:latin typeface="Calibri" charset="0"/>
                <a:ea typeface="Calibri" charset="0"/>
                <a:cs typeface="Calibri" charset="0"/>
              </a:rPr>
              <a:t>IT service management</a:t>
            </a:r>
          </a:p>
          <a:p>
            <a:pPr lvl="1">
              <a:spcBef>
                <a:spcPts val="300"/>
              </a:spcBef>
              <a:spcAft>
                <a:spcPts val="300"/>
              </a:spcAft>
            </a:pPr>
            <a:r>
              <a:rPr lang="en-US" sz="2000" dirty="0">
                <a:latin typeface="Calibri" charset="0"/>
                <a:ea typeface="Calibri" charset="0"/>
                <a:cs typeface="Calibri" charset="0"/>
              </a:rPr>
              <a:t>Focuses on the provision of high quality IT services that </a:t>
            </a:r>
            <a:r>
              <a:rPr lang="en-US" sz="2000" b="1" dirty="0">
                <a:solidFill>
                  <a:schemeClr val="tx2">
                    <a:lumMod val="60000"/>
                    <a:lumOff val="40000"/>
                  </a:schemeClr>
                </a:solidFill>
                <a:latin typeface="Calibri" charset="0"/>
                <a:ea typeface="Calibri" charset="0"/>
                <a:cs typeface="Calibri" charset="0"/>
              </a:rPr>
              <a:t>meet customers' and users’ expectations</a:t>
            </a:r>
          </a:p>
          <a:p>
            <a:pPr lvl="1">
              <a:spcBef>
                <a:spcPts val="300"/>
              </a:spcBef>
              <a:spcAft>
                <a:spcPts val="300"/>
              </a:spcAft>
            </a:pPr>
            <a:r>
              <a:rPr lang="en-US" sz="2000" dirty="0">
                <a:latin typeface="Calibri" charset="0"/>
                <a:ea typeface="Calibri" charset="0"/>
                <a:cs typeface="Calibri" charset="0"/>
              </a:rPr>
              <a:t>Defines, </a:t>
            </a:r>
            <a:r>
              <a:rPr lang="en-US" sz="2000" dirty="0" smtClean="0">
                <a:latin typeface="Calibri" charset="0"/>
                <a:ea typeface="Calibri" charset="0"/>
                <a:cs typeface="Calibri" charset="0"/>
              </a:rPr>
              <a:t>documents and </a:t>
            </a:r>
            <a:r>
              <a:rPr lang="en-US" sz="2000" dirty="0">
                <a:latin typeface="Calibri" charset="0"/>
                <a:ea typeface="Calibri" charset="0"/>
                <a:cs typeface="Calibri" charset="0"/>
              </a:rPr>
              <a:t>maintains service management </a:t>
            </a:r>
            <a:r>
              <a:rPr lang="en-US" sz="2000" b="1" dirty="0">
                <a:solidFill>
                  <a:schemeClr val="tx2">
                    <a:lumMod val="60000"/>
                    <a:lumOff val="40000"/>
                  </a:schemeClr>
                </a:solidFill>
                <a:latin typeface="Calibri" charset="0"/>
                <a:ea typeface="Calibri" charset="0"/>
                <a:cs typeface="Calibri" charset="0"/>
              </a:rPr>
              <a:t>processes </a:t>
            </a:r>
            <a:r>
              <a:rPr lang="en-US" sz="2000" dirty="0">
                <a:latin typeface="Calibri" charset="0"/>
                <a:ea typeface="Calibri" charset="0"/>
                <a:cs typeface="Calibri" charset="0"/>
              </a:rPr>
              <a:t>through assigned </a:t>
            </a:r>
            <a:r>
              <a:rPr lang="en-US" sz="2000" b="1" dirty="0">
                <a:solidFill>
                  <a:schemeClr val="tx2">
                    <a:lumMod val="60000"/>
                    <a:lumOff val="40000"/>
                  </a:schemeClr>
                </a:solidFill>
                <a:latin typeface="Calibri" charset="0"/>
                <a:ea typeface="Calibri" charset="0"/>
                <a:cs typeface="Calibri" charset="0"/>
              </a:rPr>
              <a:t>roles </a:t>
            </a:r>
            <a:r>
              <a:rPr lang="en-US" sz="2000" dirty="0">
                <a:latin typeface="Calibri" charset="0"/>
                <a:ea typeface="Calibri" charset="0"/>
                <a:cs typeface="Calibri" charset="0"/>
              </a:rPr>
              <a:t>and responsibilities</a:t>
            </a:r>
          </a:p>
        </p:txBody>
      </p:sp>
      <p:pic>
        <p:nvPicPr>
          <p:cNvPr id="9" name="Grafik 10" descr="process-issues-gartner-2010.png"/>
          <p:cNvPicPr>
            <a:picLocks noChangeAspect="1"/>
          </p:cNvPicPr>
          <p:nvPr/>
        </p:nvPicPr>
        <p:blipFill>
          <a:blip r:embed="rId2"/>
          <a:srcRect/>
          <a:stretch>
            <a:fillRect/>
          </a:stretch>
        </p:blipFill>
        <p:spPr bwMode="auto">
          <a:xfrm>
            <a:off x="5619303" y="1666875"/>
            <a:ext cx="3632200" cy="3524250"/>
          </a:xfrm>
          <a:prstGeom prst="rect">
            <a:avLst/>
          </a:prstGeom>
          <a:noFill/>
          <a:ln w="9525">
            <a:noFill/>
            <a:miter lim="800000"/>
            <a:headEnd/>
            <a:tailEnd/>
          </a:ln>
        </p:spPr>
      </p:pic>
      <p:sp>
        <p:nvSpPr>
          <p:cNvPr id="10" name="Rectangle 13"/>
          <p:cNvSpPr>
            <a:spLocks/>
          </p:cNvSpPr>
          <p:nvPr/>
        </p:nvSpPr>
        <p:spPr bwMode="auto">
          <a:xfrm>
            <a:off x="5527228" y="5254625"/>
            <a:ext cx="3797300" cy="620713"/>
          </a:xfrm>
          <a:prstGeom prst="rect">
            <a:avLst/>
          </a:prstGeom>
          <a:noFill/>
          <a:ln w="12700">
            <a:noFill/>
            <a:miter lim="800000"/>
            <a:headEnd/>
            <a:tailEnd/>
          </a:ln>
        </p:spPr>
        <p:txBody>
          <a:bodyPr lIns="0" tIns="0" rIns="57799" bIns="0"/>
          <a:lstStyle/>
          <a:p>
            <a:pPr marL="57150" algn="ctr"/>
            <a:r>
              <a:rPr lang="en-US" sz="1600" dirty="0">
                <a:cs typeface="Arial" charset="0"/>
                <a:sym typeface="LMU CompatilFact" pitchFamily="2" charset="0"/>
              </a:rPr>
              <a:t>Reasons for service outages</a:t>
            </a:r>
          </a:p>
          <a:p>
            <a:pPr marL="57150" algn="ctr"/>
            <a:r>
              <a:rPr lang="en-US" sz="1600" dirty="0">
                <a:cs typeface="Arial" charset="0"/>
                <a:sym typeface="LMU CompatilFact" pitchFamily="2" charset="0"/>
              </a:rPr>
              <a:t>[Gartner]</a:t>
            </a:r>
          </a:p>
        </p:txBody>
      </p:sp>
    </p:spTree>
    <p:extLst>
      <p:ext uri="{BB962C8B-B14F-4D97-AF65-F5344CB8AC3E}">
        <p14:creationId xmlns:p14="http://schemas.microsoft.com/office/powerpoint/2010/main" val="1112056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latin typeface="Calibri" charset="0"/>
                <a:ea typeface="Calibri" charset="0"/>
                <a:cs typeface="Calibri" charset="0"/>
              </a:rPr>
              <a:pPr/>
              <a:t>21</a:t>
            </a:fld>
            <a:endParaRPr lang="en-US" dirty="0">
              <a:latin typeface="Calibri" charset="0"/>
              <a:ea typeface="Calibri" charset="0"/>
              <a:cs typeface="Calibri" charset="0"/>
            </a:endParaRPr>
          </a:p>
        </p:txBody>
      </p:sp>
      <p:sp>
        <p:nvSpPr>
          <p:cNvPr id="4" name="Title 3"/>
          <p:cNvSpPr>
            <a:spLocks noGrp="1"/>
          </p:cNvSpPr>
          <p:nvPr>
            <p:ph type="title"/>
          </p:nvPr>
        </p:nvSpPr>
        <p:spPr>
          <a:xfrm>
            <a:off x="467544" y="620688"/>
            <a:ext cx="7200800" cy="576064"/>
          </a:xfrm>
        </p:spPr>
        <p:txBody>
          <a:bodyPr/>
          <a:lstStyle/>
          <a:p>
            <a:r>
              <a:rPr lang="en-US" dirty="0" err="1" smtClean="0"/>
              <a:t>FitSM</a:t>
            </a:r>
            <a:r>
              <a:rPr lang="en-US" dirty="0" smtClean="0"/>
              <a:t>: </a:t>
            </a:r>
            <a:r>
              <a:rPr lang="en-US" dirty="0"/>
              <a:t>Requirements</a:t>
            </a:r>
          </a:p>
        </p:txBody>
      </p:sp>
      <p:sp>
        <p:nvSpPr>
          <p:cNvPr id="11" name="Inhaltsplatzhalter 2"/>
          <p:cNvSpPr>
            <a:spLocks noGrp="1"/>
          </p:cNvSpPr>
          <p:nvPr>
            <p:ph idx="1"/>
          </p:nvPr>
        </p:nvSpPr>
        <p:spPr>
          <a:xfrm>
            <a:off x="446856" y="1556792"/>
            <a:ext cx="8229600" cy="4626019"/>
          </a:xfrm>
        </p:spPr>
        <p:txBody>
          <a:bodyPr>
            <a:normAutofit/>
          </a:bodyPr>
          <a:lstStyle/>
          <a:p>
            <a:r>
              <a:rPr lang="en-GB" dirty="0" err="1" smtClean="0">
                <a:latin typeface="Calibri" charset="0"/>
                <a:ea typeface="Calibri" charset="0"/>
                <a:cs typeface="Calibri" charset="0"/>
              </a:rPr>
              <a:t>FitSM</a:t>
            </a:r>
            <a:r>
              <a:rPr lang="en-GB" dirty="0" smtClean="0">
                <a:latin typeface="Calibri" charset="0"/>
                <a:ea typeface="Calibri" charset="0"/>
                <a:cs typeface="Calibri" charset="0"/>
              </a:rPr>
              <a:t> </a:t>
            </a:r>
            <a:r>
              <a:rPr lang="en-GB" dirty="0">
                <a:latin typeface="Calibri" charset="0"/>
                <a:ea typeface="Calibri" charset="0"/>
                <a:cs typeface="Calibri" charset="0"/>
              </a:rPr>
              <a:t>defines 85 requirements that should be fulfilled by an organisation (or federation) offering IT services to customers</a:t>
            </a:r>
          </a:p>
          <a:p>
            <a:r>
              <a:rPr lang="en-GB" dirty="0">
                <a:latin typeface="Calibri" charset="0"/>
                <a:ea typeface="Calibri" charset="0"/>
                <a:cs typeface="Calibri" charset="0"/>
              </a:rPr>
              <a:t>Compliance with the 85 requirements can be regarded as a "proof of effectiveness"</a:t>
            </a:r>
          </a:p>
          <a:p>
            <a:r>
              <a:rPr lang="en-GB" dirty="0">
                <a:latin typeface="Calibri" charset="0"/>
                <a:ea typeface="Calibri" charset="0"/>
                <a:cs typeface="Calibri" charset="0"/>
              </a:rPr>
              <a:t>The 85 requirements are structured as follows:</a:t>
            </a:r>
          </a:p>
          <a:p>
            <a:pPr lvl="1"/>
            <a:r>
              <a:rPr lang="en-GB" sz="2400" dirty="0">
                <a:latin typeface="Calibri" charset="0"/>
                <a:ea typeface="Calibri" charset="0"/>
                <a:cs typeface="Calibri" charset="0"/>
              </a:rPr>
              <a:t>16 general requirements (GR)</a:t>
            </a:r>
          </a:p>
          <a:p>
            <a:pPr lvl="1"/>
            <a:r>
              <a:rPr lang="en-GB" sz="2400" dirty="0">
                <a:latin typeface="Calibri" charset="0"/>
                <a:ea typeface="Calibri" charset="0"/>
                <a:cs typeface="Calibri" charset="0"/>
              </a:rPr>
              <a:t>69 process-specific requirements (PR)</a:t>
            </a:r>
          </a:p>
          <a:p>
            <a:pPr lvl="2"/>
            <a:r>
              <a:rPr lang="en-GB" sz="2000" dirty="0">
                <a:latin typeface="Calibri" charset="0"/>
                <a:ea typeface="Calibri" charset="0"/>
                <a:cs typeface="Calibri" charset="0"/>
              </a:rPr>
              <a:t>Consideration of the 14 IT service management processes from the FitSM process model</a:t>
            </a:r>
          </a:p>
          <a:p>
            <a:pPr lvl="2"/>
            <a:r>
              <a:rPr lang="en-GB" sz="2000" dirty="0">
                <a:latin typeface="Calibri" charset="0"/>
                <a:ea typeface="Calibri" charset="0"/>
                <a:cs typeface="Calibri" charset="0"/>
              </a:rPr>
              <a:t>Between 2 and 8 requirements per process</a:t>
            </a:r>
          </a:p>
        </p:txBody>
      </p:sp>
      <p:sp>
        <p:nvSpPr>
          <p:cNvPr id="2" name="Rectangular Callout 1"/>
          <p:cNvSpPr/>
          <p:nvPr/>
        </p:nvSpPr>
        <p:spPr>
          <a:xfrm>
            <a:off x="6300192" y="4941168"/>
            <a:ext cx="2736304" cy="1556792"/>
          </a:xfrm>
          <a:prstGeom prst="wedgeRectCallout">
            <a:avLst>
              <a:gd name="adj1" fmla="val -73931"/>
              <a:gd name="adj2" fmla="val -55018"/>
            </a:avLst>
          </a:prstGeom>
          <a:solidFill>
            <a:srgbClr val="FFFFFF"/>
          </a:solidFill>
          <a:ln>
            <a:solidFill>
              <a:schemeClr val="accent6">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b="1" dirty="0" err="1" smtClean="0">
                <a:solidFill>
                  <a:schemeClr val="accent6">
                    <a:lumMod val="10000"/>
                  </a:schemeClr>
                </a:solidFill>
                <a:latin typeface="Calibri" panose="020F0502020204030204" pitchFamily="34" charset="0"/>
                <a:cs typeface="Calibri" panose="020F0502020204030204" pitchFamily="34" charset="0"/>
              </a:rPr>
              <a:t>FitSM</a:t>
            </a:r>
            <a:r>
              <a:rPr lang="en-GB" sz="1200" b="1" dirty="0" smtClean="0">
                <a:solidFill>
                  <a:schemeClr val="accent6">
                    <a:lumMod val="10000"/>
                  </a:schemeClr>
                </a:solidFill>
                <a:latin typeface="Calibri" panose="020F0502020204030204" pitchFamily="34" charset="0"/>
                <a:cs typeface="Calibri" panose="020F0502020204030204" pitchFamily="34" charset="0"/>
              </a:rPr>
              <a:t> service </a:t>
            </a:r>
            <a:r>
              <a:rPr lang="en-GB" sz="1200" b="1" dirty="0">
                <a:solidFill>
                  <a:schemeClr val="accent6">
                    <a:lumMod val="10000"/>
                  </a:schemeClr>
                </a:solidFill>
                <a:latin typeface="Calibri" panose="020F0502020204030204" pitchFamily="34" charset="0"/>
                <a:cs typeface="Calibri" panose="020F0502020204030204" pitchFamily="34" charset="0"/>
              </a:rPr>
              <a:t>management processes:</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Service portfolio management</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Service level management</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Incident management</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Change management</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Capacity management</a:t>
            </a:r>
          </a:p>
          <a:p>
            <a:pPr marL="285750" indent="-285750">
              <a:buFont typeface="Arial" panose="020B0604020202020204" pitchFamily="34" charset="0"/>
              <a:buChar char="•"/>
            </a:pPr>
            <a:r>
              <a:rPr lang="en-GB" sz="1200" dirty="0">
                <a:solidFill>
                  <a:schemeClr val="accent6">
                    <a:lumMod val="10000"/>
                  </a:schemeClr>
                </a:solidFill>
                <a:latin typeface="Calibri" panose="020F0502020204030204" pitchFamily="34" charset="0"/>
                <a:cs typeface="Calibri" panose="020F0502020204030204" pitchFamily="34" charset="0"/>
              </a:rPr>
              <a:t>Information security management</a:t>
            </a:r>
          </a:p>
          <a:p>
            <a:pPr marL="285750" indent="-285750">
              <a:buFont typeface="Arial" panose="020B0604020202020204" pitchFamily="34" charset="0"/>
              <a:buChar char="•"/>
            </a:pPr>
            <a:r>
              <a:rPr lang="en-GB" sz="1200" dirty="0" smtClean="0">
                <a:solidFill>
                  <a:schemeClr val="accent6">
                    <a:lumMod val="10000"/>
                  </a:schemeClr>
                </a:solidFill>
                <a:latin typeface="Calibri" panose="020F0502020204030204" pitchFamily="34" charset="0"/>
                <a:cs typeface="Calibri" panose="020F0502020204030204" pitchFamily="34" charset="0"/>
              </a:rPr>
              <a:t>…</a:t>
            </a:r>
            <a:endParaRPr lang="en-GB" sz="1200" dirty="0">
              <a:solidFill>
                <a:schemeClr val="accent6">
                  <a:lumMod val="10000"/>
                </a:schemeClr>
              </a:solidFill>
              <a:latin typeface="Calibri" panose="020F0502020204030204" pitchFamily="34" charset="0"/>
              <a:cs typeface="Calibri" panose="020F0502020204030204" pitchFamily="34" charset="0"/>
            </a:endParaRPr>
          </a:p>
        </p:txBody>
      </p:sp>
      <p:sp>
        <p:nvSpPr>
          <p:cNvPr id="5" name="Rectangular Callout 4"/>
          <p:cNvSpPr/>
          <p:nvPr/>
        </p:nvSpPr>
        <p:spPr>
          <a:xfrm>
            <a:off x="4452579" y="1484784"/>
            <a:ext cx="4680520" cy="2088232"/>
          </a:xfrm>
          <a:prstGeom prst="wedgeRectCallout">
            <a:avLst>
              <a:gd name="adj1" fmla="val -37906"/>
              <a:gd name="adj2" fmla="val 78455"/>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solidFill>
                  <a:srgbClr val="301900"/>
                </a:solidFill>
              </a:rPr>
              <a:t>Example </a:t>
            </a:r>
            <a:r>
              <a:rPr lang="mr-IN" sz="1200" b="1" dirty="0" smtClean="0">
                <a:solidFill>
                  <a:srgbClr val="301900"/>
                </a:solidFill>
              </a:rPr>
              <a:t>–</a:t>
            </a:r>
            <a:r>
              <a:rPr lang="en-US" sz="1200" b="1" dirty="0" smtClean="0">
                <a:solidFill>
                  <a:srgbClr val="301900"/>
                </a:solidFill>
              </a:rPr>
              <a:t> Service Portfolio Management requirements:</a:t>
            </a:r>
          </a:p>
          <a:p>
            <a:r>
              <a:rPr lang="en-US" sz="1200" dirty="0" smtClean="0">
                <a:solidFill>
                  <a:srgbClr val="301900"/>
                </a:solidFill>
              </a:rPr>
              <a:t>PR1.1 </a:t>
            </a:r>
            <a:r>
              <a:rPr lang="en-US" sz="1200" dirty="0">
                <a:solidFill>
                  <a:srgbClr val="301900"/>
                </a:solidFill>
              </a:rPr>
              <a:t>A service portfolio shall be maintained. All services shall be specified as part of </a:t>
            </a:r>
            <a:r>
              <a:rPr lang="en-US" sz="1200" dirty="0" smtClean="0">
                <a:solidFill>
                  <a:srgbClr val="301900"/>
                </a:solidFill>
              </a:rPr>
              <a:t>the service </a:t>
            </a:r>
            <a:r>
              <a:rPr lang="en-US" sz="1200" dirty="0">
                <a:solidFill>
                  <a:srgbClr val="301900"/>
                </a:solidFill>
              </a:rPr>
              <a:t>portfolio.</a:t>
            </a:r>
          </a:p>
          <a:p>
            <a:r>
              <a:rPr lang="en-US" sz="1200" dirty="0">
                <a:solidFill>
                  <a:srgbClr val="301900"/>
                </a:solidFill>
              </a:rPr>
              <a:t> PR1.2 Design and transition of new or changed services shall be planned.</a:t>
            </a:r>
          </a:p>
          <a:p>
            <a:r>
              <a:rPr lang="en-US" sz="1200" dirty="0">
                <a:solidFill>
                  <a:srgbClr val="301900"/>
                </a:solidFill>
              </a:rPr>
              <a:t> PR1.3 Plans for the design and transition of new or changed services shall </a:t>
            </a:r>
            <a:r>
              <a:rPr lang="en-US" sz="1200" dirty="0" smtClean="0">
                <a:solidFill>
                  <a:srgbClr val="301900"/>
                </a:solidFill>
              </a:rPr>
              <a:t>consider timescales</a:t>
            </a:r>
            <a:r>
              <a:rPr lang="en-US" sz="1200" dirty="0">
                <a:solidFill>
                  <a:srgbClr val="301900"/>
                </a:solidFill>
              </a:rPr>
              <a:t>, responsibilities, new or changed technology, </a:t>
            </a:r>
            <a:r>
              <a:rPr lang="en-US" sz="1200" dirty="0" smtClean="0">
                <a:solidFill>
                  <a:srgbClr val="301900"/>
                </a:solidFill>
              </a:rPr>
              <a:t>communication </a:t>
            </a:r>
            <a:r>
              <a:rPr lang="en-US" sz="1200" dirty="0">
                <a:solidFill>
                  <a:srgbClr val="301900"/>
                </a:solidFill>
              </a:rPr>
              <a:t>and </a:t>
            </a:r>
            <a:r>
              <a:rPr lang="en-US" sz="1200" dirty="0" smtClean="0">
                <a:solidFill>
                  <a:srgbClr val="301900"/>
                </a:solidFill>
              </a:rPr>
              <a:t>service acceptance </a:t>
            </a:r>
            <a:r>
              <a:rPr lang="en-US" sz="1200" dirty="0">
                <a:solidFill>
                  <a:srgbClr val="301900"/>
                </a:solidFill>
              </a:rPr>
              <a:t>criteria.</a:t>
            </a:r>
          </a:p>
          <a:p>
            <a:r>
              <a:rPr lang="en-US" sz="1200" dirty="0">
                <a:solidFill>
                  <a:srgbClr val="301900"/>
                </a:solidFill>
              </a:rPr>
              <a:t> PR1.4 The </a:t>
            </a:r>
            <a:r>
              <a:rPr lang="en-US" sz="1200" dirty="0" err="1">
                <a:solidFill>
                  <a:srgbClr val="301900"/>
                </a:solidFill>
              </a:rPr>
              <a:t>organisational</a:t>
            </a:r>
            <a:r>
              <a:rPr lang="en-US" sz="1200" dirty="0">
                <a:solidFill>
                  <a:srgbClr val="301900"/>
                </a:solidFill>
              </a:rPr>
              <a:t> structure supporting the delivery of services shall be identified</a:t>
            </a:r>
            <a:r>
              <a:rPr lang="en-US" sz="1200" dirty="0" smtClean="0">
                <a:solidFill>
                  <a:srgbClr val="301900"/>
                </a:solidFill>
              </a:rPr>
              <a:t>, including </a:t>
            </a:r>
            <a:r>
              <a:rPr lang="en-US" sz="1200" dirty="0">
                <a:solidFill>
                  <a:srgbClr val="301900"/>
                </a:solidFill>
              </a:rPr>
              <a:t>a potential federation structure as well as contact points for all parties involved.</a:t>
            </a:r>
          </a:p>
        </p:txBody>
      </p:sp>
    </p:spTree>
    <p:extLst>
      <p:ext uri="{BB962C8B-B14F-4D97-AF65-F5344CB8AC3E}">
        <p14:creationId xmlns:p14="http://schemas.microsoft.com/office/powerpoint/2010/main" val="1624232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latin typeface="Calibri" charset="0"/>
                <a:ea typeface="Calibri" charset="0"/>
                <a:cs typeface="Calibri" charset="0"/>
              </a:rPr>
              <a:pPr/>
              <a:t>22</a:t>
            </a:fld>
            <a:endParaRPr lang="en-US" dirty="0">
              <a:latin typeface="Calibri" charset="0"/>
              <a:ea typeface="Calibri" charset="0"/>
              <a:cs typeface="Calibri" charset="0"/>
            </a:endParaRPr>
          </a:p>
        </p:txBody>
      </p:sp>
      <p:sp>
        <p:nvSpPr>
          <p:cNvPr id="4" name="Title 3"/>
          <p:cNvSpPr>
            <a:spLocks noGrp="1"/>
          </p:cNvSpPr>
          <p:nvPr>
            <p:ph type="title"/>
          </p:nvPr>
        </p:nvSpPr>
        <p:spPr>
          <a:xfrm>
            <a:off x="323528" y="476672"/>
            <a:ext cx="7308304" cy="576064"/>
          </a:xfrm>
        </p:spPr>
        <p:txBody>
          <a:bodyPr/>
          <a:lstStyle/>
          <a:p>
            <a:r>
              <a:rPr lang="en-US" dirty="0" smtClean="0"/>
              <a:t>Addressing requirements: Technical tools</a:t>
            </a:r>
            <a:endParaRPr lang="en-US" dirty="0"/>
          </a:p>
        </p:txBody>
      </p:sp>
      <p:sp>
        <p:nvSpPr>
          <p:cNvPr id="18" name="Inhaltsplatzhalter 2"/>
          <p:cNvSpPr>
            <a:spLocks noGrp="1"/>
          </p:cNvSpPr>
          <p:nvPr>
            <p:ph idx="1"/>
          </p:nvPr>
        </p:nvSpPr>
        <p:spPr>
          <a:xfrm>
            <a:off x="86150" y="1772816"/>
            <a:ext cx="3477738" cy="4477794"/>
          </a:xfrm>
        </p:spPr>
        <p:txBody>
          <a:bodyPr>
            <a:normAutofit/>
          </a:bodyPr>
          <a:lstStyle/>
          <a:p>
            <a:pPr>
              <a:spcBef>
                <a:spcPts val="300"/>
              </a:spcBef>
              <a:spcAft>
                <a:spcPts val="300"/>
              </a:spcAft>
            </a:pPr>
            <a:r>
              <a:rPr lang="en-US" b="1" dirty="0" smtClean="0">
                <a:latin typeface="Calibri" charset="0"/>
                <a:ea typeface="Calibri" charset="0"/>
                <a:cs typeface="Calibri" charset="0"/>
              </a:rPr>
              <a:t>Process documentation</a:t>
            </a:r>
          </a:p>
          <a:p>
            <a:pPr lvl="1">
              <a:spcBef>
                <a:spcPts val="300"/>
              </a:spcBef>
              <a:spcAft>
                <a:spcPts val="300"/>
              </a:spcAft>
            </a:pPr>
            <a:r>
              <a:rPr lang="en-US" sz="2000" dirty="0" smtClean="0">
                <a:latin typeface="Calibri" charset="0"/>
                <a:ea typeface="Calibri" charset="0"/>
                <a:cs typeface="Calibri" charset="0"/>
              </a:rPr>
              <a:t>e.g. Confluence, Wikimedia</a:t>
            </a:r>
          </a:p>
          <a:p>
            <a:pPr>
              <a:spcBef>
                <a:spcPts val="300"/>
              </a:spcBef>
              <a:spcAft>
                <a:spcPts val="300"/>
              </a:spcAft>
            </a:pPr>
            <a:endParaRPr lang="en-US" b="1" dirty="0" smtClean="0">
              <a:latin typeface="Calibri" charset="0"/>
              <a:ea typeface="Calibri" charset="0"/>
              <a:cs typeface="Calibri" charset="0"/>
            </a:endParaRPr>
          </a:p>
          <a:p>
            <a:pPr>
              <a:spcBef>
                <a:spcPts val="300"/>
              </a:spcBef>
              <a:spcAft>
                <a:spcPts val="300"/>
              </a:spcAft>
            </a:pPr>
            <a:r>
              <a:rPr lang="en-US" b="1" dirty="0" smtClean="0">
                <a:latin typeface="Calibri" charset="0"/>
                <a:ea typeface="Calibri" charset="0"/>
                <a:cs typeface="Calibri" charset="0"/>
              </a:rPr>
              <a:t>Ticket </a:t>
            </a:r>
            <a:r>
              <a:rPr lang="en-US" b="1" dirty="0">
                <a:latin typeface="Calibri" charset="0"/>
                <a:ea typeface="Calibri" charset="0"/>
                <a:cs typeface="Calibri" charset="0"/>
              </a:rPr>
              <a:t>tool</a:t>
            </a:r>
          </a:p>
          <a:p>
            <a:pPr lvl="1">
              <a:spcBef>
                <a:spcPts val="300"/>
              </a:spcBef>
              <a:spcAft>
                <a:spcPts val="300"/>
              </a:spcAft>
            </a:pPr>
            <a:r>
              <a:rPr lang="en-US" sz="2000" dirty="0">
                <a:latin typeface="Calibri" charset="0"/>
                <a:ea typeface="Calibri" charset="0"/>
                <a:cs typeface="Calibri" charset="0"/>
              </a:rPr>
              <a:t>e.g. GGUS, JIRA, RT</a:t>
            </a:r>
          </a:p>
          <a:p>
            <a:pPr lvl="1">
              <a:spcBef>
                <a:spcPts val="300"/>
              </a:spcBef>
              <a:spcAft>
                <a:spcPts val="300"/>
              </a:spcAft>
            </a:pPr>
            <a:endParaRPr lang="en-US" sz="2000" dirty="0">
              <a:latin typeface="Calibri" charset="0"/>
              <a:ea typeface="Calibri" charset="0"/>
              <a:cs typeface="Calibri" charset="0"/>
            </a:endParaRPr>
          </a:p>
          <a:p>
            <a:pPr>
              <a:spcBef>
                <a:spcPts val="300"/>
              </a:spcBef>
              <a:spcAft>
                <a:spcPts val="300"/>
              </a:spcAft>
            </a:pPr>
            <a:r>
              <a:rPr lang="en-US" b="1" dirty="0">
                <a:latin typeface="Calibri" charset="0"/>
                <a:ea typeface="Calibri" charset="0"/>
                <a:cs typeface="Calibri" charset="0"/>
              </a:rPr>
              <a:t>Templates</a:t>
            </a:r>
          </a:p>
          <a:p>
            <a:pPr lvl="1">
              <a:spcBef>
                <a:spcPts val="300"/>
              </a:spcBef>
              <a:spcAft>
                <a:spcPts val="300"/>
              </a:spcAft>
            </a:pPr>
            <a:r>
              <a:rPr lang="en-US" sz="2000" dirty="0">
                <a:latin typeface="Calibri" charset="0"/>
                <a:ea typeface="Calibri" charset="0"/>
                <a:cs typeface="Calibri" charset="0"/>
              </a:rPr>
              <a:t>e.g. Word docs, Excel, Google Apps, Forms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811260"/>
            <a:ext cx="2175148" cy="2046740"/>
          </a:xfrm>
          <a:prstGeom prst="rect">
            <a:avLst/>
          </a:prstGeom>
          <a:ln>
            <a:solidFill>
              <a:srgbClr val="301900"/>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869160"/>
            <a:ext cx="2590800" cy="1628904"/>
          </a:xfrm>
          <a:prstGeom prst="rect">
            <a:avLst/>
          </a:prstGeom>
          <a:ln>
            <a:solidFill>
              <a:srgbClr val="301900"/>
            </a:solidFill>
          </a:ln>
        </p:spPr>
      </p:pic>
      <p:pic>
        <p:nvPicPr>
          <p:cNvPr id="7" name="Picture 6" descr="Screen Shot 2018-03-19 at 7.37.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440" y="1484784"/>
            <a:ext cx="4716016" cy="3184277"/>
          </a:xfrm>
          <a:prstGeom prst="rect">
            <a:avLst/>
          </a:prstGeom>
          <a:ln>
            <a:solidFill>
              <a:srgbClr val="301900"/>
            </a:solidFill>
          </a:ln>
        </p:spPr>
      </p:pic>
    </p:spTree>
    <p:extLst>
      <p:ext uri="{BB962C8B-B14F-4D97-AF65-F5344CB8AC3E}">
        <p14:creationId xmlns:p14="http://schemas.microsoft.com/office/powerpoint/2010/main" val="3487082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p:txBody>
          <a:bodyPr/>
          <a:lstStyle/>
          <a:p>
            <a:r>
              <a:rPr lang="en-GB" dirty="0" smtClean="0"/>
              <a:t>Work packages</a:t>
            </a:r>
            <a:endParaRPr lang="en-GB" dirty="0"/>
          </a:p>
        </p:txBody>
      </p:sp>
      <p:pic>
        <p:nvPicPr>
          <p:cNvPr id="6" name="Picture 5" descr="Screen Shot 2018-01-09 at 08.0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2" y="1124744"/>
            <a:ext cx="8763000" cy="4813300"/>
          </a:xfrm>
          <a:prstGeom prst="rect">
            <a:avLst/>
          </a:prstGeom>
        </p:spPr>
      </p:pic>
      <p:sp>
        <p:nvSpPr>
          <p:cNvPr id="7" name="Oval 6"/>
          <p:cNvSpPr/>
          <p:nvPr/>
        </p:nvSpPr>
        <p:spPr>
          <a:xfrm>
            <a:off x="6876256" y="5157192"/>
            <a:ext cx="2088232" cy="1008112"/>
          </a:xfrm>
          <a:prstGeom prst="ellipse">
            <a:avLst/>
          </a:prstGeom>
          <a:noFill/>
          <a:ln w="571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5782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a:xfrm flipH="1" flipV="1">
            <a:off x="1763688" y="3933056"/>
            <a:ext cx="1368153" cy="1296144"/>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Date Placeholder 3"/>
          <p:cNvSpPr>
            <a:spLocks noGrp="1"/>
          </p:cNvSpPr>
          <p:nvPr>
            <p:ph type="dt" sz="half" idx="10"/>
          </p:nvPr>
        </p:nvSpPr>
        <p:spPr/>
        <p:txBody>
          <a:bodyPr/>
          <a:lstStyle/>
          <a:p>
            <a:fld id="{696E94B4-F3B5-4DE2-A56E-A054B64F6B68}" type="datetime1">
              <a:rPr lang="en-US" smtClean="0"/>
              <a:t>18. 06. 13.</a:t>
            </a:fld>
            <a:endParaRPr lang="en-US" dirty="0"/>
          </a:p>
        </p:txBody>
      </p:sp>
      <p:sp>
        <p:nvSpPr>
          <p:cNvPr id="5" name="Text Placeholder 4"/>
          <p:cNvSpPr>
            <a:spLocks noGrp="1"/>
          </p:cNvSpPr>
          <p:nvPr>
            <p:ph type="body" sz="quarter" idx="14"/>
          </p:nvPr>
        </p:nvSpPr>
        <p:spPr>
          <a:xfrm>
            <a:off x="2771800" y="260489"/>
            <a:ext cx="5832648" cy="1008271"/>
          </a:xfrm>
        </p:spPr>
        <p:txBody>
          <a:bodyPr>
            <a:normAutofit/>
          </a:bodyPr>
          <a:lstStyle/>
          <a:p>
            <a:r>
              <a:rPr lang="en-US" sz="3600" dirty="0" smtClean="0"/>
              <a:t>Service adoption</a:t>
            </a:r>
            <a:endParaRPr lang="en-US" sz="3600" dirty="0"/>
          </a:p>
        </p:txBody>
      </p:sp>
      <p:sp>
        <p:nvSpPr>
          <p:cNvPr id="7" name="Title 3"/>
          <p:cNvSpPr txBox="1">
            <a:spLocks/>
          </p:cNvSpPr>
          <p:nvPr/>
        </p:nvSpPr>
        <p:spPr>
          <a:xfrm>
            <a:off x="467544" y="620688"/>
            <a:ext cx="6120680" cy="576064"/>
          </a:xfrm>
          <a:prstGeom prst="rect">
            <a:avLst/>
          </a:prstGeom>
        </p:spPr>
        <p:txBody>
          <a:bodyPr/>
          <a:lstStyle>
            <a:lvl1pPr algn="l" defTabSz="342900" rtl="0" eaLnBrk="1" latinLnBrk="0" hangingPunct="1">
              <a:spcBef>
                <a:spcPct val="0"/>
              </a:spcBef>
              <a:buNone/>
              <a:defRPr sz="3200" b="1" kern="1200">
                <a:solidFill>
                  <a:srgbClr val="1C3046"/>
                </a:solidFill>
                <a:latin typeface="+mn-lt"/>
                <a:ea typeface="+mj-ea"/>
                <a:cs typeface="+mj-cs"/>
              </a:defRPr>
            </a:lvl1pPr>
          </a:lstStyle>
          <a:p>
            <a:endParaRPr lang="en-US" dirty="0"/>
          </a:p>
        </p:txBody>
      </p:sp>
      <p:cxnSp>
        <p:nvCxnSpPr>
          <p:cNvPr id="8" name="Straight Arrow Connector 7"/>
          <p:cNvCxnSpPr>
            <a:stCxn id="28" idx="1"/>
          </p:cNvCxnSpPr>
          <p:nvPr/>
        </p:nvCxnSpPr>
        <p:spPr>
          <a:xfrm flipH="1" flipV="1">
            <a:off x="2195736" y="4221088"/>
            <a:ext cx="3886933" cy="115884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771800" y="2033554"/>
            <a:ext cx="5904656" cy="2187535"/>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b"/>
          <a:lstStyle/>
          <a:p>
            <a:pPr algn="ctr"/>
            <a:r>
              <a:rPr lang="en-US" sz="1400" dirty="0" smtClean="0">
                <a:solidFill>
                  <a:schemeClr val="accent1"/>
                </a:solidFill>
              </a:rPr>
              <a:t>EOSC federating core</a:t>
            </a:r>
            <a:endParaRPr lang="en-US" sz="1400" dirty="0">
              <a:solidFill>
                <a:schemeClr val="accent1"/>
              </a:solidFill>
            </a:endParaRPr>
          </a:p>
        </p:txBody>
      </p:sp>
      <p:sp>
        <p:nvSpPr>
          <p:cNvPr id="11" name="Rectangle 10"/>
          <p:cNvSpPr/>
          <p:nvPr/>
        </p:nvSpPr>
        <p:spPr>
          <a:xfrm>
            <a:off x="827584" y="2204864"/>
            <a:ext cx="1152128" cy="1728192"/>
          </a:xfrm>
          <a:prstGeom prst="rect">
            <a:avLst/>
          </a:prstGeom>
          <a:solidFill>
            <a:srgbClr val="4B55D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dirty="0" smtClean="0">
                <a:solidFill>
                  <a:srgbClr val="FFFFFF"/>
                </a:solidFill>
              </a:rPr>
              <a:t>Thematic services (9)</a:t>
            </a:r>
            <a:endParaRPr lang="en-US" sz="1200" dirty="0">
              <a:solidFill>
                <a:srgbClr val="FFFFFF"/>
              </a:solidFill>
            </a:endParaRPr>
          </a:p>
        </p:txBody>
      </p:sp>
      <p:sp>
        <p:nvSpPr>
          <p:cNvPr id="12" name="Rectangle 11"/>
          <p:cNvSpPr/>
          <p:nvPr/>
        </p:nvSpPr>
        <p:spPr>
          <a:xfrm>
            <a:off x="7308304" y="2204864"/>
            <a:ext cx="1152128" cy="1728192"/>
          </a:xfrm>
          <a:prstGeom prst="rect">
            <a:avLst/>
          </a:prstGeom>
          <a:solidFill>
            <a:srgbClr val="C0900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b="1" dirty="0">
                <a:solidFill>
                  <a:srgbClr val="282828"/>
                </a:solidFill>
              </a:rPr>
              <a:t>Open Collaboration Services</a:t>
            </a:r>
            <a:endParaRPr lang="en-US" sz="1200" dirty="0">
              <a:solidFill>
                <a:srgbClr val="282828"/>
              </a:solidFill>
            </a:endParaRPr>
          </a:p>
          <a:p>
            <a:pPr algn="ctr"/>
            <a:r>
              <a:rPr lang="en-US" sz="1200" dirty="0">
                <a:solidFill>
                  <a:srgbClr val="282828"/>
                </a:solidFill>
              </a:rPr>
              <a:t>Application/software repository, Configuration management, Marketplace</a:t>
            </a:r>
          </a:p>
        </p:txBody>
      </p:sp>
      <p:sp>
        <p:nvSpPr>
          <p:cNvPr id="13" name="Rectangle 12"/>
          <p:cNvSpPr/>
          <p:nvPr/>
        </p:nvSpPr>
        <p:spPr>
          <a:xfrm>
            <a:off x="3059832" y="2204864"/>
            <a:ext cx="1152128" cy="1728192"/>
          </a:xfrm>
          <a:prstGeom prst="rect">
            <a:avLst/>
          </a:prstGeom>
          <a:solidFill>
            <a:srgbClr val="C0900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b="1" dirty="0">
                <a:solidFill>
                  <a:srgbClr val="282828"/>
                </a:solidFill>
              </a:rPr>
              <a:t>Federation Services</a:t>
            </a:r>
            <a:r>
              <a:rPr lang="en-US" sz="1200" dirty="0">
                <a:solidFill>
                  <a:srgbClr val="282828"/>
                </a:solidFill>
              </a:rPr>
              <a:t> </a:t>
            </a:r>
          </a:p>
          <a:p>
            <a:pPr algn="ctr"/>
            <a:r>
              <a:rPr lang="en-US" sz="1200" dirty="0">
                <a:solidFill>
                  <a:srgbClr val="282828"/>
                </a:solidFill>
              </a:rPr>
              <a:t>AAI, Accounting, Monitoring, Operations, Security</a:t>
            </a:r>
          </a:p>
        </p:txBody>
      </p:sp>
      <p:sp>
        <p:nvSpPr>
          <p:cNvPr id="14" name="Rectangle 13"/>
          <p:cNvSpPr/>
          <p:nvPr/>
        </p:nvSpPr>
        <p:spPr>
          <a:xfrm>
            <a:off x="4355976" y="2204864"/>
            <a:ext cx="2808312" cy="864096"/>
          </a:xfrm>
          <a:prstGeom prst="rect">
            <a:avLst/>
          </a:prstGeom>
          <a:solidFill>
            <a:srgbClr val="C0900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b="1" dirty="0">
                <a:solidFill>
                  <a:srgbClr val="282828"/>
                </a:solidFill>
              </a:rPr>
              <a:t>Added value services</a:t>
            </a:r>
            <a:endParaRPr lang="en-US" sz="1200" dirty="0">
              <a:solidFill>
                <a:srgbClr val="282828"/>
              </a:solidFill>
            </a:endParaRPr>
          </a:p>
          <a:p>
            <a:pPr algn="ctr"/>
            <a:r>
              <a:rPr lang="en-US" sz="1200" dirty="0">
                <a:solidFill>
                  <a:srgbClr val="282828"/>
                </a:solidFill>
              </a:rPr>
              <a:t>Compute, data, software management, </a:t>
            </a:r>
            <a:r>
              <a:rPr lang="en-US" sz="1200" dirty="0" err="1">
                <a:solidFill>
                  <a:srgbClr val="282828"/>
                </a:solidFill>
              </a:rPr>
              <a:t>curation</a:t>
            </a:r>
            <a:r>
              <a:rPr lang="en-US" sz="1200" dirty="0">
                <a:solidFill>
                  <a:srgbClr val="282828"/>
                </a:solidFill>
              </a:rPr>
              <a:t> &amp; preservation</a:t>
            </a:r>
          </a:p>
        </p:txBody>
      </p:sp>
      <p:sp>
        <p:nvSpPr>
          <p:cNvPr id="15" name="Rectangle 14"/>
          <p:cNvSpPr/>
          <p:nvPr/>
        </p:nvSpPr>
        <p:spPr>
          <a:xfrm>
            <a:off x="4355976" y="3257689"/>
            <a:ext cx="2808312" cy="648072"/>
          </a:xfrm>
          <a:prstGeom prst="rect">
            <a:avLst/>
          </a:prstGeom>
          <a:solidFill>
            <a:srgbClr val="C0900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b="1" dirty="0">
                <a:solidFill>
                  <a:srgbClr val="282828"/>
                </a:solidFill>
              </a:rPr>
              <a:t>Basic infrastructure</a:t>
            </a:r>
            <a:endParaRPr lang="en-US" sz="1200" dirty="0">
              <a:solidFill>
                <a:srgbClr val="282828"/>
              </a:solidFill>
            </a:endParaRPr>
          </a:p>
          <a:p>
            <a:pPr algn="ctr"/>
            <a:r>
              <a:rPr lang="en-US" sz="1200" dirty="0">
                <a:solidFill>
                  <a:srgbClr val="282828"/>
                </a:solidFill>
              </a:rPr>
              <a:t>Compute and storage</a:t>
            </a:r>
          </a:p>
        </p:txBody>
      </p:sp>
      <p:sp>
        <p:nvSpPr>
          <p:cNvPr id="16" name="Left-Right Arrow 15"/>
          <p:cNvSpPr/>
          <p:nvPr/>
        </p:nvSpPr>
        <p:spPr>
          <a:xfrm>
            <a:off x="1979712" y="2825642"/>
            <a:ext cx="1080120" cy="576064"/>
          </a:xfrm>
          <a:prstGeom prst="leftRightArrow">
            <a:avLst>
              <a:gd name="adj1" fmla="val 53674"/>
              <a:gd name="adj2" fmla="val 35303"/>
            </a:avLst>
          </a:prstGeom>
        </p:spPr>
        <p:style>
          <a:lnRef idx="1">
            <a:schemeClr val="accent1"/>
          </a:lnRef>
          <a:fillRef idx="3">
            <a:schemeClr val="accent1"/>
          </a:fillRef>
          <a:effectRef idx="2">
            <a:schemeClr val="accent1"/>
          </a:effectRef>
          <a:fontRef idx="minor">
            <a:schemeClr val="lt1"/>
          </a:fontRef>
        </p:style>
        <p:txBody>
          <a:bodyPr wrap="none" lIns="0" tIns="45720" rIns="0" bIns="45720" rtlCol="0" anchor="ctr"/>
          <a:lstStyle/>
          <a:p>
            <a:pPr algn="ctr"/>
            <a:r>
              <a:rPr lang="en-US" sz="1000" dirty="0"/>
              <a:t>integration</a:t>
            </a:r>
          </a:p>
        </p:txBody>
      </p:sp>
      <p:sp>
        <p:nvSpPr>
          <p:cNvPr id="17" name="Oval 16"/>
          <p:cNvSpPr/>
          <p:nvPr/>
        </p:nvSpPr>
        <p:spPr>
          <a:xfrm>
            <a:off x="755576" y="5157192"/>
            <a:ext cx="1296144" cy="1008112"/>
          </a:xfrm>
          <a:prstGeom prst="ellipse">
            <a:avLst/>
          </a:prstGeom>
          <a:solidFill>
            <a:srgbClr val="4B55D3"/>
          </a:solidFill>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r>
              <a:rPr lang="en-US" sz="1400" dirty="0">
                <a:solidFill>
                  <a:schemeClr val="bg1"/>
                </a:solidFill>
              </a:rPr>
              <a:t>Competence</a:t>
            </a:r>
            <a:br>
              <a:rPr lang="en-US" sz="1400" dirty="0">
                <a:solidFill>
                  <a:schemeClr val="bg1"/>
                </a:solidFill>
              </a:rPr>
            </a:br>
            <a:r>
              <a:rPr lang="en-US" sz="1400" dirty="0" err="1" smtClean="0">
                <a:solidFill>
                  <a:schemeClr val="bg1"/>
                </a:solidFill>
              </a:rPr>
              <a:t>Centres</a:t>
            </a:r>
            <a:r>
              <a:rPr lang="en-US" sz="1400" dirty="0" smtClean="0">
                <a:solidFill>
                  <a:schemeClr val="bg1"/>
                </a:solidFill>
              </a:rPr>
              <a:t> (8)</a:t>
            </a:r>
            <a:endParaRPr lang="en-US" sz="1400" dirty="0">
              <a:solidFill>
                <a:schemeClr val="bg1"/>
              </a:solidFill>
            </a:endParaRPr>
          </a:p>
        </p:txBody>
      </p:sp>
      <p:sp>
        <p:nvSpPr>
          <p:cNvPr id="18" name="Left-Right Arrow 17"/>
          <p:cNvSpPr/>
          <p:nvPr/>
        </p:nvSpPr>
        <p:spPr>
          <a:xfrm rot="18942464">
            <a:off x="1495663" y="4473702"/>
            <a:ext cx="1654815" cy="576064"/>
          </a:xfrm>
          <a:prstGeom prst="leftRightArrow">
            <a:avLst>
              <a:gd name="adj1" fmla="val 53674"/>
              <a:gd name="adj2" fmla="val 35303"/>
            </a:avLst>
          </a:prstGeom>
        </p:spPr>
        <p:style>
          <a:lnRef idx="1">
            <a:schemeClr val="accent1"/>
          </a:lnRef>
          <a:fillRef idx="3">
            <a:schemeClr val="accent1"/>
          </a:fillRef>
          <a:effectRef idx="2">
            <a:schemeClr val="accent1"/>
          </a:effectRef>
          <a:fontRef idx="minor">
            <a:schemeClr val="lt1"/>
          </a:fontRef>
        </p:style>
        <p:txBody>
          <a:bodyPr wrap="none" lIns="0" tIns="45720" rIns="0" bIns="45720" rtlCol="0" anchor="ctr"/>
          <a:lstStyle/>
          <a:p>
            <a:pPr algn="ctr"/>
            <a:r>
              <a:rPr lang="en-US" sz="1000" dirty="0"/>
              <a:t>integration</a:t>
            </a:r>
          </a:p>
        </p:txBody>
      </p:sp>
      <p:cxnSp>
        <p:nvCxnSpPr>
          <p:cNvPr id="19" name="Straight Arrow Connector 18"/>
          <p:cNvCxnSpPr>
            <a:stCxn id="17" idx="0"/>
            <a:endCxn id="11" idx="2"/>
          </p:cNvCxnSpPr>
          <p:nvPr/>
        </p:nvCxnSpPr>
        <p:spPr>
          <a:xfrm flipV="1">
            <a:off x="1403648" y="3933056"/>
            <a:ext cx="0" cy="122413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3569" y="4653137"/>
            <a:ext cx="741384" cy="276999"/>
          </a:xfrm>
          <a:prstGeom prst="rect">
            <a:avLst/>
          </a:prstGeom>
          <a:noFill/>
        </p:spPr>
        <p:txBody>
          <a:bodyPr wrap="none" lIns="91440" tIns="45720" rIns="91440" bIns="45720" rtlCol="0">
            <a:spAutoFit/>
          </a:bodyPr>
          <a:lstStyle/>
          <a:p>
            <a:r>
              <a:rPr lang="en-US" sz="1200" b="1" dirty="0">
                <a:solidFill>
                  <a:srgbClr val="1B216E"/>
                </a:solidFill>
              </a:rPr>
              <a:t>incubate</a:t>
            </a:r>
          </a:p>
        </p:txBody>
      </p:sp>
      <p:sp>
        <p:nvSpPr>
          <p:cNvPr id="22" name="TextBox 21"/>
          <p:cNvSpPr txBox="1"/>
          <p:nvPr/>
        </p:nvSpPr>
        <p:spPr>
          <a:xfrm>
            <a:off x="3390009" y="2132857"/>
            <a:ext cx="533920" cy="307777"/>
          </a:xfrm>
          <a:prstGeom prst="rect">
            <a:avLst/>
          </a:prstGeom>
          <a:noFill/>
        </p:spPr>
        <p:txBody>
          <a:bodyPr wrap="none" lIns="91440" tIns="45720" rIns="91440" bIns="45720" rtlCol="0">
            <a:spAutoFit/>
          </a:bodyPr>
          <a:lstStyle/>
          <a:p>
            <a:r>
              <a:rPr lang="en-US" sz="1400" b="1" dirty="0">
                <a:solidFill>
                  <a:schemeClr val="accent2">
                    <a:lumMod val="75000"/>
                  </a:schemeClr>
                </a:solidFill>
              </a:rPr>
              <a:t>WP5</a:t>
            </a:r>
          </a:p>
        </p:txBody>
      </p:sp>
      <p:sp>
        <p:nvSpPr>
          <p:cNvPr id="23" name="TextBox 22"/>
          <p:cNvSpPr txBox="1"/>
          <p:nvPr/>
        </p:nvSpPr>
        <p:spPr>
          <a:xfrm>
            <a:off x="7998520" y="2123565"/>
            <a:ext cx="533920" cy="307777"/>
          </a:xfrm>
          <a:prstGeom prst="rect">
            <a:avLst/>
          </a:prstGeom>
          <a:noFill/>
        </p:spPr>
        <p:txBody>
          <a:bodyPr wrap="none" lIns="91440" tIns="45720" rIns="91440" bIns="45720" rtlCol="0">
            <a:spAutoFit/>
          </a:bodyPr>
          <a:lstStyle/>
          <a:p>
            <a:r>
              <a:rPr lang="en-US" sz="1400" b="1" dirty="0">
                <a:solidFill>
                  <a:schemeClr val="accent2">
                    <a:lumMod val="75000"/>
                  </a:schemeClr>
                </a:solidFill>
              </a:rPr>
              <a:t>WP5</a:t>
            </a:r>
          </a:p>
        </p:txBody>
      </p:sp>
      <p:sp>
        <p:nvSpPr>
          <p:cNvPr id="24" name="TextBox 23"/>
          <p:cNvSpPr txBox="1"/>
          <p:nvPr/>
        </p:nvSpPr>
        <p:spPr>
          <a:xfrm>
            <a:off x="5508104" y="2132857"/>
            <a:ext cx="533920" cy="307777"/>
          </a:xfrm>
          <a:prstGeom prst="rect">
            <a:avLst/>
          </a:prstGeom>
          <a:noFill/>
        </p:spPr>
        <p:txBody>
          <a:bodyPr wrap="none" lIns="91440" tIns="45720" rIns="91440" bIns="45720" rtlCol="0">
            <a:spAutoFit/>
          </a:bodyPr>
          <a:lstStyle/>
          <a:p>
            <a:r>
              <a:rPr lang="en-US" sz="1400" b="1" dirty="0">
                <a:solidFill>
                  <a:schemeClr val="accent2">
                    <a:lumMod val="75000"/>
                  </a:schemeClr>
                </a:solidFill>
              </a:rPr>
              <a:t>WP6</a:t>
            </a:r>
          </a:p>
        </p:txBody>
      </p:sp>
      <p:sp>
        <p:nvSpPr>
          <p:cNvPr id="25" name="TextBox 24"/>
          <p:cNvSpPr txBox="1"/>
          <p:nvPr/>
        </p:nvSpPr>
        <p:spPr>
          <a:xfrm>
            <a:off x="5550248" y="3193231"/>
            <a:ext cx="533920" cy="307777"/>
          </a:xfrm>
          <a:prstGeom prst="rect">
            <a:avLst/>
          </a:prstGeom>
          <a:noFill/>
        </p:spPr>
        <p:txBody>
          <a:bodyPr wrap="none" lIns="91440" tIns="45720" rIns="91440" bIns="45720" rtlCol="0">
            <a:spAutoFit/>
          </a:bodyPr>
          <a:lstStyle/>
          <a:p>
            <a:r>
              <a:rPr lang="en-US" sz="1400" b="1" dirty="0">
                <a:solidFill>
                  <a:schemeClr val="accent2">
                    <a:lumMod val="75000"/>
                  </a:schemeClr>
                </a:solidFill>
              </a:rPr>
              <a:t>WP6</a:t>
            </a:r>
          </a:p>
        </p:txBody>
      </p:sp>
      <p:sp>
        <p:nvSpPr>
          <p:cNvPr id="26" name="TextBox 25"/>
          <p:cNvSpPr txBox="1"/>
          <p:nvPr/>
        </p:nvSpPr>
        <p:spPr>
          <a:xfrm>
            <a:off x="1187624" y="2204865"/>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WP7</a:t>
            </a:r>
            <a:endParaRPr lang="en-US" sz="1400" b="1" dirty="0">
              <a:solidFill>
                <a:schemeClr val="accent2">
                  <a:lumMod val="75000"/>
                </a:schemeClr>
              </a:solidFill>
            </a:endParaRPr>
          </a:p>
        </p:txBody>
      </p:sp>
      <p:sp>
        <p:nvSpPr>
          <p:cNvPr id="27" name="TextBox 26"/>
          <p:cNvSpPr txBox="1"/>
          <p:nvPr/>
        </p:nvSpPr>
        <p:spPr>
          <a:xfrm>
            <a:off x="1157760" y="5857527"/>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WP8</a:t>
            </a:r>
            <a:endParaRPr lang="en-US" sz="1400" b="1" dirty="0">
              <a:solidFill>
                <a:schemeClr val="accent2">
                  <a:lumMod val="75000"/>
                </a:schemeClr>
              </a:solidFill>
            </a:endParaRPr>
          </a:p>
        </p:txBody>
      </p:sp>
      <p:sp>
        <p:nvSpPr>
          <p:cNvPr id="28" name="Oval 27"/>
          <p:cNvSpPr/>
          <p:nvPr/>
        </p:nvSpPr>
        <p:spPr>
          <a:xfrm>
            <a:off x="5724128" y="5229200"/>
            <a:ext cx="2448272" cy="1029291"/>
          </a:xfrm>
          <a:prstGeom prst="ellipse">
            <a:avLst/>
          </a:prstGeom>
          <a:solidFill>
            <a:schemeClr val="bg2">
              <a:lumMod val="50000"/>
            </a:schemeClr>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New communities</a:t>
            </a:r>
            <a:endParaRPr lang="en-US" dirty="0">
              <a:solidFill>
                <a:srgbClr val="FFFFFF"/>
              </a:solidFill>
            </a:endParaRPr>
          </a:p>
        </p:txBody>
      </p:sp>
      <p:sp>
        <p:nvSpPr>
          <p:cNvPr id="29" name="Left-Right Arrow 28"/>
          <p:cNvSpPr/>
          <p:nvPr/>
        </p:nvSpPr>
        <p:spPr>
          <a:xfrm rot="16200000">
            <a:off x="6228185" y="4437112"/>
            <a:ext cx="1296144" cy="576064"/>
          </a:xfrm>
          <a:prstGeom prst="leftRightArrow">
            <a:avLst>
              <a:gd name="adj1" fmla="val 53674"/>
              <a:gd name="adj2" fmla="val 35303"/>
            </a:avLst>
          </a:prstGeom>
        </p:spPr>
        <p:style>
          <a:lnRef idx="1">
            <a:schemeClr val="accent1"/>
          </a:lnRef>
          <a:fillRef idx="3">
            <a:schemeClr val="accent1"/>
          </a:fillRef>
          <a:effectRef idx="2">
            <a:schemeClr val="accent1"/>
          </a:effectRef>
          <a:fontRef idx="minor">
            <a:schemeClr val="lt1"/>
          </a:fontRef>
        </p:style>
        <p:txBody>
          <a:bodyPr wrap="none" lIns="0" tIns="45720" rIns="0" bIns="45720" rtlCol="0" anchor="ctr"/>
          <a:lstStyle/>
          <a:p>
            <a:pPr algn="ctr"/>
            <a:r>
              <a:rPr lang="en-US" sz="1000" dirty="0"/>
              <a:t>integration</a:t>
            </a:r>
          </a:p>
        </p:txBody>
      </p:sp>
      <p:sp>
        <p:nvSpPr>
          <p:cNvPr id="30" name="TextBox 29"/>
          <p:cNvSpPr txBox="1"/>
          <p:nvPr/>
        </p:nvSpPr>
        <p:spPr>
          <a:xfrm>
            <a:off x="6984776" y="4326195"/>
            <a:ext cx="2339752" cy="830997"/>
          </a:xfrm>
          <a:prstGeom prst="rect">
            <a:avLst/>
          </a:prstGeom>
          <a:noFill/>
        </p:spPr>
        <p:txBody>
          <a:bodyPr wrap="square" rtlCol="0">
            <a:spAutoFit/>
          </a:bodyPr>
          <a:lstStyle/>
          <a:p>
            <a:r>
              <a:rPr lang="en-US" sz="1600" dirty="0" smtClean="0"/>
              <a:t>Engagement and </a:t>
            </a:r>
            <a:br>
              <a:rPr lang="en-US" sz="1600" dirty="0" smtClean="0"/>
            </a:br>
            <a:r>
              <a:rPr lang="en-US" sz="1600" dirty="0" smtClean="0"/>
              <a:t>support for new communities</a:t>
            </a:r>
            <a:endParaRPr lang="en-US" sz="1600" b="1" dirty="0">
              <a:solidFill>
                <a:schemeClr val="accent2"/>
              </a:solidFill>
            </a:endParaRPr>
          </a:p>
        </p:txBody>
      </p:sp>
      <p:sp>
        <p:nvSpPr>
          <p:cNvPr id="31" name="TextBox 30"/>
          <p:cNvSpPr txBox="1"/>
          <p:nvPr/>
        </p:nvSpPr>
        <p:spPr>
          <a:xfrm>
            <a:off x="4329389" y="4581128"/>
            <a:ext cx="674659" cy="276999"/>
          </a:xfrm>
          <a:prstGeom prst="rect">
            <a:avLst/>
          </a:prstGeom>
          <a:noFill/>
        </p:spPr>
        <p:txBody>
          <a:bodyPr wrap="none" lIns="91440" tIns="45720" rIns="91440" bIns="45720" rtlCol="0">
            <a:spAutoFit/>
          </a:bodyPr>
          <a:lstStyle/>
          <a:p>
            <a:r>
              <a:rPr lang="en-US" sz="1200" b="1" dirty="0" smtClean="0">
                <a:solidFill>
                  <a:srgbClr val="1B216E"/>
                </a:solidFill>
              </a:rPr>
              <a:t>Provide</a:t>
            </a:r>
            <a:endParaRPr lang="en-US" sz="1200" b="1" dirty="0">
              <a:solidFill>
                <a:srgbClr val="1B216E"/>
              </a:solidFill>
            </a:endParaRPr>
          </a:p>
        </p:txBody>
      </p:sp>
      <p:sp>
        <p:nvSpPr>
          <p:cNvPr id="32" name="Oval 31"/>
          <p:cNvSpPr/>
          <p:nvPr/>
        </p:nvSpPr>
        <p:spPr>
          <a:xfrm>
            <a:off x="2771800" y="5157192"/>
            <a:ext cx="1296144" cy="1008112"/>
          </a:xfrm>
          <a:prstGeom prst="ellipse">
            <a:avLst/>
          </a:prstGeom>
          <a:solidFill>
            <a:srgbClr val="4B55D3"/>
          </a:solidFill>
        </p:spPr>
        <p:style>
          <a:lnRef idx="1">
            <a:schemeClr val="accent1"/>
          </a:lnRef>
          <a:fillRef idx="3">
            <a:schemeClr val="accent1"/>
          </a:fillRef>
          <a:effectRef idx="2">
            <a:schemeClr val="accent1"/>
          </a:effectRef>
          <a:fontRef idx="minor">
            <a:schemeClr val="lt1"/>
          </a:fontRef>
        </p:style>
        <p:txBody>
          <a:bodyPr wrap="none" lIns="91440" tIns="45720" rIns="91440" bIns="45720" rtlCol="0" anchor="ctr"/>
          <a:lstStyle/>
          <a:p>
            <a:pPr algn="ctr"/>
            <a:r>
              <a:rPr lang="en-US" sz="1400" dirty="0" smtClean="0">
                <a:solidFill>
                  <a:schemeClr val="bg1"/>
                </a:solidFill>
              </a:rPr>
              <a:t>Business </a:t>
            </a:r>
            <a:br>
              <a:rPr lang="en-US" sz="1400" dirty="0" smtClean="0">
                <a:solidFill>
                  <a:schemeClr val="bg1"/>
                </a:solidFill>
              </a:rPr>
            </a:br>
            <a:r>
              <a:rPr lang="en-US" sz="1400" dirty="0" smtClean="0">
                <a:solidFill>
                  <a:schemeClr val="bg1"/>
                </a:solidFill>
              </a:rPr>
              <a:t>pilots (6)</a:t>
            </a:r>
            <a:endParaRPr lang="en-US" sz="1400" dirty="0">
              <a:solidFill>
                <a:schemeClr val="bg1"/>
              </a:solidFill>
            </a:endParaRPr>
          </a:p>
        </p:txBody>
      </p:sp>
      <p:sp>
        <p:nvSpPr>
          <p:cNvPr id="34" name="TextBox 33"/>
          <p:cNvSpPr txBox="1"/>
          <p:nvPr/>
        </p:nvSpPr>
        <p:spPr>
          <a:xfrm>
            <a:off x="2246440" y="4952201"/>
            <a:ext cx="741384" cy="276999"/>
          </a:xfrm>
          <a:prstGeom prst="rect">
            <a:avLst/>
          </a:prstGeom>
          <a:noFill/>
        </p:spPr>
        <p:txBody>
          <a:bodyPr wrap="none" lIns="91440" tIns="45720" rIns="91440" bIns="45720" rtlCol="0">
            <a:spAutoFit/>
          </a:bodyPr>
          <a:lstStyle/>
          <a:p>
            <a:r>
              <a:rPr lang="en-US" sz="1200" b="1" dirty="0">
                <a:solidFill>
                  <a:srgbClr val="1B216E"/>
                </a:solidFill>
              </a:rPr>
              <a:t>incubate</a:t>
            </a:r>
          </a:p>
        </p:txBody>
      </p:sp>
      <p:sp>
        <p:nvSpPr>
          <p:cNvPr id="35" name="Left-Right Arrow 34"/>
          <p:cNvSpPr/>
          <p:nvPr/>
        </p:nvSpPr>
        <p:spPr>
          <a:xfrm rot="17122799">
            <a:off x="3040098" y="4437085"/>
            <a:ext cx="1185768" cy="576064"/>
          </a:xfrm>
          <a:prstGeom prst="leftRightArrow">
            <a:avLst>
              <a:gd name="adj1" fmla="val 53674"/>
              <a:gd name="adj2" fmla="val 35303"/>
            </a:avLst>
          </a:prstGeom>
        </p:spPr>
        <p:style>
          <a:lnRef idx="1">
            <a:schemeClr val="accent1"/>
          </a:lnRef>
          <a:fillRef idx="3">
            <a:schemeClr val="accent1"/>
          </a:fillRef>
          <a:effectRef idx="2">
            <a:schemeClr val="accent1"/>
          </a:effectRef>
          <a:fontRef idx="minor">
            <a:schemeClr val="lt1"/>
          </a:fontRef>
        </p:style>
        <p:txBody>
          <a:bodyPr wrap="none" lIns="0" tIns="45720" rIns="0" bIns="45720" rtlCol="0" anchor="ctr"/>
          <a:lstStyle/>
          <a:p>
            <a:pPr algn="ctr"/>
            <a:r>
              <a:rPr lang="en-US" sz="1000" dirty="0"/>
              <a:t>integration</a:t>
            </a:r>
          </a:p>
        </p:txBody>
      </p:sp>
      <p:sp>
        <p:nvSpPr>
          <p:cNvPr id="37" name="TextBox 36"/>
          <p:cNvSpPr txBox="1"/>
          <p:nvPr/>
        </p:nvSpPr>
        <p:spPr>
          <a:xfrm>
            <a:off x="3173984" y="5857527"/>
            <a:ext cx="533920"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WP9</a:t>
            </a:r>
            <a:endParaRPr lang="en-US" sz="1400" b="1" dirty="0">
              <a:solidFill>
                <a:schemeClr val="accent2">
                  <a:lumMod val="75000"/>
                </a:schemeClr>
              </a:solidFill>
            </a:endParaRPr>
          </a:p>
        </p:txBody>
      </p:sp>
      <p:sp>
        <p:nvSpPr>
          <p:cNvPr id="38" name="TextBox 37"/>
          <p:cNvSpPr txBox="1"/>
          <p:nvPr/>
        </p:nvSpPr>
        <p:spPr>
          <a:xfrm>
            <a:off x="2165872" y="2545159"/>
            <a:ext cx="624916"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WP10</a:t>
            </a:r>
            <a:endParaRPr lang="en-US" sz="1400" b="1" dirty="0">
              <a:solidFill>
                <a:schemeClr val="accent2">
                  <a:lumMod val="75000"/>
                </a:schemeClr>
              </a:solidFill>
            </a:endParaRPr>
          </a:p>
        </p:txBody>
      </p:sp>
      <p:sp>
        <p:nvSpPr>
          <p:cNvPr id="39" name="TextBox 38"/>
          <p:cNvSpPr txBox="1"/>
          <p:nvPr/>
        </p:nvSpPr>
        <p:spPr>
          <a:xfrm>
            <a:off x="1619672" y="4489375"/>
            <a:ext cx="624916"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WP10</a:t>
            </a:r>
            <a:endParaRPr lang="en-US" sz="1400" b="1" dirty="0">
              <a:solidFill>
                <a:schemeClr val="accent2">
                  <a:lumMod val="75000"/>
                </a:schemeClr>
              </a:solidFill>
            </a:endParaRPr>
          </a:p>
        </p:txBody>
      </p:sp>
      <p:sp>
        <p:nvSpPr>
          <p:cNvPr id="40" name="TextBox 39"/>
          <p:cNvSpPr txBox="1"/>
          <p:nvPr/>
        </p:nvSpPr>
        <p:spPr>
          <a:xfrm>
            <a:off x="2866964" y="4581128"/>
            <a:ext cx="624916"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WP10</a:t>
            </a:r>
            <a:endParaRPr lang="en-US" sz="1400" b="1" dirty="0">
              <a:solidFill>
                <a:schemeClr val="accent2">
                  <a:lumMod val="75000"/>
                </a:schemeClr>
              </a:solidFill>
            </a:endParaRPr>
          </a:p>
        </p:txBody>
      </p:sp>
      <p:sp>
        <p:nvSpPr>
          <p:cNvPr id="41" name="TextBox 40"/>
          <p:cNvSpPr txBox="1"/>
          <p:nvPr/>
        </p:nvSpPr>
        <p:spPr>
          <a:xfrm>
            <a:off x="6156176" y="4561383"/>
            <a:ext cx="624916" cy="307777"/>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WP10</a:t>
            </a:r>
            <a:endParaRPr lang="en-US" sz="1400" b="1" dirty="0">
              <a:solidFill>
                <a:schemeClr val="accent2">
                  <a:lumMod val="75000"/>
                </a:schemeClr>
              </a:solidFill>
            </a:endParaRPr>
          </a:p>
        </p:txBody>
      </p:sp>
      <p:sp>
        <p:nvSpPr>
          <p:cNvPr id="42" name="TextBox 41"/>
          <p:cNvSpPr txBox="1"/>
          <p:nvPr/>
        </p:nvSpPr>
        <p:spPr>
          <a:xfrm>
            <a:off x="8123548" y="5426060"/>
            <a:ext cx="533920" cy="523220"/>
          </a:xfrm>
          <a:prstGeom prst="rect">
            <a:avLst/>
          </a:prstGeom>
          <a:noFill/>
        </p:spPr>
        <p:txBody>
          <a:bodyPr wrap="none" lIns="91440" tIns="45720" rIns="91440" bIns="45720" rtlCol="0">
            <a:spAutoFit/>
          </a:bodyPr>
          <a:lstStyle/>
          <a:p>
            <a:r>
              <a:rPr lang="en-US" sz="1400" b="1" dirty="0" smtClean="0">
                <a:solidFill>
                  <a:schemeClr val="accent2">
                    <a:lumMod val="75000"/>
                  </a:schemeClr>
                </a:solidFill>
              </a:rPr>
              <a:t>WP3</a:t>
            </a:r>
          </a:p>
          <a:p>
            <a:r>
              <a:rPr lang="en-US" sz="1400" b="1" dirty="0" smtClean="0">
                <a:solidFill>
                  <a:schemeClr val="accent2">
                    <a:lumMod val="75000"/>
                  </a:schemeClr>
                </a:solidFill>
              </a:rPr>
              <a:t>WP4</a:t>
            </a:r>
            <a:endParaRPr lang="en-US" sz="1400" b="1" dirty="0">
              <a:solidFill>
                <a:schemeClr val="accent2">
                  <a:lumMod val="75000"/>
                </a:schemeClr>
              </a:solidFill>
            </a:endParaRPr>
          </a:p>
        </p:txBody>
      </p:sp>
      <p:sp>
        <p:nvSpPr>
          <p:cNvPr id="44" name="TextBox 43"/>
          <p:cNvSpPr txBox="1"/>
          <p:nvPr/>
        </p:nvSpPr>
        <p:spPr>
          <a:xfrm>
            <a:off x="5220072" y="4733528"/>
            <a:ext cx="1544939" cy="276999"/>
          </a:xfrm>
          <a:prstGeom prst="rect">
            <a:avLst/>
          </a:prstGeom>
          <a:noFill/>
        </p:spPr>
        <p:txBody>
          <a:bodyPr wrap="none" lIns="91440" tIns="45720" rIns="91440" bIns="45720" rtlCol="0">
            <a:spAutoFit/>
          </a:bodyPr>
          <a:lstStyle/>
          <a:p>
            <a:r>
              <a:rPr lang="en-US" sz="1200" b="1" dirty="0" smtClean="0">
                <a:solidFill>
                  <a:srgbClr val="1B216E"/>
                </a:solidFill>
              </a:rPr>
              <a:t>Integrate &amp; Consume</a:t>
            </a:r>
            <a:endParaRPr lang="en-US" sz="1200" b="1" dirty="0">
              <a:solidFill>
                <a:srgbClr val="1B216E"/>
              </a:solidFill>
            </a:endParaRPr>
          </a:p>
        </p:txBody>
      </p:sp>
      <p:sp>
        <p:nvSpPr>
          <p:cNvPr id="43" name="Rectangular Callout 42"/>
          <p:cNvSpPr/>
          <p:nvPr/>
        </p:nvSpPr>
        <p:spPr>
          <a:xfrm>
            <a:off x="2987824" y="476672"/>
            <a:ext cx="1512168" cy="2304256"/>
          </a:xfrm>
          <a:prstGeom prst="wedgeRectCallout">
            <a:avLst>
              <a:gd name="adj1" fmla="val -150677"/>
              <a:gd name="adj2" fmla="val 162136"/>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169863" indent="-169863">
              <a:buFont typeface="Arial"/>
              <a:buChar char="•"/>
            </a:pPr>
            <a:r>
              <a:rPr lang="en-US" sz="1600" dirty="0">
                <a:solidFill>
                  <a:srgbClr val="1B216E"/>
                </a:solidFill>
              </a:rPr>
              <a:t>ELIXIR</a:t>
            </a:r>
          </a:p>
          <a:p>
            <a:pPr marL="169863" indent="-169863">
              <a:buFont typeface="Arial"/>
              <a:buChar char="•"/>
            </a:pPr>
            <a:r>
              <a:rPr lang="en-US" sz="1600" dirty="0" smtClean="0">
                <a:solidFill>
                  <a:srgbClr val="1B216E"/>
                </a:solidFill>
              </a:rPr>
              <a:t>Fusion (ITER)</a:t>
            </a:r>
            <a:endParaRPr lang="en-US" sz="1600" dirty="0">
              <a:solidFill>
                <a:srgbClr val="1B216E"/>
              </a:solidFill>
            </a:endParaRPr>
          </a:p>
          <a:p>
            <a:pPr marL="169863" indent="-169863">
              <a:buFont typeface="Arial"/>
              <a:buChar char="•"/>
            </a:pPr>
            <a:r>
              <a:rPr lang="en-US" sz="1600" dirty="0">
                <a:solidFill>
                  <a:srgbClr val="1B216E"/>
                </a:solidFill>
              </a:rPr>
              <a:t>Marine</a:t>
            </a:r>
          </a:p>
          <a:p>
            <a:pPr marL="169863" indent="-169863">
              <a:buFont typeface="Arial"/>
              <a:buChar char="•"/>
            </a:pPr>
            <a:r>
              <a:rPr lang="en-US" sz="1600" dirty="0">
                <a:solidFill>
                  <a:srgbClr val="1B216E"/>
                </a:solidFill>
              </a:rPr>
              <a:t>EISCAT_3D</a:t>
            </a:r>
          </a:p>
          <a:p>
            <a:pPr marL="169863" indent="-169863">
              <a:buFont typeface="Arial"/>
              <a:buChar char="•"/>
            </a:pPr>
            <a:r>
              <a:rPr lang="en-US" sz="1600" dirty="0">
                <a:solidFill>
                  <a:srgbClr val="1B216E"/>
                </a:solidFill>
              </a:rPr>
              <a:t>EPOS-ORFEUS</a:t>
            </a:r>
          </a:p>
          <a:p>
            <a:pPr marL="169863" indent="-169863">
              <a:buFont typeface="Arial"/>
              <a:buChar char="•"/>
            </a:pPr>
            <a:r>
              <a:rPr lang="en-US" sz="1600" dirty="0" smtClean="0">
                <a:solidFill>
                  <a:srgbClr val="1B216E"/>
                </a:solidFill>
              </a:rPr>
              <a:t>LOFAR</a:t>
            </a:r>
            <a:endParaRPr lang="en-US" sz="1600" dirty="0">
              <a:solidFill>
                <a:srgbClr val="1B216E"/>
              </a:solidFill>
            </a:endParaRPr>
          </a:p>
          <a:p>
            <a:pPr marL="169863" indent="-169863">
              <a:buFont typeface="Arial"/>
              <a:buChar char="•"/>
            </a:pPr>
            <a:r>
              <a:rPr lang="en-US" sz="1600" dirty="0" smtClean="0">
                <a:solidFill>
                  <a:srgbClr val="1B216E"/>
                </a:solidFill>
              </a:rPr>
              <a:t>ICOS-</a:t>
            </a:r>
            <a:r>
              <a:rPr lang="en-US" sz="1600" dirty="0" err="1" smtClean="0">
                <a:solidFill>
                  <a:srgbClr val="1B216E"/>
                </a:solidFill>
              </a:rPr>
              <a:t>eLTER</a:t>
            </a:r>
            <a:endParaRPr lang="en-US" sz="1600" dirty="0">
              <a:solidFill>
                <a:srgbClr val="1B216E"/>
              </a:solidFill>
            </a:endParaRPr>
          </a:p>
          <a:p>
            <a:pPr marL="169863" indent="-169863">
              <a:buFont typeface="Arial"/>
              <a:buChar char="•"/>
            </a:pPr>
            <a:r>
              <a:rPr lang="en-US" sz="1600" dirty="0">
                <a:solidFill>
                  <a:srgbClr val="1B216E"/>
                </a:solidFill>
              </a:rPr>
              <a:t>Disaster Mitigation</a:t>
            </a:r>
          </a:p>
        </p:txBody>
      </p:sp>
      <p:sp>
        <p:nvSpPr>
          <p:cNvPr id="46" name="Rectangular Callout 45"/>
          <p:cNvSpPr/>
          <p:nvPr/>
        </p:nvSpPr>
        <p:spPr>
          <a:xfrm>
            <a:off x="899592" y="188640"/>
            <a:ext cx="1584176" cy="2304256"/>
          </a:xfrm>
          <a:prstGeom prst="wedgeRectCallout">
            <a:avLst>
              <a:gd name="adj1" fmla="val -22995"/>
              <a:gd name="adj2" fmla="val 62929"/>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169863" indent="-169863">
              <a:buFont typeface="Arial"/>
              <a:buChar char="•"/>
            </a:pPr>
            <a:r>
              <a:rPr lang="en-US" sz="1600" dirty="0" smtClean="0">
                <a:solidFill>
                  <a:srgbClr val="1B216E"/>
                </a:solidFill>
              </a:rPr>
              <a:t>CLARIN</a:t>
            </a:r>
          </a:p>
          <a:p>
            <a:pPr marL="169863" indent="-169863">
              <a:buFont typeface="Arial"/>
              <a:buChar char="•"/>
            </a:pPr>
            <a:r>
              <a:rPr lang="en-US" sz="1600" dirty="0" smtClean="0">
                <a:solidFill>
                  <a:srgbClr val="1B216E"/>
                </a:solidFill>
              </a:rPr>
              <a:t>CMS (DODAS)</a:t>
            </a:r>
          </a:p>
          <a:p>
            <a:pPr marL="169863" indent="-169863">
              <a:buFont typeface="Arial"/>
              <a:buChar char="•"/>
            </a:pPr>
            <a:r>
              <a:rPr lang="en-US" sz="1600" dirty="0" smtClean="0">
                <a:solidFill>
                  <a:srgbClr val="1B216E"/>
                </a:solidFill>
              </a:rPr>
              <a:t>Climate (ECAS)</a:t>
            </a:r>
          </a:p>
          <a:p>
            <a:pPr marL="169863" indent="-169863">
              <a:buFont typeface="Arial"/>
              <a:buChar char="•"/>
            </a:pPr>
            <a:r>
              <a:rPr lang="en-US" sz="1600" dirty="0" smtClean="0">
                <a:solidFill>
                  <a:srgbClr val="1B216E"/>
                </a:solidFill>
              </a:rPr>
              <a:t>GEOSS</a:t>
            </a:r>
          </a:p>
          <a:p>
            <a:pPr marL="169863" indent="-169863">
              <a:buFont typeface="Arial"/>
              <a:buChar char="•"/>
            </a:pPr>
            <a:r>
              <a:rPr lang="en-US" sz="1600" dirty="0" err="1" smtClean="0">
                <a:solidFill>
                  <a:srgbClr val="1B216E"/>
                </a:solidFill>
              </a:rPr>
              <a:t>OPENCoastS</a:t>
            </a:r>
            <a:endParaRPr lang="en-US" sz="1600" dirty="0" smtClean="0">
              <a:solidFill>
                <a:srgbClr val="1B216E"/>
              </a:solidFill>
            </a:endParaRPr>
          </a:p>
          <a:p>
            <a:pPr marL="169863" indent="-169863">
              <a:buFont typeface="Arial"/>
              <a:buChar char="•"/>
            </a:pPr>
            <a:r>
              <a:rPr lang="en-US" sz="1600" dirty="0" err="1" smtClean="0">
                <a:solidFill>
                  <a:srgbClr val="1B216E"/>
                </a:solidFill>
              </a:rPr>
              <a:t>WeNMR</a:t>
            </a:r>
            <a:endParaRPr lang="en-US" sz="1600" dirty="0" smtClean="0">
              <a:solidFill>
                <a:srgbClr val="1B216E"/>
              </a:solidFill>
            </a:endParaRPr>
          </a:p>
          <a:p>
            <a:pPr marL="169863" indent="-169863">
              <a:buFont typeface="Arial"/>
              <a:buChar char="•"/>
            </a:pPr>
            <a:r>
              <a:rPr lang="en-US" sz="1600" dirty="0" smtClean="0">
                <a:solidFill>
                  <a:srgbClr val="1B216E"/>
                </a:solidFill>
              </a:rPr>
              <a:t>EO Pillar</a:t>
            </a:r>
          </a:p>
          <a:p>
            <a:pPr marL="169863" indent="-169863">
              <a:buFont typeface="Arial"/>
              <a:buChar char="•"/>
            </a:pPr>
            <a:r>
              <a:rPr lang="en-US" sz="1600" dirty="0" smtClean="0">
                <a:solidFill>
                  <a:srgbClr val="1B216E"/>
                </a:solidFill>
              </a:rPr>
              <a:t>DARIAH</a:t>
            </a:r>
          </a:p>
          <a:p>
            <a:pPr marL="169863" indent="-169863">
              <a:buFont typeface="Arial"/>
              <a:buChar char="•"/>
            </a:pPr>
            <a:r>
              <a:rPr lang="en-US" sz="1600" dirty="0" err="1" smtClean="0">
                <a:solidFill>
                  <a:srgbClr val="1B216E"/>
                </a:solidFill>
              </a:rPr>
              <a:t>LifeWatch</a:t>
            </a:r>
            <a:endParaRPr lang="en-US" sz="1600" dirty="0">
              <a:solidFill>
                <a:srgbClr val="1B216E"/>
              </a:solidFill>
            </a:endParaRPr>
          </a:p>
        </p:txBody>
      </p:sp>
      <p:sp>
        <p:nvSpPr>
          <p:cNvPr id="47" name="Rectangular Callout 46"/>
          <p:cNvSpPr/>
          <p:nvPr/>
        </p:nvSpPr>
        <p:spPr>
          <a:xfrm>
            <a:off x="4932040" y="188640"/>
            <a:ext cx="3960440" cy="1728192"/>
          </a:xfrm>
          <a:prstGeom prst="wedgeRectCallout">
            <a:avLst>
              <a:gd name="adj1" fmla="val -80587"/>
              <a:gd name="adj2" fmla="val 253996"/>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169863" indent="-169863">
              <a:buFont typeface="Arial"/>
              <a:buChar char="•"/>
            </a:pPr>
            <a:r>
              <a:rPr lang="en-US" sz="1600" dirty="0" err="1">
                <a:solidFill>
                  <a:srgbClr val="1B216E"/>
                </a:solidFill>
              </a:rPr>
              <a:t>CyberHAB</a:t>
            </a:r>
            <a:r>
              <a:rPr lang="en-US" sz="1600" dirty="0">
                <a:solidFill>
                  <a:srgbClr val="1B216E"/>
                </a:solidFill>
              </a:rPr>
              <a:t> (SME: </a:t>
            </a:r>
            <a:r>
              <a:rPr lang="en-US" sz="1600" dirty="0" err="1">
                <a:solidFill>
                  <a:srgbClr val="1B216E"/>
                </a:solidFill>
              </a:rPr>
              <a:t>Ecohydros</a:t>
            </a:r>
            <a:r>
              <a:rPr lang="en-US" sz="1600" dirty="0" smtClean="0">
                <a:solidFill>
                  <a:srgbClr val="1B216E"/>
                </a:solidFill>
              </a:rPr>
              <a:t>)</a:t>
            </a:r>
          </a:p>
          <a:p>
            <a:pPr marL="169863" indent="-169863">
              <a:buFont typeface="Arial"/>
              <a:buChar char="•"/>
            </a:pPr>
            <a:r>
              <a:rPr lang="en-US" sz="1600" dirty="0" err="1">
                <a:solidFill>
                  <a:srgbClr val="1B216E"/>
                </a:solidFill>
              </a:rPr>
              <a:t>Moxoff</a:t>
            </a:r>
            <a:r>
              <a:rPr lang="en-US" sz="1600" dirty="0">
                <a:solidFill>
                  <a:srgbClr val="1B216E"/>
                </a:solidFill>
              </a:rPr>
              <a:t> (3 SMEs + CINECA</a:t>
            </a:r>
            <a:r>
              <a:rPr lang="en-US" sz="1600" dirty="0" smtClean="0">
                <a:solidFill>
                  <a:srgbClr val="1B216E"/>
                </a:solidFill>
              </a:rPr>
              <a:t>)</a:t>
            </a:r>
          </a:p>
          <a:p>
            <a:pPr marL="169863" indent="-169863">
              <a:buFont typeface="Arial"/>
              <a:buChar char="•"/>
            </a:pPr>
            <a:r>
              <a:rPr lang="en-US" sz="1600" dirty="0">
                <a:solidFill>
                  <a:srgbClr val="1B216E"/>
                </a:solidFill>
              </a:rPr>
              <a:t>Bot Mitigation Engine (2 SMEs + PSNC</a:t>
            </a:r>
            <a:r>
              <a:rPr lang="en-US" sz="1600" dirty="0" smtClean="0">
                <a:solidFill>
                  <a:srgbClr val="1B216E"/>
                </a:solidFill>
              </a:rPr>
              <a:t>)</a:t>
            </a:r>
          </a:p>
          <a:p>
            <a:pPr marL="169863" indent="-169863">
              <a:buFont typeface="Arial"/>
              <a:buChar char="•"/>
            </a:pPr>
            <a:r>
              <a:rPr lang="en-US" sz="1600" dirty="0">
                <a:solidFill>
                  <a:srgbClr val="1B216E"/>
                </a:solidFill>
              </a:rPr>
              <a:t>Suite5Pilot (2 SMEs + CINECA)</a:t>
            </a:r>
          </a:p>
          <a:p>
            <a:pPr marL="169863" indent="-169863">
              <a:buFont typeface="Arial"/>
              <a:buChar char="•"/>
            </a:pPr>
            <a:r>
              <a:rPr lang="en-US" sz="1600" dirty="0">
                <a:solidFill>
                  <a:srgbClr val="1B216E"/>
                </a:solidFill>
              </a:rPr>
              <a:t>ACTION Seaport (SME: Bentley Systems</a:t>
            </a:r>
            <a:r>
              <a:rPr lang="en-US" sz="1600" dirty="0" smtClean="0">
                <a:solidFill>
                  <a:srgbClr val="1B216E"/>
                </a:solidFill>
              </a:rPr>
              <a:t>)</a:t>
            </a:r>
          </a:p>
          <a:p>
            <a:pPr marL="169863" indent="-169863">
              <a:buFont typeface="Arial"/>
              <a:buChar char="•"/>
            </a:pPr>
            <a:r>
              <a:rPr lang="en-US" sz="1600" dirty="0" smtClean="0">
                <a:solidFill>
                  <a:srgbClr val="1B216E"/>
                </a:solidFill>
              </a:rPr>
              <a:t>DS</a:t>
            </a:r>
            <a:r>
              <a:rPr lang="en-US" sz="1600" dirty="0">
                <a:solidFill>
                  <a:srgbClr val="1B216E"/>
                </a:solidFill>
              </a:rPr>
              <a:t>-DRACO (SME: </a:t>
            </a:r>
            <a:r>
              <a:rPr lang="en-US" sz="1600" dirty="0" err="1">
                <a:solidFill>
                  <a:srgbClr val="1B216E"/>
                </a:solidFill>
              </a:rPr>
              <a:t>Hidronav</a:t>
            </a:r>
            <a:r>
              <a:rPr lang="en-US" sz="1600" dirty="0">
                <a:solidFill>
                  <a:srgbClr val="1B216E"/>
                </a:solidFill>
              </a:rPr>
              <a:t> + CESGA</a:t>
            </a:r>
            <a:r>
              <a:rPr lang="en-US" sz="1600" dirty="0" smtClean="0">
                <a:solidFill>
                  <a:srgbClr val="1B216E"/>
                </a:solidFill>
              </a:rPr>
              <a:t>)</a:t>
            </a:r>
          </a:p>
        </p:txBody>
      </p:sp>
    </p:spTree>
    <p:extLst>
      <p:ext uri="{BB962C8B-B14F-4D97-AF65-F5344CB8AC3E}">
        <p14:creationId xmlns:p14="http://schemas.microsoft.com/office/powerpoint/2010/main" val="3974066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7" grpId="0"/>
      <p:bldP spid="28" grpId="0" animBg="1"/>
      <p:bldP spid="29" grpId="0" animBg="1"/>
      <p:bldP spid="30" grpId="0"/>
      <p:bldP spid="31" grpId="0"/>
      <p:bldP spid="32" grpId="0" animBg="1"/>
      <p:bldP spid="34" grpId="0"/>
      <p:bldP spid="35" grpId="0" animBg="1"/>
      <p:bldP spid="37" grpId="0"/>
      <p:bldP spid="39" grpId="0"/>
      <p:bldP spid="40" grpId="0"/>
      <p:bldP spid="41" grpId="0"/>
      <p:bldP spid="42" grpId="0"/>
      <p:bldP spid="44" grpId="0"/>
      <p:bldP spid="43" grpId="1" animBg="1"/>
      <p:bldP spid="46" grpId="0" animBg="1"/>
      <p:bldP spid="46" grpId="1"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sp>
        <p:nvSpPr>
          <p:cNvPr id="3" name="Text Placeholder 2"/>
          <p:cNvSpPr>
            <a:spLocks noGrp="1"/>
          </p:cNvSpPr>
          <p:nvPr>
            <p:ph type="body" idx="1"/>
          </p:nvPr>
        </p:nvSpPr>
        <p:spPr>
          <a:xfrm>
            <a:off x="323528" y="806241"/>
            <a:ext cx="8640960" cy="4855007"/>
          </a:xfrm>
        </p:spPr>
        <p:txBody>
          <a:bodyPr/>
          <a:lstStyle/>
          <a:p>
            <a:pPr marL="50800" indent="0">
              <a:buNone/>
            </a:pPr>
            <a:r>
              <a:rPr lang="en-US" dirty="0" smtClean="0">
                <a:solidFill>
                  <a:schemeClr val="accent1">
                    <a:lumMod val="60000"/>
                    <a:lumOff val="40000"/>
                  </a:schemeClr>
                </a:solidFill>
              </a:rPr>
              <a:t>Focus in 2018: 23 existing communities</a:t>
            </a:r>
          </a:p>
          <a:p>
            <a:pPr marL="50800" indent="0">
              <a:buNone/>
            </a:pPr>
            <a:r>
              <a:rPr lang="en-US" sz="2400" dirty="0" smtClean="0">
                <a:solidFill>
                  <a:schemeClr val="accent1">
                    <a:lumMod val="60000"/>
                    <a:lumOff val="40000"/>
                  </a:schemeClr>
                </a:solidFill>
              </a:rPr>
              <a:t>	We built a truly community proposal (using open calls)</a:t>
            </a:r>
            <a:endParaRPr lang="en-US" sz="2400" dirty="0" smtClean="0">
              <a:solidFill>
                <a:schemeClr val="accent1">
                  <a:lumMod val="60000"/>
                  <a:lumOff val="40000"/>
                </a:schemeClr>
              </a:solidFill>
              <a:sym typeface="Wingdings"/>
            </a:endParaRPr>
          </a:p>
          <a:p>
            <a:pPr marL="50800" indent="0">
              <a:buNone/>
            </a:pPr>
            <a:endParaRPr lang="en-US" sz="1000" dirty="0" smtClean="0">
              <a:solidFill>
                <a:schemeClr val="accent1">
                  <a:lumMod val="60000"/>
                  <a:lumOff val="40000"/>
                </a:schemeClr>
              </a:solidFill>
            </a:endParaRPr>
          </a:p>
          <a:p>
            <a:r>
              <a:rPr lang="en-US" dirty="0" smtClean="0"/>
              <a:t>Community events (~every months)</a:t>
            </a:r>
          </a:p>
          <a:p>
            <a:pPr lvl="1"/>
            <a:r>
              <a:rPr lang="en-US" dirty="0" smtClean="0"/>
              <a:t>Kickoff meeting; EOSC-hub Week, DI4R, </a:t>
            </a:r>
            <a:r>
              <a:rPr lang="mr-IN" dirty="0" smtClean="0"/>
              <a:t>…</a:t>
            </a:r>
            <a:r>
              <a:rPr lang="en-US" dirty="0" smtClean="0"/>
              <a:t> </a:t>
            </a:r>
          </a:p>
          <a:p>
            <a:r>
              <a:rPr lang="en-US" dirty="0" smtClean="0"/>
              <a:t>1</a:t>
            </a:r>
            <a:r>
              <a:rPr lang="en-US" dirty="0"/>
              <a:t>-on-1 engagement </a:t>
            </a:r>
            <a:r>
              <a:rPr lang="en-US" dirty="0" smtClean="0"/>
              <a:t>teleconferences</a:t>
            </a:r>
          </a:p>
          <a:p>
            <a:pPr lvl="1"/>
            <a:r>
              <a:rPr lang="en-US" dirty="0" smtClean="0"/>
              <a:t>WP10 tech support</a:t>
            </a:r>
            <a:endParaRPr lang="en-US" dirty="0"/>
          </a:p>
          <a:p>
            <a:r>
              <a:rPr lang="en-US" dirty="0" smtClean="0"/>
              <a:t>Tech</a:t>
            </a:r>
            <a:r>
              <a:rPr lang="en-US" dirty="0"/>
              <a:t>-talks </a:t>
            </a:r>
            <a:r>
              <a:rPr lang="en-US" dirty="0" smtClean="0">
                <a:sym typeface="Wingdings"/>
              </a:rPr>
              <a:t></a:t>
            </a:r>
            <a:r>
              <a:rPr lang="en-US" dirty="0" smtClean="0"/>
              <a:t> Area-specific consultancy web-</a:t>
            </a:r>
            <a:r>
              <a:rPr lang="en-US" dirty="0" err="1" smtClean="0"/>
              <a:t>meetups</a:t>
            </a:r>
            <a:endParaRPr lang="en-US" dirty="0"/>
          </a:p>
          <a:p>
            <a:pPr lvl="1"/>
            <a:r>
              <a:rPr lang="en-US" dirty="0" smtClean="0"/>
              <a:t>Storage; AAI; Cloud-Containers-Orchestration</a:t>
            </a:r>
          </a:p>
          <a:p>
            <a:r>
              <a:rPr lang="en-US" dirty="0" smtClean="0"/>
              <a:t>Webinars</a:t>
            </a:r>
          </a:p>
          <a:p>
            <a:pPr lvl="1"/>
            <a:r>
              <a:rPr lang="en-US" dirty="0" smtClean="0"/>
              <a:t>Cost efficient training</a:t>
            </a:r>
            <a:endParaRPr lang="en-US" dirty="0"/>
          </a:p>
        </p:txBody>
      </p:sp>
      <p:sp>
        <p:nvSpPr>
          <p:cNvPr id="4" name="Date Placeholder 3"/>
          <p:cNvSpPr>
            <a:spLocks noGrp="1"/>
          </p:cNvSpPr>
          <p:nvPr>
            <p:ph type="dt" idx="10"/>
          </p:nvPr>
        </p:nvSpPr>
        <p:spPr/>
        <p:txBody>
          <a:bodyPr/>
          <a:lstStyle/>
          <a:p>
            <a:endParaRPr lang="en-US"/>
          </a:p>
        </p:txBody>
      </p:sp>
      <p:sp>
        <p:nvSpPr>
          <p:cNvPr id="5" name="Title 4"/>
          <p:cNvSpPr>
            <a:spLocks noGrp="1"/>
          </p:cNvSpPr>
          <p:nvPr>
            <p:ph type="title"/>
          </p:nvPr>
        </p:nvSpPr>
        <p:spPr>
          <a:xfrm>
            <a:off x="2911674" y="131650"/>
            <a:ext cx="6232325" cy="849078"/>
          </a:xfrm>
        </p:spPr>
        <p:txBody>
          <a:bodyPr/>
          <a:lstStyle/>
          <a:p>
            <a:r>
              <a:rPr lang="en-US" dirty="0" smtClean="0"/>
              <a:t>Community requirements odyssey</a:t>
            </a:r>
            <a:endParaRPr lang="en-US" dirty="0"/>
          </a:p>
        </p:txBody>
      </p:sp>
      <p:sp>
        <p:nvSpPr>
          <p:cNvPr id="6" name="Rectangle 5"/>
          <p:cNvSpPr/>
          <p:nvPr/>
        </p:nvSpPr>
        <p:spPr>
          <a:xfrm>
            <a:off x="344547" y="5805264"/>
            <a:ext cx="8547933" cy="584776"/>
          </a:xfrm>
          <a:prstGeom prst="rect">
            <a:avLst/>
          </a:prstGeom>
        </p:spPr>
        <p:txBody>
          <a:bodyPr wrap="none">
            <a:spAutoFit/>
          </a:bodyPr>
          <a:lstStyle/>
          <a:p>
            <a:r>
              <a:rPr lang="en-US" sz="3200" b="1" dirty="0" smtClean="0">
                <a:solidFill>
                  <a:srgbClr val="F39605"/>
                </a:solidFill>
                <a:sym typeface="Wingdings"/>
              </a:rPr>
              <a:t> </a:t>
            </a:r>
            <a:r>
              <a:rPr lang="en-US" sz="3200" b="1" dirty="0" smtClean="0">
                <a:solidFill>
                  <a:srgbClr val="F39605"/>
                </a:solidFill>
              </a:rPr>
              <a:t>Confluence</a:t>
            </a:r>
            <a:r>
              <a:rPr lang="en-US" sz="3200" b="1" dirty="0">
                <a:solidFill>
                  <a:srgbClr val="F39605"/>
                </a:solidFill>
              </a:rPr>
              <a:t>-based DB for tracking and analysis</a:t>
            </a:r>
          </a:p>
        </p:txBody>
      </p:sp>
    </p:spTree>
    <p:extLst>
      <p:ext uri="{BB962C8B-B14F-4D97-AF65-F5344CB8AC3E}">
        <p14:creationId xmlns:p14="http://schemas.microsoft.com/office/powerpoint/2010/main" val="1570491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sldNum" idx="12"/>
          </p:nvPr>
        </p:nvSpPr>
        <p:spPr>
          <a:xfrm>
            <a:off x="6553200" y="6381328"/>
            <a:ext cx="2339400" cy="288000"/>
          </a:xfrm>
          <a:prstGeom prst="rect">
            <a:avLst/>
          </a:prstGeom>
        </p:spPr>
        <p:txBody>
          <a:bodyPr spcFirstLastPara="1" wrap="square" lIns="91425" tIns="45700" rIns="91425" bIns="45700" anchor="t"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
        <p:nvSpPr>
          <p:cNvPr id="489" name="Shape 489"/>
          <p:cNvSpPr txBox="1">
            <a:spLocks noGrp="1"/>
          </p:cNvSpPr>
          <p:nvPr>
            <p:ph type="title"/>
          </p:nvPr>
        </p:nvSpPr>
        <p:spPr>
          <a:xfrm>
            <a:off x="2911674" y="131650"/>
            <a:ext cx="5836790" cy="621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dirty="0" smtClean="0"/>
              <a:t>Use </a:t>
            </a:r>
            <a:r>
              <a:rPr lang="en-US" dirty="0"/>
              <a:t>cases - Competence </a:t>
            </a:r>
            <a:r>
              <a:rPr lang="en-US" dirty="0" err="1" smtClean="0"/>
              <a:t>Centres</a:t>
            </a:r>
            <a:r>
              <a:rPr lang="en-US" dirty="0" smtClean="0"/>
              <a:t> (WP8)</a:t>
            </a:r>
            <a:endParaRPr dirty="0"/>
          </a:p>
        </p:txBody>
      </p:sp>
      <p:graphicFrame>
        <p:nvGraphicFramePr>
          <p:cNvPr id="490" name="Shape 490"/>
          <p:cNvGraphicFramePr/>
          <p:nvPr/>
        </p:nvGraphicFramePr>
        <p:xfrm>
          <a:off x="405300" y="1551125"/>
          <a:ext cx="8520600" cy="4320390"/>
        </p:xfrm>
        <a:graphic>
          <a:graphicData uri="http://schemas.openxmlformats.org/drawingml/2006/table">
            <a:tbl>
              <a:tblPr>
                <a:noFill/>
              </a:tblPr>
              <a:tblGrid>
                <a:gridCol w="1215350"/>
                <a:gridCol w="3361275"/>
                <a:gridCol w="3943975"/>
              </a:tblGrid>
              <a:tr h="289500">
                <a:tc>
                  <a:txBody>
                    <a:bodyPr/>
                    <a:lstStyle/>
                    <a:p>
                      <a:pPr marL="0" lvl="0" indent="0" rtl="0">
                        <a:spcBef>
                          <a:spcPts val="0"/>
                        </a:spcBef>
                        <a:spcAft>
                          <a:spcPts val="0"/>
                        </a:spcAft>
                        <a:buNone/>
                      </a:pPr>
                      <a:endParaRPr sz="1000"/>
                    </a:p>
                  </a:txBody>
                  <a:tcPr marL="91425" marR="91425" marT="91425" marB="91425"/>
                </a:tc>
                <a:tc>
                  <a:txBody>
                    <a:bodyPr/>
                    <a:lstStyle/>
                    <a:p>
                      <a:pPr marL="0" lvl="0" indent="0" rtl="0">
                        <a:spcBef>
                          <a:spcPts val="0"/>
                        </a:spcBef>
                        <a:spcAft>
                          <a:spcPts val="0"/>
                        </a:spcAft>
                        <a:buNone/>
                      </a:pPr>
                      <a:r>
                        <a:rPr lang="en-US"/>
                        <a:t>Challenges</a:t>
                      </a:r>
                      <a:endParaRPr/>
                    </a:p>
                  </a:txBody>
                  <a:tcPr marL="91425" marR="91425" marT="91425" marB="91425">
                    <a:solidFill>
                      <a:srgbClr val="A4C2F4"/>
                    </a:solidFill>
                  </a:tcPr>
                </a:tc>
                <a:tc>
                  <a:txBody>
                    <a:bodyPr/>
                    <a:lstStyle/>
                    <a:p>
                      <a:pPr marL="0" lvl="0" indent="0" rtl="0">
                        <a:spcBef>
                          <a:spcPts val="0"/>
                        </a:spcBef>
                        <a:spcAft>
                          <a:spcPts val="0"/>
                        </a:spcAft>
                        <a:buNone/>
                      </a:pPr>
                      <a:r>
                        <a:rPr lang="en-US"/>
                        <a:t>Relevant EOSC-hub services</a:t>
                      </a:r>
                      <a:endParaRPr/>
                    </a:p>
                  </a:txBody>
                  <a:tcPr marL="91425" marR="91425" marT="91425" marB="91425">
                    <a:solidFill>
                      <a:srgbClr val="A4C2F4"/>
                    </a:solidFill>
                  </a:tcPr>
                </a:tc>
              </a:tr>
              <a:tr h="901425">
                <a:tc>
                  <a:txBody>
                    <a:bodyPr/>
                    <a:lstStyle/>
                    <a:p>
                      <a:pPr marL="0" lvl="0" indent="0" rtl="0">
                        <a:spcBef>
                          <a:spcPts val="0"/>
                        </a:spcBef>
                        <a:spcAft>
                          <a:spcPts val="0"/>
                        </a:spcAft>
                        <a:buNone/>
                      </a:pPr>
                      <a:r>
                        <a:rPr lang="en-US" sz="1200"/>
                        <a:t>ELIXIR CC</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Establish a federation of cloud providers to replicate ELIXIR Core Datasets and Applications</a:t>
                      </a:r>
                      <a:endParaRPr sz="1000"/>
                    </a:p>
                    <a:p>
                      <a:pPr marL="457200" lvl="0" indent="-292100" rtl="0">
                        <a:spcBef>
                          <a:spcPts val="0"/>
                        </a:spcBef>
                        <a:spcAft>
                          <a:spcPts val="0"/>
                        </a:spcAft>
                        <a:buSzPts val="1000"/>
                        <a:buChar char="●"/>
                      </a:pPr>
                      <a:r>
                        <a:rPr lang="en-US" sz="1000"/>
                        <a:t>Bring these cloud-data providers into EOSC</a:t>
                      </a:r>
                      <a:endParaRPr sz="1000"/>
                    </a:p>
                    <a:p>
                      <a:pPr marL="457200" lvl="0" indent="-292100" rtl="0">
                        <a:spcBef>
                          <a:spcPts val="0"/>
                        </a:spcBef>
                        <a:spcAft>
                          <a:spcPts val="0"/>
                        </a:spcAft>
                        <a:buSzPts val="1000"/>
                        <a:buChar char="●"/>
                      </a:pPr>
                      <a:r>
                        <a:rPr lang="en-US" sz="1000"/>
                        <a:t>Enable federated AAI across life science and EOSC services</a:t>
                      </a:r>
                      <a:endParaRPr sz="1000"/>
                    </a:p>
                  </a:txBody>
                  <a:tcPr marL="91425" marR="91425" marT="91425" marB="91425"/>
                </a:tc>
                <a:tc>
                  <a:txBody>
                    <a:bodyPr/>
                    <a:lstStyle/>
                    <a:p>
                      <a:pPr marL="457200" lvl="0" indent="-292100" rtl="0">
                        <a:spcBef>
                          <a:spcPts val="0"/>
                        </a:spcBef>
                        <a:spcAft>
                          <a:spcPts val="0"/>
                        </a:spcAft>
                        <a:buSzPts val="1000"/>
                        <a:buChar char="●"/>
                      </a:pPr>
                      <a:r>
                        <a:rPr lang="en-US" sz="1000"/>
                        <a:t>Federated Cloud</a:t>
                      </a:r>
                      <a:endParaRPr sz="1000"/>
                    </a:p>
                    <a:p>
                      <a:pPr marL="457200" lvl="0" indent="-292100" rtl="0">
                        <a:spcBef>
                          <a:spcPts val="0"/>
                        </a:spcBef>
                        <a:spcAft>
                          <a:spcPts val="0"/>
                        </a:spcAft>
                        <a:buSzPts val="1000"/>
                        <a:buChar char="●"/>
                      </a:pPr>
                      <a:r>
                        <a:rPr lang="en-US" sz="1000"/>
                        <a:t>AAI</a:t>
                      </a:r>
                      <a:endParaRPr sz="1000"/>
                    </a:p>
                    <a:p>
                      <a:pPr marL="457200" lvl="0" indent="-292100" rtl="0">
                        <a:spcBef>
                          <a:spcPts val="0"/>
                        </a:spcBef>
                        <a:spcAft>
                          <a:spcPts val="0"/>
                        </a:spcAft>
                        <a:buSzPts val="1000"/>
                        <a:buChar char="●"/>
                      </a:pPr>
                      <a:r>
                        <a:rPr lang="en-US" sz="1000"/>
                        <a:t>Operational policies</a:t>
                      </a:r>
                      <a:endParaRPr sz="1000"/>
                    </a:p>
                    <a:p>
                      <a:pPr marL="457200" lvl="0" indent="-292100" rtl="0">
                        <a:spcBef>
                          <a:spcPts val="0"/>
                        </a:spcBef>
                        <a:spcAft>
                          <a:spcPts val="0"/>
                        </a:spcAft>
                        <a:buSzPts val="1000"/>
                        <a:buChar char="●"/>
                      </a:pPr>
                      <a:r>
                        <a:rPr lang="en-US" sz="1000"/>
                        <a:t>Experience with Virtual Access</a:t>
                      </a:r>
                      <a:endParaRPr sz="1000"/>
                    </a:p>
                    <a:p>
                      <a:pPr marL="457200" lvl="0" indent="-292100" rtl="0">
                        <a:spcBef>
                          <a:spcPts val="0"/>
                        </a:spcBef>
                        <a:spcAft>
                          <a:spcPts val="0"/>
                        </a:spcAft>
                        <a:buSzPts val="1000"/>
                        <a:buChar char="●"/>
                      </a:pPr>
                      <a:r>
                        <a:rPr lang="en-US" sz="1000"/>
                        <a:t>Code of Conduct for sensitive data</a:t>
                      </a:r>
                      <a:br>
                        <a:rPr lang="en-US" sz="1000"/>
                      </a:br>
                      <a:endParaRPr sz="1000"/>
                    </a:p>
                  </a:txBody>
                  <a:tcPr marL="91425" marR="91425" marT="91425" marB="91425"/>
                </a:tc>
              </a:tr>
              <a:tr h="901425">
                <a:tc>
                  <a:txBody>
                    <a:bodyPr/>
                    <a:lstStyle/>
                    <a:p>
                      <a:pPr marL="0" lvl="0" indent="0" rtl="0">
                        <a:spcBef>
                          <a:spcPts val="0"/>
                        </a:spcBef>
                        <a:spcAft>
                          <a:spcPts val="0"/>
                        </a:spcAft>
                        <a:buNone/>
                      </a:pPr>
                      <a:r>
                        <a:rPr lang="en-US" sz="1200"/>
                        <a:t>Fusion CC (ITER)</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Port fusion workflows to federated compute environment</a:t>
                      </a:r>
                      <a:endParaRPr sz="1000"/>
                    </a:p>
                    <a:p>
                      <a:pPr marL="457200" lvl="0" indent="-292100" rtl="0">
                        <a:spcBef>
                          <a:spcPts val="0"/>
                        </a:spcBef>
                        <a:spcAft>
                          <a:spcPts val="0"/>
                        </a:spcAft>
                        <a:buSzPts val="1000"/>
                        <a:buChar char="●"/>
                      </a:pPr>
                      <a:r>
                        <a:rPr lang="en-US" sz="1000"/>
                        <a:t>Federate and enable access to distributed datasets </a:t>
                      </a:r>
                      <a:endParaRPr sz="1000"/>
                    </a:p>
                    <a:p>
                      <a:pPr marL="457200" lvl="0" indent="-292100" rtl="0">
                        <a:spcBef>
                          <a:spcPts val="0"/>
                        </a:spcBef>
                        <a:spcAft>
                          <a:spcPts val="0"/>
                        </a:spcAft>
                        <a:buSzPts val="1000"/>
                        <a:buChar char="●"/>
                      </a:pPr>
                      <a:r>
                        <a:rPr lang="en-US" sz="1000"/>
                        <a:t>Application and data provenance</a:t>
                      </a:r>
                      <a:endParaRPr sz="1000"/>
                    </a:p>
                  </a:txBody>
                  <a:tcPr marL="91425" marR="91425" marT="91425" marB="91425"/>
                </a:tc>
                <a:tc>
                  <a:txBody>
                    <a:bodyPr/>
                    <a:lstStyle/>
                    <a:p>
                      <a:pPr marL="457200" lvl="0" indent="-292100" rtl="0">
                        <a:spcBef>
                          <a:spcPts val="0"/>
                        </a:spcBef>
                        <a:spcAft>
                          <a:spcPts val="0"/>
                        </a:spcAft>
                        <a:buSzPts val="1000"/>
                        <a:buChar char="●"/>
                      </a:pPr>
                      <a:r>
                        <a:rPr lang="en-US" sz="1000"/>
                        <a:t>AAI</a:t>
                      </a:r>
                      <a:endParaRPr sz="1000"/>
                    </a:p>
                    <a:p>
                      <a:pPr marL="457200" lvl="0" indent="-292100" rtl="0">
                        <a:spcBef>
                          <a:spcPts val="0"/>
                        </a:spcBef>
                        <a:spcAft>
                          <a:spcPts val="0"/>
                        </a:spcAft>
                        <a:buSzPts val="1000"/>
                        <a:buChar char="●"/>
                      </a:pPr>
                      <a:r>
                        <a:rPr lang="en-US" sz="1000"/>
                        <a:t>Data and compute federation (containers)</a:t>
                      </a:r>
                      <a:endParaRPr sz="1000"/>
                    </a:p>
                    <a:p>
                      <a:pPr marL="457200" lvl="0" indent="-292100" rtl="0">
                        <a:spcBef>
                          <a:spcPts val="0"/>
                        </a:spcBef>
                        <a:spcAft>
                          <a:spcPts val="0"/>
                        </a:spcAft>
                        <a:buSzPts val="1000"/>
                        <a:buChar char="●"/>
                      </a:pPr>
                      <a:r>
                        <a:rPr lang="en-US" sz="1000"/>
                        <a:t>Workflow management</a:t>
                      </a:r>
                      <a:endParaRPr sz="1000"/>
                    </a:p>
                    <a:p>
                      <a:pPr marL="457200" lvl="0" indent="-292100" rtl="0">
                        <a:spcBef>
                          <a:spcPts val="0"/>
                        </a:spcBef>
                        <a:spcAft>
                          <a:spcPts val="0"/>
                        </a:spcAft>
                        <a:buSzPts val="1000"/>
                        <a:buChar char="●"/>
                      </a:pPr>
                      <a:r>
                        <a:rPr lang="en-US" sz="1000"/>
                        <a:t>Monitoring, helpdesk, </a:t>
                      </a:r>
                      <a:endParaRPr sz="1000"/>
                    </a:p>
                    <a:p>
                      <a:pPr marL="457200" lvl="0" indent="-292100" rtl="0">
                        <a:spcBef>
                          <a:spcPts val="0"/>
                        </a:spcBef>
                        <a:spcAft>
                          <a:spcPts val="0"/>
                        </a:spcAft>
                        <a:buSzPts val="1000"/>
                        <a:buChar char="●"/>
                      </a:pPr>
                      <a:r>
                        <a:rPr lang="en-US" sz="1000"/>
                        <a:t>PIDs, ...</a:t>
                      </a:r>
                      <a:endParaRPr sz="1000"/>
                    </a:p>
                  </a:txBody>
                  <a:tcPr marL="91425" marR="91425" marT="91425" marB="91425"/>
                </a:tc>
              </a:tr>
              <a:tr h="698800">
                <a:tc>
                  <a:txBody>
                    <a:bodyPr/>
                    <a:lstStyle/>
                    <a:p>
                      <a:pPr marL="0" lvl="0" indent="0" rtl="0">
                        <a:spcBef>
                          <a:spcPts val="0"/>
                        </a:spcBef>
                        <a:spcAft>
                          <a:spcPts val="0"/>
                        </a:spcAft>
                        <a:buNone/>
                      </a:pPr>
                      <a:r>
                        <a:rPr lang="en-US" sz="1200"/>
                        <a:t>Marine CC (Ifremer, Euro-Argo)</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Cloud-based data subscription and data delivery service (from EMSO, Argo, SeaDataNet, etc.)</a:t>
                      </a:r>
                      <a:endParaRPr sz="1000"/>
                    </a:p>
                    <a:p>
                      <a:pPr marL="457200" lvl="0" indent="-292100" rtl="0">
                        <a:spcBef>
                          <a:spcPts val="0"/>
                        </a:spcBef>
                        <a:spcAft>
                          <a:spcPts val="0"/>
                        </a:spcAft>
                        <a:buSzPts val="1000"/>
                        <a:buChar char="●"/>
                      </a:pPr>
                      <a:r>
                        <a:rPr lang="en-US" sz="1000"/>
                        <a:t>Enabling users’ simulations to run within custom environments on ‘subscribed data’</a:t>
                      </a:r>
                      <a:endParaRPr sz="1000"/>
                    </a:p>
                    <a:p>
                      <a:pPr marL="457200" lvl="0" indent="-292100" rtl="0">
                        <a:spcBef>
                          <a:spcPts val="0"/>
                        </a:spcBef>
                        <a:spcAft>
                          <a:spcPts val="0"/>
                        </a:spcAft>
                        <a:buSzPts val="1000"/>
                        <a:buChar char="●"/>
                      </a:pPr>
                      <a:r>
                        <a:rPr lang="en-US" sz="1000"/>
                        <a:t>Operate the setup as an EOSC service</a:t>
                      </a:r>
                      <a:endParaRPr sz="1000"/>
                    </a:p>
                  </a:txBody>
                  <a:tcPr marL="91425" marR="91425" marT="91425" marB="91425"/>
                </a:tc>
                <a:tc>
                  <a:txBody>
                    <a:bodyPr/>
                    <a:lstStyle/>
                    <a:p>
                      <a:pPr marL="457200" lvl="0" indent="-292100" rtl="0">
                        <a:spcBef>
                          <a:spcPts val="0"/>
                        </a:spcBef>
                        <a:spcAft>
                          <a:spcPts val="0"/>
                        </a:spcAft>
                        <a:buSzPts val="1000"/>
                        <a:buChar char="●"/>
                      </a:pPr>
                      <a:r>
                        <a:rPr lang="en-US" sz="1000"/>
                        <a:t>Storage and compute clusters</a:t>
                      </a:r>
                      <a:endParaRPr sz="1000"/>
                    </a:p>
                    <a:p>
                      <a:pPr marL="457200" lvl="0" indent="-292100" rtl="0">
                        <a:spcBef>
                          <a:spcPts val="0"/>
                        </a:spcBef>
                        <a:spcAft>
                          <a:spcPts val="0"/>
                        </a:spcAft>
                        <a:buSzPts val="1000"/>
                        <a:buChar char="●"/>
                      </a:pPr>
                      <a:r>
                        <a:rPr lang="en-US" sz="1000"/>
                        <a:t>Data discovery and staging (B2Find, B2Stage)</a:t>
                      </a:r>
                      <a:endParaRPr sz="1000"/>
                    </a:p>
                    <a:p>
                      <a:pPr marL="457200" lvl="0" indent="-292100" rtl="0">
                        <a:spcBef>
                          <a:spcPts val="0"/>
                        </a:spcBef>
                        <a:spcAft>
                          <a:spcPts val="0"/>
                        </a:spcAft>
                        <a:buClr>
                          <a:srgbClr val="000000"/>
                        </a:buClr>
                        <a:buSzPts val="1000"/>
                        <a:buChar char="●"/>
                      </a:pPr>
                      <a:r>
                        <a:rPr lang="en-US" sz="1000">
                          <a:solidFill>
                            <a:srgbClr val="000000"/>
                          </a:solidFill>
                        </a:rPr>
                        <a:t>Jupyter service (24/7)</a:t>
                      </a:r>
                      <a:endParaRPr sz="1000">
                        <a:solidFill>
                          <a:srgbClr val="000000"/>
                        </a:solidFill>
                      </a:endParaRPr>
                    </a:p>
                    <a:p>
                      <a:pPr marL="457200" lvl="0" indent="-292100" rtl="0">
                        <a:spcBef>
                          <a:spcPts val="0"/>
                        </a:spcBef>
                        <a:spcAft>
                          <a:spcPts val="0"/>
                        </a:spcAft>
                        <a:buClr>
                          <a:srgbClr val="000000"/>
                        </a:buClr>
                        <a:buSzPts val="1000"/>
                        <a:buChar char="●"/>
                      </a:pPr>
                      <a:r>
                        <a:rPr lang="en-US" sz="1000">
                          <a:solidFill>
                            <a:srgbClr val="000000"/>
                          </a:solidFill>
                        </a:rPr>
                        <a:t>FitSM (IT service management)</a:t>
                      </a:r>
                      <a:endParaRPr sz="1000">
                        <a:solidFill>
                          <a:srgbClr val="000000"/>
                        </a:solidFill>
                      </a:endParaRPr>
                    </a:p>
                  </a:txBody>
                  <a:tcPr marL="91425" marR="91425" marT="91425" marB="91425"/>
                </a:tc>
              </a:tr>
              <a:tr h="901425">
                <a:tc>
                  <a:txBody>
                    <a:bodyPr/>
                    <a:lstStyle/>
                    <a:p>
                      <a:pPr marL="0" lvl="0" indent="0" rtl="0">
                        <a:spcBef>
                          <a:spcPts val="0"/>
                        </a:spcBef>
                        <a:spcAft>
                          <a:spcPts val="0"/>
                        </a:spcAft>
                        <a:buNone/>
                      </a:pPr>
                      <a:r>
                        <a:rPr lang="en-US" sz="1200"/>
                        <a:t>EISCAT_3D CC</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Make EISCAT data accessible via a ‘data webshop’ </a:t>
                      </a:r>
                      <a:endParaRPr sz="1000"/>
                    </a:p>
                    <a:p>
                      <a:pPr marL="457200" lvl="0" indent="-292100" rtl="0">
                        <a:spcBef>
                          <a:spcPts val="0"/>
                        </a:spcBef>
                        <a:spcAft>
                          <a:spcPts val="0"/>
                        </a:spcAft>
                        <a:buSzPts val="1000"/>
                        <a:buChar char="●"/>
                      </a:pPr>
                      <a:r>
                        <a:rPr lang="en-US" sz="1000"/>
                        <a:t>Enable online data analytics for researchers (based on community and custom applications)</a:t>
                      </a:r>
                      <a:endParaRPr sz="1000"/>
                    </a:p>
                    <a:p>
                      <a:pPr marL="457200" lvl="0" indent="-292100" rtl="0">
                        <a:spcBef>
                          <a:spcPts val="0"/>
                        </a:spcBef>
                        <a:spcAft>
                          <a:spcPts val="0"/>
                        </a:spcAft>
                        <a:buSzPts val="1000"/>
                        <a:buChar char="●"/>
                      </a:pPr>
                      <a:r>
                        <a:rPr lang="en-US" sz="1000"/>
                        <a:t>Operate the data-compute portal as an EOSC service</a:t>
                      </a:r>
                      <a:endParaRPr sz="1000"/>
                    </a:p>
                  </a:txBody>
                  <a:tcPr marL="91425" marR="91425" marT="91425" marB="91425"/>
                </a:tc>
                <a:tc>
                  <a:txBody>
                    <a:bodyPr/>
                    <a:lstStyle/>
                    <a:p>
                      <a:pPr marL="457200" lvl="0" indent="-292100" rtl="0">
                        <a:spcBef>
                          <a:spcPts val="0"/>
                        </a:spcBef>
                        <a:spcAft>
                          <a:spcPts val="0"/>
                        </a:spcAft>
                        <a:buSzPts val="1000"/>
                        <a:buChar char="●"/>
                      </a:pPr>
                      <a:r>
                        <a:rPr lang="en-US" sz="1000"/>
                        <a:t>B2Share (metadata schema management) </a:t>
                      </a:r>
                      <a:endParaRPr sz="1000"/>
                    </a:p>
                    <a:p>
                      <a:pPr marL="457200" lvl="0" indent="-292100" rtl="0">
                        <a:spcBef>
                          <a:spcPts val="0"/>
                        </a:spcBef>
                        <a:spcAft>
                          <a:spcPts val="0"/>
                        </a:spcAft>
                        <a:buClr>
                          <a:srgbClr val="000000"/>
                        </a:buClr>
                        <a:buSzPts val="1000"/>
                        <a:buChar char="●"/>
                      </a:pPr>
                      <a:r>
                        <a:rPr lang="en-US" sz="1000">
                          <a:solidFill>
                            <a:srgbClr val="000000"/>
                          </a:solidFill>
                        </a:rPr>
                        <a:t>DIRAC file catalogue and application manager for researchers</a:t>
                      </a:r>
                      <a:endParaRPr sz="1000">
                        <a:solidFill>
                          <a:srgbClr val="000000"/>
                        </a:solidFill>
                      </a:endParaRPr>
                    </a:p>
                    <a:p>
                      <a:pPr marL="457200" lvl="0" indent="-292100" rtl="0">
                        <a:spcBef>
                          <a:spcPts val="0"/>
                        </a:spcBef>
                        <a:spcAft>
                          <a:spcPts val="0"/>
                        </a:spcAft>
                        <a:buSzPts val="1000"/>
                        <a:buChar char="●"/>
                      </a:pPr>
                      <a:r>
                        <a:rPr lang="en-US" sz="1000"/>
                        <a:t>Federated compute sites (cloud)</a:t>
                      </a:r>
                      <a:endParaRPr sz="1000"/>
                    </a:p>
                    <a:p>
                      <a:pPr marL="457200" lvl="0" indent="-292100" rtl="0">
                        <a:spcBef>
                          <a:spcPts val="0"/>
                        </a:spcBef>
                        <a:spcAft>
                          <a:spcPts val="0"/>
                        </a:spcAft>
                        <a:buSzPts val="1000"/>
                        <a:buChar char="●"/>
                      </a:pPr>
                      <a:r>
                        <a:rPr lang="en-US" sz="1000"/>
                        <a:t>User authentication, authorisation (VOMS, Perun)</a:t>
                      </a:r>
                      <a:endParaRPr sz="1000"/>
                    </a:p>
                    <a:p>
                      <a:pPr marL="457200" lvl="0" indent="-292100" rtl="0">
                        <a:spcBef>
                          <a:spcPts val="0"/>
                        </a:spcBef>
                        <a:spcAft>
                          <a:spcPts val="0"/>
                        </a:spcAft>
                        <a:buSzPts val="1000"/>
                        <a:buChar char="●"/>
                      </a:pPr>
                      <a:r>
                        <a:rPr lang="en-US" sz="1000"/>
                        <a:t>FitSM (IT service management)</a:t>
                      </a:r>
                      <a:endParaRPr sz="1000"/>
                    </a:p>
                  </a:txBody>
                  <a:tcPr marL="91425" marR="91425" marT="91425" marB="91425"/>
                </a:tc>
              </a:tr>
            </a:tbl>
          </a:graphicData>
        </a:graphic>
      </p:graphicFrame>
    </p:spTree>
    <p:extLst>
      <p:ext uri="{BB962C8B-B14F-4D97-AF65-F5344CB8AC3E}">
        <p14:creationId xmlns:p14="http://schemas.microsoft.com/office/powerpoint/2010/main" val="222167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sldNum" idx="12"/>
          </p:nvPr>
        </p:nvSpPr>
        <p:spPr>
          <a:xfrm>
            <a:off x="6553200" y="6381328"/>
            <a:ext cx="2339400" cy="288000"/>
          </a:xfrm>
          <a:prstGeom prst="rect">
            <a:avLst/>
          </a:prstGeom>
        </p:spPr>
        <p:txBody>
          <a:bodyPr spcFirstLastPara="1" wrap="square" lIns="91425" tIns="45700" rIns="91425" bIns="45700" anchor="t"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
        <p:nvSpPr>
          <p:cNvPr id="497" name="Shape 497"/>
          <p:cNvSpPr txBox="1">
            <a:spLocks noGrp="1"/>
          </p:cNvSpPr>
          <p:nvPr>
            <p:ph type="title"/>
          </p:nvPr>
        </p:nvSpPr>
        <p:spPr>
          <a:xfrm>
            <a:off x="2911674" y="131650"/>
            <a:ext cx="6232326" cy="621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dirty="0" smtClean="0"/>
              <a:t>Use </a:t>
            </a:r>
            <a:r>
              <a:rPr lang="en-US" dirty="0"/>
              <a:t>cases - Competence </a:t>
            </a:r>
            <a:r>
              <a:rPr lang="en-US" dirty="0" err="1" smtClean="0"/>
              <a:t>Centres</a:t>
            </a:r>
            <a:r>
              <a:rPr lang="en-US" dirty="0" smtClean="0"/>
              <a:t> (WP8) </a:t>
            </a:r>
            <a:r>
              <a:rPr lang="en-US" dirty="0"/>
              <a:t>(</a:t>
            </a:r>
            <a:r>
              <a:rPr lang="en-US" dirty="0" err="1"/>
              <a:t>cont</a:t>
            </a:r>
            <a:r>
              <a:rPr lang="en-US" dirty="0"/>
              <a:t>)</a:t>
            </a:r>
            <a:endParaRPr dirty="0"/>
          </a:p>
        </p:txBody>
      </p:sp>
      <p:graphicFrame>
        <p:nvGraphicFramePr>
          <p:cNvPr id="498" name="Shape 498"/>
          <p:cNvGraphicFramePr/>
          <p:nvPr/>
        </p:nvGraphicFramePr>
        <p:xfrm>
          <a:off x="369800" y="1582275"/>
          <a:ext cx="8520600" cy="4472790"/>
        </p:xfrm>
        <a:graphic>
          <a:graphicData uri="http://schemas.openxmlformats.org/drawingml/2006/table">
            <a:tbl>
              <a:tblPr>
                <a:noFill/>
              </a:tblPr>
              <a:tblGrid>
                <a:gridCol w="1347825"/>
                <a:gridCol w="3228800"/>
                <a:gridCol w="3943975"/>
              </a:tblGrid>
              <a:tr h="289525">
                <a:tc>
                  <a:txBody>
                    <a:bodyPr/>
                    <a:lstStyle/>
                    <a:p>
                      <a:pPr marL="0" lvl="0" indent="0" rtl="0">
                        <a:spcBef>
                          <a:spcPts val="0"/>
                        </a:spcBef>
                        <a:spcAft>
                          <a:spcPts val="0"/>
                        </a:spcAft>
                        <a:buNone/>
                      </a:pPr>
                      <a:endParaRPr sz="1000"/>
                    </a:p>
                  </a:txBody>
                  <a:tcPr marL="91425" marR="91425" marT="91425" marB="91425"/>
                </a:tc>
                <a:tc>
                  <a:txBody>
                    <a:bodyPr/>
                    <a:lstStyle/>
                    <a:p>
                      <a:pPr marL="0" lvl="0" indent="0" rtl="0">
                        <a:spcBef>
                          <a:spcPts val="0"/>
                        </a:spcBef>
                        <a:spcAft>
                          <a:spcPts val="0"/>
                        </a:spcAft>
                        <a:buNone/>
                      </a:pPr>
                      <a:r>
                        <a:rPr lang="en-US"/>
                        <a:t>Challenges</a:t>
                      </a:r>
                      <a:endParaRPr/>
                    </a:p>
                  </a:txBody>
                  <a:tcPr marL="91425" marR="91425" marT="91425" marB="91425">
                    <a:solidFill>
                      <a:srgbClr val="A4C2F4"/>
                    </a:solidFill>
                  </a:tcPr>
                </a:tc>
                <a:tc>
                  <a:txBody>
                    <a:bodyPr/>
                    <a:lstStyle/>
                    <a:p>
                      <a:pPr marL="0" lvl="0" indent="0" rtl="0">
                        <a:spcBef>
                          <a:spcPts val="0"/>
                        </a:spcBef>
                        <a:spcAft>
                          <a:spcPts val="0"/>
                        </a:spcAft>
                        <a:buNone/>
                      </a:pPr>
                      <a:r>
                        <a:rPr lang="en-US"/>
                        <a:t>Relevant EOSC-hub services</a:t>
                      </a:r>
                      <a:endParaRPr/>
                    </a:p>
                  </a:txBody>
                  <a:tcPr marL="91425" marR="91425" marT="91425" marB="91425">
                    <a:solidFill>
                      <a:srgbClr val="A4C2F4"/>
                    </a:solidFill>
                  </a:tcPr>
                </a:tc>
              </a:tr>
              <a:tr h="901425">
                <a:tc>
                  <a:txBody>
                    <a:bodyPr/>
                    <a:lstStyle/>
                    <a:p>
                      <a:pPr marL="0" lvl="0" indent="0" rtl="0">
                        <a:spcBef>
                          <a:spcPts val="0"/>
                        </a:spcBef>
                        <a:spcAft>
                          <a:spcPts val="0"/>
                        </a:spcAft>
                        <a:buNone/>
                      </a:pPr>
                      <a:r>
                        <a:rPr lang="en-US" sz="1200"/>
                        <a:t>EPOS - ORFEUS CC</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Effective transfer and staging of big data</a:t>
                      </a:r>
                      <a:endParaRPr sz="1000"/>
                    </a:p>
                    <a:p>
                      <a:pPr marL="457200" lvl="0" indent="-292100" rtl="0">
                        <a:spcBef>
                          <a:spcPts val="0"/>
                        </a:spcBef>
                        <a:spcAft>
                          <a:spcPts val="0"/>
                        </a:spcAft>
                        <a:buSzPts val="1000"/>
                        <a:buChar char="●"/>
                      </a:pPr>
                      <a:r>
                        <a:rPr lang="en-US" sz="1000"/>
                        <a:t>Harmonised data management policies at seismic observatories</a:t>
                      </a:r>
                      <a:endParaRPr sz="1000"/>
                    </a:p>
                    <a:p>
                      <a:pPr marL="457200" lvl="0" indent="-292100" rtl="0">
                        <a:spcBef>
                          <a:spcPts val="0"/>
                        </a:spcBef>
                        <a:spcAft>
                          <a:spcPts val="0"/>
                        </a:spcAft>
                        <a:buSzPts val="1000"/>
                        <a:buChar char="●"/>
                      </a:pPr>
                      <a:r>
                        <a:rPr lang="en-US" sz="1000"/>
                        <a:t>Enable researchers to analyse data, create and publish ‘user-defined data products’</a:t>
                      </a:r>
                      <a:endParaRPr sz="1000"/>
                    </a:p>
                  </a:txBody>
                  <a:tcPr marL="91425" marR="91425" marT="91425" marB="91425"/>
                </a:tc>
                <a:tc>
                  <a:txBody>
                    <a:bodyPr/>
                    <a:lstStyle/>
                    <a:p>
                      <a:pPr marL="457200" lvl="0" indent="-292100" rtl="0">
                        <a:spcBef>
                          <a:spcPts val="0"/>
                        </a:spcBef>
                        <a:spcAft>
                          <a:spcPts val="0"/>
                        </a:spcAft>
                        <a:buSzPts val="1000"/>
                        <a:buChar char="●"/>
                      </a:pPr>
                      <a:r>
                        <a:rPr lang="en-US" sz="1000"/>
                        <a:t>AAI</a:t>
                      </a:r>
                      <a:endParaRPr sz="1000"/>
                    </a:p>
                    <a:p>
                      <a:pPr marL="457200" lvl="0" indent="-292100" rtl="0">
                        <a:spcBef>
                          <a:spcPts val="0"/>
                        </a:spcBef>
                        <a:spcAft>
                          <a:spcPts val="0"/>
                        </a:spcAft>
                        <a:buSzPts val="1000"/>
                        <a:buChar char="●"/>
                      </a:pPr>
                      <a:r>
                        <a:rPr lang="en-US" sz="1000"/>
                        <a:t>Data staging and transfer services</a:t>
                      </a:r>
                      <a:endParaRPr sz="1000"/>
                    </a:p>
                    <a:p>
                      <a:pPr marL="457200" lvl="0" indent="-292100" rtl="0">
                        <a:spcBef>
                          <a:spcPts val="0"/>
                        </a:spcBef>
                        <a:spcAft>
                          <a:spcPts val="0"/>
                        </a:spcAft>
                        <a:buSzPts val="1000"/>
                        <a:buChar char="●"/>
                      </a:pPr>
                      <a:r>
                        <a:rPr lang="en-US" sz="1000"/>
                        <a:t>Federated compute services</a:t>
                      </a:r>
                      <a:endParaRPr sz="1000"/>
                    </a:p>
                    <a:p>
                      <a:pPr marL="457200" lvl="0" indent="-292100" rtl="0">
                        <a:spcBef>
                          <a:spcPts val="0"/>
                        </a:spcBef>
                        <a:spcAft>
                          <a:spcPts val="0"/>
                        </a:spcAft>
                        <a:buSzPts val="1000"/>
                        <a:buChar char="●"/>
                      </a:pPr>
                      <a:r>
                        <a:rPr lang="en-US" sz="1000"/>
                        <a:t>Jupyter (data access and analytics environment)</a:t>
                      </a:r>
                      <a:endParaRPr sz="1000"/>
                    </a:p>
                    <a:p>
                      <a:pPr marL="457200" lvl="0" indent="-292100" rtl="0">
                        <a:spcBef>
                          <a:spcPts val="0"/>
                        </a:spcBef>
                        <a:spcAft>
                          <a:spcPts val="0"/>
                        </a:spcAft>
                        <a:buSzPts val="1000"/>
                        <a:buChar char="●"/>
                      </a:pPr>
                      <a:r>
                        <a:rPr lang="en-US" sz="1000"/>
                        <a:t>Data Management good practices</a:t>
                      </a:r>
                      <a:endParaRPr sz="1000"/>
                    </a:p>
                  </a:txBody>
                  <a:tcPr marL="91425" marR="91425" marT="91425" marB="91425"/>
                </a:tc>
              </a:tr>
              <a:tr h="901425">
                <a:tc>
                  <a:txBody>
                    <a:bodyPr/>
                    <a:lstStyle/>
                    <a:p>
                      <a:pPr marL="0" lvl="0" indent="0" rtl="0">
                        <a:spcBef>
                          <a:spcPts val="0"/>
                        </a:spcBef>
                        <a:spcAft>
                          <a:spcPts val="0"/>
                        </a:spcAft>
                        <a:buNone/>
                      </a:pPr>
                      <a:r>
                        <a:rPr lang="en-US" sz="1200"/>
                        <a:t>Radio Astronomy CC (LOFAR→ SKA)</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Enable researchers to find, access and process data from the LOFAR Telescope</a:t>
                      </a:r>
                      <a:endParaRPr sz="1000"/>
                    </a:p>
                    <a:p>
                      <a:pPr marL="457200" lvl="0" indent="-292100" rtl="0">
                        <a:spcBef>
                          <a:spcPts val="0"/>
                        </a:spcBef>
                        <a:spcAft>
                          <a:spcPts val="0"/>
                        </a:spcAft>
                        <a:buSzPts val="1000"/>
                        <a:buChar char="●"/>
                      </a:pPr>
                      <a:r>
                        <a:rPr lang="en-US" sz="1000"/>
                        <a:t>Support application developers in deploying workflows for researchers</a:t>
                      </a:r>
                      <a:endParaRPr sz="1000"/>
                    </a:p>
                    <a:p>
                      <a:pPr marL="457200" lvl="0" indent="-292100" rtl="0">
                        <a:spcBef>
                          <a:spcPts val="0"/>
                        </a:spcBef>
                        <a:spcAft>
                          <a:spcPts val="0"/>
                        </a:spcAft>
                        <a:buClr>
                          <a:srgbClr val="000000"/>
                        </a:buClr>
                        <a:buSzPts val="1000"/>
                        <a:buChar char="●"/>
                      </a:pPr>
                      <a:r>
                        <a:rPr lang="en-US" sz="1000">
                          <a:solidFill>
                            <a:srgbClr val="000000"/>
                          </a:solidFill>
                        </a:rPr>
                        <a:t>Support research users in data analytics on federation of compute clusters</a:t>
                      </a:r>
                      <a:endParaRPr sz="1000"/>
                    </a:p>
                  </a:txBody>
                  <a:tcPr marL="91425" marR="91425" marT="91425" marB="91425"/>
                </a:tc>
                <a:tc>
                  <a:txBody>
                    <a:bodyPr/>
                    <a:lstStyle/>
                    <a:p>
                      <a:pPr marL="457200" lvl="0" indent="-292100" rtl="0">
                        <a:spcBef>
                          <a:spcPts val="0"/>
                        </a:spcBef>
                        <a:spcAft>
                          <a:spcPts val="0"/>
                        </a:spcAft>
                        <a:buSzPts val="1000"/>
                        <a:buChar char="●"/>
                      </a:pPr>
                      <a:r>
                        <a:rPr lang="en-US" sz="1000"/>
                        <a:t>B2Find - B2Share</a:t>
                      </a:r>
                      <a:endParaRPr sz="1000"/>
                    </a:p>
                    <a:p>
                      <a:pPr marL="457200" lvl="0" indent="-292100" rtl="0">
                        <a:spcBef>
                          <a:spcPts val="0"/>
                        </a:spcBef>
                        <a:spcAft>
                          <a:spcPts val="0"/>
                        </a:spcAft>
                        <a:buSzPts val="1000"/>
                        <a:buChar char="●"/>
                      </a:pPr>
                      <a:r>
                        <a:rPr lang="en-US" sz="1000"/>
                        <a:t>B2Stage</a:t>
                      </a:r>
                      <a:endParaRPr sz="1000"/>
                    </a:p>
                    <a:p>
                      <a:pPr marL="457200" lvl="0" indent="-292100" rtl="0">
                        <a:spcBef>
                          <a:spcPts val="0"/>
                        </a:spcBef>
                        <a:spcAft>
                          <a:spcPts val="0"/>
                        </a:spcAft>
                        <a:buSzPts val="1000"/>
                        <a:buChar char="●"/>
                      </a:pPr>
                      <a:r>
                        <a:rPr lang="en-US" sz="1000"/>
                        <a:t>B2Safe</a:t>
                      </a:r>
                      <a:endParaRPr sz="1000"/>
                    </a:p>
                    <a:p>
                      <a:pPr marL="457200" lvl="0" indent="-292100" rtl="0">
                        <a:spcBef>
                          <a:spcPts val="0"/>
                        </a:spcBef>
                        <a:spcAft>
                          <a:spcPts val="0"/>
                        </a:spcAft>
                        <a:buSzPts val="1000"/>
                        <a:buChar char="●"/>
                      </a:pPr>
                      <a:r>
                        <a:rPr lang="en-US" sz="1000"/>
                        <a:t>B2Handle (PIDs)</a:t>
                      </a:r>
                      <a:endParaRPr sz="1000"/>
                    </a:p>
                    <a:p>
                      <a:pPr marL="457200" lvl="0" indent="-292100" rtl="0">
                        <a:spcBef>
                          <a:spcPts val="0"/>
                        </a:spcBef>
                        <a:spcAft>
                          <a:spcPts val="0"/>
                        </a:spcAft>
                        <a:buSzPts val="1000"/>
                        <a:buChar char="●"/>
                      </a:pPr>
                      <a:r>
                        <a:rPr lang="en-US" sz="1000"/>
                        <a:t>Jupyter</a:t>
                      </a:r>
                      <a:endParaRPr sz="1000"/>
                    </a:p>
                    <a:p>
                      <a:pPr marL="457200" lvl="0" indent="-292100" rtl="0">
                        <a:spcBef>
                          <a:spcPts val="0"/>
                        </a:spcBef>
                        <a:spcAft>
                          <a:spcPts val="0"/>
                        </a:spcAft>
                        <a:buSzPts val="1000"/>
                        <a:buChar char="●"/>
                      </a:pPr>
                      <a:r>
                        <a:rPr lang="en-US" sz="1000"/>
                        <a:t>Federated compute and storage resources</a:t>
                      </a:r>
                      <a:endParaRPr sz="1000"/>
                    </a:p>
                  </a:txBody>
                  <a:tcPr marL="91425" marR="91425" marT="91425" marB="91425"/>
                </a:tc>
              </a:tr>
              <a:tr h="698800">
                <a:tc>
                  <a:txBody>
                    <a:bodyPr/>
                    <a:lstStyle/>
                    <a:p>
                      <a:pPr marL="0" lvl="0" indent="0" rtl="0">
                        <a:spcBef>
                          <a:spcPts val="0"/>
                        </a:spcBef>
                        <a:spcAft>
                          <a:spcPts val="0"/>
                        </a:spcAft>
                        <a:buNone/>
                      </a:pPr>
                      <a:r>
                        <a:rPr lang="en-US" sz="1200"/>
                        <a:t>ICOS-eLTER CC</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Clr>
                          <a:srgbClr val="000000"/>
                        </a:buClr>
                        <a:buSzPts val="1000"/>
                        <a:buChar char="●"/>
                      </a:pPr>
                      <a:r>
                        <a:rPr lang="en-US" sz="1000">
                          <a:solidFill>
                            <a:srgbClr val="000000"/>
                          </a:solidFill>
                        </a:rPr>
                        <a:t>Enable researchers to find, access and process data from ICOS and eLTER</a:t>
                      </a:r>
                      <a:endParaRPr sz="1000">
                        <a:solidFill>
                          <a:srgbClr val="000000"/>
                        </a:solidFill>
                      </a:endParaRPr>
                    </a:p>
                    <a:p>
                      <a:pPr marL="457200" lvl="0" indent="-292100" rtl="0">
                        <a:spcBef>
                          <a:spcPts val="0"/>
                        </a:spcBef>
                        <a:spcAft>
                          <a:spcPts val="0"/>
                        </a:spcAft>
                        <a:buClr>
                          <a:srgbClr val="000000"/>
                        </a:buClr>
                        <a:buSzPts val="1000"/>
                        <a:buChar char="●"/>
                      </a:pPr>
                      <a:r>
                        <a:rPr lang="en-US" sz="1000">
                          <a:solidFill>
                            <a:srgbClr val="000000"/>
                          </a:solidFill>
                        </a:rPr>
                        <a:t>Integrate ICOS Portal and analysis tools with large-scale storage and compute resources</a:t>
                      </a:r>
                      <a:endParaRPr sz="1000">
                        <a:solidFill>
                          <a:srgbClr val="000000"/>
                        </a:solidFill>
                      </a:endParaRPr>
                    </a:p>
                    <a:p>
                      <a:pPr marL="457200" lvl="0" indent="-292100" rtl="0">
                        <a:spcBef>
                          <a:spcPts val="0"/>
                        </a:spcBef>
                        <a:spcAft>
                          <a:spcPts val="0"/>
                        </a:spcAft>
                        <a:buClr>
                          <a:srgbClr val="000000"/>
                        </a:buClr>
                        <a:buSzPts val="1000"/>
                        <a:buChar char="●"/>
                      </a:pPr>
                      <a:r>
                        <a:rPr lang="en-US" sz="1000">
                          <a:solidFill>
                            <a:srgbClr val="000000"/>
                          </a:solidFill>
                        </a:rPr>
                        <a:t>Support research users in data analytics on federation of compute clusters</a:t>
                      </a:r>
                      <a:endParaRPr sz="1000"/>
                    </a:p>
                  </a:txBody>
                  <a:tcPr marL="91425" marR="91425" marT="91425" marB="91425"/>
                </a:tc>
                <a:tc>
                  <a:txBody>
                    <a:bodyPr/>
                    <a:lstStyle/>
                    <a:p>
                      <a:pPr marL="457200" lvl="0" indent="-292100" rtl="0">
                        <a:spcBef>
                          <a:spcPts val="0"/>
                        </a:spcBef>
                        <a:spcAft>
                          <a:spcPts val="0"/>
                        </a:spcAft>
                        <a:buSzPts val="1000"/>
                        <a:buChar char="●"/>
                      </a:pPr>
                      <a:r>
                        <a:rPr lang="en-US" sz="1000"/>
                        <a:t>B2Safe</a:t>
                      </a:r>
                      <a:endParaRPr sz="1000"/>
                    </a:p>
                    <a:p>
                      <a:pPr marL="457200" lvl="0" indent="-292100" rtl="0">
                        <a:spcBef>
                          <a:spcPts val="0"/>
                        </a:spcBef>
                        <a:spcAft>
                          <a:spcPts val="0"/>
                        </a:spcAft>
                        <a:buSzPts val="1000"/>
                        <a:buChar char="●"/>
                      </a:pPr>
                      <a:r>
                        <a:rPr lang="en-US" sz="1000"/>
                        <a:t>B2Find</a:t>
                      </a:r>
                      <a:endParaRPr sz="1000"/>
                    </a:p>
                    <a:p>
                      <a:pPr marL="457200" lvl="0" indent="-292100" rtl="0">
                        <a:spcBef>
                          <a:spcPts val="0"/>
                        </a:spcBef>
                        <a:spcAft>
                          <a:spcPts val="0"/>
                        </a:spcAft>
                        <a:buSzPts val="1000"/>
                        <a:buChar char="●"/>
                      </a:pPr>
                      <a:r>
                        <a:rPr lang="en-US" sz="1000"/>
                        <a:t>B2Stage</a:t>
                      </a:r>
                      <a:endParaRPr sz="1000"/>
                    </a:p>
                    <a:p>
                      <a:pPr marL="457200" lvl="0" indent="-292100" rtl="0">
                        <a:spcBef>
                          <a:spcPts val="0"/>
                        </a:spcBef>
                        <a:spcAft>
                          <a:spcPts val="0"/>
                        </a:spcAft>
                        <a:buSzPts val="1000"/>
                        <a:buChar char="●"/>
                      </a:pPr>
                      <a:r>
                        <a:rPr lang="en-US" sz="1000"/>
                        <a:t>Federated cloud</a:t>
                      </a:r>
                      <a:endParaRPr sz="1000"/>
                    </a:p>
                  </a:txBody>
                  <a:tcPr marL="91425" marR="91425" marT="91425" marB="91425"/>
                </a:tc>
              </a:tr>
              <a:tr h="901425">
                <a:tc>
                  <a:txBody>
                    <a:bodyPr/>
                    <a:lstStyle/>
                    <a:p>
                      <a:pPr marL="0" lvl="0" indent="0" rtl="0">
                        <a:spcBef>
                          <a:spcPts val="0"/>
                        </a:spcBef>
                        <a:spcAft>
                          <a:spcPts val="0"/>
                        </a:spcAft>
                        <a:buNone/>
                      </a:pPr>
                      <a:r>
                        <a:rPr lang="en-US" sz="1200"/>
                        <a:t>Disaster Mitigation Plus CC</a:t>
                      </a:r>
                      <a:endParaRPr sz="1200"/>
                    </a:p>
                  </a:txBody>
                  <a:tcPr marL="91425" marR="91425" marT="91425" marB="91425">
                    <a:solidFill>
                      <a:srgbClr val="BF9000">
                        <a:alpha val="82300"/>
                      </a:srgbClr>
                    </a:solidFill>
                  </a:tcPr>
                </a:tc>
                <a:tc>
                  <a:txBody>
                    <a:bodyPr/>
                    <a:lstStyle/>
                    <a:p>
                      <a:pPr marL="457200" lvl="0" indent="-292100" rtl="0">
                        <a:spcBef>
                          <a:spcPts val="0"/>
                        </a:spcBef>
                        <a:spcAft>
                          <a:spcPts val="0"/>
                        </a:spcAft>
                        <a:buSzPts val="1000"/>
                        <a:buChar char="●"/>
                      </a:pPr>
                      <a:r>
                        <a:rPr lang="en-US" sz="1000"/>
                        <a:t>Setup simulation web portals for simulation of natural hazards (</a:t>
                      </a:r>
                      <a:r>
                        <a:rPr lang="en-US" sz="1000">
                          <a:solidFill>
                            <a:srgbClr val="000000"/>
                          </a:solidFill>
                        </a:rPr>
                        <a:t>storm surge, </a:t>
                      </a:r>
                      <a:r>
                        <a:rPr lang="en-US" sz="1000"/>
                        <a:t>dust transportation, forest fire, flood)</a:t>
                      </a:r>
                      <a:endParaRPr sz="1000"/>
                    </a:p>
                    <a:p>
                      <a:pPr marL="457200" lvl="0" indent="-292100" rtl="0">
                        <a:spcBef>
                          <a:spcPts val="0"/>
                        </a:spcBef>
                        <a:spcAft>
                          <a:spcPts val="0"/>
                        </a:spcAft>
                        <a:buSzPts val="1000"/>
                        <a:buChar char="●"/>
                      </a:pPr>
                      <a:r>
                        <a:rPr lang="en-US" sz="1000"/>
                        <a:t>Federate environmental data from agencies in Asia-Pacific region</a:t>
                      </a:r>
                      <a:endParaRPr sz="1000"/>
                    </a:p>
                  </a:txBody>
                  <a:tcPr marL="91425" marR="91425" marT="91425" marB="91425"/>
                </a:tc>
                <a:tc>
                  <a:txBody>
                    <a:bodyPr/>
                    <a:lstStyle/>
                    <a:p>
                      <a:pPr marL="457200" lvl="0" indent="-292100" rtl="0">
                        <a:spcBef>
                          <a:spcPts val="0"/>
                        </a:spcBef>
                        <a:spcAft>
                          <a:spcPts val="0"/>
                        </a:spcAft>
                        <a:buSzPts val="1000"/>
                        <a:buChar char="●"/>
                      </a:pPr>
                      <a:r>
                        <a:rPr lang="en-US" sz="1000"/>
                        <a:t>Federated compute resources (HTC and cloud)</a:t>
                      </a:r>
                      <a:endParaRPr sz="1000"/>
                    </a:p>
                    <a:p>
                      <a:pPr marL="457200" lvl="0" indent="-292100" rtl="0">
                        <a:spcBef>
                          <a:spcPts val="0"/>
                        </a:spcBef>
                        <a:spcAft>
                          <a:spcPts val="0"/>
                        </a:spcAft>
                        <a:buSzPts val="1000"/>
                        <a:buChar char="●"/>
                      </a:pPr>
                      <a:r>
                        <a:rPr lang="en-US" sz="1000"/>
                        <a:t>Operational tools</a:t>
                      </a:r>
                      <a:endParaRPr sz="1000"/>
                    </a:p>
                    <a:p>
                      <a:pPr marL="457200" lvl="0" indent="-292100" rtl="0">
                        <a:spcBef>
                          <a:spcPts val="0"/>
                        </a:spcBef>
                        <a:spcAft>
                          <a:spcPts val="0"/>
                        </a:spcAft>
                        <a:buSzPts val="1000"/>
                        <a:buChar char="●"/>
                      </a:pPr>
                      <a:r>
                        <a:rPr lang="en-US" sz="1000"/>
                        <a:t>FitSM</a:t>
                      </a:r>
                      <a:endParaRPr sz="1000"/>
                    </a:p>
                  </a:txBody>
                  <a:tcPr marL="91425" marR="91425" marT="91425" marB="91425"/>
                </a:tc>
              </a:tr>
            </a:tbl>
          </a:graphicData>
        </a:graphic>
      </p:graphicFrame>
    </p:spTree>
    <p:extLst>
      <p:ext uri="{BB962C8B-B14F-4D97-AF65-F5344CB8AC3E}">
        <p14:creationId xmlns:p14="http://schemas.microsoft.com/office/powerpoint/2010/main" val="257181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
        <p:nvSpPr>
          <p:cNvPr id="4" name="Date Placeholder 3"/>
          <p:cNvSpPr>
            <a:spLocks noGrp="1"/>
          </p:cNvSpPr>
          <p:nvPr>
            <p:ph type="dt" idx="10"/>
          </p:nvPr>
        </p:nvSpPr>
        <p:spPr/>
        <p:txBody>
          <a:bodyPr/>
          <a:lstStyle/>
          <a:p>
            <a:endParaRPr lang="en-US"/>
          </a:p>
        </p:txBody>
      </p:sp>
      <p:sp>
        <p:nvSpPr>
          <p:cNvPr id="5" name="Title 4"/>
          <p:cNvSpPr>
            <a:spLocks noGrp="1"/>
          </p:cNvSpPr>
          <p:nvPr>
            <p:ph type="title"/>
          </p:nvPr>
        </p:nvSpPr>
        <p:spPr>
          <a:xfrm>
            <a:off x="2911674" y="131650"/>
            <a:ext cx="5908797" cy="621900"/>
          </a:xfrm>
        </p:spPr>
        <p:txBody>
          <a:bodyPr/>
          <a:lstStyle/>
          <a:p>
            <a:r>
              <a:rPr lang="en-US" dirty="0" smtClean="0"/>
              <a:t>Distilled use cases (WP8)</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6396978"/>
              </p:ext>
            </p:extLst>
          </p:nvPr>
        </p:nvGraphicFramePr>
        <p:xfrm>
          <a:off x="251520" y="1124744"/>
          <a:ext cx="8496946" cy="5040561"/>
        </p:xfrm>
        <a:graphic>
          <a:graphicData uri="http://schemas.openxmlformats.org/drawingml/2006/table">
            <a:tbl>
              <a:tblPr firstRow="1" bandRow="1">
                <a:tableStyleId>{69012ECD-51FC-41F1-AA8D-1B2483CD663E}</a:tableStyleId>
              </a:tblPr>
              <a:tblGrid>
                <a:gridCol w="2448272"/>
                <a:gridCol w="2016224"/>
                <a:gridCol w="2664296"/>
                <a:gridCol w="1368154"/>
              </a:tblGrid>
              <a:tr h="757593">
                <a:tc>
                  <a:txBody>
                    <a:bodyPr/>
                    <a:lstStyle/>
                    <a:p>
                      <a:pPr algn="ctr"/>
                      <a:r>
                        <a:rPr lang="en-US" sz="2000" dirty="0" smtClean="0"/>
                        <a:t>Distilled use case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2000" dirty="0" smtClean="0"/>
                        <a:t>Implementation by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gridSpan="2">
                  <a:txBody>
                    <a:bodyPr/>
                    <a:lstStyle/>
                    <a:p>
                      <a:pPr algn="ctr"/>
                      <a:r>
                        <a:rPr lang="en-US" sz="2000" dirty="0" smtClean="0"/>
                        <a:t>Relevant services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hMerge="1">
                  <a:txBody>
                    <a:bodyPr/>
                    <a:lstStyle/>
                    <a:p>
                      <a:endParaRPr lang="en-US"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6982">
                <a:tc>
                  <a:txBody>
                    <a:bodyPr/>
                    <a:lstStyle/>
                    <a:p>
                      <a:r>
                        <a:rPr lang="en-US" sz="2000" dirty="0" smtClean="0">
                          <a:solidFill>
                            <a:srgbClr val="1B216E"/>
                          </a:solidFill>
                        </a:rPr>
                        <a:t>Application and data platform (portal/mobile)</a:t>
                      </a:r>
                      <a:endParaRPr lang="en-US" sz="20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EISCAT_3D</a:t>
                      </a:r>
                    </a:p>
                    <a:p>
                      <a:r>
                        <a:rPr lang="en-US" sz="1600" dirty="0" smtClean="0">
                          <a:solidFill>
                            <a:srgbClr val="1B216E"/>
                          </a:solidFill>
                        </a:rPr>
                        <a:t>ICOS-</a:t>
                      </a:r>
                      <a:r>
                        <a:rPr lang="en-US" sz="1600" dirty="0" err="1" smtClean="0">
                          <a:solidFill>
                            <a:srgbClr val="1B216E"/>
                          </a:solidFill>
                        </a:rPr>
                        <a:t>eLTER</a:t>
                      </a:r>
                      <a:endParaRPr lang="en-US" sz="1600" dirty="0" smtClean="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DIRAC</a:t>
                      </a:r>
                    </a:p>
                    <a:p>
                      <a:r>
                        <a:rPr lang="en-US" sz="1600" dirty="0" smtClean="0">
                          <a:solidFill>
                            <a:srgbClr val="1B216E"/>
                          </a:solidFill>
                        </a:rPr>
                        <a:t>B2Stage, B2Share</a:t>
                      </a:r>
                    </a:p>
                    <a:p>
                      <a:r>
                        <a:rPr lang="en-US" sz="1600" dirty="0" smtClean="0">
                          <a:solidFill>
                            <a:srgbClr val="1B216E"/>
                          </a:solidFill>
                        </a:rPr>
                        <a:t>B2Safe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4">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baseline="0" dirty="0" smtClean="0">
                          <a:solidFill>
                            <a:srgbClr val="1B216E"/>
                          </a:solidFill>
                        </a:rPr>
                        <a:t>EOSC-hub AAI</a:t>
                      </a:r>
                    </a:p>
                    <a:p>
                      <a:pPr marL="0" marR="0" indent="0" algn="ctr" defTabSz="3429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1B216E"/>
                        </a:solidFill>
                      </a:endParaRPr>
                    </a:p>
                    <a:p>
                      <a:pPr marL="0" marR="0" indent="0" algn="ctr" defTabSz="342900" rtl="0" eaLnBrk="1" fontAlgn="auto" latinLnBrk="0" hangingPunct="1">
                        <a:lnSpc>
                          <a:spcPct val="100000"/>
                        </a:lnSpc>
                        <a:spcBef>
                          <a:spcPts val="0"/>
                        </a:spcBef>
                        <a:spcAft>
                          <a:spcPts val="0"/>
                        </a:spcAft>
                        <a:buClrTx/>
                        <a:buSzTx/>
                        <a:buFontTx/>
                        <a:buNone/>
                        <a:tabLst/>
                        <a:defRPr/>
                      </a:pPr>
                      <a:r>
                        <a:rPr lang="en-US" sz="1600" baseline="0" dirty="0" err="1" smtClean="0">
                          <a:solidFill>
                            <a:srgbClr val="1B216E"/>
                          </a:solidFill>
                        </a:rPr>
                        <a:t>Fed.Cloud</a:t>
                      </a:r>
                      <a:endParaRPr lang="en-US" sz="1600" baseline="0" dirty="0" smtClean="0">
                        <a:solidFill>
                          <a:srgbClr val="1B216E"/>
                        </a:solidFill>
                      </a:endParaRPr>
                    </a:p>
                    <a:p>
                      <a:pPr marL="0" marR="0" indent="0" algn="ctr" defTabSz="3429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1B216E"/>
                        </a:solidFill>
                      </a:endParaRPr>
                    </a:p>
                    <a:p>
                      <a:pPr marL="0" marR="0" indent="0" algn="ctr" defTabSz="342900" rtl="0" eaLnBrk="1" fontAlgn="auto" latinLnBrk="0" hangingPunct="1">
                        <a:lnSpc>
                          <a:spcPct val="100000"/>
                        </a:lnSpc>
                        <a:spcBef>
                          <a:spcPts val="0"/>
                        </a:spcBef>
                        <a:spcAft>
                          <a:spcPts val="0"/>
                        </a:spcAft>
                        <a:buClrTx/>
                        <a:buSzTx/>
                        <a:buFontTx/>
                        <a:buNone/>
                        <a:tabLst/>
                        <a:defRPr/>
                      </a:pPr>
                      <a:r>
                        <a:rPr lang="en-US" sz="1600" baseline="0" dirty="0" smtClean="0">
                          <a:solidFill>
                            <a:srgbClr val="1B216E"/>
                          </a:solidFill>
                        </a:rPr>
                        <a:t>Containers</a:t>
                      </a:r>
                    </a:p>
                    <a:p>
                      <a:pPr marL="0" marR="0" indent="0" algn="ctr" defTabSz="3429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1B216E"/>
                        </a:solidFill>
                      </a:endParaRPr>
                    </a:p>
                    <a:p>
                      <a:pPr marL="0" marR="0" indent="0" algn="ctr" defTabSz="342900" rtl="0" eaLnBrk="1" fontAlgn="auto" latinLnBrk="0" hangingPunct="1">
                        <a:lnSpc>
                          <a:spcPct val="100000"/>
                        </a:lnSpc>
                        <a:spcBef>
                          <a:spcPts val="0"/>
                        </a:spcBef>
                        <a:spcAft>
                          <a:spcPts val="0"/>
                        </a:spcAft>
                        <a:buClrTx/>
                        <a:buSzTx/>
                        <a:buFontTx/>
                        <a:buNone/>
                        <a:tabLst/>
                        <a:defRPr/>
                      </a:pPr>
                      <a:r>
                        <a:rPr lang="en-US" sz="1600" baseline="0" dirty="0" smtClean="0">
                          <a:solidFill>
                            <a:srgbClr val="1B216E"/>
                          </a:solidFill>
                        </a:rPr>
                        <a:t>Storage </a:t>
                      </a:r>
                      <a:r>
                        <a:rPr lang="en-US" sz="1400" baseline="0" dirty="0" smtClean="0">
                          <a:solidFill>
                            <a:srgbClr val="1B216E"/>
                          </a:solidFill>
                        </a:rPr>
                        <a:t>(online, archive)</a:t>
                      </a:r>
                      <a:endParaRPr lang="en-US" sz="1400" dirty="0" smtClean="0">
                        <a:solidFill>
                          <a:srgbClr val="1B216E"/>
                        </a:solidFill>
                      </a:endParaRPr>
                    </a:p>
                    <a:p>
                      <a:endParaRPr lang="en-US" sz="1600" dirty="0" smtClean="0">
                        <a:solidFill>
                          <a:srgbClr val="1B216E"/>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6982">
                <a:tc>
                  <a:txBody>
                    <a:bodyPr/>
                    <a:lstStyle/>
                    <a:p>
                      <a:r>
                        <a:rPr lang="en-US" sz="2000" dirty="0" smtClean="0">
                          <a:solidFill>
                            <a:srgbClr val="1B216E"/>
                          </a:solidFill>
                        </a:rPr>
                        <a:t>Data and</a:t>
                      </a:r>
                      <a:r>
                        <a:rPr lang="en-US" sz="2000" baseline="0" dirty="0" smtClean="0">
                          <a:solidFill>
                            <a:srgbClr val="1B216E"/>
                          </a:solidFill>
                        </a:rPr>
                        <a:t> application replication ‘backbone’</a:t>
                      </a:r>
                      <a:endParaRPr lang="en-US" sz="20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ELIXIR</a:t>
                      </a:r>
                    </a:p>
                    <a:p>
                      <a:r>
                        <a:rPr lang="en-US" sz="1600" dirty="0" smtClean="0">
                          <a:solidFill>
                            <a:srgbClr val="1B216E"/>
                          </a:solidFill>
                        </a:rPr>
                        <a:t>EPOS-ORFEUS</a:t>
                      </a:r>
                      <a:endParaRPr lang="en-US" sz="16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FTS,</a:t>
                      </a:r>
                      <a:r>
                        <a:rPr lang="en-US" sz="1600" baseline="0" dirty="0" smtClean="0">
                          <a:solidFill>
                            <a:srgbClr val="1B216E"/>
                          </a:solidFill>
                        </a:rPr>
                        <a:t> B2Stage</a:t>
                      </a:r>
                    </a:p>
                    <a:p>
                      <a:r>
                        <a:rPr lang="en-US" sz="1600" baseline="0" dirty="0" err="1" smtClean="0">
                          <a:solidFill>
                            <a:srgbClr val="1B216E"/>
                          </a:solidFill>
                        </a:rPr>
                        <a:t>Kubernetes</a:t>
                      </a:r>
                      <a:endParaRPr lang="en-US" sz="1600" baseline="0" dirty="0" smtClean="0">
                        <a:solidFill>
                          <a:srgbClr val="1B216E"/>
                        </a:solidFill>
                      </a:endParaRPr>
                    </a:p>
                    <a:p>
                      <a:r>
                        <a:rPr lang="en-US" sz="1600" baseline="0" dirty="0" smtClean="0">
                          <a:solidFill>
                            <a:srgbClr val="1B216E"/>
                          </a:solidFill>
                        </a:rPr>
                        <a:t>Life science AAI; EPOS AAI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22022">
                <a:tc>
                  <a:txBody>
                    <a:bodyPr/>
                    <a:lstStyle/>
                    <a:p>
                      <a:r>
                        <a:rPr lang="en-US" sz="2000" dirty="0" smtClean="0">
                          <a:solidFill>
                            <a:srgbClr val="1B216E"/>
                          </a:solidFill>
                        </a:rPr>
                        <a:t>‘</a:t>
                      </a:r>
                      <a:r>
                        <a:rPr lang="en-US" sz="2000" dirty="0" err="1" smtClean="0">
                          <a:solidFill>
                            <a:srgbClr val="1B216E"/>
                          </a:solidFill>
                        </a:rPr>
                        <a:t>Dropbox</a:t>
                      </a:r>
                      <a:r>
                        <a:rPr lang="en-US" sz="2000" dirty="0" smtClean="0">
                          <a:solidFill>
                            <a:srgbClr val="1B216E"/>
                          </a:solidFill>
                        </a:rPr>
                        <a:t> with pattern-matching’ for data streams </a:t>
                      </a:r>
                      <a:endParaRPr lang="en-US" sz="20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Marine</a:t>
                      </a:r>
                      <a:endParaRPr lang="en-US" sz="16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B2Find, B2Stage</a:t>
                      </a:r>
                    </a:p>
                    <a:p>
                      <a:r>
                        <a:rPr lang="en-US" sz="1600" dirty="0" err="1" smtClean="0">
                          <a:solidFill>
                            <a:srgbClr val="1B216E"/>
                          </a:solidFill>
                        </a:rPr>
                        <a:t>Jupyter</a:t>
                      </a:r>
                      <a:endParaRPr lang="en-US" sz="16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6982">
                <a:tc>
                  <a:txBody>
                    <a:bodyPr/>
                    <a:lstStyle/>
                    <a:p>
                      <a:r>
                        <a:rPr lang="en-US" sz="2000" dirty="0" smtClean="0">
                          <a:solidFill>
                            <a:srgbClr val="1B216E"/>
                          </a:solidFill>
                        </a:rPr>
                        <a:t>User workflows over distributed data and compute</a:t>
                      </a:r>
                      <a:endParaRPr lang="en-US" sz="20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Fusion</a:t>
                      </a:r>
                    </a:p>
                    <a:p>
                      <a:r>
                        <a:rPr lang="en-US" sz="1600" dirty="0" smtClean="0">
                          <a:solidFill>
                            <a:srgbClr val="1B216E"/>
                          </a:solidFill>
                        </a:rPr>
                        <a:t>Radio</a:t>
                      </a:r>
                      <a:r>
                        <a:rPr lang="en-US" sz="1600" baseline="0" dirty="0" smtClean="0">
                          <a:solidFill>
                            <a:srgbClr val="1B216E"/>
                          </a:solidFill>
                        </a:rPr>
                        <a:t> astronomy</a:t>
                      </a:r>
                      <a:endParaRPr lang="en-US" sz="1600" dirty="0" smtClean="0">
                        <a:solidFill>
                          <a:srgbClr val="1B216E"/>
                        </a:solidFill>
                      </a:endParaRPr>
                    </a:p>
                    <a:p>
                      <a:r>
                        <a:rPr lang="en-US" sz="1600" dirty="0" smtClean="0">
                          <a:solidFill>
                            <a:srgbClr val="1B216E"/>
                          </a:solidFill>
                        </a:rPr>
                        <a:t>Disaster Mitigation</a:t>
                      </a:r>
                      <a:endParaRPr lang="en-US" sz="16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solidFill>
                            <a:srgbClr val="1B216E"/>
                          </a:solidFill>
                        </a:rPr>
                        <a:t>DODAS</a:t>
                      </a:r>
                    </a:p>
                    <a:p>
                      <a:r>
                        <a:rPr lang="en-US" sz="1600" dirty="0" err="1" smtClean="0">
                          <a:solidFill>
                            <a:srgbClr val="1B216E"/>
                          </a:solidFill>
                        </a:rPr>
                        <a:t>OneData</a:t>
                      </a:r>
                      <a:endParaRPr lang="en-US" sz="1600" dirty="0" smtClean="0">
                        <a:solidFill>
                          <a:srgbClr val="1B216E"/>
                        </a:solidFill>
                      </a:endParaRPr>
                    </a:p>
                    <a:p>
                      <a:r>
                        <a:rPr lang="en-US" sz="1600" dirty="0" err="1" smtClean="0">
                          <a:solidFill>
                            <a:srgbClr val="1B216E"/>
                          </a:solidFill>
                        </a:rPr>
                        <a:t>Jupyter</a:t>
                      </a:r>
                      <a:endParaRPr lang="en-US" sz="1600" dirty="0">
                        <a:solidFill>
                          <a:srgbClr val="1B216E"/>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97956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sp>
        <p:nvSpPr>
          <p:cNvPr id="3" name="Text Placeholder 2"/>
          <p:cNvSpPr>
            <a:spLocks noGrp="1"/>
          </p:cNvSpPr>
          <p:nvPr>
            <p:ph type="body" idx="1"/>
          </p:nvPr>
        </p:nvSpPr>
        <p:spPr/>
        <p:txBody>
          <a:bodyPr/>
          <a:lstStyle/>
          <a:p>
            <a:r>
              <a:rPr lang="en-US" dirty="0" smtClean="0"/>
              <a:t>EOSC for the long-tail</a:t>
            </a:r>
          </a:p>
          <a:p>
            <a:r>
              <a:rPr lang="en-US" dirty="0" smtClean="0"/>
              <a:t>Reaching and serving inter/multi-disciplinary researchers</a:t>
            </a:r>
          </a:p>
          <a:p>
            <a:r>
              <a:rPr lang="en-US" dirty="0" smtClean="0"/>
              <a:t>EOSC portal vs. </a:t>
            </a:r>
            <a:r>
              <a:rPr lang="en-US" dirty="0" err="1" smtClean="0"/>
              <a:t>eInfraCentral</a:t>
            </a:r>
            <a:r>
              <a:rPr lang="en-US" dirty="0" smtClean="0"/>
              <a:t> vs. EOSC-hub Marketplace vs. </a:t>
            </a:r>
            <a:r>
              <a:rPr lang="mr-IN" dirty="0" smtClean="0"/>
              <a:t>…</a:t>
            </a:r>
            <a:endParaRPr lang="en-US" dirty="0" smtClean="0"/>
          </a:p>
          <a:p>
            <a:r>
              <a:rPr lang="en-US" dirty="0" smtClean="0"/>
              <a:t>Capacity allocation</a:t>
            </a:r>
          </a:p>
        </p:txBody>
      </p:sp>
      <p:sp>
        <p:nvSpPr>
          <p:cNvPr id="4" name="Date Placeholder 3"/>
          <p:cNvSpPr>
            <a:spLocks noGrp="1"/>
          </p:cNvSpPr>
          <p:nvPr>
            <p:ph type="dt" idx="10"/>
          </p:nvPr>
        </p:nvSpPr>
        <p:spPr/>
        <p:txBody>
          <a:bodyPr/>
          <a:lstStyle/>
          <a:p>
            <a:endParaRPr lang="en-US"/>
          </a:p>
        </p:txBody>
      </p:sp>
      <p:sp>
        <p:nvSpPr>
          <p:cNvPr id="5" name="Title 4"/>
          <p:cNvSpPr>
            <a:spLocks noGrp="1"/>
          </p:cNvSpPr>
          <p:nvPr>
            <p:ph type="title"/>
          </p:nvPr>
        </p:nvSpPr>
        <p:spPr/>
        <p:txBody>
          <a:bodyPr/>
          <a:lstStyle/>
          <a:p>
            <a:r>
              <a:rPr lang="en-US" dirty="0" smtClean="0"/>
              <a:t>(Some) open questions</a:t>
            </a:r>
            <a:endParaRPr lang="en-US" dirty="0"/>
          </a:p>
        </p:txBody>
      </p:sp>
    </p:spTree>
    <p:extLst>
      <p:ext uri="{BB962C8B-B14F-4D97-AF65-F5344CB8AC3E}">
        <p14:creationId xmlns:p14="http://schemas.microsoft.com/office/powerpoint/2010/main" val="32388574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Content Placeholder 2"/>
          <p:cNvSpPr>
            <a:spLocks noGrp="1"/>
          </p:cNvSpPr>
          <p:nvPr>
            <p:ph idx="1"/>
          </p:nvPr>
        </p:nvSpPr>
        <p:spPr>
          <a:xfrm>
            <a:off x="251520" y="1382305"/>
            <a:ext cx="8640960" cy="4855007"/>
          </a:xfrm>
        </p:spPr>
        <p:txBody>
          <a:bodyPr>
            <a:normAutofit/>
          </a:bodyPr>
          <a:lstStyle/>
          <a:p>
            <a:r>
              <a:rPr lang="en-US" dirty="0" smtClean="0"/>
              <a:t>EOSC &amp; history in a nutshell </a:t>
            </a:r>
          </a:p>
          <a:p>
            <a:r>
              <a:rPr lang="en-US" dirty="0" smtClean="0"/>
              <a:t>Research community engagement </a:t>
            </a:r>
          </a:p>
          <a:p>
            <a:pPr lvl="1"/>
            <a:r>
              <a:rPr lang="en-US" dirty="0" err="1" smtClean="0"/>
              <a:t>EOSCpilot</a:t>
            </a:r>
            <a:r>
              <a:rPr lang="en-US" dirty="0" smtClean="0"/>
              <a:t> &amp; EOSC-hub</a:t>
            </a:r>
          </a:p>
          <a:p>
            <a:pPr lvl="2"/>
            <a:r>
              <a:rPr lang="en-US" dirty="0" err="1" smtClean="0"/>
              <a:t>EOSCpilot</a:t>
            </a:r>
            <a:r>
              <a:rPr lang="en-US" dirty="0" smtClean="0"/>
              <a:t> Science Demonstrators, CCs, TSs, BDs, tech-talks, 1-on-1 meetings, </a:t>
            </a:r>
            <a:r>
              <a:rPr lang="mr-IN" dirty="0" smtClean="0"/>
              <a:t>…</a:t>
            </a:r>
            <a:endParaRPr lang="en-US" dirty="0" smtClean="0"/>
          </a:p>
          <a:p>
            <a:pPr lvl="2"/>
            <a:r>
              <a:rPr lang="en-US" dirty="0" smtClean="0"/>
              <a:t>Findings so far</a:t>
            </a:r>
          </a:p>
          <a:p>
            <a:pPr lvl="2"/>
            <a:r>
              <a:rPr lang="en-US" dirty="0" smtClean="0"/>
              <a:t>Partnerships</a:t>
            </a:r>
          </a:p>
          <a:p>
            <a:r>
              <a:rPr lang="en-US" dirty="0" smtClean="0"/>
              <a:t>What’s next?</a:t>
            </a:r>
          </a:p>
        </p:txBody>
      </p:sp>
      <p:sp>
        <p:nvSpPr>
          <p:cNvPr id="4" name="Date Placeholder 3"/>
          <p:cNvSpPr>
            <a:spLocks noGrp="1"/>
          </p:cNvSpPr>
          <p:nvPr>
            <p:ph type="dt" sz="half" idx="10"/>
          </p:nvPr>
        </p:nvSpPr>
        <p:spPr/>
        <p:txBody>
          <a:bodyPr/>
          <a:lstStyle/>
          <a:p>
            <a:fld id="{1D8BD707-D9CF-40AE-B4C6-C98DA3205C09}" type="datetimeFigureOut">
              <a:rPr lang="en-US" smtClean="0"/>
              <a:pPr/>
              <a:t>18. 06. 13.</a:t>
            </a:fld>
            <a:endParaRPr lang="en-US" dirty="0"/>
          </a:p>
        </p:txBody>
      </p:sp>
      <p:sp>
        <p:nvSpPr>
          <p:cNvPr id="5" name="Text Placeholder 4"/>
          <p:cNvSpPr>
            <a:spLocks noGrp="1"/>
          </p:cNvSpPr>
          <p:nvPr>
            <p:ph type="body" sz="quarter" idx="14"/>
          </p:nvPr>
        </p:nvSpPr>
        <p:spPr>
          <a:noFill/>
        </p:spPr>
        <p:txBody>
          <a:bodyPr/>
          <a:lstStyle/>
          <a:p>
            <a:r>
              <a:rPr lang="en-US" dirty="0" smtClean="0"/>
              <a:t>Outline</a:t>
            </a:r>
            <a:endParaRPr lang="en-US" dirty="0"/>
          </a:p>
        </p:txBody>
      </p:sp>
    </p:spTree>
    <p:extLst>
      <p:ext uri="{BB962C8B-B14F-4D97-AF65-F5344CB8AC3E}">
        <p14:creationId xmlns:p14="http://schemas.microsoft.com/office/powerpoint/2010/main" val="15689426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sp>
        <p:nvSpPr>
          <p:cNvPr id="3" name="Text Placeholder 2"/>
          <p:cNvSpPr>
            <a:spLocks noGrp="1"/>
          </p:cNvSpPr>
          <p:nvPr>
            <p:ph type="body" idx="1"/>
          </p:nvPr>
        </p:nvSpPr>
        <p:spPr>
          <a:xfrm>
            <a:off x="251520" y="1166281"/>
            <a:ext cx="8640960" cy="4855007"/>
          </a:xfrm>
        </p:spPr>
        <p:txBody>
          <a:bodyPr/>
          <a:lstStyle/>
          <a:p>
            <a:r>
              <a:rPr lang="en-US" dirty="0" err="1" smtClean="0"/>
              <a:t>OpenAIRE</a:t>
            </a:r>
            <a:r>
              <a:rPr lang="en-US" dirty="0" smtClean="0"/>
              <a:t>-Advance (EINFRA12)</a:t>
            </a:r>
          </a:p>
          <a:p>
            <a:pPr lvl="1"/>
            <a:r>
              <a:rPr lang="en-US" sz="2400" dirty="0"/>
              <a:t>EOSC-hub ~ storage, compute, application services</a:t>
            </a:r>
          </a:p>
          <a:p>
            <a:pPr lvl="1"/>
            <a:r>
              <a:rPr lang="en-US" sz="2400" dirty="0" err="1"/>
              <a:t>OpenAIRE</a:t>
            </a:r>
            <a:r>
              <a:rPr lang="en-US" sz="2400" dirty="0"/>
              <a:t> ~ RDM; Publication </a:t>
            </a:r>
            <a:r>
              <a:rPr lang="en-US" sz="2400" dirty="0" smtClean="0"/>
              <a:t>services</a:t>
            </a:r>
            <a:endParaRPr lang="en-US" sz="2400" dirty="0"/>
          </a:p>
          <a:p>
            <a:pPr marL="1021081" lvl="2" indent="0">
              <a:buNone/>
            </a:pPr>
            <a:r>
              <a:rPr lang="en-US" dirty="0" smtClean="0"/>
              <a:t>National &amp; research community building; Tech. integration; Governance</a:t>
            </a:r>
          </a:p>
          <a:p>
            <a:pPr marL="1021081" lvl="2" indent="0">
              <a:buNone/>
            </a:pPr>
            <a:r>
              <a:rPr lang="en-US" sz="1800" dirty="0" smtClean="0">
                <a:solidFill>
                  <a:schemeClr val="accent4"/>
                </a:solidFill>
              </a:rPr>
              <a:t>National e-</a:t>
            </a:r>
            <a:r>
              <a:rPr lang="en-US" sz="1800" dirty="0">
                <a:solidFill>
                  <a:schemeClr val="accent4"/>
                </a:solidFill>
              </a:rPr>
              <a:t>infra </a:t>
            </a:r>
            <a:r>
              <a:rPr lang="en-US" sz="1800" dirty="0" smtClean="0">
                <a:solidFill>
                  <a:schemeClr val="accent4"/>
                </a:solidFill>
              </a:rPr>
              <a:t>contacts: </a:t>
            </a:r>
            <a:r>
              <a:rPr lang="en-US" sz="1800" dirty="0" smtClean="0">
                <a:solidFill>
                  <a:schemeClr val="accent4"/>
                </a:solidFill>
                <a:hlinkClick r:id="rId2"/>
              </a:rPr>
              <a:t>https</a:t>
            </a:r>
            <a:r>
              <a:rPr lang="en-US" sz="1800" dirty="0">
                <a:solidFill>
                  <a:schemeClr val="accent4"/>
                </a:solidFill>
                <a:hlinkClick r:id="rId2"/>
              </a:rPr>
              <a:t>://docs.google.com/spreadsheets/d/1sRyUFx5oEVZrtkiQ8t1Bg2amh1qU1M2rvfs7H1i3JlQ/edit#gid=</a:t>
            </a:r>
            <a:r>
              <a:rPr lang="en-US" sz="1800" dirty="0" smtClean="0">
                <a:solidFill>
                  <a:schemeClr val="accent4"/>
                </a:solidFill>
                <a:hlinkClick r:id="rId2"/>
              </a:rPr>
              <a:t>0</a:t>
            </a:r>
            <a:endParaRPr lang="en-US" sz="1800" dirty="0">
              <a:solidFill>
                <a:schemeClr val="accent4"/>
              </a:solidFill>
            </a:endParaRPr>
          </a:p>
          <a:p>
            <a:r>
              <a:rPr lang="en-US" dirty="0" smtClean="0"/>
              <a:t>GEANT 4-2 (</a:t>
            </a:r>
            <a:r>
              <a:rPr lang="en-US" dirty="0" err="1" smtClean="0"/>
              <a:t>MoU</a:t>
            </a:r>
            <a:r>
              <a:rPr lang="en-US" dirty="0" smtClean="0"/>
              <a:t> in </a:t>
            </a:r>
            <a:r>
              <a:rPr lang="en-US" dirty="0" err="1" smtClean="0"/>
              <a:t>prepapration</a:t>
            </a:r>
            <a:r>
              <a:rPr lang="en-US" dirty="0" smtClean="0"/>
              <a:t>)</a:t>
            </a:r>
            <a:br>
              <a:rPr lang="en-US" dirty="0" smtClean="0"/>
            </a:br>
            <a:r>
              <a:rPr lang="en-US" sz="2400" dirty="0" smtClean="0"/>
              <a:t>Strategy </a:t>
            </a:r>
            <a:r>
              <a:rPr lang="en-US" sz="2400" dirty="0"/>
              <a:t>and Business </a:t>
            </a:r>
            <a:r>
              <a:rPr lang="en-US" sz="2400" dirty="0" smtClean="0"/>
              <a:t>Development; Innovation Management</a:t>
            </a:r>
            <a:r>
              <a:rPr lang="mr-IN" sz="2400" dirty="0" smtClean="0"/>
              <a:t>…</a:t>
            </a:r>
            <a:r>
              <a:rPr lang="en-US" sz="2400" dirty="0" smtClean="0"/>
              <a:t>; Federated </a:t>
            </a:r>
            <a:r>
              <a:rPr lang="en-US" sz="2400" dirty="0"/>
              <a:t>Service </a:t>
            </a:r>
            <a:r>
              <a:rPr lang="en-US" sz="2400" dirty="0" smtClean="0"/>
              <a:t>Management;</a:t>
            </a:r>
            <a:r>
              <a:rPr lang="en-US" sz="2400" dirty="0"/>
              <a:t> </a:t>
            </a:r>
            <a:r>
              <a:rPr lang="en-US" sz="2400" dirty="0" smtClean="0"/>
              <a:t>AAI Cloud interoperability &amp; integration; Technical </a:t>
            </a:r>
            <a:r>
              <a:rPr lang="en-US" sz="2400" dirty="0"/>
              <a:t>Coordination </a:t>
            </a:r>
          </a:p>
          <a:p>
            <a:pPr lvl="1"/>
            <a:endParaRPr lang="en-US" sz="2800" dirty="0"/>
          </a:p>
        </p:txBody>
      </p:sp>
      <p:sp>
        <p:nvSpPr>
          <p:cNvPr id="4" name="Date Placeholder 3"/>
          <p:cNvSpPr>
            <a:spLocks noGrp="1"/>
          </p:cNvSpPr>
          <p:nvPr>
            <p:ph type="dt" idx="10"/>
          </p:nvPr>
        </p:nvSpPr>
        <p:spPr/>
        <p:txBody>
          <a:bodyPr/>
          <a:lstStyle/>
          <a:p>
            <a:endParaRPr lang="en-US"/>
          </a:p>
        </p:txBody>
      </p:sp>
      <p:sp>
        <p:nvSpPr>
          <p:cNvPr id="5" name="Title 4"/>
          <p:cNvSpPr>
            <a:spLocks noGrp="1"/>
          </p:cNvSpPr>
          <p:nvPr>
            <p:ph type="title"/>
          </p:nvPr>
        </p:nvSpPr>
        <p:spPr/>
        <p:txBody>
          <a:bodyPr/>
          <a:lstStyle/>
          <a:p>
            <a:r>
              <a:rPr lang="en-US" dirty="0" smtClean="0"/>
              <a:t>Partnerships</a:t>
            </a:r>
            <a:endParaRPr lang="en-US" dirty="0"/>
          </a:p>
        </p:txBody>
      </p:sp>
      <p:sp>
        <p:nvSpPr>
          <p:cNvPr id="6" name="Rectangular Callout 5"/>
          <p:cNvSpPr/>
          <p:nvPr/>
        </p:nvSpPr>
        <p:spPr>
          <a:xfrm>
            <a:off x="5796136" y="3068960"/>
            <a:ext cx="2448272" cy="648072"/>
          </a:xfrm>
          <a:prstGeom prst="wedgeRectCallout">
            <a:avLst>
              <a:gd name="adj1" fmla="val -20833"/>
              <a:gd name="adj2" fmla="val 857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NRENs </a:t>
            </a:r>
            <a:r>
              <a:rPr lang="en-US" dirty="0" err="1" smtClean="0"/>
              <a:t>pls</a:t>
            </a:r>
            <a:r>
              <a:rPr lang="en-US" dirty="0" smtClean="0"/>
              <a:t> get in touch with your peers!</a:t>
            </a:r>
            <a:endParaRPr lang="en-US" dirty="0"/>
          </a:p>
        </p:txBody>
      </p:sp>
    </p:spTree>
    <p:extLst>
      <p:ext uri="{BB962C8B-B14F-4D97-AF65-F5344CB8AC3E}">
        <p14:creationId xmlns:p14="http://schemas.microsoft.com/office/powerpoint/2010/main" val="3995250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sp>
        <p:nvSpPr>
          <p:cNvPr id="3" name="Text Placeholder 2"/>
          <p:cNvSpPr>
            <a:spLocks noGrp="1"/>
          </p:cNvSpPr>
          <p:nvPr>
            <p:ph type="body" idx="1"/>
          </p:nvPr>
        </p:nvSpPr>
        <p:spPr>
          <a:xfrm>
            <a:off x="251520" y="1022265"/>
            <a:ext cx="8640960" cy="4855007"/>
          </a:xfrm>
        </p:spPr>
        <p:txBody>
          <a:bodyPr/>
          <a:lstStyle/>
          <a:p>
            <a:r>
              <a:rPr lang="en-US" dirty="0" smtClean="0"/>
              <a:t>2018:</a:t>
            </a:r>
          </a:p>
          <a:p>
            <a:pPr lvl="1"/>
            <a:r>
              <a:rPr lang="en-US" dirty="0" smtClean="0"/>
              <a:t>EOSC-hub Rules of Participation </a:t>
            </a:r>
            <a:r>
              <a:rPr lang="en-US" dirty="0" smtClean="0">
                <a:sym typeface="Wingdings"/>
              </a:rPr>
              <a:t>(for providers)</a:t>
            </a:r>
          </a:p>
          <a:p>
            <a:pPr lvl="1"/>
            <a:r>
              <a:rPr lang="en-US" dirty="0" smtClean="0"/>
              <a:t>EOSC</a:t>
            </a:r>
            <a:r>
              <a:rPr lang="en-US" dirty="0"/>
              <a:t>-hub Marketplace (to replace the Web catalogue</a:t>
            </a:r>
            <a:r>
              <a:rPr lang="en-US" dirty="0" smtClean="0"/>
              <a:t>)</a:t>
            </a:r>
          </a:p>
          <a:p>
            <a:pPr lvl="1"/>
            <a:r>
              <a:rPr lang="en-US" dirty="0" smtClean="0"/>
              <a:t>DI4R in Lisbon (Oct 9-11)</a:t>
            </a:r>
          </a:p>
          <a:p>
            <a:pPr lvl="2"/>
            <a:r>
              <a:rPr lang="en-US" dirty="0" smtClean="0"/>
              <a:t>Call for contribution is now open (until Jun 29)</a:t>
            </a:r>
          </a:p>
          <a:p>
            <a:r>
              <a:rPr lang="en-US" dirty="0" smtClean="0">
                <a:sym typeface="Wingdings"/>
              </a:rPr>
              <a:t>2019-:</a:t>
            </a:r>
          </a:p>
          <a:p>
            <a:pPr lvl="1"/>
            <a:r>
              <a:rPr lang="en-US" dirty="0" smtClean="0">
                <a:sym typeface="Wingdings"/>
              </a:rPr>
              <a:t>Focus on external communities</a:t>
            </a:r>
          </a:p>
          <a:p>
            <a:pPr lvl="1"/>
            <a:r>
              <a:rPr lang="en-US" dirty="0" smtClean="0">
                <a:sym typeface="Wingdings"/>
              </a:rPr>
              <a:t>Interfacing with new INFRAEOSC</a:t>
            </a:r>
            <a:r>
              <a:rPr lang="en-US" dirty="0">
                <a:sym typeface="Wingdings"/>
              </a:rPr>
              <a:t>-* </a:t>
            </a:r>
            <a:r>
              <a:rPr lang="en-US" dirty="0" smtClean="0">
                <a:sym typeface="Wingdings"/>
              </a:rPr>
              <a:t>projects</a:t>
            </a:r>
            <a:endParaRPr lang="en-US" dirty="0">
              <a:sym typeface="Wingdings"/>
            </a:endParaRPr>
          </a:p>
          <a:p>
            <a:pPr lvl="2"/>
            <a:r>
              <a:rPr lang="en-US" dirty="0">
                <a:sym typeface="Wingdings"/>
              </a:rPr>
              <a:t>Governance; RI clusters; Commercial </a:t>
            </a:r>
            <a:r>
              <a:rPr lang="en-US" dirty="0" smtClean="0">
                <a:sym typeface="Wingdings"/>
              </a:rPr>
              <a:t>procurement; </a:t>
            </a:r>
            <a:r>
              <a:rPr lang="en-US" dirty="0">
                <a:sym typeface="Wingdings"/>
              </a:rPr>
              <a:t>etc.</a:t>
            </a:r>
          </a:p>
          <a:p>
            <a:pPr lvl="1"/>
            <a:endParaRPr lang="en-US" dirty="0"/>
          </a:p>
        </p:txBody>
      </p:sp>
      <p:sp>
        <p:nvSpPr>
          <p:cNvPr id="4" name="Date Placeholder 3"/>
          <p:cNvSpPr>
            <a:spLocks noGrp="1"/>
          </p:cNvSpPr>
          <p:nvPr>
            <p:ph type="dt" idx="10"/>
          </p:nvPr>
        </p:nvSpPr>
        <p:spPr/>
        <p:txBody>
          <a:bodyPr/>
          <a:lstStyle/>
          <a:p>
            <a:endParaRPr lang="en-US"/>
          </a:p>
        </p:txBody>
      </p:sp>
      <p:sp>
        <p:nvSpPr>
          <p:cNvPr id="5" name="Title 4"/>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2888010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65A2D21-3F0E-4C82-995D-91B73D52341F}"/>
              </a:ext>
            </a:extLst>
          </p:cNvPr>
          <p:cNvSpPr>
            <a:spLocks noGrp="1"/>
          </p:cNvSpPr>
          <p:nvPr>
            <p:ph type="title"/>
          </p:nvPr>
        </p:nvSpPr>
        <p:spPr/>
        <p:txBody>
          <a:bodyPr/>
          <a:lstStyle/>
          <a:p>
            <a:r>
              <a:rPr lang="en-GB" dirty="0" smtClean="0"/>
              <a:t>Thank you for your attention!</a:t>
            </a:r>
            <a:endParaRPr lang="en-GB" dirty="0"/>
          </a:p>
        </p:txBody>
      </p:sp>
      <p:sp>
        <p:nvSpPr>
          <p:cNvPr id="3" name="Segnaposto contenuto 2">
            <a:extLst>
              <a:ext uri="{FF2B5EF4-FFF2-40B4-BE49-F238E27FC236}">
                <a16:creationId xmlns="" xmlns:a16="http://schemas.microsoft.com/office/drawing/2014/main" id="{D6AF74F5-B822-494B-A042-C9131B52B06B}"/>
              </a:ext>
            </a:extLst>
          </p:cNvPr>
          <p:cNvSpPr>
            <a:spLocks noGrp="1"/>
          </p:cNvSpPr>
          <p:nvPr>
            <p:ph sz="quarter" idx="10"/>
          </p:nvPr>
        </p:nvSpPr>
        <p:spPr/>
        <p:txBody>
          <a:bodyPr/>
          <a:lstStyle/>
          <a:p>
            <a:r>
              <a:rPr lang="en-GB" dirty="0" smtClean="0"/>
              <a:t>Contact: </a:t>
            </a:r>
          </a:p>
          <a:p>
            <a:r>
              <a:rPr lang="en-GB" dirty="0" smtClean="0">
                <a:hlinkClick r:id="rId2"/>
              </a:rPr>
              <a:t>www.eosc-hub.eu</a:t>
            </a:r>
            <a:r>
              <a:rPr lang="en-GB" dirty="0" smtClean="0"/>
              <a:t> </a:t>
            </a:r>
          </a:p>
          <a:p>
            <a:r>
              <a:rPr lang="en-GB" dirty="0">
                <a:hlinkClick r:id="rId3"/>
              </a:rPr>
              <a:t>Gergely.sipos@egi.eu</a:t>
            </a:r>
            <a:r>
              <a:rPr lang="en-GB" dirty="0"/>
              <a:t> </a:t>
            </a:r>
          </a:p>
        </p:txBody>
      </p:sp>
      <p:sp>
        <p:nvSpPr>
          <p:cNvPr id="4" name="Segnaposto contenuto 3">
            <a:extLst>
              <a:ext uri="{FF2B5EF4-FFF2-40B4-BE49-F238E27FC236}">
                <a16:creationId xmlns="" xmlns:a16="http://schemas.microsoft.com/office/drawing/2014/main" id="{9825091B-3E5C-4AEB-B557-CDD0740FE56F}"/>
              </a:ext>
            </a:extLst>
          </p:cNvPr>
          <p:cNvSpPr>
            <a:spLocks noGrp="1"/>
          </p:cNvSpPr>
          <p:nvPr>
            <p:ph sz="quarter" idx="11"/>
          </p:nvPr>
        </p:nvSpPr>
        <p:spPr/>
        <p:txBody>
          <a:bodyPr>
            <a:normAutofit fontScale="92500" lnSpcReduction="10000"/>
          </a:bodyPr>
          <a:lstStyle/>
          <a:p>
            <a:r>
              <a:rPr lang="en-GB" dirty="0" smtClean="0"/>
              <a:t>Questions?</a:t>
            </a:r>
            <a:endParaRPr lang="en-GB" dirty="0"/>
          </a:p>
        </p:txBody>
      </p:sp>
    </p:spTree>
    <p:extLst>
      <p:ext uri="{BB962C8B-B14F-4D97-AF65-F5344CB8AC3E}">
        <p14:creationId xmlns:p14="http://schemas.microsoft.com/office/powerpoint/2010/main" val="3838940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18. 06. 13.</a:t>
            </a:fld>
            <a:endParaRPr lang="en-US" dirty="0"/>
          </a:p>
        </p:txBody>
      </p:sp>
      <p:sp>
        <p:nvSpPr>
          <p:cNvPr id="5" name="Text Placeholder 4"/>
          <p:cNvSpPr>
            <a:spLocks noGrp="1"/>
          </p:cNvSpPr>
          <p:nvPr>
            <p:ph type="body" sz="quarter" idx="14"/>
          </p:nvPr>
        </p:nvSpPr>
        <p:spPr/>
        <p:txBody>
          <a:bodyPr>
            <a:normAutofit/>
          </a:bodyPr>
          <a:lstStyle/>
          <a:p>
            <a:r>
              <a:rPr lang="en-US" dirty="0" smtClean="0"/>
              <a:t>EOSC - Problem statement</a:t>
            </a:r>
            <a:endParaRPr lang="en-US" dirty="0"/>
          </a:p>
        </p:txBody>
      </p:sp>
      <p:pic>
        <p:nvPicPr>
          <p:cNvPr id="12" name="Picture 11" descr="Screen Shot 2018-06-10 at 11.48.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196752"/>
            <a:ext cx="2277665"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107504" y="4293096"/>
            <a:ext cx="3823670" cy="646331"/>
          </a:xfrm>
          <a:prstGeom prst="rect">
            <a:avLst/>
          </a:prstGeom>
          <a:noFill/>
        </p:spPr>
        <p:txBody>
          <a:bodyPr wrap="none" rtlCol="0">
            <a:spAutoFit/>
          </a:bodyPr>
          <a:lstStyle/>
          <a:p>
            <a:pPr algn="ctr"/>
            <a:r>
              <a:rPr lang="en-US" i="1" dirty="0" smtClean="0"/>
              <a:t>European Cloud Initiative by </a:t>
            </a:r>
            <a:br>
              <a:rPr lang="en-US" i="1" dirty="0" smtClean="0"/>
            </a:br>
            <a:r>
              <a:rPr lang="en-US" i="1" dirty="0" smtClean="0"/>
              <a:t>the European Commission (April 2016)</a:t>
            </a:r>
            <a:endParaRPr lang="en-US" i="1" dirty="0"/>
          </a:p>
        </p:txBody>
      </p:sp>
      <p:sp>
        <p:nvSpPr>
          <p:cNvPr id="16" name="Rectangle 15"/>
          <p:cNvSpPr/>
          <p:nvPr/>
        </p:nvSpPr>
        <p:spPr>
          <a:xfrm>
            <a:off x="3960440" y="1196752"/>
            <a:ext cx="4932040" cy="3139321"/>
          </a:xfrm>
          <a:prstGeom prst="rect">
            <a:avLst/>
          </a:prstGeom>
        </p:spPr>
        <p:txBody>
          <a:bodyPr wrap="square">
            <a:spAutoFit/>
          </a:bodyPr>
          <a:lstStyle/>
          <a:p>
            <a:pPr marL="342900" indent="-342900">
              <a:buFont typeface="+mj-lt"/>
              <a:buAutoNum type="arabicPeriod"/>
            </a:pPr>
            <a:r>
              <a:rPr lang="en-US" dirty="0" smtClean="0"/>
              <a:t>How </a:t>
            </a:r>
            <a:r>
              <a:rPr lang="en-US" dirty="0"/>
              <a:t>to </a:t>
            </a:r>
            <a:r>
              <a:rPr lang="en-US" dirty="0" err="1"/>
              <a:t>maximise</a:t>
            </a:r>
            <a:r>
              <a:rPr lang="en-US" dirty="0"/>
              <a:t> the incentives for </a:t>
            </a:r>
            <a:r>
              <a:rPr lang="en-US" b="1" dirty="0"/>
              <a:t>sharing data</a:t>
            </a:r>
            <a:r>
              <a:rPr lang="en-US" dirty="0"/>
              <a:t> and to increase the capacity to </a:t>
            </a:r>
            <a:r>
              <a:rPr lang="en-US" b="1" dirty="0"/>
              <a:t>exploit them</a:t>
            </a:r>
            <a:r>
              <a:rPr lang="en-US" dirty="0"/>
              <a:t>? </a:t>
            </a:r>
          </a:p>
          <a:p>
            <a:pPr marL="342900" indent="-342900">
              <a:buFont typeface="+mj-lt"/>
              <a:buAutoNum type="arabicPeriod"/>
            </a:pPr>
            <a:r>
              <a:rPr lang="en-US" dirty="0" smtClean="0"/>
              <a:t>How </a:t>
            </a:r>
            <a:r>
              <a:rPr lang="en-US" dirty="0"/>
              <a:t>to ensure that </a:t>
            </a:r>
            <a:r>
              <a:rPr lang="en-US" b="1" dirty="0"/>
              <a:t>data can be used as widely as possible</a:t>
            </a:r>
            <a:r>
              <a:rPr lang="en-US" dirty="0"/>
              <a:t>, across scientific disciplines and between the public and the private sector? </a:t>
            </a:r>
          </a:p>
          <a:p>
            <a:pPr marL="342900" indent="-342900">
              <a:buFont typeface="+mj-lt"/>
              <a:buAutoNum type="arabicPeriod"/>
            </a:pPr>
            <a:r>
              <a:rPr lang="en-US" dirty="0" smtClean="0"/>
              <a:t>How </a:t>
            </a:r>
            <a:r>
              <a:rPr lang="en-US" dirty="0"/>
              <a:t>better to </a:t>
            </a:r>
            <a:r>
              <a:rPr lang="en-US" b="1" dirty="0"/>
              <a:t>interconnect</a:t>
            </a:r>
            <a:r>
              <a:rPr lang="en-US" dirty="0"/>
              <a:t> the existing and the new </a:t>
            </a:r>
            <a:r>
              <a:rPr lang="en-US" b="1" dirty="0"/>
              <a:t>data infrastructures</a:t>
            </a:r>
            <a:r>
              <a:rPr lang="en-US" dirty="0"/>
              <a:t> across Europe? </a:t>
            </a:r>
          </a:p>
          <a:p>
            <a:pPr marL="342900" indent="-342900">
              <a:buFont typeface="+mj-lt"/>
              <a:buAutoNum type="arabicPeriod"/>
            </a:pPr>
            <a:r>
              <a:rPr lang="en-US" dirty="0" smtClean="0"/>
              <a:t>How </a:t>
            </a:r>
            <a:r>
              <a:rPr lang="en-US" dirty="0"/>
              <a:t>best to </a:t>
            </a:r>
            <a:r>
              <a:rPr lang="en-US" b="1" dirty="0"/>
              <a:t>coordinate the support available</a:t>
            </a:r>
            <a:r>
              <a:rPr lang="en-US" dirty="0"/>
              <a:t> to European data infrastructures as they move towards </a:t>
            </a:r>
            <a:r>
              <a:rPr lang="en-US" dirty="0" err="1"/>
              <a:t>exascale</a:t>
            </a:r>
            <a:r>
              <a:rPr lang="en-US" dirty="0"/>
              <a:t> </a:t>
            </a:r>
            <a:r>
              <a:rPr lang="en-US" dirty="0" smtClean="0"/>
              <a:t>computing? </a:t>
            </a:r>
            <a:endParaRPr lang="en-US" dirty="0"/>
          </a:p>
        </p:txBody>
      </p:sp>
      <p:sp>
        <p:nvSpPr>
          <p:cNvPr id="17" name="Rectangle 16"/>
          <p:cNvSpPr/>
          <p:nvPr/>
        </p:nvSpPr>
        <p:spPr>
          <a:xfrm>
            <a:off x="540568" y="5229200"/>
            <a:ext cx="8351912" cy="1200328"/>
          </a:xfrm>
          <a:prstGeom prst="rect">
            <a:avLst/>
          </a:prstGeom>
        </p:spPr>
        <p:txBody>
          <a:bodyPr wrap="square">
            <a:spAutoFit/>
          </a:bodyPr>
          <a:lstStyle/>
          <a:p>
            <a:r>
              <a:rPr lang="en-US" sz="3600" b="1" i="1" baseline="30000" dirty="0" smtClean="0">
                <a:solidFill>
                  <a:schemeClr val="accent4"/>
                </a:solidFill>
              </a:rPr>
              <a:t>“</a:t>
            </a:r>
            <a:r>
              <a:rPr lang="mr-IN" sz="3600" b="1" i="1" baseline="30000" dirty="0" smtClean="0">
                <a:solidFill>
                  <a:schemeClr val="accent4"/>
                </a:solidFill>
              </a:rPr>
              <a:t>…</a:t>
            </a:r>
            <a:r>
              <a:rPr lang="en-US" sz="3600" b="1" i="1" baseline="30000" dirty="0" smtClean="0">
                <a:solidFill>
                  <a:schemeClr val="accent4"/>
                </a:solidFill>
              </a:rPr>
              <a:t>a </a:t>
            </a:r>
            <a:r>
              <a:rPr lang="en-US" sz="3600" b="1" i="1" baseline="30000" dirty="0">
                <a:solidFill>
                  <a:schemeClr val="accent4"/>
                </a:solidFill>
              </a:rPr>
              <a:t>trusted, open environment for the scientific community for </a:t>
            </a:r>
            <a:endParaRPr lang="en-US" sz="3600" b="1" i="1" baseline="30000" dirty="0" smtClean="0">
              <a:solidFill>
                <a:schemeClr val="accent4"/>
              </a:solidFill>
            </a:endParaRPr>
          </a:p>
          <a:p>
            <a:r>
              <a:rPr lang="en-US" sz="3600" b="1" i="1" baseline="30000" dirty="0" smtClean="0">
                <a:solidFill>
                  <a:schemeClr val="accent4"/>
                </a:solidFill>
              </a:rPr>
              <a:t>storing</a:t>
            </a:r>
            <a:r>
              <a:rPr lang="en-US" sz="3600" b="1" i="1" baseline="30000" dirty="0">
                <a:solidFill>
                  <a:schemeClr val="accent4"/>
                </a:solidFill>
              </a:rPr>
              <a:t>, sharing and re- using scientific data and </a:t>
            </a:r>
            <a:r>
              <a:rPr lang="en-US" sz="3600" b="1" i="1" baseline="30000" dirty="0" smtClean="0">
                <a:solidFill>
                  <a:schemeClr val="accent4"/>
                </a:solidFill>
              </a:rPr>
              <a:t>results</a:t>
            </a:r>
            <a:r>
              <a:rPr lang="mr-IN" sz="3600" b="1" i="1" baseline="30000" dirty="0" smtClean="0">
                <a:solidFill>
                  <a:schemeClr val="accent4"/>
                </a:solidFill>
              </a:rPr>
              <a:t>…</a:t>
            </a:r>
            <a:r>
              <a:rPr lang="en-US" sz="3600" b="1" i="1" baseline="30000" dirty="0" smtClean="0">
                <a:solidFill>
                  <a:schemeClr val="accent4"/>
                </a:solidFill>
              </a:rPr>
              <a:t>”</a:t>
            </a:r>
          </a:p>
          <a:p>
            <a:r>
              <a:rPr lang="en-US" sz="3600" b="1" i="1" baseline="30000" dirty="0" smtClean="0">
                <a:solidFill>
                  <a:schemeClr val="accent4"/>
                </a:solidFill>
              </a:rPr>
              <a:t>“</a:t>
            </a:r>
            <a:r>
              <a:rPr lang="mr-IN" sz="3600" b="1" i="1" baseline="30000" dirty="0" smtClean="0">
                <a:solidFill>
                  <a:schemeClr val="accent4"/>
                </a:solidFill>
              </a:rPr>
              <a:t>…</a:t>
            </a:r>
            <a:r>
              <a:rPr lang="en-US" sz="3600" b="1" i="1" baseline="30000" dirty="0" smtClean="0">
                <a:solidFill>
                  <a:schemeClr val="accent4"/>
                </a:solidFill>
              </a:rPr>
              <a:t>by 2020</a:t>
            </a:r>
            <a:r>
              <a:rPr lang="mr-IN" sz="3600" b="1" i="1" baseline="30000" dirty="0" smtClean="0">
                <a:solidFill>
                  <a:schemeClr val="accent4"/>
                </a:solidFill>
              </a:rPr>
              <a:t>…</a:t>
            </a:r>
            <a:r>
              <a:rPr lang="en-US" sz="3600" b="1" i="1" baseline="30000" dirty="0" smtClean="0">
                <a:solidFill>
                  <a:schemeClr val="accent4"/>
                </a:solidFill>
              </a:rPr>
              <a:t>”</a:t>
            </a:r>
            <a:endParaRPr lang="en-US" sz="3600" b="1" i="1" dirty="0">
              <a:solidFill>
                <a:schemeClr val="accent4"/>
              </a:solidFill>
            </a:endParaRPr>
          </a:p>
        </p:txBody>
      </p:sp>
    </p:spTree>
    <p:extLst>
      <p:ext uri="{BB962C8B-B14F-4D97-AF65-F5344CB8AC3E}">
        <p14:creationId xmlns:p14="http://schemas.microsoft.com/office/powerpoint/2010/main" val="42893446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18. 06. 13.</a:t>
            </a:fld>
            <a:endParaRPr lang="en-US" dirty="0"/>
          </a:p>
        </p:txBody>
      </p:sp>
      <p:sp>
        <p:nvSpPr>
          <p:cNvPr id="5" name="Text Placeholder 4"/>
          <p:cNvSpPr>
            <a:spLocks noGrp="1"/>
          </p:cNvSpPr>
          <p:nvPr>
            <p:ph type="body" sz="quarter" idx="14"/>
          </p:nvPr>
        </p:nvSpPr>
        <p:spPr/>
        <p:txBody>
          <a:bodyPr>
            <a:normAutofit/>
          </a:bodyPr>
          <a:lstStyle/>
          <a:p>
            <a:r>
              <a:rPr lang="en-US" dirty="0" smtClean="0"/>
              <a:t>1</a:t>
            </a:r>
            <a:r>
              <a:rPr lang="en-US" baseline="30000" dirty="0" smtClean="0"/>
              <a:t>st</a:t>
            </a:r>
            <a:r>
              <a:rPr lang="en-US" dirty="0" smtClean="0"/>
              <a:t> HLEG report </a:t>
            </a:r>
            <a:r>
              <a:rPr lang="en-US" sz="3000" dirty="0" smtClean="0"/>
              <a:t>(late 2016)</a:t>
            </a:r>
            <a:endParaRPr lang="en-US" dirty="0"/>
          </a:p>
        </p:txBody>
      </p:sp>
      <p:sp>
        <p:nvSpPr>
          <p:cNvPr id="6" name="Cloud 5"/>
          <p:cNvSpPr/>
          <p:nvPr/>
        </p:nvSpPr>
        <p:spPr>
          <a:xfrm>
            <a:off x="467544" y="1196752"/>
            <a:ext cx="8280920" cy="4968552"/>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932040" y="1844824"/>
            <a:ext cx="1598289" cy="369332"/>
          </a:xfrm>
          <a:prstGeom prst="rect">
            <a:avLst/>
          </a:prstGeom>
          <a:noFill/>
        </p:spPr>
        <p:txBody>
          <a:bodyPr wrap="none" rtlCol="0">
            <a:spAutoFit/>
          </a:bodyPr>
          <a:lstStyle/>
          <a:p>
            <a:r>
              <a:rPr lang="en-US" dirty="0" smtClean="0"/>
              <a:t>Cloud (=Utility)</a:t>
            </a:r>
            <a:endParaRPr lang="en-US" dirty="0"/>
          </a:p>
        </p:txBody>
      </p:sp>
      <p:sp>
        <p:nvSpPr>
          <p:cNvPr id="8" name="TextBox 7"/>
          <p:cNvSpPr txBox="1"/>
          <p:nvPr/>
        </p:nvSpPr>
        <p:spPr>
          <a:xfrm>
            <a:off x="2195736" y="2060848"/>
            <a:ext cx="1812778" cy="369332"/>
          </a:xfrm>
          <a:prstGeom prst="rect">
            <a:avLst/>
          </a:prstGeom>
          <a:noFill/>
        </p:spPr>
        <p:txBody>
          <a:bodyPr wrap="none" rtlCol="0">
            <a:spAutoFit/>
          </a:bodyPr>
          <a:lstStyle/>
          <a:p>
            <a:r>
              <a:rPr lang="en-US" dirty="0" smtClean="0"/>
              <a:t>For Open Science</a:t>
            </a:r>
            <a:endParaRPr lang="en-US" dirty="0"/>
          </a:p>
        </p:txBody>
      </p:sp>
      <p:sp>
        <p:nvSpPr>
          <p:cNvPr id="9" name="TextBox 8"/>
          <p:cNvSpPr txBox="1"/>
          <p:nvPr/>
        </p:nvSpPr>
        <p:spPr>
          <a:xfrm>
            <a:off x="2774459" y="3275692"/>
            <a:ext cx="1941557" cy="369332"/>
          </a:xfrm>
          <a:prstGeom prst="rect">
            <a:avLst/>
          </a:prstGeom>
          <a:noFill/>
        </p:spPr>
        <p:txBody>
          <a:bodyPr wrap="none" rtlCol="0">
            <a:spAutoFit/>
          </a:bodyPr>
          <a:lstStyle/>
          <a:p>
            <a:r>
              <a:rPr lang="en-US" dirty="0" smtClean="0"/>
              <a:t>Federate the gems</a:t>
            </a:r>
            <a:endParaRPr lang="en-US" dirty="0"/>
          </a:p>
        </p:txBody>
      </p:sp>
      <p:sp>
        <p:nvSpPr>
          <p:cNvPr id="10" name="TextBox 9"/>
          <p:cNvSpPr txBox="1"/>
          <p:nvPr/>
        </p:nvSpPr>
        <p:spPr>
          <a:xfrm>
            <a:off x="2993514" y="4283804"/>
            <a:ext cx="2874630" cy="369332"/>
          </a:xfrm>
          <a:prstGeom prst="rect">
            <a:avLst/>
          </a:prstGeom>
          <a:noFill/>
        </p:spPr>
        <p:txBody>
          <a:bodyPr wrap="none" rtlCol="0">
            <a:spAutoFit/>
          </a:bodyPr>
          <a:lstStyle/>
          <a:p>
            <a:r>
              <a:rPr lang="en-US" dirty="0" smtClean="0"/>
              <a:t>Innovative funding (credits?)</a:t>
            </a:r>
            <a:endParaRPr lang="en-US" dirty="0"/>
          </a:p>
        </p:txBody>
      </p:sp>
      <p:sp>
        <p:nvSpPr>
          <p:cNvPr id="11" name="TextBox 10"/>
          <p:cNvSpPr txBox="1"/>
          <p:nvPr/>
        </p:nvSpPr>
        <p:spPr>
          <a:xfrm>
            <a:off x="3491880" y="2564904"/>
            <a:ext cx="2483861" cy="369332"/>
          </a:xfrm>
          <a:prstGeom prst="rect">
            <a:avLst/>
          </a:prstGeom>
          <a:noFill/>
        </p:spPr>
        <p:txBody>
          <a:bodyPr wrap="none" rtlCol="0">
            <a:spAutoFit/>
          </a:bodyPr>
          <a:lstStyle/>
          <a:p>
            <a:r>
              <a:rPr lang="en-US" dirty="0" smtClean="0"/>
              <a:t>Data </a:t>
            </a:r>
            <a:r>
              <a:rPr lang="mr-IN" dirty="0" smtClean="0"/>
              <a:t>–</a:t>
            </a:r>
            <a:r>
              <a:rPr lang="en-US" dirty="0" smtClean="0"/>
              <a:t> Services </a:t>
            </a:r>
            <a:r>
              <a:rPr lang="mr-IN" dirty="0" smtClean="0"/>
              <a:t>–</a:t>
            </a:r>
            <a:r>
              <a:rPr lang="en-US" dirty="0" smtClean="0"/>
              <a:t> People</a:t>
            </a:r>
            <a:endParaRPr lang="en-US" dirty="0"/>
          </a:p>
        </p:txBody>
      </p:sp>
      <p:sp>
        <p:nvSpPr>
          <p:cNvPr id="14" name="TextBox 13"/>
          <p:cNvSpPr txBox="1"/>
          <p:nvPr/>
        </p:nvSpPr>
        <p:spPr>
          <a:xfrm>
            <a:off x="4067944" y="4859868"/>
            <a:ext cx="2751888" cy="369332"/>
          </a:xfrm>
          <a:prstGeom prst="rect">
            <a:avLst/>
          </a:prstGeom>
          <a:noFill/>
        </p:spPr>
        <p:txBody>
          <a:bodyPr wrap="none" rtlCol="0">
            <a:spAutoFit/>
          </a:bodyPr>
          <a:lstStyle/>
          <a:p>
            <a:r>
              <a:rPr lang="en-US" dirty="0" smtClean="0"/>
              <a:t>Action with Member States</a:t>
            </a:r>
            <a:endParaRPr lang="en-US" dirty="0"/>
          </a:p>
        </p:txBody>
      </p:sp>
      <p:sp>
        <p:nvSpPr>
          <p:cNvPr id="15" name="TextBox 14"/>
          <p:cNvSpPr txBox="1"/>
          <p:nvPr/>
        </p:nvSpPr>
        <p:spPr>
          <a:xfrm>
            <a:off x="1907704" y="3717032"/>
            <a:ext cx="840870" cy="369332"/>
          </a:xfrm>
          <a:prstGeom prst="rect">
            <a:avLst/>
          </a:prstGeom>
          <a:noFill/>
        </p:spPr>
        <p:txBody>
          <a:bodyPr wrap="none" rtlCol="0">
            <a:spAutoFit/>
          </a:bodyPr>
          <a:lstStyle/>
          <a:p>
            <a:r>
              <a:rPr lang="en-US" dirty="0" smtClean="0"/>
              <a:t>F.A.I.R.</a:t>
            </a:r>
            <a:endParaRPr lang="en-US" dirty="0"/>
          </a:p>
        </p:txBody>
      </p:sp>
      <p:sp>
        <p:nvSpPr>
          <p:cNvPr id="16" name="TextBox 15"/>
          <p:cNvSpPr txBox="1"/>
          <p:nvPr/>
        </p:nvSpPr>
        <p:spPr>
          <a:xfrm>
            <a:off x="5940152" y="3131676"/>
            <a:ext cx="2160492" cy="369332"/>
          </a:xfrm>
          <a:prstGeom prst="rect">
            <a:avLst/>
          </a:prstGeom>
          <a:noFill/>
        </p:spPr>
        <p:txBody>
          <a:bodyPr wrap="none" rtlCol="0">
            <a:spAutoFit/>
          </a:bodyPr>
          <a:lstStyle/>
          <a:p>
            <a:r>
              <a:rPr lang="en-US" dirty="0" smtClean="0"/>
              <a:t>Rules of Engagement</a:t>
            </a:r>
            <a:endParaRPr lang="en-US" dirty="0"/>
          </a:p>
        </p:txBody>
      </p:sp>
      <p:sp>
        <p:nvSpPr>
          <p:cNvPr id="17" name="TextBox 16"/>
          <p:cNvSpPr txBox="1"/>
          <p:nvPr/>
        </p:nvSpPr>
        <p:spPr>
          <a:xfrm>
            <a:off x="4540197" y="5507940"/>
            <a:ext cx="463851" cy="369332"/>
          </a:xfrm>
          <a:prstGeom prst="rect">
            <a:avLst/>
          </a:prstGeom>
          <a:noFill/>
        </p:spPr>
        <p:txBody>
          <a:bodyPr wrap="none" rtlCol="0">
            <a:spAutoFit/>
          </a:bodyPr>
          <a:lstStyle/>
          <a:p>
            <a:r>
              <a:rPr lang="en-US" dirty="0" smtClean="0"/>
              <a:t>. . .</a:t>
            </a:r>
            <a:endParaRPr lang="en-US" dirty="0"/>
          </a:p>
        </p:txBody>
      </p:sp>
      <p:sp>
        <p:nvSpPr>
          <p:cNvPr id="18" name="Rectangle 17"/>
          <p:cNvSpPr/>
          <p:nvPr/>
        </p:nvSpPr>
        <p:spPr>
          <a:xfrm>
            <a:off x="2915816" y="755412"/>
            <a:ext cx="6768752" cy="369332"/>
          </a:xfrm>
          <a:prstGeom prst="rect">
            <a:avLst/>
          </a:prstGeom>
        </p:spPr>
        <p:txBody>
          <a:bodyPr wrap="square">
            <a:spAutoFit/>
          </a:bodyPr>
          <a:lstStyle/>
          <a:p>
            <a:r>
              <a:rPr lang="en-US" b="1" dirty="0">
                <a:solidFill>
                  <a:schemeClr val="accent1"/>
                </a:solidFill>
              </a:rPr>
              <a:t>4 Policy; 4 Governance; 7 implementation recommendations</a:t>
            </a:r>
          </a:p>
        </p:txBody>
      </p:sp>
    </p:spTree>
    <p:extLst>
      <p:ext uri="{BB962C8B-B14F-4D97-AF65-F5344CB8AC3E}">
        <p14:creationId xmlns:p14="http://schemas.microsoft.com/office/powerpoint/2010/main" val="2612774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Content Placeholder 2"/>
          <p:cNvSpPr>
            <a:spLocks noGrp="1"/>
          </p:cNvSpPr>
          <p:nvPr>
            <p:ph idx="1"/>
          </p:nvPr>
        </p:nvSpPr>
        <p:spPr/>
        <p:txBody>
          <a:bodyPr>
            <a:normAutofit fontScale="85000" lnSpcReduction="20000"/>
          </a:bodyPr>
          <a:lstStyle/>
          <a:p>
            <a:r>
              <a:rPr lang="en-US" sz="3200" dirty="0"/>
              <a:t>EC activities:</a:t>
            </a:r>
          </a:p>
          <a:p>
            <a:pPr lvl="1"/>
            <a:r>
              <a:rPr lang="en-US" sz="2800" dirty="0" smtClean="0"/>
              <a:t>EOSC </a:t>
            </a:r>
            <a:r>
              <a:rPr lang="en-US" sz="2800" dirty="0"/>
              <a:t>summits (2017, 2018</a:t>
            </a:r>
            <a:r>
              <a:rPr lang="en-US" sz="2800" dirty="0" smtClean="0"/>
              <a:t>)</a:t>
            </a:r>
          </a:p>
          <a:p>
            <a:pPr lvl="1"/>
            <a:r>
              <a:rPr lang="en-US" sz="2800" dirty="0" smtClean="0"/>
              <a:t>2</a:t>
            </a:r>
            <a:r>
              <a:rPr lang="en-US" sz="2800" baseline="30000" dirty="0" smtClean="0"/>
              <a:t>nd</a:t>
            </a:r>
            <a:r>
              <a:rPr lang="en-US" sz="2800" dirty="0" smtClean="0"/>
              <a:t> EOSC HLEG (</a:t>
            </a:r>
            <a:r>
              <a:rPr lang="en-US" sz="2800" dirty="0" smtClean="0">
                <a:hlinkClick r:id="rId2"/>
              </a:rPr>
              <a:t>draft report</a:t>
            </a:r>
            <a:r>
              <a:rPr lang="en-US" sz="2800" dirty="0" smtClean="0"/>
              <a:t>)</a:t>
            </a:r>
            <a:endParaRPr lang="en-US" sz="2800" dirty="0"/>
          </a:p>
          <a:p>
            <a:pPr lvl="1"/>
            <a:r>
              <a:rPr lang="en-US" sz="2800" dirty="0" smtClean="0"/>
              <a:t>EOSC </a:t>
            </a:r>
            <a:r>
              <a:rPr lang="en-US" sz="2800" dirty="0"/>
              <a:t>implementation Roadmap (April 2018</a:t>
            </a:r>
            <a:r>
              <a:rPr lang="en-US" sz="2800" dirty="0" smtClean="0"/>
              <a:t>) (</a:t>
            </a:r>
            <a:r>
              <a:rPr lang="en-US" sz="2800" dirty="0" smtClean="0">
                <a:hlinkClick r:id="rId3"/>
              </a:rPr>
              <a:t>link</a:t>
            </a:r>
            <a:r>
              <a:rPr lang="en-US" sz="2800" dirty="0" smtClean="0"/>
              <a:t>)</a:t>
            </a:r>
          </a:p>
          <a:p>
            <a:pPr marL="801688" lvl="3" indent="0" defTabSz="28575"/>
            <a:r>
              <a:rPr lang="en-US" sz="2000" dirty="0" smtClean="0"/>
              <a:t>6 action lines (</a:t>
            </a:r>
            <a:r>
              <a:rPr lang="en-US" sz="2000" dirty="0" err="1" smtClean="0"/>
              <a:t>Archi</a:t>
            </a:r>
            <a:r>
              <a:rPr lang="en-US" sz="2000" dirty="0" smtClean="0"/>
              <a:t>., Data, Services, Access &amp; </a:t>
            </a:r>
            <a:r>
              <a:rPr lang="en-US" sz="2000" dirty="0" err="1" smtClean="0"/>
              <a:t>Interf</a:t>
            </a:r>
            <a:r>
              <a:rPr lang="en-US" sz="2000" dirty="0" smtClean="0"/>
              <a:t>., Rules, Governance) </a:t>
            </a:r>
            <a:endParaRPr lang="en-US" sz="2000" dirty="0"/>
          </a:p>
          <a:p>
            <a:pPr lvl="1"/>
            <a:r>
              <a:rPr lang="en-US" sz="2800" dirty="0" smtClean="0"/>
              <a:t>Consultation with member states</a:t>
            </a:r>
          </a:p>
          <a:p>
            <a:r>
              <a:rPr lang="en-US" sz="3200" dirty="0" smtClean="0"/>
              <a:t>H2020 </a:t>
            </a:r>
            <a:r>
              <a:rPr lang="en-US" sz="3200" dirty="0"/>
              <a:t>projects:</a:t>
            </a:r>
          </a:p>
          <a:p>
            <a:pPr lvl="1"/>
            <a:r>
              <a:rPr lang="en-US" sz="2800" dirty="0" err="1" smtClean="0"/>
              <a:t>eInfraCentral</a:t>
            </a:r>
            <a:r>
              <a:rPr lang="en-US" sz="2800" dirty="0" smtClean="0"/>
              <a:t> (2017-19)</a:t>
            </a:r>
          </a:p>
          <a:p>
            <a:pPr lvl="1"/>
            <a:r>
              <a:rPr lang="en-US" sz="2800" b="1" dirty="0" err="1" smtClean="0">
                <a:solidFill>
                  <a:srgbClr val="F39605"/>
                </a:solidFill>
              </a:rPr>
              <a:t>EOSCpilot</a:t>
            </a:r>
            <a:r>
              <a:rPr lang="en-US" sz="2800" b="1" dirty="0" smtClean="0">
                <a:solidFill>
                  <a:srgbClr val="F39605"/>
                </a:solidFill>
              </a:rPr>
              <a:t> </a:t>
            </a:r>
            <a:r>
              <a:rPr lang="en-US" sz="2800" b="1" dirty="0">
                <a:solidFill>
                  <a:srgbClr val="F39605"/>
                </a:solidFill>
              </a:rPr>
              <a:t>(2017-19</a:t>
            </a:r>
            <a:r>
              <a:rPr lang="en-US" sz="2800" b="1" dirty="0" smtClean="0">
                <a:solidFill>
                  <a:srgbClr val="F39605"/>
                </a:solidFill>
              </a:rPr>
              <a:t>)</a:t>
            </a:r>
          </a:p>
          <a:p>
            <a:pPr lvl="1"/>
            <a:r>
              <a:rPr lang="en-US" sz="2800" b="1" dirty="0" smtClean="0">
                <a:solidFill>
                  <a:srgbClr val="F39605"/>
                </a:solidFill>
              </a:rPr>
              <a:t>EOSC</a:t>
            </a:r>
            <a:r>
              <a:rPr lang="en-US" sz="2800" b="1" dirty="0">
                <a:solidFill>
                  <a:srgbClr val="F39605"/>
                </a:solidFill>
              </a:rPr>
              <a:t>-</a:t>
            </a:r>
            <a:r>
              <a:rPr lang="en-US" sz="2800" b="1" dirty="0" smtClean="0">
                <a:solidFill>
                  <a:srgbClr val="F39605"/>
                </a:solidFill>
              </a:rPr>
              <a:t>hub (2018-2020)</a:t>
            </a:r>
          </a:p>
          <a:p>
            <a:pPr lvl="1"/>
            <a:r>
              <a:rPr lang="en-US" sz="2800" dirty="0" err="1" smtClean="0"/>
              <a:t>OpenAIRE</a:t>
            </a:r>
            <a:r>
              <a:rPr lang="en-US" sz="2800" dirty="0" smtClean="0"/>
              <a:t>-Advanced (2018-2020)</a:t>
            </a:r>
          </a:p>
          <a:p>
            <a:pPr lvl="1"/>
            <a:r>
              <a:rPr lang="en-US" sz="2800" dirty="0" smtClean="0"/>
              <a:t>FREYA (2018-2020)</a:t>
            </a:r>
          </a:p>
          <a:p>
            <a:pPr lvl="1"/>
            <a:r>
              <a:rPr lang="mr-IN" sz="2800" dirty="0" smtClean="0"/>
              <a:t>…</a:t>
            </a:r>
            <a:endParaRPr lang="en-US" sz="2800" dirty="0"/>
          </a:p>
        </p:txBody>
      </p:sp>
      <p:sp>
        <p:nvSpPr>
          <p:cNvPr id="4" name="Date Placeholder 3"/>
          <p:cNvSpPr>
            <a:spLocks noGrp="1"/>
          </p:cNvSpPr>
          <p:nvPr>
            <p:ph type="dt" sz="half" idx="10"/>
          </p:nvPr>
        </p:nvSpPr>
        <p:spPr/>
        <p:txBody>
          <a:bodyPr/>
          <a:lstStyle/>
          <a:p>
            <a:fld id="{1D8BD707-D9CF-40AE-B4C6-C98DA3205C09}" type="datetimeFigureOut">
              <a:rPr lang="en-US" smtClean="0"/>
              <a:pPr/>
              <a:t>18. 06. 13.</a:t>
            </a:fld>
            <a:endParaRPr lang="en-US" dirty="0"/>
          </a:p>
        </p:txBody>
      </p:sp>
      <p:sp>
        <p:nvSpPr>
          <p:cNvPr id="5" name="Text Placeholder 4"/>
          <p:cNvSpPr>
            <a:spLocks noGrp="1"/>
          </p:cNvSpPr>
          <p:nvPr>
            <p:ph type="body" sz="quarter" idx="14"/>
          </p:nvPr>
        </p:nvSpPr>
        <p:spPr/>
        <p:txBody>
          <a:bodyPr/>
          <a:lstStyle/>
          <a:p>
            <a:r>
              <a:rPr lang="en-US" dirty="0" smtClean="0"/>
              <a:t>What happened since then</a:t>
            </a:r>
            <a:r>
              <a:rPr lang="mr-IN" dirty="0" smtClean="0"/>
              <a:t>…</a:t>
            </a:r>
            <a:endParaRPr lang="en-US" dirty="0"/>
          </a:p>
        </p:txBody>
      </p:sp>
    </p:spTree>
    <p:extLst>
      <p:ext uri="{BB962C8B-B14F-4D97-AF65-F5344CB8AC3E}">
        <p14:creationId xmlns:p14="http://schemas.microsoft.com/office/powerpoint/2010/main" val="1898429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22575" y="0"/>
            <a:ext cx="6321425" cy="908050"/>
          </a:xfrm>
        </p:spPr>
        <p:txBody>
          <a:bodyPr>
            <a:normAutofit/>
          </a:bodyPr>
          <a:lstStyle/>
          <a:p>
            <a:r>
              <a:rPr lang="en-GB" sz="3600" i="1" dirty="0" err="1" smtClean="0"/>
              <a:t>EOSCpilot</a:t>
            </a:r>
            <a:r>
              <a:rPr lang="en-GB" sz="3600" dirty="0" smtClean="0"/>
              <a:t>: High Level Aims</a:t>
            </a:r>
            <a:endParaRPr lang="en-GB" sz="3600" dirty="0"/>
          </a:p>
        </p:txBody>
      </p:sp>
      <p:sp>
        <p:nvSpPr>
          <p:cNvPr id="3" name="Content Placeholder 2"/>
          <p:cNvSpPr>
            <a:spLocks noGrp="1"/>
          </p:cNvSpPr>
          <p:nvPr>
            <p:ph idx="4294967295"/>
          </p:nvPr>
        </p:nvSpPr>
        <p:spPr>
          <a:xfrm>
            <a:off x="467544" y="1394097"/>
            <a:ext cx="8537575" cy="5275263"/>
          </a:xfrm>
        </p:spPr>
        <p:txBody>
          <a:bodyPr>
            <a:normAutofit/>
          </a:bodyPr>
          <a:lstStyle/>
          <a:p>
            <a:pPr marL="0" indent="0">
              <a:buNone/>
            </a:pPr>
            <a:r>
              <a:rPr lang="en-US" sz="1800" dirty="0"/>
              <a:t>The </a:t>
            </a:r>
            <a:r>
              <a:rPr lang="en-US" sz="1800" i="1" dirty="0" err="1"/>
              <a:t>EOSCpilot</a:t>
            </a:r>
            <a:r>
              <a:rPr lang="en-US" sz="1800" dirty="0"/>
              <a:t> project </a:t>
            </a:r>
            <a:r>
              <a:rPr lang="en-US" sz="1800" dirty="0" smtClean="0"/>
              <a:t>supports </a:t>
            </a:r>
            <a:r>
              <a:rPr lang="en-US" sz="1800" dirty="0"/>
              <a:t>the first phase in the development of the </a:t>
            </a:r>
            <a:r>
              <a:rPr lang="en-US" sz="1800" dirty="0" smtClean="0"/>
              <a:t>EOSC. It will between 2017-2019</a:t>
            </a:r>
          </a:p>
          <a:p>
            <a:pPr marL="0" indent="0">
              <a:buNone/>
            </a:pPr>
            <a:endParaRPr lang="en-GB" sz="1800" dirty="0"/>
          </a:p>
          <a:p>
            <a:r>
              <a:rPr lang="en-GB" sz="1800" b="1" dirty="0" smtClean="0"/>
              <a:t>Establish </a:t>
            </a:r>
            <a:r>
              <a:rPr lang="en-GB" sz="1800" b="1" dirty="0"/>
              <a:t>the governance framework </a:t>
            </a:r>
            <a:r>
              <a:rPr lang="en-GB" sz="1800" dirty="0"/>
              <a:t>for the EOSC and contribute to the development of European open science policy and best practice; </a:t>
            </a:r>
            <a:endParaRPr lang="en-GB" sz="1800" dirty="0" smtClean="0"/>
          </a:p>
          <a:p>
            <a:endParaRPr lang="en-GB" sz="1800" dirty="0"/>
          </a:p>
          <a:p>
            <a:r>
              <a:rPr lang="en-GB" sz="1800" b="1" dirty="0"/>
              <a:t>D</a:t>
            </a:r>
            <a:r>
              <a:rPr lang="en-GB" sz="1800" b="1" dirty="0" smtClean="0"/>
              <a:t>evelop </a:t>
            </a:r>
            <a:r>
              <a:rPr lang="en-GB" sz="1800" b="1" dirty="0"/>
              <a:t>a number of demonstrators </a:t>
            </a:r>
            <a:r>
              <a:rPr lang="en-GB" sz="1800" dirty="0"/>
              <a:t>functioning as high-profile pilots that integrate services and infrastructures to show interoperability and its benefits in a number of scientific domains; </a:t>
            </a:r>
            <a:endParaRPr lang="en-GB" sz="1800" dirty="0" smtClean="0"/>
          </a:p>
          <a:p>
            <a:endParaRPr lang="en-GB" sz="1800" dirty="0"/>
          </a:p>
          <a:p>
            <a:endParaRPr lang="en-GB" sz="1800" b="1" dirty="0" smtClean="0"/>
          </a:p>
          <a:p>
            <a:r>
              <a:rPr lang="en-GB" sz="1800" b="1" dirty="0" smtClean="0"/>
              <a:t>Engage </a:t>
            </a:r>
            <a:r>
              <a:rPr lang="en-GB" sz="1800" b="1" dirty="0"/>
              <a:t>with a broad range of stakeholders</a:t>
            </a:r>
            <a:r>
              <a:rPr lang="en-GB" sz="1800" dirty="0"/>
              <a:t>, crossing borders and communities, to build the trust and skills required for adoption of an open approach to scientific </a:t>
            </a:r>
            <a:r>
              <a:rPr lang="en-GB" sz="1800" dirty="0" smtClean="0"/>
              <a:t>research. </a:t>
            </a:r>
          </a:p>
          <a:p>
            <a:endParaRPr lang="en-GB" sz="1800" dirty="0"/>
          </a:p>
          <a:p>
            <a:pPr marL="0" indent="0">
              <a:buNone/>
            </a:pPr>
            <a:endParaRPr lang="en-GB" sz="1800" dirty="0" smtClean="0"/>
          </a:p>
        </p:txBody>
      </p:sp>
      <p:sp>
        <p:nvSpPr>
          <p:cNvPr id="4" name="Rectangle 3"/>
          <p:cNvSpPr/>
          <p:nvPr/>
        </p:nvSpPr>
        <p:spPr>
          <a:xfrm>
            <a:off x="616695" y="3068960"/>
            <a:ext cx="8280920" cy="1224136"/>
          </a:xfrm>
          <a:prstGeom prst="rect">
            <a:avLst/>
          </a:prstGeom>
          <a:noFill/>
          <a:ln>
            <a:solidFill>
              <a:srgbClr val="DF3A10"/>
            </a:solidFill>
          </a:ln>
        </p:spPr>
        <p:style>
          <a:lnRef idx="1">
            <a:schemeClr val="accent1"/>
          </a:lnRef>
          <a:fillRef idx="3">
            <a:schemeClr val="accent1"/>
          </a:fillRef>
          <a:effectRef idx="2">
            <a:schemeClr val="accent1"/>
          </a:effectRef>
          <a:fontRef idx="minor">
            <a:schemeClr val="lt1"/>
          </a:fontRef>
        </p:style>
        <p:txBody>
          <a:bodyPr rtlCol="0" anchor="t"/>
          <a:lstStyle/>
          <a:p>
            <a:pPr algn="r"/>
            <a:r>
              <a:rPr lang="en-US" dirty="0" smtClean="0">
                <a:solidFill>
                  <a:srgbClr val="FF6600"/>
                </a:solidFill>
              </a:rPr>
              <a:t>Scientific demonstrators</a:t>
            </a:r>
            <a:endParaRPr lang="en-US" dirty="0">
              <a:solidFill>
                <a:srgbClr val="FF6600"/>
              </a:solidFill>
            </a:endParaRPr>
          </a:p>
        </p:txBody>
      </p:sp>
      <p:sp>
        <p:nvSpPr>
          <p:cNvPr id="5" name="TextBox 4"/>
          <p:cNvSpPr txBox="1"/>
          <p:nvPr/>
        </p:nvSpPr>
        <p:spPr>
          <a:xfrm>
            <a:off x="5940152" y="4233862"/>
            <a:ext cx="3121806" cy="1200329"/>
          </a:xfrm>
          <a:prstGeom prst="rect">
            <a:avLst/>
          </a:prstGeom>
          <a:noFill/>
        </p:spPr>
        <p:txBody>
          <a:bodyPr wrap="none" rtlCol="0">
            <a:spAutoFit/>
          </a:bodyPr>
          <a:lstStyle/>
          <a:p>
            <a:r>
              <a:rPr lang="en-US" dirty="0" smtClean="0">
                <a:solidFill>
                  <a:schemeClr val="accent2"/>
                </a:solidFill>
              </a:rPr>
              <a:t>5x3 demonstrators</a:t>
            </a:r>
          </a:p>
          <a:p>
            <a:r>
              <a:rPr lang="en-US" dirty="0" smtClean="0">
                <a:solidFill>
                  <a:schemeClr val="accent2"/>
                </a:solidFill>
              </a:rPr>
              <a:t>1FTE for 1 year / demonstrator</a:t>
            </a:r>
          </a:p>
          <a:p>
            <a:r>
              <a:rPr lang="en-US" dirty="0" smtClean="0">
                <a:solidFill>
                  <a:schemeClr val="accent2"/>
                </a:solidFill>
              </a:rPr>
              <a:t>One ‘shepherd’ / demonstrator</a:t>
            </a:r>
          </a:p>
          <a:p>
            <a:endParaRPr lang="en-US" dirty="0">
              <a:solidFill>
                <a:schemeClr val="accent2"/>
              </a:solidFill>
            </a:endParaRPr>
          </a:p>
        </p:txBody>
      </p:sp>
    </p:spTree>
    <p:extLst>
      <p:ext uri="{BB962C8B-B14F-4D97-AF65-F5344CB8AC3E}">
        <p14:creationId xmlns:p14="http://schemas.microsoft.com/office/powerpoint/2010/main" val="3870403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www.eoscpilot.eu</a:t>
            </a:r>
            <a:endParaRPr lang="en-GB" dirty="0"/>
          </a:p>
        </p:txBody>
      </p:sp>
      <p:sp>
        <p:nvSpPr>
          <p:cNvPr id="6" name="Footer Placeholder 5"/>
          <p:cNvSpPr>
            <a:spLocks noGrp="1"/>
          </p:cNvSpPr>
          <p:nvPr>
            <p:ph type="ftr" sz="quarter" idx="11"/>
          </p:nvPr>
        </p:nvSpPr>
        <p:spPr/>
        <p:txBody>
          <a:bodyPr>
            <a:normAutofit fontScale="55000" lnSpcReduction="20000"/>
          </a:bodyPr>
          <a:lstStyle/>
          <a:p>
            <a:r>
              <a:rPr lang="en-GB"/>
              <a:t>The European Open Science Cloud for Research pilot project is funded by the European Commission, DG Research &amp; Innovation under contract no. 739563</a:t>
            </a:r>
            <a:endParaRPr lang="en-GB" dirty="0"/>
          </a:p>
        </p:txBody>
      </p:sp>
      <p:sp>
        <p:nvSpPr>
          <p:cNvPr id="7" name="Slide Number Placeholder 6"/>
          <p:cNvSpPr>
            <a:spLocks noGrp="1"/>
          </p:cNvSpPr>
          <p:nvPr>
            <p:ph type="sldNum" sz="quarter" idx="12"/>
          </p:nvPr>
        </p:nvSpPr>
        <p:spPr/>
        <p:txBody>
          <a:bodyPr/>
          <a:lstStyle/>
          <a:p>
            <a:fld id="{154E5F24-684F-EB47-903B-D0BF2D59DFAF}" type="slidenum">
              <a:rPr lang="en-GB" smtClean="0"/>
              <a:pPr/>
              <a:t>8</a:t>
            </a:fld>
            <a:endParaRPr lang="en-GB" dirty="0"/>
          </a:p>
        </p:txBody>
      </p:sp>
      <p:sp>
        <p:nvSpPr>
          <p:cNvPr id="2" name="Title 1"/>
          <p:cNvSpPr>
            <a:spLocks noGrp="1"/>
          </p:cNvSpPr>
          <p:nvPr>
            <p:ph type="title" idx="4294967295"/>
          </p:nvPr>
        </p:nvSpPr>
        <p:spPr>
          <a:xfrm>
            <a:off x="4139952" y="101600"/>
            <a:ext cx="4957762" cy="752475"/>
          </a:xfrm>
        </p:spPr>
        <p:txBody>
          <a:bodyPr>
            <a:normAutofit/>
          </a:bodyPr>
          <a:lstStyle/>
          <a:p>
            <a:r>
              <a:rPr lang="it-IT" sz="3200" dirty="0"/>
              <a:t>List of </a:t>
            </a:r>
            <a:r>
              <a:rPr lang="it-IT" sz="3200" dirty="0" err="1" smtClean="0"/>
              <a:t>demonstrators</a:t>
            </a:r>
            <a:endParaRPr lang="en-GB" sz="3200" b="1" dirty="0">
              <a:latin typeface="+mn-lt"/>
            </a:endParaRPr>
          </a:p>
        </p:txBody>
      </p:sp>
      <p:sp>
        <p:nvSpPr>
          <p:cNvPr id="8" name="Rechteck 7"/>
          <p:cNvSpPr/>
          <p:nvPr/>
        </p:nvSpPr>
        <p:spPr>
          <a:xfrm>
            <a:off x="228600" y="1059432"/>
            <a:ext cx="8915400" cy="5201424"/>
          </a:xfrm>
          <a:prstGeom prst="rect">
            <a:avLst/>
          </a:prstGeom>
        </p:spPr>
        <p:txBody>
          <a:bodyPr wrap="square">
            <a:spAutoFit/>
          </a:bodyPr>
          <a:lstStyle/>
          <a:p>
            <a:endParaRPr lang="en-US" sz="800" dirty="0" smtClean="0"/>
          </a:p>
          <a:p>
            <a:r>
              <a:rPr lang="en-US" b="1" dirty="0" smtClean="0"/>
              <a:t>Environmental </a:t>
            </a:r>
            <a:r>
              <a:rPr lang="en-US" b="1" dirty="0"/>
              <a:t>&amp; Earth Sciences</a:t>
            </a:r>
            <a:r>
              <a:rPr lang="en-US" dirty="0"/>
              <a:t> </a:t>
            </a:r>
            <a:r>
              <a:rPr lang="mr-IN" dirty="0" smtClean="0"/>
              <a:t>–</a:t>
            </a:r>
            <a:r>
              <a:rPr lang="en-US" dirty="0" smtClean="0"/>
              <a:t> </a:t>
            </a:r>
            <a:r>
              <a:rPr lang="en-US" b="1" dirty="0" smtClean="0"/>
              <a:t>ENVRI</a:t>
            </a:r>
            <a:r>
              <a:rPr lang="en-US" dirty="0" smtClean="0"/>
              <a:t>  data integration and </a:t>
            </a:r>
            <a:r>
              <a:rPr lang="en-US" dirty="0" err="1" smtClean="0"/>
              <a:t>harmonised</a:t>
            </a:r>
            <a:r>
              <a:rPr lang="en-US" dirty="0" smtClean="0"/>
              <a:t> access</a:t>
            </a:r>
            <a:endParaRPr lang="de-DE" dirty="0"/>
          </a:p>
          <a:p>
            <a:r>
              <a:rPr lang="en-US" b="1" dirty="0"/>
              <a:t>High Energy Physics</a:t>
            </a:r>
            <a:r>
              <a:rPr lang="en-US" dirty="0"/>
              <a:t> – </a:t>
            </a:r>
            <a:r>
              <a:rPr lang="en-US" b="1" dirty="0"/>
              <a:t>DPHEP/</a:t>
            </a:r>
            <a:r>
              <a:rPr lang="en-US" b="1" dirty="0" smtClean="0"/>
              <a:t>WLCG</a:t>
            </a:r>
            <a:r>
              <a:rPr lang="en-US" dirty="0" smtClean="0"/>
              <a:t> long-term data preservation</a:t>
            </a:r>
            <a:endParaRPr lang="de-DE" dirty="0" smtClean="0"/>
          </a:p>
          <a:p>
            <a:r>
              <a:rPr lang="en-US" b="1" dirty="0" smtClean="0"/>
              <a:t>Social Sciences</a:t>
            </a:r>
            <a:r>
              <a:rPr lang="en-US" dirty="0" smtClean="0"/>
              <a:t> – </a:t>
            </a:r>
            <a:r>
              <a:rPr lang="en-US" b="1" dirty="0" smtClean="0"/>
              <a:t>TEXTCROWD (PANOSC)</a:t>
            </a:r>
            <a:r>
              <a:rPr lang="en-US" dirty="0" smtClean="0"/>
              <a:t>: Collaborative environment for text enrichment</a:t>
            </a:r>
            <a:endParaRPr lang="de-DE" dirty="0" smtClean="0"/>
          </a:p>
          <a:p>
            <a:r>
              <a:rPr lang="en-US" b="1" dirty="0" smtClean="0"/>
              <a:t>Life Sciences</a:t>
            </a:r>
            <a:r>
              <a:rPr lang="en-US" dirty="0" smtClean="0"/>
              <a:t> - </a:t>
            </a:r>
            <a:r>
              <a:rPr lang="en-US" b="1" dirty="0" smtClean="0"/>
              <a:t>Pan-Cancer:</a:t>
            </a:r>
            <a:r>
              <a:rPr lang="en-US" dirty="0" smtClean="0"/>
              <a:t> Big data analyses</a:t>
            </a:r>
            <a:endParaRPr lang="de-DE" dirty="0" smtClean="0"/>
          </a:p>
          <a:p>
            <a:r>
              <a:rPr lang="en-US" b="1" dirty="0" smtClean="0"/>
              <a:t>Physics</a:t>
            </a:r>
            <a:r>
              <a:rPr lang="en-US" dirty="0" smtClean="0"/>
              <a:t> (</a:t>
            </a:r>
            <a:r>
              <a:rPr lang="en-US" b="1" dirty="0" smtClean="0"/>
              <a:t>including materials science</a:t>
            </a:r>
            <a:r>
              <a:rPr lang="en-US" dirty="0" smtClean="0"/>
              <a:t>): Scale-out community computing facilities</a:t>
            </a:r>
          </a:p>
          <a:p>
            <a:endParaRPr lang="de-DE" dirty="0" smtClean="0"/>
          </a:p>
          <a:p>
            <a:r>
              <a:rPr lang="en-US" b="1" dirty="0"/>
              <a:t>Energy Research</a:t>
            </a:r>
            <a:r>
              <a:rPr lang="en-US" dirty="0"/>
              <a:t>  </a:t>
            </a:r>
            <a:r>
              <a:rPr lang="en-US" b="1" dirty="0"/>
              <a:t>– PROMINENCE</a:t>
            </a:r>
            <a:r>
              <a:rPr lang="en-US" dirty="0"/>
              <a:t>: </a:t>
            </a:r>
            <a:r>
              <a:rPr lang="en-US" dirty="0" err="1"/>
              <a:t>HPCaaS</a:t>
            </a:r>
            <a:r>
              <a:rPr lang="en-US" dirty="0"/>
              <a:t> for </a:t>
            </a:r>
            <a:r>
              <a:rPr lang="en-US" dirty="0" smtClean="0"/>
              <a:t>Fusion</a:t>
            </a:r>
            <a:endParaRPr lang="de-DE" dirty="0"/>
          </a:p>
          <a:p>
            <a:r>
              <a:rPr lang="en-US" b="1" dirty="0"/>
              <a:t>Earth Sciences – EPOS/VERCE</a:t>
            </a:r>
            <a:r>
              <a:rPr lang="en-US" dirty="0"/>
              <a:t>: Virtual </a:t>
            </a:r>
            <a:r>
              <a:rPr lang="en-US" dirty="0" smtClean="0"/>
              <a:t>environment for earthquake simulation</a:t>
            </a:r>
            <a:endParaRPr lang="de-DE" dirty="0"/>
          </a:p>
          <a:p>
            <a:r>
              <a:rPr lang="en-US" b="1" dirty="0"/>
              <a:t>Life Sciences / Genome Research</a:t>
            </a:r>
            <a:r>
              <a:rPr lang="en-US" dirty="0"/>
              <a:t>:  </a:t>
            </a:r>
            <a:r>
              <a:rPr lang="en-US" dirty="0" smtClean="0"/>
              <a:t>offload regular dataset updates to off-premise system</a:t>
            </a:r>
            <a:endParaRPr lang="de-DE" dirty="0"/>
          </a:p>
          <a:p>
            <a:r>
              <a:rPr lang="en-US" b="1" dirty="0"/>
              <a:t>Life Sciences / Structural Biology</a:t>
            </a:r>
            <a:r>
              <a:rPr lang="en-US" dirty="0"/>
              <a:t>: </a:t>
            </a:r>
            <a:r>
              <a:rPr lang="en-US" dirty="0" smtClean="0"/>
              <a:t>Workflow development, execution and sharing service</a:t>
            </a:r>
            <a:endParaRPr lang="de-DE" dirty="0"/>
          </a:p>
          <a:p>
            <a:r>
              <a:rPr lang="en-US" b="1" dirty="0"/>
              <a:t>Physical Sciences / Astronomy</a:t>
            </a:r>
            <a:r>
              <a:rPr lang="en-US" dirty="0"/>
              <a:t>: </a:t>
            </a:r>
            <a:r>
              <a:rPr lang="en-US" dirty="0" smtClean="0"/>
              <a:t>Easy </a:t>
            </a:r>
            <a:r>
              <a:rPr lang="en-US" dirty="0"/>
              <a:t>access to LOFAR data and knowledge </a:t>
            </a:r>
            <a:r>
              <a:rPr lang="en-US" dirty="0" smtClean="0"/>
              <a:t>extraction</a:t>
            </a:r>
          </a:p>
          <a:p>
            <a:endParaRPr lang="en-US" dirty="0"/>
          </a:p>
          <a:p>
            <a:r>
              <a:rPr lang="en-US" b="1" dirty="0" smtClean="0"/>
              <a:t>Generic -</a:t>
            </a:r>
            <a:r>
              <a:rPr lang="en-US" dirty="0" smtClean="0"/>
              <a:t> </a:t>
            </a:r>
            <a:r>
              <a:rPr lang="en-US" b="1" dirty="0"/>
              <a:t>Frictionless Data Exchange</a:t>
            </a:r>
            <a:r>
              <a:rPr lang="en-US" dirty="0"/>
              <a:t> Across Research Data, </a:t>
            </a:r>
            <a:r>
              <a:rPr lang="en-US" dirty="0" smtClean="0"/>
              <a:t>Software, Paper </a:t>
            </a:r>
            <a:r>
              <a:rPr lang="en-US" dirty="0"/>
              <a:t>Repositories</a:t>
            </a:r>
            <a:endParaRPr lang="de-DE" dirty="0"/>
          </a:p>
          <a:p>
            <a:r>
              <a:rPr lang="en-US" b="1" dirty="0"/>
              <a:t>Life Sciences – Genome Research </a:t>
            </a:r>
            <a:r>
              <a:rPr lang="en-US" b="1" dirty="0" smtClean="0"/>
              <a:t>/ </a:t>
            </a:r>
            <a:r>
              <a:rPr lang="en-US" b="1" dirty="0" err="1"/>
              <a:t>Bioimaging</a:t>
            </a:r>
            <a:r>
              <a:rPr lang="en-US" b="1" dirty="0"/>
              <a:t>:</a:t>
            </a:r>
            <a:r>
              <a:rPr lang="en-US" dirty="0"/>
              <a:t> Mining a large image </a:t>
            </a:r>
            <a:r>
              <a:rPr lang="en-US" dirty="0" smtClean="0"/>
              <a:t>repository</a:t>
            </a:r>
            <a:endParaRPr lang="de-DE" dirty="0"/>
          </a:p>
          <a:p>
            <a:r>
              <a:rPr lang="en-US" b="1" dirty="0" err="1"/>
              <a:t>Astro</a:t>
            </a:r>
            <a:r>
              <a:rPr lang="en-US" b="1" dirty="0"/>
              <a:t> Sciences:</a:t>
            </a:r>
            <a:r>
              <a:rPr lang="en-US" dirty="0"/>
              <a:t> </a:t>
            </a:r>
            <a:r>
              <a:rPr lang="en-US" b="1" dirty="0" err="1"/>
              <a:t>VisIVO</a:t>
            </a:r>
            <a:r>
              <a:rPr lang="en-US" b="1" dirty="0"/>
              <a:t>:</a:t>
            </a:r>
            <a:r>
              <a:rPr lang="en-US" dirty="0"/>
              <a:t> Data Knowledge Visual Analytics Framework for Astrophysics</a:t>
            </a:r>
            <a:endParaRPr lang="de-DE" dirty="0"/>
          </a:p>
          <a:p>
            <a:r>
              <a:rPr lang="en-US" b="1" dirty="0"/>
              <a:t>Earth Sciences – Hydrology:</a:t>
            </a:r>
            <a:r>
              <a:rPr lang="en-US" dirty="0"/>
              <a:t> </a:t>
            </a:r>
            <a:r>
              <a:rPr lang="en-US" dirty="0" smtClean="0"/>
              <a:t>Reproducible </a:t>
            </a:r>
            <a:r>
              <a:rPr lang="en-US" dirty="0"/>
              <a:t>Computational Hydrology by FAIR-</a:t>
            </a:r>
            <a:r>
              <a:rPr lang="en-US" dirty="0" err="1" smtClean="0"/>
              <a:t>ification</a:t>
            </a:r>
            <a:endParaRPr lang="de-DE" dirty="0"/>
          </a:p>
          <a:p>
            <a:r>
              <a:rPr lang="en-US" b="1" dirty="0"/>
              <a:t>Social </a:t>
            </a:r>
            <a:r>
              <a:rPr lang="en-US" b="1" dirty="0" smtClean="0"/>
              <a:t>Sciences, Humanities - </a:t>
            </a:r>
            <a:r>
              <a:rPr lang="en-US" b="1" dirty="0" err="1"/>
              <a:t>VisualMedia</a:t>
            </a:r>
            <a:r>
              <a:rPr lang="en-US" dirty="0"/>
              <a:t>: </a:t>
            </a:r>
            <a:r>
              <a:rPr lang="en-US" dirty="0" smtClean="0"/>
              <a:t>sharing, visualizing </a:t>
            </a:r>
            <a:r>
              <a:rPr lang="en-US" dirty="0"/>
              <a:t>visual media files on the web</a:t>
            </a:r>
            <a:endParaRPr lang="de-DE" dirty="0"/>
          </a:p>
          <a:p>
            <a:endParaRPr lang="de-DE" dirty="0"/>
          </a:p>
        </p:txBody>
      </p:sp>
      <p:sp>
        <p:nvSpPr>
          <p:cNvPr id="3" name="Rectangle 2"/>
          <p:cNvSpPr/>
          <p:nvPr/>
        </p:nvSpPr>
        <p:spPr>
          <a:xfrm>
            <a:off x="0" y="5877272"/>
            <a:ext cx="9144000" cy="7920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043608" y="5949280"/>
            <a:ext cx="1800200" cy="720080"/>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43808" y="6023029"/>
            <a:ext cx="6121277" cy="646331"/>
          </a:xfrm>
          <a:prstGeom prst="rect">
            <a:avLst/>
          </a:prstGeom>
          <a:noFill/>
        </p:spPr>
        <p:txBody>
          <a:bodyPr wrap="none" rtlCol="0">
            <a:spAutoFit/>
          </a:bodyPr>
          <a:lstStyle/>
          <a:p>
            <a:r>
              <a:rPr lang="en-US" b="1" dirty="0" smtClean="0">
                <a:solidFill>
                  <a:srgbClr val="F39605"/>
                </a:solidFill>
              </a:rPr>
              <a:t>Recurring needs? </a:t>
            </a:r>
            <a:r>
              <a:rPr lang="mr-IN" b="1" dirty="0" smtClean="0">
                <a:solidFill>
                  <a:srgbClr val="F39605"/>
                </a:solidFill>
              </a:rPr>
              <a:t>–</a:t>
            </a:r>
            <a:r>
              <a:rPr lang="en-US" b="1" dirty="0" smtClean="0">
                <a:solidFill>
                  <a:srgbClr val="F39605"/>
                </a:solidFill>
              </a:rPr>
              <a:t> Ongoing analysis in </a:t>
            </a:r>
            <a:r>
              <a:rPr lang="en-US" b="1" dirty="0" err="1" smtClean="0">
                <a:solidFill>
                  <a:srgbClr val="F39605"/>
                </a:solidFill>
              </a:rPr>
              <a:t>EOSCpilot</a:t>
            </a:r>
            <a:endParaRPr lang="en-US" b="1" dirty="0" smtClean="0">
              <a:solidFill>
                <a:srgbClr val="F39605"/>
              </a:solidFill>
            </a:endParaRPr>
          </a:p>
          <a:p>
            <a:r>
              <a:rPr lang="en-US" b="1" dirty="0" smtClean="0">
                <a:solidFill>
                  <a:srgbClr val="F39605"/>
                </a:solidFill>
              </a:rPr>
              <a:t>Moving beyond demonstration? - Discussion with EOSC-hub</a:t>
            </a:r>
            <a:r>
              <a:rPr lang="mr-IN" b="1" dirty="0" smtClean="0">
                <a:solidFill>
                  <a:srgbClr val="F39605"/>
                </a:solidFill>
              </a:rPr>
              <a:t>…</a:t>
            </a:r>
            <a:endParaRPr lang="en-US" b="1" dirty="0">
              <a:solidFill>
                <a:srgbClr val="F39605"/>
              </a:solidFill>
            </a:endParaRPr>
          </a:p>
        </p:txBody>
      </p:sp>
    </p:spTree>
    <p:extLst>
      <p:ext uri="{BB962C8B-B14F-4D97-AF65-F5344CB8AC3E}">
        <p14:creationId xmlns:p14="http://schemas.microsoft.com/office/powerpoint/2010/main" val="648330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 xmlns:a16="http://schemas.microsoft.com/office/drawing/2014/main" id="{725BE552-70BA-4F9C-8732-B3C54DA3ADE0}"/>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Segnaposto data 3">
            <a:extLst>
              <a:ext uri="{FF2B5EF4-FFF2-40B4-BE49-F238E27FC236}">
                <a16:creationId xmlns="" xmlns:a16="http://schemas.microsoft.com/office/drawing/2014/main" id="{8C668E8B-804A-4226-A5F9-B64F4480FD21}"/>
              </a:ext>
            </a:extLst>
          </p:cNvPr>
          <p:cNvSpPr>
            <a:spLocks noGrp="1"/>
          </p:cNvSpPr>
          <p:nvPr>
            <p:ph type="dt" sz="half" idx="10"/>
          </p:nvPr>
        </p:nvSpPr>
        <p:spPr/>
        <p:txBody>
          <a:bodyPr/>
          <a:lstStyle/>
          <a:p>
            <a:fld id="{34F08DC4-DE83-4F63-8090-0B20624E8C99}" type="datetime1">
              <a:rPr lang="en-US" smtClean="0"/>
              <a:t>18. 06. 13.</a:t>
            </a:fld>
            <a:endParaRPr lang="en-US" dirty="0"/>
          </a:p>
        </p:txBody>
      </p:sp>
      <p:sp>
        <p:nvSpPr>
          <p:cNvPr id="5" name="Segnaposto testo 4">
            <a:extLst>
              <a:ext uri="{FF2B5EF4-FFF2-40B4-BE49-F238E27FC236}">
                <a16:creationId xmlns="" xmlns:a16="http://schemas.microsoft.com/office/drawing/2014/main" id="{8E835059-47AC-4E0A-80DD-CB2836520633}"/>
              </a:ext>
            </a:extLst>
          </p:cNvPr>
          <p:cNvSpPr>
            <a:spLocks noGrp="1"/>
          </p:cNvSpPr>
          <p:nvPr>
            <p:ph type="body" sz="quarter" idx="14"/>
          </p:nvPr>
        </p:nvSpPr>
        <p:spPr/>
        <p:txBody>
          <a:bodyPr/>
          <a:lstStyle/>
          <a:p>
            <a:endParaRPr lang="en-GB" dirty="0"/>
          </a:p>
        </p:txBody>
      </p:sp>
      <p:sp>
        <p:nvSpPr>
          <p:cNvPr id="6" name="TextBox 5"/>
          <p:cNvSpPr txBox="1"/>
          <p:nvPr/>
        </p:nvSpPr>
        <p:spPr>
          <a:xfrm>
            <a:off x="703601" y="1730132"/>
            <a:ext cx="7876074" cy="3046988"/>
          </a:xfrm>
          <a:prstGeom prst="rect">
            <a:avLst/>
          </a:prstGeom>
          <a:noFill/>
        </p:spPr>
        <p:txBody>
          <a:bodyPr wrap="none" rtlCol="0">
            <a:spAutoFit/>
          </a:bodyPr>
          <a:lstStyle/>
          <a:p>
            <a:pPr algn="ctr"/>
            <a:r>
              <a:rPr lang="en-GB" sz="3200" dirty="0">
                <a:solidFill>
                  <a:srgbClr val="4F81BD"/>
                </a:solidFill>
              </a:rPr>
              <a:t>EOSC-hub</a:t>
            </a:r>
            <a:r>
              <a:rPr lang="en-GB" sz="3200" dirty="0"/>
              <a:t> mobilises providers from </a:t>
            </a:r>
            <a:r>
              <a:rPr lang="en-GB" sz="3200" dirty="0">
                <a:solidFill>
                  <a:srgbClr val="1F497D"/>
                </a:solidFill>
              </a:rPr>
              <a:t>20</a:t>
            </a:r>
            <a:r>
              <a:rPr lang="en-GB" sz="3200" dirty="0"/>
              <a:t> major </a:t>
            </a:r>
            <a:endParaRPr lang="en-GB" sz="3200" dirty="0" smtClean="0"/>
          </a:p>
          <a:p>
            <a:pPr algn="ctr"/>
            <a:r>
              <a:rPr lang="en-GB" sz="3200" dirty="0" smtClean="0"/>
              <a:t>digital </a:t>
            </a:r>
            <a:r>
              <a:rPr lang="en-GB" sz="3200" dirty="0"/>
              <a:t>infrastructures, </a:t>
            </a:r>
            <a:r>
              <a:rPr lang="en-GB" sz="3200" dirty="0" smtClean="0"/>
              <a:t>EGI</a:t>
            </a:r>
            <a:r>
              <a:rPr lang="en-GB" sz="3200" dirty="0"/>
              <a:t>*, EUDAT CDI** and </a:t>
            </a:r>
            <a:endParaRPr lang="en-GB" sz="3200" dirty="0" smtClean="0"/>
          </a:p>
          <a:p>
            <a:pPr algn="ctr"/>
            <a:r>
              <a:rPr lang="en-GB" sz="3200" dirty="0" smtClean="0"/>
              <a:t>INDIGO-</a:t>
            </a:r>
            <a:r>
              <a:rPr lang="en-GB" sz="3200" dirty="0" err="1" smtClean="0"/>
              <a:t>DataCloud</a:t>
            </a:r>
            <a:r>
              <a:rPr lang="en-GB" sz="3200" dirty="0" smtClean="0"/>
              <a:t> </a:t>
            </a:r>
            <a:r>
              <a:rPr lang="en-GB" sz="3200" dirty="0">
                <a:solidFill>
                  <a:srgbClr val="4F81BD"/>
                </a:solidFill>
              </a:rPr>
              <a:t>jointly </a:t>
            </a:r>
            <a:r>
              <a:rPr lang="en-GB" sz="3200" dirty="0"/>
              <a:t>offering </a:t>
            </a:r>
            <a:r>
              <a:rPr lang="en-GB" sz="3200" dirty="0">
                <a:solidFill>
                  <a:srgbClr val="4F81BD"/>
                </a:solidFill>
              </a:rPr>
              <a:t>services, </a:t>
            </a:r>
            <a:endParaRPr lang="en-GB" sz="3200" dirty="0" smtClean="0">
              <a:solidFill>
                <a:srgbClr val="4F81BD"/>
              </a:solidFill>
            </a:endParaRPr>
          </a:p>
          <a:p>
            <a:pPr algn="ctr"/>
            <a:r>
              <a:rPr lang="en-GB" sz="3200" dirty="0" smtClean="0">
                <a:solidFill>
                  <a:srgbClr val="4F81BD"/>
                </a:solidFill>
              </a:rPr>
              <a:t>software </a:t>
            </a:r>
            <a:r>
              <a:rPr lang="en-GB" sz="3200" dirty="0">
                <a:solidFill>
                  <a:srgbClr val="4F81BD"/>
                </a:solidFill>
              </a:rPr>
              <a:t>and data </a:t>
            </a:r>
            <a:r>
              <a:rPr lang="en-GB" sz="3200" dirty="0"/>
              <a:t>for advanced data-driven </a:t>
            </a:r>
            <a:endParaRPr lang="en-GB" sz="3200" dirty="0" smtClean="0"/>
          </a:p>
          <a:p>
            <a:pPr algn="ctr"/>
            <a:r>
              <a:rPr lang="en-GB" sz="3200" dirty="0" smtClean="0"/>
              <a:t>research </a:t>
            </a:r>
            <a:r>
              <a:rPr lang="en-GB" sz="3200" dirty="0"/>
              <a:t>and innovation. </a:t>
            </a:r>
          </a:p>
          <a:p>
            <a:pPr algn="ctr"/>
            <a:endParaRPr lang="en-GB" sz="3200" dirty="0"/>
          </a:p>
        </p:txBody>
      </p:sp>
      <p:sp>
        <p:nvSpPr>
          <p:cNvPr id="7" name="TextBox 6"/>
          <p:cNvSpPr txBox="1"/>
          <p:nvPr/>
        </p:nvSpPr>
        <p:spPr>
          <a:xfrm>
            <a:off x="1763688" y="3068960"/>
            <a:ext cx="3672408" cy="369332"/>
          </a:xfrm>
          <a:prstGeom prst="rect">
            <a:avLst/>
          </a:prstGeom>
          <a:noFill/>
        </p:spPr>
        <p:txBody>
          <a:bodyPr wrap="square" rtlCol="0">
            <a:spAutoFit/>
          </a:bodyPr>
          <a:lstStyle/>
          <a:p>
            <a:endParaRPr lang="en-GB" dirty="0"/>
          </a:p>
        </p:txBody>
      </p:sp>
      <p:sp>
        <p:nvSpPr>
          <p:cNvPr id="8" name="TextBox 7"/>
          <p:cNvSpPr txBox="1"/>
          <p:nvPr/>
        </p:nvSpPr>
        <p:spPr>
          <a:xfrm>
            <a:off x="323528" y="5608468"/>
            <a:ext cx="4205636" cy="646331"/>
          </a:xfrm>
          <a:prstGeom prst="rect">
            <a:avLst/>
          </a:prstGeom>
          <a:noFill/>
        </p:spPr>
        <p:txBody>
          <a:bodyPr wrap="none" rtlCol="0">
            <a:spAutoFit/>
          </a:bodyPr>
          <a:lstStyle/>
          <a:p>
            <a:r>
              <a:rPr lang="en-US" dirty="0" smtClean="0"/>
              <a:t>*     EGI is not an acronym (any more)</a:t>
            </a:r>
          </a:p>
          <a:p>
            <a:r>
              <a:rPr lang="en-US" dirty="0" smtClean="0"/>
              <a:t>**   CDI </a:t>
            </a:r>
            <a:r>
              <a:rPr lang="mr-IN" dirty="0" smtClean="0"/>
              <a:t>–</a:t>
            </a:r>
            <a:r>
              <a:rPr lang="en-US" dirty="0" smtClean="0"/>
              <a:t> Collaborative Data Infrastructure </a:t>
            </a:r>
            <a:endParaRPr lang="en-US" dirty="0"/>
          </a:p>
        </p:txBody>
      </p:sp>
      <p:sp>
        <p:nvSpPr>
          <p:cNvPr id="3" name="TextBox 2"/>
          <p:cNvSpPr txBox="1"/>
          <p:nvPr/>
        </p:nvSpPr>
        <p:spPr>
          <a:xfrm>
            <a:off x="1142951" y="4653136"/>
            <a:ext cx="7305981" cy="954107"/>
          </a:xfrm>
          <a:prstGeom prst="rect">
            <a:avLst/>
          </a:prstGeom>
          <a:noFill/>
        </p:spPr>
        <p:txBody>
          <a:bodyPr wrap="none" rtlCol="0">
            <a:spAutoFit/>
          </a:bodyPr>
          <a:lstStyle/>
          <a:p>
            <a:pPr algn="ctr"/>
            <a:r>
              <a:rPr lang="en-US" sz="2800" b="1" dirty="0" smtClean="0">
                <a:solidFill>
                  <a:schemeClr val="accent4"/>
                </a:solidFill>
              </a:rPr>
              <a:t>23 research communities already in the project:</a:t>
            </a:r>
          </a:p>
          <a:p>
            <a:pPr algn="ctr"/>
            <a:r>
              <a:rPr lang="en-US" sz="2800" b="1" dirty="0" smtClean="0">
                <a:solidFill>
                  <a:schemeClr val="accent4"/>
                </a:solidFill>
              </a:rPr>
              <a:t>17 academic; 6 SME</a:t>
            </a:r>
            <a:endParaRPr lang="en-US" sz="2800" b="1" dirty="0">
              <a:solidFill>
                <a:schemeClr val="accent4"/>
              </a:solidFill>
            </a:endParaRPr>
          </a:p>
        </p:txBody>
      </p:sp>
    </p:spTree>
    <p:extLst>
      <p:ext uri="{BB962C8B-B14F-4D97-AF65-F5344CB8AC3E}">
        <p14:creationId xmlns:p14="http://schemas.microsoft.com/office/powerpoint/2010/main" val="30750341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de_base">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8" id="{4751AB5D-640C-3342-BFAA-5DB4E45F457D}" vid="{E170F76C-6CC7-B945-846A-6208DD64BB9B}"/>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0A123D3F-AE99-714B-8407-86BBF432B6AF}" vid="{5839DB8A-C209-3349-ABC7-DA4B5250EC3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EOSC-hub_ppt-2</Template>
  <TotalTime>21711</TotalTime>
  <Words>3016</Words>
  <Application>Microsoft Macintosh PowerPoint</Application>
  <PresentationFormat>On-screen Show (4:3)</PresentationFormat>
  <Paragraphs>596</Paragraphs>
  <Slides>32</Slides>
  <Notes>5</Notes>
  <HiddenSlides>8</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slide_base</vt:lpstr>
      <vt:lpstr>Tema di Office</vt:lpstr>
      <vt:lpstr>PowerPoint Presentation</vt:lpstr>
      <vt:lpstr>EGI: Federation of national e-infrastructures</vt:lpstr>
      <vt:lpstr>PowerPoint Presentation</vt:lpstr>
      <vt:lpstr>PowerPoint Presentation</vt:lpstr>
      <vt:lpstr>PowerPoint Presentation</vt:lpstr>
      <vt:lpstr>PowerPoint Presentation</vt:lpstr>
      <vt:lpstr>EOSCpilot: High Level Aims</vt:lpstr>
      <vt:lpstr>List of demonstrators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Service Management</vt:lpstr>
      <vt:lpstr>FitSM: Requirements</vt:lpstr>
      <vt:lpstr>Addressing requirements: Technical tools</vt:lpstr>
      <vt:lpstr>PowerPoint Presentation</vt:lpstr>
      <vt:lpstr>PowerPoint Presentation</vt:lpstr>
      <vt:lpstr>Community requirements odyssey</vt:lpstr>
      <vt:lpstr>Use cases - Competence Centres (WP8)</vt:lpstr>
      <vt:lpstr>Use cases - Competence Centres (WP8) (cont)</vt:lpstr>
      <vt:lpstr>Distilled use cases (WP8)</vt:lpstr>
      <vt:lpstr>(Some) open questions</vt:lpstr>
      <vt:lpstr>Partnerships</vt:lpstr>
      <vt:lpstr>What’s next?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 Piagentini</dc:creator>
  <cp:lastModifiedBy>Gergely Sipos</cp:lastModifiedBy>
  <cp:revision>226</cp:revision>
  <dcterms:created xsi:type="dcterms:W3CDTF">2018-01-30T10:37:03Z</dcterms:created>
  <dcterms:modified xsi:type="dcterms:W3CDTF">2018-06-13T05:44:12Z</dcterms:modified>
</cp:coreProperties>
</file>