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6" r:id="rId4"/>
    <p:sldMasterId id="214748366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6858000" cx="9144000"/>
  <p:notesSz cx="6858000" cy="9144000"/>
  <p:embeddedFontLst>
    <p:embeddedFont>
      <p:font typeface="Arial Narrow"/>
      <p:regular r:id="rId11"/>
      <p:bold r:id="rId12"/>
      <p:italic r:id="rId13"/>
      <p:boldItalic r:id="rId14"/>
    </p:embeddedFont>
    <p:embeddedFont>
      <p:font typeface="Helvetica Neue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rialNarrow-regular.fntdata"/><Relationship Id="rId10" Type="http://schemas.openxmlformats.org/officeDocument/2006/relationships/slide" Target="slides/slide4.xml"/><Relationship Id="rId13" Type="http://schemas.openxmlformats.org/officeDocument/2006/relationships/font" Target="fonts/ArialNarrow-italic.fntdata"/><Relationship Id="rId12" Type="http://schemas.openxmlformats.org/officeDocument/2006/relationships/font" Target="fonts/ArialNarrow-bold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HelveticaNeue-regular.fntdata"/><Relationship Id="rId14" Type="http://schemas.openxmlformats.org/officeDocument/2006/relationships/font" Target="fonts/ArialNarrow-boldItalic.fntdata"/><Relationship Id="rId17" Type="http://schemas.openxmlformats.org/officeDocument/2006/relationships/font" Target="fonts/HelveticaNeue-italic.fntdata"/><Relationship Id="rId16" Type="http://schemas.openxmlformats.org/officeDocument/2006/relationships/font" Target="fonts/HelveticaNeue-bold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18" Type="http://schemas.openxmlformats.org/officeDocument/2006/relationships/font" Target="fonts/HelveticaNeue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based on a brief conversation with David Wilde from AARnet and a bunch of coordination with Mary Hester of nordunet, we put together a slack. At this time we have 104 members from 20 distinct NREN or international networking entities. We’ve had ongoing conversations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</a:t>
            </a:r>
            <a:r>
              <a:rPr lang="en"/>
              <a:t>ased on a brief conversation with David Wilde from AARnet and a bunch of coordination with Mary Hester of nordunet, we put together a slack. At this time we have 104 members from 20 distinct NREN or international networking entities. We’ve had ongoing conversations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5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>
  <p:cSld name="Title Slide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OE_logo.png" id="59" name="Shape 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03938" y="5832477"/>
            <a:ext cx="1573200" cy="523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ab_Logo.png" id="60" name="Shape 6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72400" y="5667381"/>
            <a:ext cx="908100" cy="6891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Snet_Logo_Header.png" id="61" name="Shape 6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04863" y="652465"/>
            <a:ext cx="3287700" cy="9588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 txBox="1"/>
          <p:nvPr>
            <p:ph type="ctrTitle"/>
          </p:nvPr>
        </p:nvSpPr>
        <p:spPr>
          <a:xfrm>
            <a:off x="914407" y="2130430"/>
            <a:ext cx="77628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914400" y="3869273"/>
            <a:ext cx="3657600" cy="139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/>
            </a:lvl1pPr>
            <a:lvl2pPr indent="0" lvl="1" marL="457200" marR="0" rtl="0" algn="ctr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/>
            </a:lvl2pPr>
            <a:lvl3pPr indent="0" lvl="2" marL="914400" marR="0" rtl="0" algn="ctr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/>
            </a:lvl3pPr>
            <a:lvl4pPr indent="0" lvl="3" marL="1371600" marR="0" rtl="0" algn="ctr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/>
            </a:lvl4pPr>
            <a:lvl5pPr indent="0" lvl="4" marL="1828800" marR="0" rtl="0" algn="ctr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/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B1B1B2"/>
              </a:buClr>
              <a:buSzPts val="1400"/>
              <a:buFont typeface="Arial"/>
              <a:buNone/>
              <a:defRPr/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B1B1B2"/>
              </a:buClr>
              <a:buSzPts val="1400"/>
              <a:buFont typeface="Arial"/>
              <a:buNone/>
              <a:defRPr/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B1B1B2"/>
              </a:buClr>
              <a:buSzPts val="1400"/>
              <a:buFont typeface="Arial"/>
              <a:buNone/>
              <a:defRPr/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B1B1B2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x="930280" y="6483352"/>
            <a:ext cx="1686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4572000" y="6483352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457208" y="6483352"/>
            <a:ext cx="44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457200" y="1600202"/>
            <a:ext cx="8229600" cy="43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875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36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28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28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x="930280" y="6483352"/>
            <a:ext cx="1686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x="4572000" y="6483352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457208" y="6483352"/>
            <a:ext cx="44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showMasterSp="0" type="secHead">
  <p:cSld name="SECTION_HEADER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Snet_Logo_Footer.png" id="74" name="Shape 7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77133" y="6116642"/>
            <a:ext cx="1209600" cy="3621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Shape 75"/>
          <p:cNvSpPr/>
          <p:nvPr/>
        </p:nvSpPr>
        <p:spPr>
          <a:xfrm>
            <a:off x="8" y="1"/>
            <a:ext cx="136500" cy="6848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Shape 76"/>
          <p:cNvSpPr txBox="1"/>
          <p:nvPr>
            <p:ph type="title"/>
          </p:nvPr>
        </p:nvSpPr>
        <p:spPr>
          <a:xfrm>
            <a:off x="914400" y="3897313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914400" y="2124077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rtl="0">
              <a:spcBef>
                <a:spcPts val="875"/>
              </a:spcBef>
              <a:spcAft>
                <a:spcPts val="0"/>
              </a:spcAft>
              <a:buClr>
                <a:srgbClr val="B1B1B2"/>
              </a:buClr>
              <a:buSzPts val="1400"/>
              <a:buFont typeface="Arial Narrow"/>
              <a:buNone/>
              <a:defRPr/>
            </a:lvl1pPr>
            <a:lvl2pPr indent="-228600" lvl="1" marL="914400" rtl="0">
              <a:spcBef>
                <a:spcPts val="360"/>
              </a:spcBef>
              <a:spcAft>
                <a:spcPts val="0"/>
              </a:spcAft>
              <a:buClr>
                <a:srgbClr val="B1B1B2"/>
              </a:buClr>
              <a:buSzPts val="1400"/>
              <a:buFont typeface="Arial Narrow"/>
              <a:buNone/>
              <a:defRPr/>
            </a:lvl2pPr>
            <a:lvl3pPr indent="-228600" lvl="2" marL="1371600" rtl="0">
              <a:spcBef>
                <a:spcPts val="320"/>
              </a:spcBef>
              <a:spcAft>
                <a:spcPts val="0"/>
              </a:spcAft>
              <a:buClr>
                <a:srgbClr val="B1B1B2"/>
              </a:buClr>
              <a:buSzPts val="1400"/>
              <a:buFont typeface="Arial Narrow"/>
              <a:buNone/>
              <a:defRPr/>
            </a:lvl3pPr>
            <a:lvl4pPr indent="-228600" lvl="3" marL="1828800" rtl="0">
              <a:spcBef>
                <a:spcPts val="280"/>
              </a:spcBef>
              <a:spcAft>
                <a:spcPts val="0"/>
              </a:spcAft>
              <a:buClr>
                <a:srgbClr val="B1B1B2"/>
              </a:buClr>
              <a:buSzPts val="1400"/>
              <a:buFont typeface="Arial Narrow"/>
              <a:buNone/>
              <a:defRPr/>
            </a:lvl4pPr>
            <a:lvl5pPr indent="-228600" lvl="4" marL="2286000" rtl="0">
              <a:spcBef>
                <a:spcPts val="280"/>
              </a:spcBef>
              <a:spcAft>
                <a:spcPts val="0"/>
              </a:spcAft>
              <a:buClr>
                <a:srgbClr val="B1B1B2"/>
              </a:buClr>
              <a:buSzPts val="1400"/>
              <a:buFont typeface="Arial Narrow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Clr>
                <a:srgbClr val="B1B1B2"/>
              </a:buClr>
              <a:buSzPts val="1400"/>
              <a:buFont typeface="Arial Narrow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Clr>
                <a:srgbClr val="B1B1B2"/>
              </a:buClr>
              <a:buSzPts val="1400"/>
              <a:buFont typeface="Arial Narrow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Clr>
                <a:srgbClr val="B1B1B2"/>
              </a:buClr>
              <a:buSzPts val="1400"/>
              <a:buFont typeface="Arial Narrow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Clr>
                <a:srgbClr val="B1B1B2"/>
              </a:buClr>
              <a:buSzPts val="1400"/>
              <a:buFont typeface="Arial Narrow"/>
              <a:buNone/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0" type="dt"/>
          </p:nvPr>
        </p:nvSpPr>
        <p:spPr>
          <a:xfrm>
            <a:off x="930280" y="6483352"/>
            <a:ext cx="1686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1" type="ftr"/>
          </p:nvPr>
        </p:nvSpPr>
        <p:spPr>
          <a:xfrm>
            <a:off x="4572000" y="6483352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x="457208" y="6483352"/>
            <a:ext cx="44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57200" y="1600201"/>
            <a:ext cx="4038600" cy="43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875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36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28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28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2" type="body"/>
          </p:nvPr>
        </p:nvSpPr>
        <p:spPr>
          <a:xfrm>
            <a:off x="4648200" y="1600201"/>
            <a:ext cx="4038600" cy="43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875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36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28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28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0" type="dt"/>
          </p:nvPr>
        </p:nvSpPr>
        <p:spPr>
          <a:xfrm>
            <a:off x="930280" y="6483352"/>
            <a:ext cx="1686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1" type="ftr"/>
          </p:nvPr>
        </p:nvSpPr>
        <p:spPr>
          <a:xfrm>
            <a:off x="4572000" y="6483352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457208" y="6483352"/>
            <a:ext cx="44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rtl="0">
              <a:spcBef>
                <a:spcPts val="875"/>
              </a:spcBef>
              <a:spcAft>
                <a:spcPts val="0"/>
              </a:spcAft>
              <a:buSzPts val="1400"/>
              <a:buFont typeface="Arial Narrow"/>
              <a:buNone/>
              <a:defRPr/>
            </a:lvl1pPr>
            <a:lvl2pPr indent="-228600" lvl="1" marL="914400" rtl="0">
              <a:spcBef>
                <a:spcPts val="360"/>
              </a:spcBef>
              <a:spcAft>
                <a:spcPts val="0"/>
              </a:spcAft>
              <a:buSzPts val="1400"/>
              <a:buFont typeface="Arial Narrow"/>
              <a:buNone/>
              <a:defRPr/>
            </a:lvl2pPr>
            <a:lvl3pPr indent="-228600" lvl="2" marL="1371600" rtl="0">
              <a:spcBef>
                <a:spcPts val="320"/>
              </a:spcBef>
              <a:spcAft>
                <a:spcPts val="0"/>
              </a:spcAft>
              <a:buSzPts val="1400"/>
              <a:buFont typeface="Arial Narrow"/>
              <a:buNone/>
              <a:defRPr/>
            </a:lvl3pPr>
            <a:lvl4pPr indent="-228600" lvl="3" marL="1828800" rtl="0">
              <a:spcBef>
                <a:spcPts val="280"/>
              </a:spcBef>
              <a:spcAft>
                <a:spcPts val="0"/>
              </a:spcAft>
              <a:buSzPts val="1400"/>
              <a:buFont typeface="Arial Narrow"/>
              <a:buNone/>
              <a:defRPr/>
            </a:lvl4pPr>
            <a:lvl5pPr indent="-228600" lvl="4" marL="2286000" rtl="0">
              <a:spcBef>
                <a:spcPts val="280"/>
              </a:spcBef>
              <a:spcAft>
                <a:spcPts val="0"/>
              </a:spcAft>
              <a:buSzPts val="1400"/>
              <a:buFont typeface="Arial Narrow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Arial Narrow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Arial Narrow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Arial Narrow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Arial Narrow"/>
              <a:buNone/>
              <a:defRPr/>
            </a:lvl9pPr>
          </a:lstStyle>
          <a:p/>
        </p:txBody>
      </p:sp>
      <p:sp>
        <p:nvSpPr>
          <p:cNvPr id="91" name="Shape 91"/>
          <p:cNvSpPr txBox="1"/>
          <p:nvPr>
            <p:ph idx="2" type="body"/>
          </p:nvPr>
        </p:nvSpPr>
        <p:spPr>
          <a:xfrm>
            <a:off x="457200" y="2174875"/>
            <a:ext cx="4040100" cy="37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875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36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28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28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92" name="Shape 92"/>
          <p:cNvSpPr txBox="1"/>
          <p:nvPr>
            <p:ph idx="3" type="body"/>
          </p:nvPr>
        </p:nvSpPr>
        <p:spPr>
          <a:xfrm>
            <a:off x="4645033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rtl="0">
              <a:spcBef>
                <a:spcPts val="875"/>
              </a:spcBef>
              <a:spcAft>
                <a:spcPts val="0"/>
              </a:spcAft>
              <a:buSzPts val="1400"/>
              <a:buFont typeface="Arial Narrow"/>
              <a:buNone/>
              <a:defRPr/>
            </a:lvl1pPr>
            <a:lvl2pPr indent="-228600" lvl="1" marL="914400" rtl="0">
              <a:spcBef>
                <a:spcPts val="360"/>
              </a:spcBef>
              <a:spcAft>
                <a:spcPts val="0"/>
              </a:spcAft>
              <a:buSzPts val="1400"/>
              <a:buFont typeface="Arial Narrow"/>
              <a:buNone/>
              <a:defRPr/>
            </a:lvl2pPr>
            <a:lvl3pPr indent="-228600" lvl="2" marL="1371600" rtl="0">
              <a:spcBef>
                <a:spcPts val="320"/>
              </a:spcBef>
              <a:spcAft>
                <a:spcPts val="0"/>
              </a:spcAft>
              <a:buSzPts val="1400"/>
              <a:buFont typeface="Arial Narrow"/>
              <a:buNone/>
              <a:defRPr/>
            </a:lvl3pPr>
            <a:lvl4pPr indent="-228600" lvl="3" marL="1828800" rtl="0">
              <a:spcBef>
                <a:spcPts val="280"/>
              </a:spcBef>
              <a:spcAft>
                <a:spcPts val="0"/>
              </a:spcAft>
              <a:buSzPts val="1400"/>
              <a:buFont typeface="Arial Narrow"/>
              <a:buNone/>
              <a:defRPr/>
            </a:lvl4pPr>
            <a:lvl5pPr indent="-228600" lvl="4" marL="2286000" rtl="0">
              <a:spcBef>
                <a:spcPts val="280"/>
              </a:spcBef>
              <a:spcAft>
                <a:spcPts val="0"/>
              </a:spcAft>
              <a:buSzPts val="1400"/>
              <a:buFont typeface="Arial Narrow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Arial Narrow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Arial Narrow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Arial Narrow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Arial Narrow"/>
              <a:buNone/>
              <a:defRPr/>
            </a:lvl9pPr>
          </a:lstStyle>
          <a:p/>
        </p:txBody>
      </p:sp>
      <p:sp>
        <p:nvSpPr>
          <p:cNvPr id="93" name="Shape 93"/>
          <p:cNvSpPr txBox="1"/>
          <p:nvPr>
            <p:ph idx="4" type="body"/>
          </p:nvPr>
        </p:nvSpPr>
        <p:spPr>
          <a:xfrm>
            <a:off x="4645033" y="2174875"/>
            <a:ext cx="4041900" cy="37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875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36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32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28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28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94" name="Shape 94"/>
          <p:cNvSpPr txBox="1"/>
          <p:nvPr>
            <p:ph idx="10" type="dt"/>
          </p:nvPr>
        </p:nvSpPr>
        <p:spPr>
          <a:xfrm>
            <a:off x="930280" y="6483352"/>
            <a:ext cx="1686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5" name="Shape 95"/>
          <p:cNvSpPr txBox="1"/>
          <p:nvPr>
            <p:ph idx="11" type="ftr"/>
          </p:nvPr>
        </p:nvSpPr>
        <p:spPr>
          <a:xfrm>
            <a:off x="4572000" y="6483352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2" type="sldNum"/>
          </p:nvPr>
        </p:nvSpPr>
        <p:spPr>
          <a:xfrm>
            <a:off x="457208" y="6483352"/>
            <a:ext cx="44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9" name="Shape 99"/>
          <p:cNvSpPr txBox="1"/>
          <p:nvPr>
            <p:ph idx="10" type="dt"/>
          </p:nvPr>
        </p:nvSpPr>
        <p:spPr>
          <a:xfrm>
            <a:off x="930280" y="6483352"/>
            <a:ext cx="1686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0" name="Shape 100"/>
          <p:cNvSpPr txBox="1"/>
          <p:nvPr>
            <p:ph idx="11" type="ftr"/>
          </p:nvPr>
        </p:nvSpPr>
        <p:spPr>
          <a:xfrm>
            <a:off x="4572000" y="6483352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1" name="Shape 101"/>
          <p:cNvSpPr txBox="1"/>
          <p:nvPr>
            <p:ph idx="12" type="sldNum"/>
          </p:nvPr>
        </p:nvSpPr>
        <p:spPr>
          <a:xfrm>
            <a:off x="457208" y="6483352"/>
            <a:ext cx="44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showMasterSp="0" type="blank">
  <p:cSld name="BLANK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0" type="dt"/>
          </p:nvPr>
        </p:nvSpPr>
        <p:spPr>
          <a:xfrm>
            <a:off x="930280" y="6483352"/>
            <a:ext cx="1686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4" name="Shape 104"/>
          <p:cNvSpPr txBox="1"/>
          <p:nvPr>
            <p:ph idx="11" type="ftr"/>
          </p:nvPr>
        </p:nvSpPr>
        <p:spPr>
          <a:xfrm>
            <a:off x="4572000" y="6483352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x="457208" y="6483352"/>
            <a:ext cx="44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200" y="1600202"/>
            <a:ext cx="8229600" cy="43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spcBef>
                <a:spcPts val="875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/>
            </a:lvl1pPr>
            <a:lvl2pPr indent="-3175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–"/>
              <a:defRPr/>
            </a:lvl2pPr>
            <a:lvl3pPr indent="-3175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•"/>
              <a:defRPr/>
            </a:lvl3pPr>
            <a:lvl4pPr indent="-3175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–"/>
              <a:defRPr/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»"/>
              <a:defRPr/>
            </a:lvl5pPr>
            <a:lvl6pPr indent="-3175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6pPr>
            <a:lvl7pPr indent="-3175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7pPr>
            <a:lvl8pPr indent="-3175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8pPr>
            <a:lvl9pPr indent="-3175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930280" y="6483352"/>
            <a:ext cx="1686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4572000" y="6483352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457208" y="6483352"/>
            <a:ext cx="44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B1B1B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ESnet_Logo_Footer.png" id="56" name="Shape 5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477133" y="6116642"/>
            <a:ext cx="1209600" cy="3621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/>
          <p:nvPr/>
        </p:nvSpPr>
        <p:spPr>
          <a:xfrm>
            <a:off x="8" y="1"/>
            <a:ext cx="136500" cy="6848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ctrTitle"/>
          </p:nvPr>
        </p:nvSpPr>
        <p:spPr>
          <a:xfrm>
            <a:off x="914402" y="1710551"/>
            <a:ext cx="77628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SzPts val="1100"/>
              <a:buNone/>
            </a:pPr>
            <a:r>
              <a:rPr lang="en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Global NREN Collaboration platform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Shape 111"/>
          <p:cNvSpPr txBox="1"/>
          <p:nvPr>
            <p:ph idx="1" type="subTitle"/>
          </p:nvPr>
        </p:nvSpPr>
        <p:spPr>
          <a:xfrm>
            <a:off x="890600" y="3541743"/>
            <a:ext cx="3657600" cy="2151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18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Nick Buraglio </a:t>
            </a:r>
            <a:endParaRPr/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ESnet Planning Team</a:t>
            </a:r>
            <a:endParaRPr b="0" i="0" sz="18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Lawrence Berkeley National Laboratory</a:t>
            </a:r>
            <a:endParaRPr b="0" i="0" sz="18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300"/>
              </a:spcAft>
              <a:buClr>
                <a:schemeClr val="accent1"/>
              </a:buClr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2" name="Shape 112"/>
          <p:cNvSpPr txBox="1"/>
          <p:nvPr/>
        </p:nvSpPr>
        <p:spPr>
          <a:xfrm>
            <a:off x="4833940" y="3868737"/>
            <a:ext cx="3843300" cy="1390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</a:pPr>
            <a:r>
              <a:rPr lang="en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TNC 18</a:t>
            </a:r>
            <a:endParaRPr>
              <a:solidFill>
                <a:schemeClr val="lt2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</a:pPr>
            <a:r>
              <a:rPr lang="en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Lightning talk</a:t>
            </a:r>
            <a:endParaRPr>
              <a:solidFill>
                <a:schemeClr val="lt2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Font typeface="Arial Narrow"/>
              <a:buNone/>
            </a:pPr>
            <a:r>
              <a:rPr b="0" i="0" lang="en" sz="1400" u="none" cap="none" strike="noStrik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0</a:t>
            </a:r>
            <a:r>
              <a:rPr lang="en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6</a:t>
            </a:r>
            <a:r>
              <a:rPr b="0" i="0" lang="en" sz="1400" u="none" cap="none" strike="noStrike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/201</a:t>
            </a:r>
            <a:r>
              <a:rPr lang="en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8</a:t>
            </a:r>
            <a:endParaRPr b="0" i="0" sz="1400" u="none" cap="none" strike="noStrike">
              <a:solidFill>
                <a:schemeClr val="lt2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113" name="Shape 113"/>
          <p:cNvCxnSpPr/>
          <p:nvPr/>
        </p:nvCxnSpPr>
        <p:spPr>
          <a:xfrm>
            <a:off x="4691063" y="3975100"/>
            <a:ext cx="0" cy="128430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Narrow"/>
              <a:buNone/>
            </a:pPr>
            <a:r>
              <a:rPr b="1" lang="en" sz="3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NRENs</a:t>
            </a:r>
            <a:endParaRPr b="1" i="0" sz="32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457200" y="1600202"/>
            <a:ext cx="8229600" cy="43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4572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Regardless of size, geography, funding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NRENs are a unique and specialized resource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are driven by a significantly different mission need than a commercial network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We have specialized problems and issues</a:t>
            </a:r>
            <a:endParaRPr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NRENs often require creative solutions to the unique complications and 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obstacles</a:t>
            </a:r>
            <a:endParaRPr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We are more similar than different</a:t>
            </a:r>
            <a:endParaRPr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International network collaboration is critical</a:t>
            </a:r>
            <a:endParaRPr>
              <a:solidFill>
                <a:schemeClr val="dk1"/>
              </a:solidFill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Security policy discussion</a:t>
            </a:r>
            <a:endParaRPr>
              <a:solidFill>
                <a:schemeClr val="dk1"/>
              </a:solidFill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Coordination and collaboration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333333"/>
              </a:solidFill>
              <a:highlight>
                <a:srgbClr val="FFFFFF"/>
              </a:highlight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333333"/>
              </a:solidFill>
              <a:highlight>
                <a:srgbClr val="FFFFFF"/>
              </a:highlight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75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75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75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222222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75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222222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Narrow"/>
              <a:buNone/>
            </a:pPr>
            <a:r>
              <a:rPr b="1" lang="en" sz="3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Ongoing discussions on...</a:t>
            </a:r>
            <a:endParaRPr b="1" i="0" sz="32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457200" y="1600202"/>
            <a:ext cx="8229600" cy="43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333333"/>
              </a:solidFill>
              <a:highlight>
                <a:srgbClr val="FFFFFF"/>
              </a:highlight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333333"/>
              </a:solidFill>
              <a:highlight>
                <a:srgbClr val="FFFFFF"/>
              </a:highlight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75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75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75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222222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75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222222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Shape 126"/>
          <p:cNvSpPr txBox="1"/>
          <p:nvPr/>
        </p:nvSpPr>
        <p:spPr>
          <a:xfrm>
            <a:off x="1323000" y="1417650"/>
            <a:ext cx="7092000" cy="47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Automation</a:t>
            </a:r>
            <a:endParaRPr>
              <a:solidFill>
                <a:schemeClr val="dk1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Discussions on </a:t>
            </a:r>
            <a:endParaRPr>
              <a:solidFill>
                <a:schemeClr val="dk1"/>
              </a:solidFill>
            </a:endParaRPr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</a:pPr>
            <a:r>
              <a:rPr lang="en">
                <a:solidFill>
                  <a:schemeClr val="dk1"/>
                </a:solidFill>
              </a:rPr>
              <a:t>Progress</a:t>
            </a:r>
            <a:endParaRPr>
              <a:solidFill>
                <a:schemeClr val="dk1"/>
              </a:solidFill>
            </a:endParaRPr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</a:pPr>
            <a:r>
              <a:rPr lang="en">
                <a:solidFill>
                  <a:schemeClr val="dk1"/>
                </a:solidFill>
              </a:rPr>
              <a:t>Models</a:t>
            </a:r>
            <a:endParaRPr>
              <a:solidFill>
                <a:schemeClr val="dk1"/>
              </a:solidFill>
            </a:endParaRPr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</a:pPr>
            <a:r>
              <a:rPr lang="en">
                <a:solidFill>
                  <a:schemeClr val="dk1"/>
                </a:solidFill>
              </a:rPr>
              <a:t>Platforms</a:t>
            </a:r>
            <a:endParaRPr>
              <a:solidFill>
                <a:schemeClr val="dk1"/>
              </a:solidFill>
            </a:endParaRPr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</a:pPr>
            <a:r>
              <a:rPr lang="en">
                <a:solidFill>
                  <a:schemeClr val="dk1"/>
                </a:solidFill>
              </a:rPr>
              <a:t>Troubleshooting</a:t>
            </a:r>
            <a:endParaRPr>
              <a:solidFill>
                <a:schemeClr val="dk1"/>
              </a:solidFill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Tactical issues</a:t>
            </a:r>
            <a:endParaRPr>
              <a:solidFill>
                <a:schemeClr val="dk1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“How do we get in contact with X”</a:t>
            </a:r>
            <a:endParaRPr>
              <a:solidFill>
                <a:schemeClr val="dk1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“How can we temporarily get traffic to Y”</a:t>
            </a:r>
            <a:endParaRPr>
              <a:solidFill>
                <a:schemeClr val="dk1"/>
              </a:solidFill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Future and planning efforts</a:t>
            </a:r>
            <a:endParaRPr>
              <a:solidFill>
                <a:schemeClr val="dk1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Platforms</a:t>
            </a:r>
            <a:endParaRPr>
              <a:solidFill>
                <a:schemeClr val="dk1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Protocols</a:t>
            </a:r>
            <a:endParaRPr>
              <a:solidFill>
                <a:schemeClr val="dk1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Deployment models</a:t>
            </a:r>
            <a:endParaRPr>
              <a:solidFill>
                <a:schemeClr val="dk1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Architecture changes</a:t>
            </a:r>
            <a:endParaRPr>
              <a:solidFill>
                <a:schemeClr val="dk1"/>
              </a:solidFill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Coordination of efforts</a:t>
            </a:r>
            <a:endParaRPr>
              <a:solidFill>
                <a:schemeClr val="dk1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See above</a:t>
            </a:r>
            <a:endParaRPr>
              <a:solidFill>
                <a:schemeClr val="dk1"/>
              </a:solidFill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NREN specific discussions</a:t>
            </a:r>
            <a:endParaRPr>
              <a:solidFill>
                <a:schemeClr val="dk1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Peerings</a:t>
            </a:r>
            <a:endParaRPr>
              <a:solidFill>
                <a:schemeClr val="dk1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Locations</a:t>
            </a:r>
            <a:endParaRPr>
              <a:solidFill>
                <a:schemeClr val="dk1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Interconnect</a:t>
            </a:r>
            <a:endParaRPr>
              <a:solidFill>
                <a:schemeClr val="dk1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Conferences</a:t>
            </a:r>
            <a:endParaRPr>
              <a:solidFill>
                <a:schemeClr val="dk1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Camaraderie</a:t>
            </a:r>
            <a:r>
              <a:rPr lang="en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Narrow"/>
              <a:buNone/>
            </a:pPr>
            <a:r>
              <a:rPr b="1" lang="en" sz="3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If you’re an NREN, Lets talk...</a:t>
            </a:r>
            <a:endParaRPr b="1" i="0" sz="32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457200" y="1600202"/>
            <a:ext cx="8229600" cy="43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333333"/>
              </a:solidFill>
              <a:highlight>
                <a:srgbClr val="FFFFFF"/>
              </a:highlight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rgbClr val="333333"/>
              </a:solidFill>
              <a:highlight>
                <a:srgbClr val="FFFFFF"/>
              </a:highlight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75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75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75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222222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75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222222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9050" y="1201500"/>
            <a:ext cx="6593901" cy="478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ESnet-New">
  <a:themeElements>
    <a:clrScheme name="ESnet 1">
      <a:dk1>
        <a:srgbClr val="58585B"/>
      </a:dk1>
      <a:lt1>
        <a:srgbClr val="FFFFFF"/>
      </a:lt1>
      <a:dk2>
        <a:srgbClr val="58585B"/>
      </a:dk2>
      <a:lt2>
        <a:srgbClr val="A7A9AB"/>
      </a:lt2>
      <a:accent1>
        <a:srgbClr val="2DB2CF"/>
      </a:accent1>
      <a:accent2>
        <a:srgbClr val="266782"/>
      </a:accent2>
      <a:accent3>
        <a:srgbClr val="9DBA3B"/>
      </a:accent3>
      <a:accent4>
        <a:srgbClr val="A7A9AB"/>
      </a:accent4>
      <a:accent5>
        <a:srgbClr val="58585B"/>
      </a:accent5>
      <a:accent6>
        <a:srgbClr val="D2E9EE"/>
      </a:accent6>
      <a:hlink>
        <a:srgbClr val="266782"/>
      </a:hlink>
      <a:folHlink>
        <a:srgbClr val="504F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