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7"/>
  </p:notesMasterIdLst>
  <p:sldIdLst>
    <p:sldId id="284" r:id="rId6"/>
    <p:sldId id="298" r:id="rId7"/>
    <p:sldId id="287" r:id="rId8"/>
    <p:sldId id="297" r:id="rId9"/>
    <p:sldId id="353" r:id="rId10"/>
    <p:sldId id="377" r:id="rId11"/>
    <p:sldId id="291" r:id="rId12"/>
    <p:sldId id="361" r:id="rId13"/>
    <p:sldId id="386" r:id="rId14"/>
    <p:sldId id="362" r:id="rId15"/>
    <p:sldId id="363" r:id="rId16"/>
    <p:sldId id="338" r:id="rId17"/>
    <p:sldId id="368" r:id="rId18"/>
    <p:sldId id="372" r:id="rId19"/>
    <p:sldId id="387" r:id="rId20"/>
    <p:sldId id="374" r:id="rId21"/>
    <p:sldId id="376" r:id="rId22"/>
    <p:sldId id="388" r:id="rId23"/>
    <p:sldId id="375" r:id="rId24"/>
    <p:sldId id="385" r:id="rId25"/>
    <p:sldId id="378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o Buscaglione" initials="SB" lastIdx="1" clrIdx="0">
    <p:extLst>
      <p:ext uri="{19B8F6BF-5375-455C-9EA6-DF929625EA0E}">
        <p15:presenceInfo xmlns:p15="http://schemas.microsoft.com/office/powerpoint/2012/main" userId="S-1-5-21-484763869-823518204-839522115-3808" providerId="AD"/>
      </p:ext>
    </p:extLst>
  </p:cmAuthor>
  <p:cmAuthor id="2" name="Windows User" initials="WU" lastIdx="5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61"/>
    <a:srgbClr val="F5E273"/>
    <a:srgbClr val="82C8E4"/>
    <a:srgbClr val="4992CD"/>
    <a:srgbClr val="2D6B96"/>
    <a:srgbClr val="CF1753"/>
    <a:srgbClr val="ED1556"/>
    <a:srgbClr val="EC0E51"/>
    <a:srgbClr val="004361"/>
    <a:srgbClr val="00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2" autoAdjust="0"/>
    <p:restoredTop sz="62946" autoAdjust="0"/>
  </p:normalViewPr>
  <p:slideViewPr>
    <p:cSldViewPr snapToGrid="0">
      <p:cViewPr varScale="1">
        <p:scale>
          <a:sx n="76" d="100"/>
          <a:sy n="76" d="100"/>
        </p:scale>
        <p:origin x="90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July 2017 - regional studies established</a:t>
            </a:r>
            <a:r>
              <a:rPr lang="en-GB" sz="1200" baseline="0" dirty="0" smtClean="0"/>
              <a:t> to define </a:t>
            </a:r>
            <a:r>
              <a:rPr lang="en-GB" sz="1200" dirty="0" smtClean="0"/>
              <a:t>regional needs and gathering local intelligence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First CTO workshop Nov 2017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An</a:t>
            </a:r>
            <a:r>
              <a:rPr lang="en-GB" sz="1200" baseline="0" dirty="0" smtClean="0"/>
              <a:t> additional </a:t>
            </a:r>
            <a:r>
              <a:rPr lang="en-GB" sz="1200" dirty="0" smtClean="0"/>
              <a:t>regional study for central Europe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Large RFP to market for connectivity (525 quotes / 35 providers)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Built financial model for traffic forecasting and analyse cost impact of options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Regional studies meeting in Rome to consolidate topology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Second CTO workshop May 2018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Governance review and ratification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40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 smtClean="0">
                <a:solidFill>
                  <a:srgbClr val="065081"/>
                </a:solidFill>
              </a:rPr>
              <a:t>Objective</a:t>
            </a:r>
            <a:r>
              <a:rPr lang="lt-LT" sz="900" dirty="0" smtClean="0">
                <a:solidFill>
                  <a:srgbClr val="065081"/>
                </a:solidFill>
              </a:rPr>
              <a:t>: to </a:t>
            </a:r>
            <a:r>
              <a:rPr lang="en-GB" sz="900" dirty="0" smtClean="0">
                <a:solidFill>
                  <a:srgbClr val="065081"/>
                </a:solidFill>
              </a:rPr>
              <a:t>close </a:t>
            </a:r>
            <a:r>
              <a:rPr lang="lt-LT" sz="900" dirty="0" smtClean="0">
                <a:solidFill>
                  <a:srgbClr val="065081"/>
                </a:solidFill>
              </a:rPr>
              <a:t>the Baltic Ring</a:t>
            </a:r>
            <a:r>
              <a:rPr lang="en-GB" sz="900" dirty="0" smtClean="0">
                <a:solidFill>
                  <a:srgbClr val="065081"/>
                </a:solidFill>
              </a:rPr>
              <a:t> with NREN fibre where possible</a:t>
            </a:r>
          </a:p>
          <a:p>
            <a:pPr>
              <a:spcBef>
                <a:spcPts val="1350"/>
              </a:spcBef>
            </a:pPr>
            <a:r>
              <a:rPr lang="en-US" sz="900" dirty="0" err="1" smtClean="0">
                <a:solidFill>
                  <a:srgbClr val="065081"/>
                </a:solidFill>
              </a:rPr>
              <a:t>Fibre</a:t>
            </a:r>
            <a:r>
              <a:rPr lang="en-US" sz="900" dirty="0" smtClean="0">
                <a:solidFill>
                  <a:srgbClr val="065081"/>
                </a:solidFill>
              </a:rPr>
              <a:t> based services available all through the region</a:t>
            </a:r>
            <a:endParaRPr lang="en-GB" sz="900" dirty="0" smtClean="0">
              <a:solidFill>
                <a:srgbClr val="065081"/>
              </a:solidFill>
            </a:endParaRPr>
          </a:p>
          <a:p>
            <a:pPr>
              <a:spcBef>
                <a:spcPts val="1350"/>
              </a:spcBef>
            </a:pPr>
            <a:r>
              <a:rPr lang="en-GB" sz="900" dirty="0" smtClean="0">
                <a:solidFill>
                  <a:srgbClr val="065081"/>
                </a:solidFill>
              </a:rPr>
              <a:t>Spectrum offers available from NORDUNET, PSNC, LITNET, EENET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Three</a:t>
            </a:r>
            <a:r>
              <a:rPr lang="en-GB" baseline="0" dirty="0" smtClean="0"/>
              <a:t> network architects in GÉANT</a:t>
            </a:r>
          </a:p>
          <a:p>
            <a:r>
              <a:rPr lang="en-GB" baseline="0" dirty="0" smtClean="0"/>
              <a:t>They have developed the network evolution strategy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0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1600" dirty="0" smtClean="0"/>
              <a:t>Existing infrastructure</a:t>
            </a:r>
          </a:p>
          <a:p>
            <a:pPr lvl="1"/>
            <a:r>
              <a:rPr lang="en-GB" sz="1600" dirty="0" smtClean="0"/>
              <a:t>Review of GÉANT topology and </a:t>
            </a:r>
            <a:r>
              <a:rPr lang="en-GB" sz="1600" dirty="0" err="1" smtClean="0"/>
              <a:t>PoPs</a:t>
            </a:r>
            <a:endParaRPr lang="en-GB" sz="1600" dirty="0" smtClean="0"/>
          </a:p>
          <a:p>
            <a:pPr lvl="1"/>
            <a:r>
              <a:rPr lang="en-GB" sz="1600" dirty="0" smtClean="0"/>
              <a:t>Review of existing NREN infrastructure</a:t>
            </a:r>
          </a:p>
          <a:p>
            <a:pPr lvl="1"/>
            <a:r>
              <a:rPr lang="en-GB" sz="1600" dirty="0" smtClean="0"/>
              <a:t>Review of commercial fibre availability in the region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Cost Analysis</a:t>
            </a:r>
          </a:p>
          <a:p>
            <a:pPr lvl="1"/>
            <a:r>
              <a:rPr lang="en-GB" sz="1600" dirty="0" smtClean="0"/>
              <a:t>Intelligence in the local region</a:t>
            </a:r>
          </a:p>
          <a:p>
            <a:pPr lvl="1"/>
            <a:r>
              <a:rPr lang="en-GB" sz="1600" dirty="0" smtClean="0"/>
              <a:t>Moving to more infrastructure sharing with NRENs</a:t>
            </a:r>
          </a:p>
          <a:p>
            <a:pPr lvl="1"/>
            <a:r>
              <a:rPr lang="en-GB" sz="1600" dirty="0" smtClean="0"/>
              <a:t>Collect offers from NRENs and commercial providers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6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5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350"/>
              </a:spcBef>
              <a:buNone/>
            </a:pPr>
            <a:r>
              <a:rPr lang="en-GB" sz="900" dirty="0" smtClean="0"/>
              <a:t>Existing connectivity:</a:t>
            </a:r>
          </a:p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Western dark fibre ring passes through London</a:t>
            </a:r>
          </a:p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Two main Pops in London with extension link to </a:t>
            </a:r>
            <a:r>
              <a:rPr lang="en-GB" sz="900" dirty="0" err="1" smtClean="0"/>
              <a:t>Jisc</a:t>
            </a:r>
            <a:endParaRPr lang="en-GB" sz="900" dirty="0" smtClean="0"/>
          </a:p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2 x 100G leased circuits to Dublin</a:t>
            </a:r>
          </a:p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Two </a:t>
            </a:r>
            <a:r>
              <a:rPr lang="en-GB" sz="900" dirty="0" err="1" smtClean="0"/>
              <a:t>PoPs</a:t>
            </a:r>
            <a:r>
              <a:rPr lang="en-GB" sz="900" dirty="0" smtClean="0"/>
              <a:t> in Dublin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2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Lon-Dub route uses </a:t>
            </a:r>
            <a:r>
              <a:rPr lang="en-GB" sz="900" dirty="0" err="1" smtClean="0"/>
              <a:t>Jisc</a:t>
            </a:r>
            <a:r>
              <a:rPr lang="en-GB" sz="900" dirty="0" smtClean="0"/>
              <a:t> spectrum and proposes moving second UK </a:t>
            </a:r>
            <a:r>
              <a:rPr lang="en-GB" sz="900" dirty="0" err="1" smtClean="0"/>
              <a:t>PoP</a:t>
            </a:r>
            <a:r>
              <a:rPr lang="en-GB" sz="900" dirty="0" smtClean="0"/>
              <a:t> to Manchester</a:t>
            </a:r>
          </a:p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Aqua Comms link used for third link to Europe</a:t>
            </a:r>
          </a:p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Requires a collaboration after 2023 to updated Manchester-Dublin fibre</a:t>
            </a:r>
          </a:p>
          <a:p>
            <a:pPr marL="171450" indent="-17145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sz="900" dirty="0" smtClean="0"/>
              <a:t>Reserve some IRU contingency for this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Current dark fibre footprint extends to Spain (Madrid – Marseille)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100Gbps link to Paris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20Gbps link to London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Each </a:t>
            </a:r>
            <a:r>
              <a:rPr lang="en-GB" sz="900" dirty="0" err="1" smtClean="0">
                <a:solidFill>
                  <a:srgbClr val="065081"/>
                </a:solidFill>
              </a:rPr>
              <a:t>PoP</a:t>
            </a:r>
            <a:r>
              <a:rPr lang="en-GB" sz="900" dirty="0" smtClean="0">
                <a:solidFill>
                  <a:srgbClr val="065081"/>
                </a:solidFill>
              </a:rPr>
              <a:t> has two links back to a GÉANT dark fibre </a:t>
            </a:r>
            <a:r>
              <a:rPr lang="en-GB" sz="900" dirty="0" err="1" smtClean="0">
                <a:solidFill>
                  <a:srgbClr val="065081"/>
                </a:solidFill>
              </a:rPr>
              <a:t>PoP</a:t>
            </a:r>
            <a:endParaRPr lang="en-GB" sz="900" dirty="0" smtClean="0">
              <a:solidFill>
                <a:srgbClr val="06508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9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Ring to Athens</a:t>
            </a:r>
          </a:p>
          <a:p>
            <a:pPr marL="171450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Ring allows Macedonia, Montenegro and Albania to be connected locally</a:t>
            </a:r>
          </a:p>
          <a:p>
            <a:pPr marL="171450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Improved latency for local traffic</a:t>
            </a:r>
          </a:p>
          <a:p>
            <a:pPr marL="171450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65081"/>
                </a:solidFill>
              </a:rPr>
              <a:t>Spectrum on GARR, GRNET, NIIF, AMRES, </a:t>
            </a:r>
            <a:r>
              <a:rPr lang="en-GB" sz="900" dirty="0" err="1" smtClean="0">
                <a:solidFill>
                  <a:srgbClr val="065081"/>
                </a:solidFill>
              </a:rPr>
              <a:t>RoEduNet</a:t>
            </a:r>
            <a:endParaRPr lang="en-GB" sz="900" dirty="0" smtClean="0">
              <a:solidFill>
                <a:srgbClr val="06508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8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0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29775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767292"/>
            <a:ext cx="6984756" cy="37659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82C8E4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2205711"/>
            <a:ext cx="6984756" cy="42697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400" b="1">
                <a:solidFill>
                  <a:srgbClr val="F5E273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697643" y="2248268"/>
            <a:ext cx="247086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2400" b="1" dirty="0">
                <a:solidFill>
                  <a:srgbClr val="F5E273"/>
                </a:solidFill>
              </a:rPr>
              <a:t>Thank </a:t>
            </a:r>
            <a:r>
              <a:rPr lang="en-GB" sz="2400" b="1" dirty="0" smtClean="0">
                <a:solidFill>
                  <a:srgbClr val="F5E273"/>
                </a:solidFill>
              </a:rPr>
              <a:t>you</a:t>
            </a:r>
            <a:endParaRPr lang="en-GB" sz="2400" b="1" dirty="0">
              <a:solidFill>
                <a:srgbClr val="F5E273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0718" y="3575980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697642" y="2618033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800" b="1" dirty="0" smtClean="0">
                <a:solidFill>
                  <a:srgbClr val="F5E273"/>
                </a:solidFill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59405" y="4645656"/>
            <a:ext cx="396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" dirty="0" smtClean="0">
                <a:solidFill>
                  <a:schemeClr val="bg1"/>
                </a:solidFill>
              </a:rPr>
              <a:t>© GÉANT Association on behalf of the GN4-2 project. The research leading to these results has received funding from the European Union’s Horizon 2020research and innovation programme under Grant Agreement No. 731122 (GN4-2).</a:t>
            </a:r>
            <a:endParaRPr lang="en-GB" sz="5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" y="4670696"/>
            <a:ext cx="288687" cy="1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7739743" y="0"/>
            <a:ext cx="140425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749172" y="1071037"/>
            <a:ext cx="647522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49172" y="52887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6588894" y="4738170"/>
            <a:ext cx="1149722" cy="2555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9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84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39" y="0"/>
            <a:ext cx="2148461" cy="51435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6588894" y="4738170"/>
            <a:ext cx="1149722" cy="2555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9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749172" y="1071037"/>
            <a:ext cx="647522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49172" y="52887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11" y="-6469"/>
            <a:ext cx="2151189" cy="5150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172240" y="1071037"/>
            <a:ext cx="647522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6588894" y="4738170"/>
            <a:ext cx="1149722" cy="2490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9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9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373883" y="4738169"/>
            <a:ext cx="502920" cy="249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 smtClean="0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3" b="33913"/>
          <a:stretch/>
        </p:blipFill>
        <p:spPr>
          <a:xfrm>
            <a:off x="7317683" y="234462"/>
            <a:ext cx="1568409" cy="4929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439238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41735" y="4831436"/>
            <a:ext cx="283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1C4161"/>
                </a:solidFill>
              </a:rPr>
              <a:t>TNC18 </a:t>
            </a:r>
            <a:r>
              <a:rPr lang="en-GB" sz="900" b="0" dirty="0" smtClean="0">
                <a:solidFill>
                  <a:srgbClr val="1C4161"/>
                </a:solidFill>
              </a:rPr>
              <a:t>Intelligent networks, cool edges?</a:t>
            </a:r>
            <a:endParaRPr lang="en-GB" sz="900" b="0" dirty="0">
              <a:solidFill>
                <a:srgbClr val="1C4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  <p:sldLayoutId id="2147483663" r:id="rId4"/>
    <p:sldLayoutId id="2147483664" r:id="rId5"/>
    <p:sldLayoutId id="214748366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rgbClr val="F5E27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gif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17" Type="http://schemas.openxmlformats.org/officeDocument/2006/relationships/image" Target="../media/image31.gif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gif"/><Relationship Id="rId20" Type="http://schemas.openxmlformats.org/officeDocument/2006/relationships/image" Target="../media/image34.jpeg"/><Relationship Id="rId29" Type="http://schemas.openxmlformats.org/officeDocument/2006/relationships/image" Target="../media/image43.gif"/><Relationship Id="rId41" Type="http://schemas.openxmlformats.org/officeDocument/2006/relationships/image" Target="../media/image5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24" Type="http://schemas.openxmlformats.org/officeDocument/2006/relationships/image" Target="../media/image38.jpe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gif"/><Relationship Id="rId36" Type="http://schemas.openxmlformats.org/officeDocument/2006/relationships/image" Target="../media/image50.png"/><Relationship Id="rId10" Type="http://schemas.openxmlformats.org/officeDocument/2006/relationships/image" Target="../media/image24.gif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86854" y="2866217"/>
            <a:ext cx="5390922" cy="28146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Guy Roberts, Sebastiano </a:t>
            </a:r>
            <a:r>
              <a:rPr lang="en-GB" dirty="0" smtClean="0"/>
              <a:t>Buscaglione, </a:t>
            </a:r>
            <a:r>
              <a:rPr lang="en-GB" dirty="0"/>
              <a:t>Mian Usman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GÉANT Network Evolution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Trondheim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12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2"/>
          <a:stretch/>
        </p:blipFill>
        <p:spPr>
          <a:xfrm>
            <a:off x="140533" y="961897"/>
            <a:ext cx="5877089" cy="4181603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252754" y="1383957"/>
            <a:ext cx="2693537" cy="3425576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GB" sz="2000" dirty="0" smtClean="0"/>
              <a:t>Subsea bypass of UK</a:t>
            </a:r>
          </a:p>
          <a:p>
            <a:pPr>
              <a:spcBef>
                <a:spcPts val="1350"/>
              </a:spcBef>
            </a:pPr>
            <a:endParaRPr lang="en-GB" sz="2000" dirty="0"/>
          </a:p>
          <a:p>
            <a:pPr>
              <a:spcBef>
                <a:spcPts val="1350"/>
              </a:spcBef>
            </a:pPr>
            <a:r>
              <a:rPr lang="en-GB" sz="2000" dirty="0" smtClean="0"/>
              <a:t>Make use of UK fibre in future</a:t>
            </a:r>
            <a:endParaRPr lang="en-GB" sz="2000" dirty="0"/>
          </a:p>
          <a:p>
            <a:pPr>
              <a:spcBef>
                <a:spcPts val="1350"/>
              </a:spcBef>
            </a:pPr>
            <a:endParaRPr lang="en-GB" sz="2000" dirty="0"/>
          </a:p>
          <a:p>
            <a:pPr>
              <a:spcBef>
                <a:spcPts val="1350"/>
              </a:spcBef>
            </a:pPr>
            <a:r>
              <a:rPr lang="en-GB" sz="2000" dirty="0" smtClean="0"/>
              <a:t>Third link out of UK</a:t>
            </a:r>
            <a:endParaRPr lang="en-GB" sz="20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44292" y="374777"/>
            <a:ext cx="5151836" cy="323182"/>
          </a:xfrm>
        </p:spPr>
        <p:txBody>
          <a:bodyPr>
            <a:noAutofit/>
          </a:bodyPr>
          <a:lstStyle/>
          <a:p>
            <a:r>
              <a:rPr lang="en-GB" sz="2400" dirty="0" smtClean="0"/>
              <a:t>UK/Ireland – Proposal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18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44292" y="374777"/>
            <a:ext cx="5115260" cy="323182"/>
          </a:xfrm>
        </p:spPr>
        <p:txBody>
          <a:bodyPr>
            <a:noAutofit/>
          </a:bodyPr>
          <a:lstStyle/>
          <a:p>
            <a:r>
              <a:rPr lang="en-GB" sz="2400" dirty="0" smtClean="0"/>
              <a:t>Iberian Peninsula – </a:t>
            </a:r>
            <a:r>
              <a:rPr lang="en-GB" sz="2400" dirty="0"/>
              <a:t>C</a:t>
            </a:r>
            <a:r>
              <a:rPr lang="en-GB" sz="2400" dirty="0" smtClean="0"/>
              <a:t>urrent</a:t>
            </a:r>
            <a:endParaRPr lang="en-GB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91830" y="1340119"/>
            <a:ext cx="4700586" cy="20033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Dark </a:t>
            </a:r>
            <a:r>
              <a:rPr lang="en-GB" sz="2000" dirty="0">
                <a:solidFill>
                  <a:srgbClr val="065081"/>
                </a:solidFill>
              </a:rPr>
              <a:t>fibre </a:t>
            </a:r>
            <a:r>
              <a:rPr lang="en-GB" sz="2000" dirty="0" smtClean="0">
                <a:solidFill>
                  <a:srgbClr val="065081"/>
                </a:solidFill>
              </a:rPr>
              <a:t>extends </a:t>
            </a:r>
            <a:r>
              <a:rPr lang="en-GB" sz="2000" dirty="0">
                <a:solidFill>
                  <a:srgbClr val="065081"/>
                </a:solidFill>
              </a:rPr>
              <a:t>to </a:t>
            </a:r>
            <a:r>
              <a:rPr lang="en-GB" sz="2000" dirty="0" smtClean="0">
                <a:solidFill>
                  <a:srgbClr val="065081"/>
                </a:solidFill>
              </a:rPr>
              <a:t>Madrid</a:t>
            </a:r>
            <a:endParaRPr lang="en-GB" sz="2000" dirty="0">
              <a:solidFill>
                <a:srgbClr val="065081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065081"/>
                </a:solidFill>
              </a:rPr>
              <a:t>100Gbps </a:t>
            </a:r>
            <a:r>
              <a:rPr lang="en-GB" sz="2000" dirty="0" smtClean="0">
                <a:solidFill>
                  <a:srgbClr val="065081"/>
                </a:solidFill>
              </a:rPr>
              <a:t>to Paris, 20Gbps to </a:t>
            </a:r>
            <a:r>
              <a:rPr lang="en-GB" sz="2000" dirty="0">
                <a:solidFill>
                  <a:srgbClr val="065081"/>
                </a:solidFill>
              </a:rPr>
              <a:t>London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065081"/>
                </a:solidFill>
              </a:rPr>
              <a:t>Each </a:t>
            </a:r>
            <a:r>
              <a:rPr lang="en-GB" sz="2000" dirty="0" err="1">
                <a:solidFill>
                  <a:srgbClr val="065081"/>
                </a:solidFill>
              </a:rPr>
              <a:t>PoP</a:t>
            </a:r>
            <a:r>
              <a:rPr lang="en-GB" sz="2000" dirty="0">
                <a:solidFill>
                  <a:srgbClr val="065081"/>
                </a:solidFill>
              </a:rPr>
              <a:t> has two links back to </a:t>
            </a:r>
            <a:r>
              <a:rPr lang="en-GB" sz="2000" dirty="0" smtClean="0">
                <a:solidFill>
                  <a:srgbClr val="065081"/>
                </a:solidFill>
              </a:rPr>
              <a:t>dark fibre core</a:t>
            </a:r>
            <a:endParaRPr lang="en-GB" sz="2000" dirty="0">
              <a:solidFill>
                <a:srgbClr val="065081"/>
              </a:solidFill>
            </a:endParaRPr>
          </a:p>
        </p:txBody>
      </p:sp>
      <p:cxnSp>
        <p:nvCxnSpPr>
          <p:cNvPr id="8" name="Straight Connector 7"/>
          <p:cNvCxnSpPr>
            <a:stCxn id="22" idx="3"/>
            <a:endCxn id="31" idx="7"/>
          </p:cNvCxnSpPr>
          <p:nvPr/>
        </p:nvCxnSpPr>
        <p:spPr>
          <a:xfrm flipH="1">
            <a:off x="686286" y="1470764"/>
            <a:ext cx="1606099" cy="2229004"/>
          </a:xfrm>
          <a:prstGeom prst="line">
            <a:avLst/>
          </a:prstGeom>
          <a:ln w="25400">
            <a:solidFill>
              <a:srgbClr val="9E1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4" idx="6"/>
            <a:endCxn id="19" idx="2"/>
          </p:cNvCxnSpPr>
          <p:nvPr/>
        </p:nvCxnSpPr>
        <p:spPr>
          <a:xfrm flipV="1">
            <a:off x="898678" y="3913970"/>
            <a:ext cx="1006955" cy="15543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40249" y="3737207"/>
            <a:ext cx="384524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431091" y="3405462"/>
            <a:ext cx="384524" cy="165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829902" y="3308969"/>
            <a:ext cx="2486890" cy="12761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65081"/>
                </a:solidFill>
              </a:rPr>
              <a:t>Dark Fibre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65081"/>
                </a:solidFill>
              </a:rPr>
              <a:t>100 </a:t>
            </a:r>
            <a:r>
              <a:rPr lang="en-GB" sz="1400" dirty="0" err="1">
                <a:solidFill>
                  <a:srgbClr val="065081"/>
                </a:solidFill>
              </a:rPr>
              <a:t>Gbps</a:t>
            </a:r>
            <a:r>
              <a:rPr lang="en-GB" sz="1400" dirty="0">
                <a:solidFill>
                  <a:srgbClr val="065081"/>
                </a:solidFill>
              </a:rPr>
              <a:t> leased circuits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65081"/>
                </a:solidFill>
              </a:rPr>
              <a:t>20 </a:t>
            </a:r>
            <a:r>
              <a:rPr lang="en-GB" sz="1400" dirty="0" err="1">
                <a:solidFill>
                  <a:srgbClr val="065081"/>
                </a:solidFill>
              </a:rPr>
              <a:t>Gbps</a:t>
            </a:r>
            <a:r>
              <a:rPr lang="en-GB" sz="1400" dirty="0">
                <a:solidFill>
                  <a:srgbClr val="065081"/>
                </a:solidFill>
              </a:rPr>
              <a:t> leased circuits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65081"/>
                </a:solidFill>
              </a:rPr>
              <a:t>20 </a:t>
            </a:r>
            <a:r>
              <a:rPr lang="en-GB" sz="1400" dirty="0" err="1">
                <a:solidFill>
                  <a:srgbClr val="065081"/>
                </a:solidFill>
              </a:rPr>
              <a:t>Gbps</a:t>
            </a:r>
            <a:r>
              <a:rPr lang="en-GB" sz="1400" dirty="0">
                <a:solidFill>
                  <a:srgbClr val="065081"/>
                </a:solidFill>
              </a:rPr>
              <a:t> CBF from NRENs</a:t>
            </a:r>
          </a:p>
          <a:p>
            <a:pPr marL="0" indent="0">
              <a:buNone/>
            </a:pPr>
            <a:endParaRPr lang="en-GB" sz="14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6508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31091" y="4042473"/>
            <a:ext cx="384524" cy="1"/>
          </a:xfrm>
          <a:prstGeom prst="line">
            <a:avLst/>
          </a:prstGeom>
          <a:ln w="25400">
            <a:solidFill>
              <a:srgbClr val="9E1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385478" y="4366152"/>
            <a:ext cx="3404897" cy="5171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rgbClr val="065081"/>
                </a:solidFill>
              </a:rPr>
              <a:t>LIS-Lisbon, MAD-Madrid, </a:t>
            </a:r>
            <a:r>
              <a:rPr lang="en-GB" sz="1200" dirty="0" smtClean="0">
                <a:solidFill>
                  <a:srgbClr val="065081"/>
                </a:solidFill>
              </a:rPr>
              <a:t>PAR-Paris</a:t>
            </a:r>
            <a:br>
              <a:rPr lang="en-GB" sz="1200" dirty="0" smtClean="0">
                <a:solidFill>
                  <a:srgbClr val="065081"/>
                </a:solidFill>
              </a:rPr>
            </a:br>
            <a:r>
              <a:rPr lang="en-GB" sz="1200" dirty="0" smtClean="0">
                <a:solidFill>
                  <a:srgbClr val="065081"/>
                </a:solidFill>
              </a:rPr>
              <a:t>MAR-Marseille</a:t>
            </a:r>
            <a:r>
              <a:rPr lang="en-GB" sz="1200" dirty="0">
                <a:solidFill>
                  <a:srgbClr val="065081"/>
                </a:solidFill>
              </a:rPr>
              <a:t>, LON-London</a:t>
            </a:r>
            <a:endParaRPr lang="en-GB" sz="1000" dirty="0">
              <a:solidFill>
                <a:srgbClr val="065081"/>
              </a:solidFill>
            </a:endParaRPr>
          </a:p>
        </p:txBody>
      </p:sp>
      <p:cxnSp>
        <p:nvCxnSpPr>
          <p:cNvPr id="15" name="Straight Connector 14"/>
          <p:cNvCxnSpPr>
            <a:stCxn id="19" idx="0"/>
            <a:endCxn id="25" idx="3"/>
          </p:cNvCxnSpPr>
          <p:nvPr/>
        </p:nvCxnSpPr>
        <p:spPr>
          <a:xfrm flipV="1">
            <a:off x="2087927" y="2574649"/>
            <a:ext cx="633816" cy="115722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" idx="6"/>
            <a:endCxn id="28" idx="2"/>
          </p:cNvCxnSpPr>
          <p:nvPr/>
        </p:nvCxnSpPr>
        <p:spPr>
          <a:xfrm flipV="1">
            <a:off x="2270222" y="3543988"/>
            <a:ext cx="926039" cy="36998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1091" y="4368316"/>
            <a:ext cx="384524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849068" y="3731871"/>
            <a:ext cx="503174" cy="364197"/>
            <a:chOff x="5057820" y="696732"/>
            <a:chExt cx="670899" cy="485596"/>
          </a:xfrm>
        </p:grpSpPr>
        <p:sp>
          <p:nvSpPr>
            <p:cNvPr id="19" name="Oval 18"/>
            <p:cNvSpPr/>
            <p:nvPr/>
          </p:nvSpPr>
          <p:spPr>
            <a:xfrm>
              <a:off x="5133234" y="69673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57820" y="806799"/>
              <a:ext cx="6708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MAD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38990" y="1159902"/>
            <a:ext cx="429359" cy="364197"/>
            <a:chOff x="3355320" y="1229702"/>
            <a:chExt cx="572479" cy="485596"/>
          </a:xfrm>
        </p:grpSpPr>
        <p:sp>
          <p:nvSpPr>
            <p:cNvPr id="22" name="Oval 21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5320" y="1339769"/>
              <a:ext cx="57247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LON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68350" y="2263788"/>
            <a:ext cx="364590" cy="364197"/>
            <a:chOff x="3355320" y="1229702"/>
            <a:chExt cx="486120" cy="485596"/>
          </a:xfrm>
        </p:grpSpPr>
        <p:sp>
          <p:nvSpPr>
            <p:cNvPr id="25" name="Oval 24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5320" y="1339769"/>
              <a:ext cx="486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PAR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96263" y="3361889"/>
            <a:ext cx="459202" cy="364197"/>
            <a:chOff x="5133234" y="696732"/>
            <a:chExt cx="612269" cy="485596"/>
          </a:xfrm>
        </p:grpSpPr>
        <p:sp>
          <p:nvSpPr>
            <p:cNvPr id="28" name="Oval 27"/>
            <p:cNvSpPr/>
            <p:nvPr/>
          </p:nvSpPr>
          <p:spPr>
            <a:xfrm>
              <a:off x="5133234" y="69673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33234" y="806799"/>
              <a:ext cx="6122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MAR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5089" y="3646432"/>
            <a:ext cx="364590" cy="364197"/>
            <a:chOff x="3355320" y="1229702"/>
            <a:chExt cx="486120" cy="485596"/>
          </a:xfrm>
        </p:grpSpPr>
        <p:sp>
          <p:nvSpPr>
            <p:cNvPr id="31" name="Oval 30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5320" y="1339769"/>
              <a:ext cx="486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LIS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4087" y="3887302"/>
            <a:ext cx="364590" cy="364197"/>
            <a:chOff x="3355320" y="1229702"/>
            <a:chExt cx="486120" cy="485596"/>
          </a:xfrm>
        </p:grpSpPr>
        <p:sp>
          <p:nvSpPr>
            <p:cNvPr id="34" name="Oval 33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55320" y="1339769"/>
              <a:ext cx="486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2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66" y="1221494"/>
            <a:ext cx="2951983" cy="35880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rgbClr val="065081"/>
                </a:solidFill>
              </a:rPr>
              <a:t>Challenges</a:t>
            </a: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>
                <a:solidFill>
                  <a:srgbClr val="065081"/>
                </a:solidFill>
              </a:rPr>
              <a:t>No fibre </a:t>
            </a:r>
            <a:r>
              <a:rPr lang="en-GB" sz="2000" dirty="0" smtClean="0">
                <a:solidFill>
                  <a:srgbClr val="065081"/>
                </a:solidFill>
              </a:rPr>
              <a:t>to Portugal</a:t>
            </a:r>
            <a:endParaRPr lang="en-GB" sz="20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 smtClean="0">
                <a:solidFill>
                  <a:srgbClr val="065081"/>
                </a:solidFill>
              </a:rPr>
              <a:t>Long-line to fibre core </a:t>
            </a:r>
            <a:br>
              <a:rPr lang="en-GB" sz="2000" dirty="0" smtClean="0">
                <a:solidFill>
                  <a:srgbClr val="065081"/>
                </a:solidFill>
              </a:rPr>
            </a:br>
            <a:r>
              <a:rPr lang="en-GB" sz="2000" dirty="0" smtClean="0">
                <a:solidFill>
                  <a:srgbClr val="065081"/>
                </a:solidFill>
              </a:rPr>
              <a:t>-&gt;  poor latency</a:t>
            </a:r>
            <a:endParaRPr lang="en-GB" sz="20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>
                <a:solidFill>
                  <a:srgbClr val="065081"/>
                </a:solidFill>
              </a:rPr>
              <a:t>Need connectivity </a:t>
            </a:r>
            <a:r>
              <a:rPr lang="en-GB" sz="2000" dirty="0" smtClean="0">
                <a:solidFill>
                  <a:srgbClr val="065081"/>
                </a:solidFill>
              </a:rPr>
              <a:t>for</a:t>
            </a:r>
            <a:br>
              <a:rPr lang="en-GB" sz="2000" dirty="0" smtClean="0">
                <a:solidFill>
                  <a:srgbClr val="065081"/>
                </a:solidFill>
              </a:rPr>
            </a:br>
            <a:r>
              <a:rPr lang="en-GB" sz="2000" dirty="0" smtClean="0">
                <a:solidFill>
                  <a:srgbClr val="065081"/>
                </a:solidFill>
              </a:rPr>
              <a:t> BELLA</a:t>
            </a:r>
            <a:endParaRPr lang="en-GB" sz="2000" dirty="0">
              <a:solidFill>
                <a:srgbClr val="06508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6538" y="1173498"/>
            <a:ext cx="4808848" cy="3772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rgbClr val="065081"/>
                </a:solidFill>
              </a:rPr>
              <a:t>Solutions</a:t>
            </a: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 smtClean="0">
                <a:solidFill>
                  <a:srgbClr val="065081"/>
                </a:solidFill>
              </a:rPr>
              <a:t>Fibre IRU will support growth and services</a:t>
            </a:r>
            <a:endParaRPr lang="en-GB" sz="20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>
                <a:solidFill>
                  <a:srgbClr val="065081"/>
                </a:solidFill>
              </a:rPr>
              <a:t>Fibre ring for in region will remove long-line back to fibre core for smaller NREN</a:t>
            </a:r>
          </a:p>
          <a:p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>
                <a:solidFill>
                  <a:srgbClr val="065081"/>
                </a:solidFill>
              </a:rPr>
              <a:t>Link BELLA landing station on fibre will allow capacity expansion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65081"/>
                </a:solidFill>
              </a:rPr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26906" y="2066431"/>
            <a:ext cx="1021556" cy="30003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ight Arrow 6"/>
          <p:cNvSpPr/>
          <p:nvPr/>
        </p:nvSpPr>
        <p:spPr>
          <a:xfrm>
            <a:off x="3126906" y="2909919"/>
            <a:ext cx="991151" cy="3000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ight Arrow 7"/>
          <p:cNvSpPr/>
          <p:nvPr/>
        </p:nvSpPr>
        <p:spPr>
          <a:xfrm>
            <a:off x="3126906" y="4060285"/>
            <a:ext cx="1021556" cy="3000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94727" y="371166"/>
            <a:ext cx="6918010" cy="323182"/>
          </a:xfrm>
        </p:spPr>
        <p:txBody>
          <a:bodyPr>
            <a:noAutofit/>
          </a:bodyPr>
          <a:lstStyle/>
          <a:p>
            <a:r>
              <a:rPr lang="en-GB" sz="2400" dirty="0" smtClean="0"/>
              <a:t>Iberian Peninsula – Challenges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08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497690" y="354912"/>
            <a:ext cx="5807316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rgbClr val="F5E27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Iberian Peninsula – </a:t>
            </a:r>
            <a:r>
              <a:rPr lang="en-GB" sz="2400" dirty="0"/>
              <a:t>P</a:t>
            </a:r>
            <a:r>
              <a:rPr lang="en-GB" sz="2400" dirty="0" smtClean="0"/>
              <a:t>roposal</a:t>
            </a:r>
            <a:endParaRPr lang="en-GB" sz="240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271193" y="1470547"/>
            <a:ext cx="4438876" cy="297446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GB" sz="2000" dirty="0">
                <a:solidFill>
                  <a:srgbClr val="065081"/>
                </a:solidFill>
              </a:rPr>
              <a:t>Establish an Iberian </a:t>
            </a:r>
            <a:r>
              <a:rPr lang="en-GB" sz="2000" dirty="0" smtClean="0">
                <a:solidFill>
                  <a:srgbClr val="065081"/>
                </a:solidFill>
              </a:rPr>
              <a:t>ring with fibre to Portugal</a:t>
            </a:r>
            <a:endParaRPr lang="en-GB" sz="2000" dirty="0">
              <a:solidFill>
                <a:srgbClr val="065081"/>
              </a:solidFill>
            </a:endParaRPr>
          </a:p>
          <a:p>
            <a:pPr>
              <a:spcBef>
                <a:spcPts val="2400"/>
              </a:spcBef>
            </a:pPr>
            <a:r>
              <a:rPr lang="en-GB" sz="2000" dirty="0">
                <a:solidFill>
                  <a:srgbClr val="065081"/>
                </a:solidFill>
              </a:rPr>
              <a:t>New </a:t>
            </a:r>
            <a:r>
              <a:rPr lang="en-GB" sz="2000" dirty="0" err="1">
                <a:solidFill>
                  <a:srgbClr val="065081"/>
                </a:solidFill>
              </a:rPr>
              <a:t>PoP</a:t>
            </a:r>
            <a:r>
              <a:rPr lang="en-GB" sz="2000" dirty="0">
                <a:solidFill>
                  <a:srgbClr val="065081"/>
                </a:solidFill>
              </a:rPr>
              <a:t> in </a:t>
            </a:r>
            <a:r>
              <a:rPr lang="en-GB" sz="2000" dirty="0" smtClean="0">
                <a:solidFill>
                  <a:srgbClr val="065081"/>
                </a:solidFill>
              </a:rPr>
              <a:t>Bilbao, move </a:t>
            </a:r>
            <a:r>
              <a:rPr lang="en-GB" sz="2000" dirty="0" err="1">
                <a:solidFill>
                  <a:srgbClr val="065081"/>
                </a:solidFill>
              </a:rPr>
              <a:t>PoP</a:t>
            </a:r>
            <a:r>
              <a:rPr lang="en-GB" sz="2000" dirty="0">
                <a:solidFill>
                  <a:srgbClr val="065081"/>
                </a:solidFill>
              </a:rPr>
              <a:t> to Porto or Sines</a:t>
            </a:r>
          </a:p>
          <a:p>
            <a:pPr>
              <a:spcBef>
                <a:spcPts val="24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Results </a:t>
            </a:r>
            <a:r>
              <a:rPr lang="en-GB" sz="2000" dirty="0">
                <a:solidFill>
                  <a:srgbClr val="065081"/>
                </a:solidFill>
              </a:rPr>
              <a:t>in </a:t>
            </a:r>
            <a:r>
              <a:rPr lang="en-GB" sz="2000" dirty="0" smtClean="0">
                <a:solidFill>
                  <a:srgbClr val="065081"/>
                </a:solidFill>
              </a:rPr>
              <a:t>improved resiliency/latency</a:t>
            </a:r>
          </a:p>
          <a:p>
            <a:pPr>
              <a:spcBef>
                <a:spcPts val="24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Support </a:t>
            </a:r>
            <a:r>
              <a:rPr lang="en-GB" sz="2000" dirty="0">
                <a:solidFill>
                  <a:srgbClr val="065081"/>
                </a:solidFill>
              </a:rPr>
              <a:t>BELLA </a:t>
            </a:r>
            <a:r>
              <a:rPr lang="en-GB" sz="2000" dirty="0" smtClean="0">
                <a:solidFill>
                  <a:srgbClr val="065081"/>
                </a:solidFill>
              </a:rPr>
              <a:t>traffic</a:t>
            </a:r>
            <a:endParaRPr lang="en-GB" sz="2000" dirty="0">
              <a:solidFill>
                <a:srgbClr val="065081"/>
              </a:solidFill>
            </a:endParaRPr>
          </a:p>
        </p:txBody>
      </p:sp>
      <p:cxnSp>
        <p:nvCxnSpPr>
          <p:cNvPr id="40" name="Straight Connector 39"/>
          <p:cNvCxnSpPr>
            <a:stCxn id="52" idx="4"/>
            <a:endCxn id="49" idx="0"/>
          </p:cNvCxnSpPr>
          <p:nvPr/>
        </p:nvCxnSpPr>
        <p:spPr>
          <a:xfrm>
            <a:off x="2357384" y="2660564"/>
            <a:ext cx="2475" cy="682303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7" idx="7"/>
            <a:endCxn id="49" idx="3"/>
          </p:cNvCxnSpPr>
          <p:nvPr/>
        </p:nvCxnSpPr>
        <p:spPr>
          <a:xfrm flipV="1">
            <a:off x="1117216" y="3653728"/>
            <a:ext cx="1113742" cy="662525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1" idx="4"/>
            <a:endCxn id="64" idx="0"/>
          </p:cNvCxnSpPr>
          <p:nvPr/>
        </p:nvCxnSpPr>
        <p:spPr>
          <a:xfrm>
            <a:off x="987657" y="2842662"/>
            <a:ext cx="658" cy="70326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64" idx="6"/>
            <a:endCxn id="49" idx="2"/>
          </p:cNvCxnSpPr>
          <p:nvPr/>
        </p:nvCxnSpPr>
        <p:spPr>
          <a:xfrm flipV="1">
            <a:off x="1170610" y="3524965"/>
            <a:ext cx="1006955" cy="20305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7"/>
            <a:endCxn id="55" idx="3"/>
          </p:cNvCxnSpPr>
          <p:nvPr/>
        </p:nvCxnSpPr>
        <p:spPr>
          <a:xfrm flipV="1">
            <a:off x="2486287" y="1667963"/>
            <a:ext cx="764564" cy="68173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9" idx="6"/>
            <a:endCxn id="58" idx="2"/>
          </p:cNvCxnSpPr>
          <p:nvPr/>
        </p:nvCxnSpPr>
        <p:spPr>
          <a:xfrm flipV="1">
            <a:off x="2542154" y="3202608"/>
            <a:ext cx="926039" cy="32235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4" idx="4"/>
            <a:endCxn id="67" idx="0"/>
          </p:cNvCxnSpPr>
          <p:nvPr/>
        </p:nvCxnSpPr>
        <p:spPr>
          <a:xfrm>
            <a:off x="988314" y="3910119"/>
            <a:ext cx="0" cy="35279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2" idx="2"/>
            <a:endCxn id="61" idx="6"/>
          </p:cNvCxnSpPr>
          <p:nvPr/>
        </p:nvCxnSpPr>
        <p:spPr>
          <a:xfrm flipH="1">
            <a:off x="1169951" y="2478465"/>
            <a:ext cx="1005138" cy="18209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177561" y="3342866"/>
            <a:ext cx="417983" cy="364197"/>
            <a:chOff x="5133233" y="696732"/>
            <a:chExt cx="557311" cy="485596"/>
          </a:xfrm>
        </p:grpSpPr>
        <p:sp>
          <p:nvSpPr>
            <p:cNvPr id="49" name="Oval 48"/>
            <p:cNvSpPr/>
            <p:nvPr/>
          </p:nvSpPr>
          <p:spPr>
            <a:xfrm>
              <a:off x="5133234" y="69673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33233" y="806799"/>
              <a:ext cx="55731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MAD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75089" y="2296366"/>
            <a:ext cx="365157" cy="364197"/>
            <a:chOff x="3355320" y="1229702"/>
            <a:chExt cx="486876" cy="485596"/>
          </a:xfrm>
        </p:grpSpPr>
        <p:sp>
          <p:nvSpPr>
            <p:cNvPr id="52" name="Oval 51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55320" y="1339769"/>
              <a:ext cx="4868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BIL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97457" y="1357102"/>
            <a:ext cx="364590" cy="364197"/>
            <a:chOff x="3355320" y="1229702"/>
            <a:chExt cx="486120" cy="485596"/>
          </a:xfrm>
        </p:grpSpPr>
        <p:sp>
          <p:nvSpPr>
            <p:cNvPr id="55" name="Oval 54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55320" y="1339769"/>
              <a:ext cx="486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PAR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468191" y="3020509"/>
            <a:ext cx="443030" cy="364197"/>
            <a:chOff x="5133234" y="696732"/>
            <a:chExt cx="590707" cy="485596"/>
          </a:xfrm>
        </p:grpSpPr>
        <p:sp>
          <p:nvSpPr>
            <p:cNvPr id="58" name="Oval 57"/>
            <p:cNvSpPr/>
            <p:nvPr/>
          </p:nvSpPr>
          <p:spPr>
            <a:xfrm>
              <a:off x="5133234" y="69673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33234" y="806799"/>
              <a:ext cx="5907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MAR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5361" y="2478465"/>
            <a:ext cx="364590" cy="364197"/>
            <a:chOff x="3355320" y="1229702"/>
            <a:chExt cx="486120" cy="485596"/>
          </a:xfrm>
        </p:grpSpPr>
        <p:sp>
          <p:nvSpPr>
            <p:cNvPr id="61" name="Oval 60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55320" y="1339769"/>
              <a:ext cx="486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POR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019" y="3545922"/>
            <a:ext cx="364590" cy="364197"/>
            <a:chOff x="3355320" y="1229702"/>
            <a:chExt cx="486120" cy="485596"/>
          </a:xfrm>
        </p:grpSpPr>
        <p:sp>
          <p:nvSpPr>
            <p:cNvPr id="64" name="Oval 63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55320" y="1339769"/>
              <a:ext cx="486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LIS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06019" y="4262917"/>
            <a:ext cx="364590" cy="364197"/>
            <a:chOff x="3355320" y="1229702"/>
            <a:chExt cx="486120" cy="485596"/>
          </a:xfrm>
        </p:grpSpPr>
        <p:sp>
          <p:nvSpPr>
            <p:cNvPr id="67" name="Oval 66"/>
            <p:cNvSpPr/>
            <p:nvPr/>
          </p:nvSpPr>
          <p:spPr>
            <a:xfrm>
              <a:off x="3355320" y="1229702"/>
              <a:ext cx="486120" cy="4855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55320" y="1339769"/>
              <a:ext cx="486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dirty="0"/>
                <a:t>SIN</a:t>
              </a: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1473740" y="4335514"/>
            <a:ext cx="2745101" cy="4240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rgbClr val="065081"/>
                </a:solidFill>
              </a:rPr>
              <a:t>LIS-Lisbon, MAD-Madrid, </a:t>
            </a:r>
            <a:r>
              <a:rPr lang="en-GB" sz="1200" dirty="0" smtClean="0">
                <a:solidFill>
                  <a:srgbClr val="065081"/>
                </a:solidFill>
              </a:rPr>
              <a:t>PAR-Paris</a:t>
            </a:r>
            <a:br>
              <a:rPr lang="en-GB" sz="1200" dirty="0" smtClean="0">
                <a:solidFill>
                  <a:srgbClr val="065081"/>
                </a:solidFill>
              </a:rPr>
            </a:br>
            <a:r>
              <a:rPr lang="en-GB" sz="1200" dirty="0" smtClean="0">
                <a:solidFill>
                  <a:srgbClr val="065081"/>
                </a:solidFill>
              </a:rPr>
              <a:t>MAR-Marseille</a:t>
            </a:r>
            <a:r>
              <a:rPr lang="en-GB" sz="1200" dirty="0">
                <a:solidFill>
                  <a:srgbClr val="065081"/>
                </a:solidFill>
              </a:rPr>
              <a:t>, LON-London</a:t>
            </a:r>
            <a:endParaRPr lang="en-GB" sz="1000" dirty="0">
              <a:solidFill>
                <a:srgbClr val="06508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35036" y="1720219"/>
            <a:ext cx="384524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25878" y="1388474"/>
            <a:ext cx="384524" cy="165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/>
          <p:cNvSpPr txBox="1">
            <a:spLocks/>
          </p:cNvSpPr>
          <p:nvPr/>
        </p:nvSpPr>
        <p:spPr>
          <a:xfrm>
            <a:off x="774384" y="1282043"/>
            <a:ext cx="2486890" cy="9339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65081"/>
                </a:solidFill>
              </a:rPr>
              <a:t>Dark Fibre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65081"/>
                </a:solidFill>
              </a:rPr>
              <a:t>100 </a:t>
            </a:r>
            <a:r>
              <a:rPr lang="en-GB" sz="1400" dirty="0" err="1">
                <a:solidFill>
                  <a:srgbClr val="065081"/>
                </a:solidFill>
              </a:rPr>
              <a:t>Gbps</a:t>
            </a:r>
            <a:r>
              <a:rPr lang="en-GB" sz="1400" dirty="0">
                <a:solidFill>
                  <a:srgbClr val="065081"/>
                </a:solidFill>
              </a:rPr>
              <a:t> </a:t>
            </a:r>
            <a:r>
              <a:rPr lang="en-GB" sz="1400" dirty="0" smtClean="0">
                <a:solidFill>
                  <a:srgbClr val="065081"/>
                </a:solidFill>
              </a:rPr>
              <a:t>managed service</a:t>
            </a:r>
            <a:endParaRPr lang="en-GB" sz="1400" dirty="0">
              <a:solidFill>
                <a:srgbClr val="065081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65081"/>
                </a:solidFill>
              </a:rPr>
              <a:t>NREN CBF</a:t>
            </a:r>
            <a:endParaRPr lang="en-GB" sz="14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6508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25878" y="2061921"/>
            <a:ext cx="384524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6" y="945896"/>
            <a:ext cx="4541176" cy="413827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2264" y="1334691"/>
            <a:ext cx="4101736" cy="347484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Dark </a:t>
            </a:r>
            <a:r>
              <a:rPr lang="en-GB" sz="2000" dirty="0">
                <a:solidFill>
                  <a:srgbClr val="065081"/>
                </a:solidFill>
              </a:rPr>
              <a:t>fibre </a:t>
            </a:r>
            <a:r>
              <a:rPr lang="en-GB" sz="2000" dirty="0" smtClean="0">
                <a:solidFill>
                  <a:srgbClr val="065081"/>
                </a:solidFill>
              </a:rPr>
              <a:t>in Croatia</a:t>
            </a:r>
            <a:r>
              <a:rPr lang="en-GB" sz="2000" dirty="0">
                <a:solidFill>
                  <a:srgbClr val="065081"/>
                </a:solidFill>
              </a:rPr>
              <a:t>, Slovenia and Hungary</a:t>
            </a:r>
          </a:p>
          <a:p>
            <a:pPr>
              <a:spcBef>
                <a:spcPts val="2400"/>
              </a:spcBef>
            </a:pPr>
            <a:r>
              <a:rPr lang="en-GB" sz="2000" dirty="0">
                <a:solidFill>
                  <a:srgbClr val="065081"/>
                </a:solidFill>
              </a:rPr>
              <a:t> </a:t>
            </a:r>
            <a:r>
              <a:rPr lang="en-GB" sz="2000" dirty="0" smtClean="0">
                <a:solidFill>
                  <a:srgbClr val="065081"/>
                </a:solidFill>
              </a:rPr>
              <a:t>20Gbps leased </a:t>
            </a:r>
            <a:r>
              <a:rPr lang="en-GB" sz="2000" dirty="0">
                <a:solidFill>
                  <a:srgbClr val="065081"/>
                </a:solidFill>
              </a:rPr>
              <a:t>ring to Athens</a:t>
            </a:r>
          </a:p>
          <a:p>
            <a:pPr>
              <a:spcBef>
                <a:spcPts val="2400"/>
              </a:spcBef>
            </a:pPr>
            <a:r>
              <a:rPr lang="en-GB" sz="2000" dirty="0">
                <a:solidFill>
                  <a:srgbClr val="065081"/>
                </a:solidFill>
              </a:rPr>
              <a:t> 20Gbps ring to Bulgaria and Romania</a:t>
            </a:r>
          </a:p>
          <a:p>
            <a:pPr>
              <a:spcBef>
                <a:spcPts val="2400"/>
              </a:spcBef>
            </a:pPr>
            <a:r>
              <a:rPr lang="en-GB" sz="2000" dirty="0">
                <a:solidFill>
                  <a:srgbClr val="065081"/>
                </a:solidFill>
              </a:rPr>
              <a:t> </a:t>
            </a:r>
            <a:r>
              <a:rPr lang="en-GB" sz="2000" dirty="0" smtClean="0">
                <a:solidFill>
                  <a:srgbClr val="065081"/>
                </a:solidFill>
              </a:rPr>
              <a:t>‘</a:t>
            </a:r>
            <a:r>
              <a:rPr lang="en-GB" sz="2000" dirty="0">
                <a:solidFill>
                  <a:srgbClr val="065081"/>
                </a:solidFill>
              </a:rPr>
              <a:t>off-net’ </a:t>
            </a:r>
            <a:r>
              <a:rPr lang="en-GB" sz="2000" dirty="0" err="1" smtClean="0">
                <a:solidFill>
                  <a:srgbClr val="065081"/>
                </a:solidFill>
              </a:rPr>
              <a:t>PoPs</a:t>
            </a:r>
            <a:r>
              <a:rPr lang="en-GB" sz="2000" dirty="0" smtClean="0">
                <a:solidFill>
                  <a:srgbClr val="065081"/>
                </a:solidFill>
              </a:rPr>
              <a:t> </a:t>
            </a:r>
            <a:r>
              <a:rPr lang="en-GB" sz="2000" dirty="0">
                <a:solidFill>
                  <a:srgbClr val="065081"/>
                </a:solidFill>
              </a:rPr>
              <a:t>has two links back to a GÉANT dark fibre </a:t>
            </a:r>
            <a:r>
              <a:rPr lang="en-GB" sz="2000" dirty="0" err="1" smtClean="0">
                <a:solidFill>
                  <a:srgbClr val="065081"/>
                </a:solidFill>
              </a:rPr>
              <a:t>PoP</a:t>
            </a:r>
            <a:r>
              <a:rPr lang="en-GB" sz="2000" dirty="0" smtClean="0">
                <a:solidFill>
                  <a:srgbClr val="065081"/>
                </a:solidFill>
              </a:rPr>
              <a:t> where possible</a:t>
            </a:r>
            <a:endParaRPr lang="en-GB" sz="20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1425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165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6508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11161" y="348077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rgbClr val="F5E27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South East Europe - Current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49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7715" y="1098347"/>
            <a:ext cx="3457301" cy="38655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rgbClr val="065081"/>
                </a:solidFill>
              </a:rPr>
              <a:t>Challenges</a:t>
            </a:r>
            <a:r>
              <a:rPr lang="en-GB" sz="2000" dirty="0" smtClean="0">
                <a:solidFill>
                  <a:srgbClr val="065081"/>
                </a:solidFill>
              </a:rPr>
              <a:t/>
            </a:r>
            <a:br>
              <a:rPr lang="en-GB" sz="2000" dirty="0" smtClean="0">
                <a:solidFill>
                  <a:srgbClr val="065081"/>
                </a:solidFill>
              </a:rPr>
            </a:br>
            <a:endParaRPr lang="en-GB" sz="2000" dirty="0" smtClean="0">
              <a:solidFill>
                <a:srgbClr val="065081"/>
              </a:solidFill>
            </a:endParaRPr>
          </a:p>
          <a:p>
            <a:pPr>
              <a:spcBef>
                <a:spcPts val="30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Many large countries not on dark fibre</a:t>
            </a:r>
          </a:p>
          <a:p>
            <a:pPr>
              <a:spcBef>
                <a:spcPts val="0"/>
              </a:spcBef>
            </a:pPr>
            <a:endParaRPr lang="en-GB" sz="2000" dirty="0" smtClean="0">
              <a:solidFill>
                <a:srgbClr val="065081"/>
              </a:solidFill>
            </a:endParaRPr>
          </a:p>
          <a:p>
            <a:pPr>
              <a:spcBef>
                <a:spcPts val="30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Remove hub-and-spoke architecture</a:t>
            </a:r>
          </a:p>
          <a:p>
            <a:pPr>
              <a:spcBef>
                <a:spcPts val="30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Use NREN spectrum</a:t>
            </a:r>
            <a:endParaRPr lang="en-GB" sz="2000" dirty="0">
              <a:solidFill>
                <a:srgbClr val="06508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5937" y="1098348"/>
            <a:ext cx="4016142" cy="3615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65081"/>
                </a:solidFill>
              </a:rPr>
              <a:t>Solutions</a:t>
            </a:r>
          </a:p>
          <a:p>
            <a:pPr>
              <a:spcBef>
                <a:spcPts val="135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Dark fibre allows for traffic growth, and GÉANT Lambda service</a:t>
            </a:r>
          </a:p>
          <a:p>
            <a:pPr>
              <a:spcBef>
                <a:spcPts val="135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Allows small to </a:t>
            </a:r>
            <a:r>
              <a:rPr lang="en-GB" sz="2000" dirty="0">
                <a:solidFill>
                  <a:srgbClr val="065081"/>
                </a:solidFill>
              </a:rPr>
              <a:t>be connected </a:t>
            </a:r>
            <a:r>
              <a:rPr lang="en-GB" sz="2000" dirty="0" smtClean="0">
                <a:solidFill>
                  <a:srgbClr val="065081"/>
                </a:solidFill>
              </a:rPr>
              <a:t>to nearby country</a:t>
            </a:r>
            <a:endParaRPr lang="en-GB" sz="2000" dirty="0">
              <a:solidFill>
                <a:srgbClr val="065081"/>
              </a:solidFill>
            </a:endParaRPr>
          </a:p>
          <a:p>
            <a:endParaRPr lang="en-GB" sz="2000" dirty="0" smtClean="0">
              <a:solidFill>
                <a:srgbClr val="065081"/>
              </a:solidFill>
            </a:endParaRPr>
          </a:p>
          <a:p>
            <a:r>
              <a:rPr lang="en-GB" sz="2000" dirty="0" smtClean="0">
                <a:solidFill>
                  <a:srgbClr val="065081"/>
                </a:solidFill>
              </a:rPr>
              <a:t>Mesh of architecture will reduce latency</a:t>
            </a:r>
          </a:p>
          <a:p>
            <a:pPr>
              <a:spcBef>
                <a:spcPts val="2400"/>
              </a:spcBef>
            </a:pPr>
            <a:r>
              <a:rPr lang="en-GB" sz="2000" dirty="0" smtClean="0">
                <a:solidFill>
                  <a:srgbClr val="065081"/>
                </a:solidFill>
              </a:rPr>
              <a:t>Reduced cost </a:t>
            </a:r>
            <a:endParaRPr lang="en-GB" sz="2000" dirty="0">
              <a:solidFill>
                <a:srgbClr val="06508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72372" y="1963600"/>
            <a:ext cx="1021556" cy="30003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ight Arrow 6"/>
          <p:cNvSpPr/>
          <p:nvPr/>
        </p:nvSpPr>
        <p:spPr>
          <a:xfrm>
            <a:off x="3787574" y="3359831"/>
            <a:ext cx="991151" cy="3000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ight Arrow 7"/>
          <p:cNvSpPr/>
          <p:nvPr/>
        </p:nvSpPr>
        <p:spPr>
          <a:xfrm>
            <a:off x="3757169" y="4214914"/>
            <a:ext cx="1021556" cy="3000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72398" y="346679"/>
            <a:ext cx="6259641" cy="323182"/>
          </a:xfrm>
        </p:spPr>
        <p:txBody>
          <a:bodyPr>
            <a:noAutofit/>
          </a:bodyPr>
          <a:lstStyle/>
          <a:p>
            <a:r>
              <a:rPr lang="en-GB" sz="2400" dirty="0" smtClean="0"/>
              <a:t>South East Europe - Challenges</a:t>
            </a:r>
            <a:endParaRPr lang="en-GB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3928" y="1628500"/>
            <a:ext cx="0" cy="1277541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51" cy="51435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630716" y="291202"/>
            <a:ext cx="3513284" cy="342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rgbClr val="F5E27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1C4161"/>
                </a:solidFill>
              </a:rPr>
              <a:t>SE Europe - Proposal</a:t>
            </a:r>
            <a:endParaRPr lang="en-GB" sz="2400" dirty="0">
              <a:solidFill>
                <a:srgbClr val="1C416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3829" y="1307979"/>
            <a:ext cx="3347274" cy="35015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endParaRPr lang="en-GB" sz="2000" dirty="0">
              <a:solidFill>
                <a:srgbClr val="0650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425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165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6508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3EB0FA4-9B1C-4D6B-AF0A-97437B69127A}" type="slidenum">
              <a:rPr lang="en-GB" smtClean="0"/>
              <a:pPr/>
              <a:t>17</a:t>
            </a:fld>
            <a:r>
              <a:rPr lang="en-GB" smtClean="0"/>
              <a:t>     |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161" y="143807"/>
            <a:ext cx="6437461" cy="695826"/>
          </a:xfrm>
        </p:spPr>
        <p:txBody>
          <a:bodyPr>
            <a:normAutofit/>
          </a:bodyPr>
          <a:lstStyle/>
          <a:p>
            <a:r>
              <a:rPr lang="lt-LT" sz="2400" dirty="0" smtClean="0"/>
              <a:t>Baltic</a:t>
            </a:r>
            <a:r>
              <a:rPr lang="en-GB" sz="2400" dirty="0" smtClean="0"/>
              <a:t>s – Current</a:t>
            </a:r>
            <a:endParaRPr lang="en-GB" sz="2400" dirty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236245" y="167433"/>
            <a:ext cx="4603338" cy="30798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50" dirty="0">
              <a:solidFill>
                <a:srgbClr val="0650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" y="882500"/>
            <a:ext cx="4756157" cy="39173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29318" y="3106880"/>
            <a:ext cx="3084840" cy="891600"/>
            <a:chOff x="6205591" y="5835721"/>
            <a:chExt cx="3585681" cy="1022279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6432487" y="6657524"/>
              <a:ext cx="512698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6432487" y="6407232"/>
              <a:ext cx="512698" cy="220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Content Placeholder 2"/>
            <p:cNvSpPr txBox="1">
              <a:spLocks/>
            </p:cNvSpPr>
            <p:nvPr/>
          </p:nvSpPr>
          <p:spPr>
            <a:xfrm>
              <a:off x="7022334" y="5950033"/>
              <a:ext cx="2768938" cy="907967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900" dirty="0">
                  <a:solidFill>
                    <a:srgbClr val="065081"/>
                  </a:solidFill>
                </a:rPr>
                <a:t>Dark Fibre</a:t>
              </a:r>
            </a:p>
            <a:p>
              <a:pPr marL="0" indent="0">
                <a:buNone/>
              </a:pPr>
              <a:r>
                <a:rPr lang="en-GB" sz="900" dirty="0">
                  <a:solidFill>
                    <a:srgbClr val="065081"/>
                  </a:solidFill>
                </a:rPr>
                <a:t>NREN operated leased circuits</a:t>
              </a:r>
            </a:p>
            <a:p>
              <a:pPr marL="0" indent="0">
                <a:buNone/>
              </a:pPr>
              <a:r>
                <a:rPr lang="en-GB" sz="900" dirty="0">
                  <a:solidFill>
                    <a:srgbClr val="065081"/>
                  </a:solidFill>
                </a:rPr>
                <a:t>Leased circuits</a:t>
              </a:r>
            </a:p>
            <a:p>
              <a:pPr marL="0" indent="0">
                <a:buNone/>
              </a:pPr>
              <a:endParaRPr lang="en-GB" sz="900" dirty="0">
                <a:solidFill>
                  <a:srgbClr val="065081"/>
                </a:solidFill>
              </a:endParaRPr>
            </a:p>
            <a:p>
              <a:pPr marL="0" indent="0">
                <a:buNone/>
              </a:pPr>
              <a:endParaRPr lang="en-GB" sz="1500" dirty="0">
                <a:solidFill>
                  <a:srgbClr val="065081"/>
                </a:solidFill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6432487" y="6120277"/>
              <a:ext cx="512698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6205591" y="5835721"/>
              <a:ext cx="2815119" cy="102227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sz="1013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5005939" y="1352031"/>
            <a:ext cx="3354290" cy="150457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65081"/>
                </a:solidFill>
              </a:rPr>
              <a:t>Ring with 2x10G </a:t>
            </a:r>
          </a:p>
          <a:p>
            <a:r>
              <a:rPr lang="en-GB" sz="2000" dirty="0" smtClean="0">
                <a:solidFill>
                  <a:srgbClr val="065081"/>
                </a:solidFill>
              </a:rPr>
              <a:t>Commercial and NREN circuits</a:t>
            </a:r>
            <a:endParaRPr lang="en-GB" sz="2000" dirty="0">
              <a:solidFill>
                <a:srgbClr val="065081"/>
              </a:solidFill>
            </a:endParaRPr>
          </a:p>
          <a:p>
            <a:endParaRPr lang="en-GB" sz="1350" dirty="0">
              <a:solidFill>
                <a:srgbClr val="065081"/>
              </a:solidFill>
            </a:endParaRPr>
          </a:p>
          <a:p>
            <a:pPr marL="0" indent="0">
              <a:buNone/>
            </a:pPr>
            <a:r>
              <a:rPr lang="en-GB" sz="1350" dirty="0" smtClean="0">
                <a:solidFill>
                  <a:srgbClr val="065081"/>
                </a:solidFill>
              </a:rPr>
              <a:t> </a:t>
            </a:r>
            <a:endParaRPr lang="en-GB" sz="2100" dirty="0">
              <a:solidFill>
                <a:srgbClr val="06508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55861" y="4200973"/>
            <a:ext cx="4158297" cy="641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rgbClr val="065081"/>
                </a:solidFill>
              </a:rPr>
              <a:t>TAL-Tallinn, TSIR-</a:t>
            </a:r>
            <a:r>
              <a:rPr lang="en-GB" sz="1200" dirty="0" err="1">
                <a:solidFill>
                  <a:srgbClr val="065081"/>
                </a:solidFill>
              </a:rPr>
              <a:t>Tsirguliina</a:t>
            </a:r>
            <a:r>
              <a:rPr lang="en-GB" sz="1200" dirty="0">
                <a:solidFill>
                  <a:srgbClr val="065081"/>
                </a:solidFill>
              </a:rPr>
              <a:t>, RIG-Riga, SIAU-Siauliai, KAU-Kaunas, POZ-Poznan, FRA-Frankfurt, HAM-Hamburg, HEL-Helsinki, AMS-Amsterdam, LON-London, GEN-Geneva, PRA-Prague</a:t>
            </a:r>
          </a:p>
        </p:txBody>
      </p:sp>
    </p:spTree>
    <p:extLst>
      <p:ext uri="{BB962C8B-B14F-4D97-AF65-F5344CB8AC3E}">
        <p14:creationId xmlns:p14="http://schemas.microsoft.com/office/powerpoint/2010/main" val="34955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66" y="1221494"/>
            <a:ext cx="2951983" cy="35880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rgbClr val="065081"/>
                </a:solidFill>
              </a:rPr>
              <a:t>Challenges</a:t>
            </a: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US" sz="2000" dirty="0">
                <a:solidFill>
                  <a:srgbClr val="065081"/>
                </a:solidFill>
              </a:rPr>
              <a:t>Traffic </a:t>
            </a:r>
            <a:r>
              <a:rPr lang="en-US" sz="2000" dirty="0" smtClean="0">
                <a:solidFill>
                  <a:srgbClr val="065081"/>
                </a:solidFill>
              </a:rPr>
              <a:t>growth</a:t>
            </a:r>
            <a:endParaRPr lang="en-US" sz="2000" dirty="0">
              <a:solidFill>
                <a:srgbClr val="065081"/>
              </a:solidFill>
            </a:endParaRPr>
          </a:p>
          <a:p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 smtClean="0">
                <a:solidFill>
                  <a:srgbClr val="065081"/>
                </a:solidFill>
              </a:rPr>
              <a:t>Lack GÉANT lambda services</a:t>
            </a:r>
            <a:endParaRPr lang="en-GB" sz="2000" dirty="0">
              <a:solidFill>
                <a:srgbClr val="06508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6538" y="1173498"/>
            <a:ext cx="4808848" cy="3772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rgbClr val="065081"/>
                </a:solidFill>
              </a:rPr>
              <a:t>Solutions</a:t>
            </a: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>
                <a:solidFill>
                  <a:srgbClr val="065081"/>
                </a:solidFill>
              </a:rPr>
              <a:t>IRU </a:t>
            </a:r>
            <a:r>
              <a:rPr lang="en-GB" sz="2000" dirty="0" smtClean="0">
                <a:solidFill>
                  <a:srgbClr val="065081"/>
                </a:solidFill>
              </a:rPr>
              <a:t>will support growth and services</a:t>
            </a:r>
            <a:endParaRPr lang="en-GB" sz="2000" dirty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65081"/>
              </a:solidFill>
            </a:endParaRPr>
          </a:p>
          <a:p>
            <a:r>
              <a:rPr lang="en-GB" sz="2000" dirty="0">
                <a:solidFill>
                  <a:srgbClr val="065081"/>
                </a:solidFill>
              </a:rPr>
              <a:t>Fibre </a:t>
            </a:r>
            <a:r>
              <a:rPr lang="en-GB" sz="2000" dirty="0" smtClean="0">
                <a:solidFill>
                  <a:srgbClr val="065081"/>
                </a:solidFill>
              </a:rPr>
              <a:t>ring</a:t>
            </a:r>
            <a:endParaRPr lang="en-GB" sz="2000" dirty="0">
              <a:solidFill>
                <a:srgbClr val="06508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65081"/>
                </a:solidFill>
              </a:rPr>
              <a:t> </a:t>
            </a:r>
            <a:endParaRPr lang="en-GB" sz="2000" dirty="0">
              <a:solidFill>
                <a:srgbClr val="06508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04147" y="2066431"/>
            <a:ext cx="1021556" cy="30003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ight Arrow 7"/>
          <p:cNvSpPr/>
          <p:nvPr/>
        </p:nvSpPr>
        <p:spPr>
          <a:xfrm>
            <a:off x="3004147" y="2800509"/>
            <a:ext cx="1021556" cy="3000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45617" y="314253"/>
            <a:ext cx="6918010" cy="323182"/>
          </a:xfrm>
        </p:spPr>
        <p:txBody>
          <a:bodyPr>
            <a:noAutofit/>
          </a:bodyPr>
          <a:lstStyle/>
          <a:p>
            <a:r>
              <a:rPr lang="en-GB" sz="2400" dirty="0" smtClean="0"/>
              <a:t>Baltics – Challenges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88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3EB0FA4-9B1C-4D6B-AF0A-97437B69127A}" type="slidenum">
              <a:rPr lang="en-GB" smtClean="0"/>
              <a:pPr/>
              <a:t>19</a:t>
            </a:fld>
            <a:r>
              <a:rPr lang="en-GB" dirty="0" smtClean="0"/>
              <a:t>     |</a:t>
            </a:r>
            <a:endParaRPr lang="en-GB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5578104" y="4106056"/>
            <a:ext cx="3054179" cy="8407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solidFill>
                  <a:srgbClr val="065081"/>
                </a:solidFill>
              </a:rPr>
              <a:t>TAL-Tallinn, TSIR-</a:t>
            </a:r>
            <a:r>
              <a:rPr lang="en-GB" sz="1100" dirty="0" err="1">
                <a:solidFill>
                  <a:srgbClr val="065081"/>
                </a:solidFill>
              </a:rPr>
              <a:t>Tsirguliina</a:t>
            </a:r>
            <a:r>
              <a:rPr lang="en-GB" sz="1100" dirty="0">
                <a:solidFill>
                  <a:srgbClr val="065081"/>
                </a:solidFill>
              </a:rPr>
              <a:t>, RIG-Riga, SIAU-Siauliai, KAU-Kaunas, POZ-Poznan, FRA-Frankfurt, HAM-Hamburg, HEL-Helsinki, AMS-Amsterdam, LON-London, GEN-Geneva, PRA-Prague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05566" y="979706"/>
            <a:ext cx="789587" cy="463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026" name="Picture 2" descr="LV-case1v3 - P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96719" y="1126489"/>
            <a:ext cx="3792720" cy="24892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06508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7853" y="1859773"/>
            <a:ext cx="3185199" cy="69582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1C4161"/>
                </a:solidFill>
              </a:rPr>
              <a:t>Baltics - proposal</a:t>
            </a:r>
            <a:endParaRPr lang="en-GB" sz="2400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8" y="2563415"/>
            <a:ext cx="5708399" cy="20715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Building a new network</a:t>
            </a:r>
            <a:endParaRPr lang="en-GB" sz="2400" dirty="0"/>
          </a:p>
        </p:txBody>
      </p:sp>
      <p:sp>
        <p:nvSpPr>
          <p:cNvPr id="5" name="Shape 4"/>
          <p:cNvSpPr/>
          <p:nvPr/>
        </p:nvSpPr>
        <p:spPr>
          <a:xfrm>
            <a:off x="664500" y="1276138"/>
            <a:ext cx="7704983" cy="3205288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10" y="3541826"/>
            <a:ext cx="283802" cy="283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037" y="2927210"/>
            <a:ext cx="360469" cy="360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931" y="2497785"/>
            <a:ext cx="429425" cy="429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879" y="2060625"/>
            <a:ext cx="540372" cy="540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039" y="1824171"/>
            <a:ext cx="604248" cy="604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0446" y="2460092"/>
            <a:ext cx="4026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0118" y="3017000"/>
            <a:ext cx="7907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Regional</a:t>
            </a:r>
          </a:p>
          <a:p>
            <a:r>
              <a:rPr lang="en-GB" dirty="0" smtClean="0"/>
              <a:t> Studies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15041" y="1872379"/>
            <a:ext cx="894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Financial</a:t>
            </a:r>
          </a:p>
          <a:p>
            <a:r>
              <a:rPr lang="en-GB" dirty="0" smtClean="0"/>
              <a:t>Modelling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473954" y="1221210"/>
            <a:ext cx="8458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Platform</a:t>
            </a:r>
          </a:p>
          <a:p>
            <a:pPr algn="ctr"/>
            <a:r>
              <a:rPr lang="en-GB" dirty="0" smtClean="0"/>
              <a:t>Evolution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729292" y="1276138"/>
            <a:ext cx="100341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CTO</a:t>
            </a:r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&amp; approval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68131" y="1221209"/>
            <a:ext cx="2541177" cy="1049106"/>
          </a:xfrm>
          <a:prstGeom prst="rect">
            <a:avLst/>
          </a:prstGeom>
          <a:solidFill>
            <a:srgbClr val="FFC000"/>
          </a:solidFill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dirty="0" smtClean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Traffic growth/cost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GN4-3 IRU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Infrastructure sharing</a:t>
            </a:r>
          </a:p>
        </p:txBody>
      </p:sp>
    </p:spTree>
    <p:extLst>
      <p:ext uri="{BB962C8B-B14F-4D97-AF65-F5344CB8AC3E}">
        <p14:creationId xmlns:p14="http://schemas.microsoft.com/office/powerpoint/2010/main" val="15033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Central European </a:t>
            </a:r>
            <a:r>
              <a:rPr lang="en-GB" sz="2400" dirty="0" smtClean="0"/>
              <a:t>- Proposal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0" y="4319969"/>
            <a:ext cx="5156696" cy="325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9" y="983372"/>
            <a:ext cx="5465732" cy="333659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27782" y="1155840"/>
            <a:ext cx="2999008" cy="3489722"/>
          </a:xfrm>
        </p:spPr>
        <p:txBody>
          <a:bodyPr>
            <a:normAutofit/>
          </a:bodyPr>
          <a:lstStyle/>
          <a:p>
            <a:r>
              <a:rPr lang="en-GB" dirty="0" smtClean="0"/>
              <a:t>More fibre sharing.</a:t>
            </a:r>
            <a:endParaRPr lang="en-GB" dirty="0"/>
          </a:p>
          <a:p>
            <a:r>
              <a:rPr lang="en-GB" dirty="0" smtClean="0"/>
              <a:t>Shortcut </a:t>
            </a:r>
            <a:r>
              <a:rPr lang="en-GB" dirty="0"/>
              <a:t>through Brussels on Amsterdam – Paris to form two smaller rings. Reducing latency and improving re-routing.</a:t>
            </a:r>
          </a:p>
          <a:p>
            <a:r>
              <a:rPr lang="en-GB" dirty="0"/>
              <a:t>Smaller sites on Eastern ring moved out of the Central ring to be connected via Eastern European fibre infrastructure. </a:t>
            </a:r>
          </a:p>
          <a:p>
            <a:r>
              <a:rPr lang="en-GB" dirty="0"/>
              <a:t>Luxembourg still connected via lease capacity, but fibre sharing explored. Included potential Paris – Frankfurt shortcut.</a:t>
            </a:r>
          </a:p>
        </p:txBody>
      </p:sp>
    </p:spTree>
    <p:extLst>
      <p:ext uri="{BB962C8B-B14F-4D97-AF65-F5344CB8AC3E}">
        <p14:creationId xmlns:p14="http://schemas.microsoft.com/office/powerpoint/2010/main" val="1486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GB" sz="2000" dirty="0" smtClean="0"/>
              <a:t>Five studies carried out</a:t>
            </a:r>
          </a:p>
          <a:p>
            <a:pPr>
              <a:spcBef>
                <a:spcPts val="2400"/>
              </a:spcBef>
            </a:pPr>
            <a:r>
              <a:rPr lang="en-GB" sz="2000" dirty="0" smtClean="0"/>
              <a:t>Each have reported the requirements for their region</a:t>
            </a:r>
          </a:p>
          <a:p>
            <a:pPr>
              <a:spcBef>
                <a:spcPts val="2400"/>
              </a:spcBef>
            </a:pPr>
            <a:r>
              <a:rPr lang="en-GB" sz="2000" dirty="0" smtClean="0"/>
              <a:t>These are being used as inputs to the network design</a:t>
            </a:r>
          </a:p>
          <a:p>
            <a:pPr>
              <a:spcBef>
                <a:spcPts val="2400"/>
              </a:spcBef>
            </a:pPr>
            <a:r>
              <a:rPr lang="en-GB" sz="2000" dirty="0" smtClean="0"/>
              <a:t>Local expertise key to good solution</a:t>
            </a:r>
          </a:p>
          <a:p>
            <a:pPr>
              <a:spcBef>
                <a:spcPts val="2400"/>
              </a:spcBef>
            </a:pPr>
            <a:r>
              <a:rPr lang="en-GB" sz="2000" dirty="0" smtClean="0"/>
              <a:t>Full results available in reports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Summary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18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0642"/>
            <a:ext cx="9144000" cy="41928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GÉANT network architects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r="15793"/>
          <a:stretch/>
        </p:blipFill>
        <p:spPr>
          <a:xfrm>
            <a:off x="671929" y="1933215"/>
            <a:ext cx="1936131" cy="211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47" y="1888610"/>
            <a:ext cx="2108974" cy="2160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44" y="1888610"/>
            <a:ext cx="2231419" cy="2153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079" y="4301700"/>
            <a:ext cx="13438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Guy Roberts</a:t>
            </a:r>
          </a:p>
          <a:p>
            <a:pPr algn="ctr"/>
            <a:r>
              <a:rPr lang="en-GB" dirty="0" smtClean="0"/>
              <a:t>Regional Studies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56259" y="4301701"/>
            <a:ext cx="23884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Sebastiano Buscaglione</a:t>
            </a:r>
          </a:p>
          <a:p>
            <a:pPr algn="ctr"/>
            <a:r>
              <a:rPr lang="en-GB" dirty="0" smtClean="0"/>
              <a:t>Planning the Network Topology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89821" y="4301699"/>
            <a:ext cx="14930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Mian Usman</a:t>
            </a:r>
          </a:p>
          <a:p>
            <a:pPr algn="ctr"/>
            <a:r>
              <a:rPr lang="en-GB" dirty="0" smtClean="0"/>
              <a:t>Platform 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4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Regional Studies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GÉANT </a:t>
            </a:r>
            <a:r>
              <a:rPr lang="en-GB" dirty="0" smtClean="0"/>
              <a:t>Network </a:t>
            </a:r>
            <a:r>
              <a:rPr lang="en-GB" dirty="0"/>
              <a:t>Evolution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7643" y="3151964"/>
            <a:ext cx="5390922" cy="28146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Guy Roberts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643" y="3952706"/>
            <a:ext cx="3752453" cy="327255"/>
          </a:xfrm>
        </p:spPr>
        <p:txBody>
          <a:bodyPr/>
          <a:lstStyle/>
          <a:p>
            <a:r>
              <a:rPr lang="en-GB" dirty="0" smtClean="0"/>
              <a:t>Trondheim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97643" y="4186233"/>
            <a:ext cx="3752453" cy="321239"/>
          </a:xfrm>
        </p:spPr>
        <p:txBody>
          <a:bodyPr/>
          <a:lstStyle/>
          <a:p>
            <a:r>
              <a:rPr lang="en-GB" dirty="0" smtClean="0"/>
              <a:t>12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Scoping a new network – the process</a:t>
            </a:r>
            <a:endParaRPr lang="en-GB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8" y="2563415"/>
            <a:ext cx="5708399" cy="2071596"/>
          </a:xfrm>
          <a:prstGeom prst="rect">
            <a:avLst/>
          </a:prstGeom>
        </p:spPr>
      </p:pic>
      <p:sp>
        <p:nvSpPr>
          <p:cNvPr id="24" name="Shape 23"/>
          <p:cNvSpPr/>
          <p:nvPr/>
        </p:nvSpPr>
        <p:spPr>
          <a:xfrm>
            <a:off x="657922" y="1255200"/>
            <a:ext cx="7704983" cy="3205288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10" y="3541826"/>
            <a:ext cx="283802" cy="2838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037" y="2927210"/>
            <a:ext cx="360469" cy="3604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31" y="2497785"/>
            <a:ext cx="429425" cy="429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79" y="2060625"/>
            <a:ext cx="540372" cy="540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39" y="1824171"/>
            <a:ext cx="604248" cy="6042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90446" y="2460092"/>
            <a:ext cx="4026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RFI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72237" y="3033763"/>
            <a:ext cx="7907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Regional</a:t>
            </a:r>
          </a:p>
          <a:p>
            <a:r>
              <a:rPr lang="en-GB" dirty="0" smtClean="0"/>
              <a:t> Studies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215041" y="1872379"/>
            <a:ext cx="894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Financial</a:t>
            </a:r>
          </a:p>
          <a:p>
            <a:r>
              <a:rPr lang="en-GB" dirty="0" smtClean="0"/>
              <a:t>Modelling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500208" y="1221210"/>
            <a:ext cx="7933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Platform</a:t>
            </a:r>
          </a:p>
          <a:p>
            <a:pPr algn="ctr"/>
            <a:r>
              <a:rPr lang="en-GB" dirty="0"/>
              <a:t>Design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9292" y="1276138"/>
            <a:ext cx="100341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CTO</a:t>
            </a:r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&amp; approval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1" y="2763727"/>
            <a:ext cx="1839999" cy="18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410788"/>
            <a:ext cx="8694946" cy="351681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000" dirty="0" smtClean="0"/>
              <a:t>Preparation for </a:t>
            </a:r>
            <a:r>
              <a:rPr lang="en-GB" sz="2000" dirty="0" smtClean="0"/>
              <a:t>next network, </a:t>
            </a:r>
            <a:r>
              <a:rPr lang="en-GB" sz="2000" dirty="0" smtClean="0"/>
              <a:t>began 12 months </a:t>
            </a:r>
            <a:r>
              <a:rPr lang="en-GB" sz="2000" dirty="0" smtClean="0"/>
              <a:t>ago.  Fibre contracts expire in 2020</a:t>
            </a:r>
            <a:endParaRPr lang="en-GB" sz="2000" dirty="0" smtClean="0"/>
          </a:p>
          <a:p>
            <a:pPr>
              <a:spcBef>
                <a:spcPts val="1800"/>
              </a:spcBef>
            </a:pPr>
            <a:r>
              <a:rPr lang="en-GB" sz="2000" dirty="0" smtClean="0"/>
              <a:t>Network topology – fibre and circuits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Survey users and network capacity requirements</a:t>
            </a:r>
            <a:endParaRPr lang="en-GB" sz="2000" dirty="0"/>
          </a:p>
          <a:p>
            <a:pPr>
              <a:spcBef>
                <a:spcPts val="1800"/>
              </a:spcBef>
            </a:pPr>
            <a:r>
              <a:rPr lang="en-GB" sz="2000" dirty="0" smtClean="0"/>
              <a:t>Review existing </a:t>
            </a:r>
            <a:r>
              <a:rPr lang="en-GB" sz="2000" dirty="0" smtClean="0"/>
              <a:t>infrastructure and potential to share NREN fibre</a:t>
            </a:r>
            <a:endParaRPr lang="en-GB" sz="2000" dirty="0" smtClean="0"/>
          </a:p>
          <a:p>
            <a:pPr>
              <a:spcBef>
                <a:spcPts val="1800"/>
              </a:spcBef>
            </a:pPr>
            <a:r>
              <a:rPr lang="en-GB" sz="2000" dirty="0" smtClean="0"/>
              <a:t>Pricing intelligence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Regional Study reports &amp; consolidation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Regional studies - objectives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24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 b="1159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87978" y="4768454"/>
            <a:ext cx="556022" cy="205978"/>
          </a:xfrm>
          <a:prstGeom prst="rect">
            <a:avLst/>
          </a:prstGeom>
        </p:spPr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470095" y="4767940"/>
            <a:ext cx="555766" cy="206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/>
            <a:fld id="{99DB5B91-B4E4-4EE4-BE5C-3E09032CE5EC}" type="slidenum">
              <a:rPr lang="en-GB"/>
              <a:pPr defTabSz="685766"/>
              <a:t>7</a:t>
            </a:fld>
            <a:endParaRPr lang="en-GB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1BCE7379-2284-5848-8B5C-F4F1479979B4}"/>
              </a:ext>
            </a:extLst>
          </p:cNvPr>
          <p:cNvGrpSpPr/>
          <p:nvPr/>
        </p:nvGrpSpPr>
        <p:grpSpPr>
          <a:xfrm>
            <a:off x="372545" y="1128820"/>
            <a:ext cx="1566844" cy="1204720"/>
            <a:chOff x="196125" y="3567441"/>
            <a:chExt cx="2089125" cy="1606293"/>
          </a:xfrm>
        </p:grpSpPr>
        <p:sp>
          <p:nvSpPr>
            <p:cNvPr id="84" name="Rectangle 83"/>
            <p:cNvSpPr/>
            <p:nvPr/>
          </p:nvSpPr>
          <p:spPr>
            <a:xfrm>
              <a:off x="196125" y="3567441"/>
              <a:ext cx="2089125" cy="160629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59" y="4396082"/>
              <a:ext cx="588868" cy="37378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045" y="4399960"/>
              <a:ext cx="552648" cy="33158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1131022" y="4798718"/>
              <a:ext cx="752141" cy="28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Ireland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0850" y="4798718"/>
              <a:ext cx="428085" cy="28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UK</a:t>
              </a:r>
            </a:p>
          </p:txBody>
        </p:sp>
        <p:sp>
          <p:nvSpPr>
            <p:cNvPr id="49" name="Content Placeholder 2050"/>
            <p:cNvSpPr txBox="1">
              <a:spLocks/>
            </p:cNvSpPr>
            <p:nvPr/>
          </p:nvSpPr>
          <p:spPr>
            <a:xfrm>
              <a:off x="249781" y="3675859"/>
              <a:ext cx="2017693" cy="80206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sz="1300" b="1" dirty="0">
                  <a:solidFill>
                    <a:srgbClr val="003F5E"/>
                  </a:solidFill>
                </a:rPr>
                <a:t>UK/Ireland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GB" sz="1300" dirty="0">
                  <a:solidFill>
                    <a:srgbClr val="003F5E"/>
                  </a:solidFill>
                </a:rPr>
                <a:t>Led by Guy Roberts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7437961-96F4-3642-A644-BB9E0E215EA3}"/>
              </a:ext>
            </a:extLst>
          </p:cNvPr>
          <p:cNvGrpSpPr/>
          <p:nvPr/>
        </p:nvGrpSpPr>
        <p:grpSpPr>
          <a:xfrm>
            <a:off x="5780577" y="180960"/>
            <a:ext cx="3210892" cy="1367851"/>
            <a:chOff x="1119992" y="1385322"/>
            <a:chExt cx="4281189" cy="1823802"/>
          </a:xfrm>
        </p:grpSpPr>
        <p:sp>
          <p:nvSpPr>
            <p:cNvPr id="85" name="Rectangle 84"/>
            <p:cNvSpPr/>
            <p:nvPr/>
          </p:nvSpPr>
          <p:spPr>
            <a:xfrm>
              <a:off x="1119992" y="1396674"/>
              <a:ext cx="4281189" cy="179732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4" name="Picture 2" descr="Image result for belarus fla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194" y="1800683"/>
              <a:ext cx="562877" cy="30782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188220" y="2123719"/>
              <a:ext cx="729025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Belarus</a:t>
              </a:r>
            </a:p>
          </p:txBody>
        </p:sp>
        <p:pic>
          <p:nvPicPr>
            <p:cNvPr id="26" name="Picture 4" descr="Image result for latvia fla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11075" b="10357"/>
            <a:stretch/>
          </p:blipFill>
          <p:spPr bwMode="auto">
            <a:xfrm>
              <a:off x="2226608" y="1800684"/>
              <a:ext cx="584861" cy="318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043476" y="2123721"/>
              <a:ext cx="749076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Latvia</a:t>
              </a:r>
            </a:p>
          </p:txBody>
        </p:sp>
        <p:pic>
          <p:nvPicPr>
            <p:cNvPr id="28" name="Picture 6" descr="Image result for estonia fla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664" y="1800682"/>
              <a:ext cx="482917" cy="32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990243" y="2123719"/>
              <a:ext cx="696075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Estonia</a:t>
              </a:r>
            </a:p>
          </p:txBody>
        </p:sp>
        <p:pic>
          <p:nvPicPr>
            <p:cNvPr id="30" name="Picture 8" descr="Image result for lithuania fla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267" y="1800684"/>
              <a:ext cx="513044" cy="30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794742" y="2123719"/>
              <a:ext cx="852812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Lithuania</a:t>
              </a:r>
            </a:p>
          </p:txBody>
        </p:sp>
        <p:pic>
          <p:nvPicPr>
            <p:cNvPr id="32" name="Picture 10" descr="Image result for russian federation fla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362" y="2517601"/>
              <a:ext cx="502691" cy="33320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807178" y="2908622"/>
              <a:ext cx="70467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Russia</a:t>
              </a:r>
            </a:p>
          </p:txBody>
        </p:sp>
        <p:pic>
          <p:nvPicPr>
            <p:cNvPr id="34" name="Picture 12" descr="Image result for finland fla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286" y="1786805"/>
              <a:ext cx="560145" cy="31809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440753" y="2166326"/>
              <a:ext cx="86865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Finland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40285" y="2908622"/>
              <a:ext cx="90984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Sweden</a:t>
              </a:r>
            </a:p>
          </p:txBody>
        </p:sp>
        <p:pic>
          <p:nvPicPr>
            <p:cNvPr id="37" name="Picture 14" descr="Image result for sweden fla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781" y="2525398"/>
              <a:ext cx="561572" cy="338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010959" y="2908622"/>
              <a:ext cx="81708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Norway</a:t>
              </a:r>
            </a:p>
          </p:txBody>
        </p:sp>
        <p:pic>
          <p:nvPicPr>
            <p:cNvPr id="39" name="Picture 16" descr="Image result for norway fla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86" y="2524034"/>
              <a:ext cx="469665" cy="342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135435" y="2908622"/>
              <a:ext cx="94325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Denmark</a:t>
              </a:r>
            </a:p>
          </p:txBody>
        </p:sp>
        <p:pic>
          <p:nvPicPr>
            <p:cNvPr id="41" name="Picture 18" descr="Image result for denmark fla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283" y="2524823"/>
              <a:ext cx="533396" cy="34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Content Placeholder 2050"/>
            <p:cNvSpPr txBox="1">
              <a:spLocks/>
            </p:cNvSpPr>
            <p:nvPr/>
          </p:nvSpPr>
          <p:spPr>
            <a:xfrm>
              <a:off x="1441593" y="1385322"/>
              <a:ext cx="3467743" cy="674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sz="1300" b="1" dirty="0">
                  <a:solidFill>
                    <a:srgbClr val="003F5E"/>
                  </a:solidFill>
                </a:rPr>
                <a:t>Baltic - </a:t>
              </a:r>
              <a:r>
                <a:rPr lang="en-GB" sz="1300" dirty="0">
                  <a:solidFill>
                    <a:srgbClr val="003F5E"/>
                  </a:solidFill>
                </a:rPr>
                <a:t>Led by </a:t>
              </a:r>
              <a:r>
                <a:rPr lang="lt-LT" sz="1300" dirty="0">
                  <a:solidFill>
                    <a:srgbClr val="003F5E"/>
                  </a:solidFill>
                </a:rPr>
                <a:t>Ieva Muraškienė</a:t>
              </a:r>
              <a:endParaRPr lang="en-GB" sz="1300" dirty="0">
                <a:solidFill>
                  <a:srgbClr val="003F5E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9" b="9423"/>
            <a:stretch/>
          </p:blipFill>
          <p:spPr>
            <a:xfrm>
              <a:off x="4642865" y="2503182"/>
              <a:ext cx="560501" cy="363963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457429" y="2921865"/>
              <a:ext cx="86865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Poland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B34AA11-4327-D24B-A30D-A31ADD89721A}"/>
              </a:ext>
            </a:extLst>
          </p:cNvPr>
          <p:cNvGrpSpPr/>
          <p:nvPr/>
        </p:nvGrpSpPr>
        <p:grpSpPr>
          <a:xfrm>
            <a:off x="4670667" y="3514017"/>
            <a:ext cx="4465028" cy="1615875"/>
            <a:chOff x="5581280" y="1631552"/>
            <a:chExt cx="5953371" cy="2154500"/>
          </a:xfrm>
        </p:grpSpPr>
        <p:sp>
          <p:nvSpPr>
            <p:cNvPr id="86" name="Rectangle 85"/>
            <p:cNvSpPr/>
            <p:nvPr/>
          </p:nvSpPr>
          <p:spPr>
            <a:xfrm>
              <a:off x="5581280" y="1631552"/>
              <a:ext cx="5940247" cy="21545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2" name="Picture 8" descr="Image result for flag greec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239" y="2204734"/>
              <a:ext cx="522969" cy="34789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680175" y="2610424"/>
              <a:ext cx="664479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Greece</a:t>
              </a:r>
            </a:p>
          </p:txBody>
        </p:sp>
        <p:pic>
          <p:nvPicPr>
            <p:cNvPr id="14" name="Picture 2" descr="Image result for flag hungary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987" y="2204733"/>
              <a:ext cx="521703" cy="348571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569079" y="2610424"/>
              <a:ext cx="78259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Hungary</a:t>
              </a:r>
            </a:p>
          </p:txBody>
        </p:sp>
        <p:pic>
          <p:nvPicPr>
            <p:cNvPr id="16" name="Picture 14" descr="Image result for flag bulgaria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655" y="2204734"/>
              <a:ext cx="565709" cy="33942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351676" y="2610425"/>
              <a:ext cx="887028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Bulgaria</a:t>
              </a:r>
            </a:p>
          </p:txBody>
        </p:sp>
        <p:pic>
          <p:nvPicPr>
            <p:cNvPr id="18" name="Picture 16" descr="Image result for flag romania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62" y="2961731"/>
              <a:ext cx="549227" cy="36083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624489" y="3390679"/>
              <a:ext cx="810725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Romania</a:t>
              </a:r>
            </a:p>
          </p:txBody>
        </p:sp>
        <p:pic>
          <p:nvPicPr>
            <p:cNvPr id="22" name="Picture 20" descr="Image result for flag serbia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777" y="2961732"/>
              <a:ext cx="550861" cy="36742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332852" y="3390679"/>
              <a:ext cx="7517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Serbia</a:t>
              </a:r>
            </a:p>
          </p:txBody>
        </p:sp>
        <p:sp>
          <p:nvSpPr>
            <p:cNvPr id="51" name="Content Placeholder 2050"/>
            <p:cNvSpPr txBox="1">
              <a:spLocks/>
            </p:cNvSpPr>
            <p:nvPr/>
          </p:nvSpPr>
          <p:spPr>
            <a:xfrm>
              <a:off x="5835194" y="1680465"/>
              <a:ext cx="4376323" cy="674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sz="1300" b="1" dirty="0">
                  <a:solidFill>
                    <a:srgbClr val="003F5E"/>
                  </a:solidFill>
                </a:rPr>
                <a:t>South East Europe - </a:t>
              </a:r>
              <a:r>
                <a:rPr lang="en-GB" sz="1300" dirty="0">
                  <a:solidFill>
                    <a:srgbClr val="003F5E"/>
                  </a:solidFill>
                </a:rPr>
                <a:t>Led by Pavel Skoda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170" y="2204734"/>
              <a:ext cx="565832" cy="40095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8104120" y="2610425"/>
              <a:ext cx="887028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Albania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404" y="2961731"/>
              <a:ext cx="504565" cy="334149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8200181" y="3390679"/>
              <a:ext cx="7517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Slovakia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9" t="7377" r="14876" b="12650"/>
            <a:stretch/>
          </p:blipFill>
          <p:spPr>
            <a:xfrm>
              <a:off x="6617976" y="2961731"/>
              <a:ext cx="604557" cy="39106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" t="19209" r="2476" b="20219"/>
            <a:stretch/>
          </p:blipFill>
          <p:spPr>
            <a:xfrm>
              <a:off x="9125848" y="2204733"/>
              <a:ext cx="572012" cy="374771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065232" y="2610425"/>
              <a:ext cx="7517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Israel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69149" y="3390679"/>
              <a:ext cx="7517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Cyprus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647" y="2961732"/>
              <a:ext cx="591103" cy="391459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8937092" y="3390679"/>
              <a:ext cx="7517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Turkey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888" y="2204734"/>
              <a:ext cx="613685" cy="345009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965" y="2961731"/>
              <a:ext cx="634609" cy="392173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9813132" y="2610424"/>
              <a:ext cx="9736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Macedonia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824596" y="3390679"/>
              <a:ext cx="9547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Montenegro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560964" y="2618031"/>
              <a:ext cx="9736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Croatia</a:t>
              </a:r>
            </a:p>
          </p:txBody>
        </p:sp>
        <p:pic>
          <p:nvPicPr>
            <p:cNvPr id="109" name="Picture 18" descr="Image result for flag croatia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8889" y="2202925"/>
              <a:ext cx="544040" cy="36233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AFF8344-F0AA-8C46-B9C7-BEC3C63001EE}"/>
              </a:ext>
            </a:extLst>
          </p:cNvPr>
          <p:cNvGrpSpPr/>
          <p:nvPr/>
        </p:nvGrpSpPr>
        <p:grpSpPr>
          <a:xfrm>
            <a:off x="2382627" y="1533861"/>
            <a:ext cx="5109610" cy="1886122"/>
            <a:chOff x="2755671" y="3940891"/>
            <a:chExt cx="6812813" cy="2514829"/>
          </a:xfrm>
        </p:grpSpPr>
        <p:sp>
          <p:nvSpPr>
            <p:cNvPr id="83" name="Rectangle 82"/>
            <p:cNvSpPr/>
            <p:nvPr/>
          </p:nvSpPr>
          <p:spPr>
            <a:xfrm>
              <a:off x="2755671" y="3940891"/>
              <a:ext cx="6812813" cy="2271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0" name="Picture 6" descr="Image result for flag france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459" y="5278357"/>
              <a:ext cx="523060" cy="349479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848136" y="5714007"/>
              <a:ext cx="663533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France</a:t>
              </a:r>
            </a:p>
          </p:txBody>
        </p:sp>
        <p:pic>
          <p:nvPicPr>
            <p:cNvPr id="20" name="Picture 18" descr="Image result for flag croatia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748" y="5278357"/>
              <a:ext cx="544040" cy="36233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6913" y="5714007"/>
              <a:ext cx="725045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Croatia</a:t>
              </a:r>
            </a:p>
          </p:txBody>
        </p:sp>
        <p:sp>
          <p:nvSpPr>
            <p:cNvPr id="52" name="Content Placeholder 2050"/>
            <p:cNvSpPr txBox="1">
              <a:spLocks/>
            </p:cNvSpPr>
            <p:nvPr/>
          </p:nvSpPr>
          <p:spPr>
            <a:xfrm>
              <a:off x="3008835" y="4004509"/>
              <a:ext cx="5411628" cy="4088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sz="1300" b="1" dirty="0">
                  <a:solidFill>
                    <a:srgbClr val="003F5E"/>
                  </a:solidFill>
                </a:rPr>
                <a:t>Central Europe region - </a:t>
              </a:r>
              <a:r>
                <a:rPr lang="en-GB" sz="1300" dirty="0">
                  <a:solidFill>
                    <a:srgbClr val="003F5E"/>
                  </a:solidFill>
                </a:rPr>
                <a:t>Led by Sebastiano Buscaglione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0" b="11633"/>
            <a:stretch/>
          </p:blipFill>
          <p:spPr>
            <a:xfrm>
              <a:off x="4667703" y="5278357"/>
              <a:ext cx="563588" cy="35842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4395466" y="5714008"/>
              <a:ext cx="86865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Poland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346" y="5278357"/>
              <a:ext cx="575545" cy="345327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3579866" y="5714007"/>
              <a:ext cx="86865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Germany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244" y="4539398"/>
              <a:ext cx="621029" cy="364291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612870" y="4903578"/>
              <a:ext cx="56719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Italy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7054"/>
            <a:stretch/>
          </p:blipFill>
          <p:spPr>
            <a:xfrm>
              <a:off x="5649269" y="5278356"/>
              <a:ext cx="567747" cy="36663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473734" y="5714007"/>
              <a:ext cx="918819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Switzerland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459" y="4539398"/>
              <a:ext cx="600001" cy="397352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888388" y="4903578"/>
              <a:ext cx="918819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Austria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665" y="4539398"/>
              <a:ext cx="538321" cy="35650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779542" y="4903578"/>
              <a:ext cx="77062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Czech</a:t>
              </a:r>
            </a:p>
            <a:p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Republic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441" y="5278356"/>
              <a:ext cx="626904" cy="358856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445565" y="5714007"/>
              <a:ext cx="75178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Slovenia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461" y="4539398"/>
              <a:ext cx="591243" cy="392295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5494582" y="4903578"/>
              <a:ext cx="668416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Malta</a:t>
              </a: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181" y="4539398"/>
              <a:ext cx="572677" cy="379976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6333841" y="4903578"/>
              <a:ext cx="72569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Holland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076" y="4539398"/>
              <a:ext cx="594700" cy="356504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266953" y="4903578"/>
              <a:ext cx="72569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Belgium</a:t>
              </a: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563" y="4539399"/>
              <a:ext cx="588868" cy="373785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8060455" y="4942035"/>
              <a:ext cx="428085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UK</a:t>
              </a:r>
            </a:p>
          </p:txBody>
        </p:sp>
        <p:pic>
          <p:nvPicPr>
            <p:cNvPr id="101" name="Picture 4" descr="Image result for flag spain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088" y="5278357"/>
              <a:ext cx="543527" cy="35952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8037115" y="5714008"/>
              <a:ext cx="67347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Spain</a:t>
              </a:r>
            </a:p>
          </p:txBody>
        </p:sp>
        <p:pic>
          <p:nvPicPr>
            <p:cNvPr id="103" name="Picture 2" descr="Image result for flag hungary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7050" y="4539398"/>
              <a:ext cx="521703" cy="348571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8727879" y="4947990"/>
              <a:ext cx="78259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Hungary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208" y="5278356"/>
              <a:ext cx="568037" cy="371856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8560463" y="5714007"/>
              <a:ext cx="944805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Luxembourg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854032" y="5963277"/>
              <a:ext cx="9448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accent1">
                      <a:lumMod val="50000"/>
                    </a:schemeClr>
                  </a:solidFill>
                </a:rPr>
                <a:t>+ </a:t>
              </a:r>
              <a:r>
                <a:rPr lang="en-GB" sz="900" b="1" dirty="0" err="1">
                  <a:solidFill>
                    <a:schemeClr val="accent1">
                      <a:lumMod val="50000"/>
                    </a:schemeClr>
                  </a:solidFill>
                </a:rPr>
                <a:t>Nordunet</a:t>
              </a:r>
              <a:endParaRPr lang="en-GB" sz="9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F99D80BF-623D-CC48-9B23-9D0CA8AA0845}"/>
              </a:ext>
            </a:extLst>
          </p:cNvPr>
          <p:cNvGrpSpPr/>
          <p:nvPr/>
        </p:nvGrpSpPr>
        <p:grpSpPr>
          <a:xfrm>
            <a:off x="1150743" y="3153724"/>
            <a:ext cx="1538327" cy="1715269"/>
            <a:chOff x="9841644" y="3932797"/>
            <a:chExt cx="2051103" cy="228702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F1D4FCEA-BBF7-F440-AF6C-8358DB46B115}"/>
                </a:ext>
              </a:extLst>
            </p:cNvPr>
            <p:cNvSpPr/>
            <p:nvPr/>
          </p:nvSpPr>
          <p:spPr>
            <a:xfrm>
              <a:off x="9841644" y="3932797"/>
              <a:ext cx="2051103" cy="228702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11" name="Picture 2" descr="Image result for flag portugal">
              <a:extLst>
                <a:ext uri="{FF2B5EF4-FFF2-40B4-BE49-F238E27FC236}">
                  <a16:creationId xmlns:a16="http://schemas.microsoft.com/office/drawing/2014/main" xmlns="" id="{8CA52E2F-0DD9-4349-A8E8-56BB81F7C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6640" y="4846677"/>
              <a:ext cx="537979" cy="35506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572DDA64-96A1-B44E-9C1B-0689751B5E02}"/>
                </a:ext>
              </a:extLst>
            </p:cNvPr>
            <p:cNvSpPr txBox="1"/>
            <p:nvPr/>
          </p:nvSpPr>
          <p:spPr>
            <a:xfrm>
              <a:off x="10035300" y="5224015"/>
              <a:ext cx="743124" cy="28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Portugal</a:t>
              </a:r>
            </a:p>
          </p:txBody>
        </p:sp>
        <p:pic>
          <p:nvPicPr>
            <p:cNvPr id="113" name="Picture 4" descr="Image result for flag spain">
              <a:extLst>
                <a:ext uri="{FF2B5EF4-FFF2-40B4-BE49-F238E27FC236}">
                  <a16:creationId xmlns:a16="http://schemas.microsoft.com/office/drawing/2014/main" xmlns="" id="{69A77560-84C2-7F41-94D3-69F3223FA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3625" y="5555402"/>
              <a:ext cx="543527" cy="35952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25632CC-28EA-874D-A703-65F11C16D548}"/>
                </a:ext>
              </a:extLst>
            </p:cNvPr>
            <p:cNvSpPr txBox="1"/>
            <p:nvPr/>
          </p:nvSpPr>
          <p:spPr>
            <a:xfrm>
              <a:off x="9977553" y="5898715"/>
              <a:ext cx="673471" cy="28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Spain</a:t>
              </a:r>
            </a:p>
          </p:txBody>
        </p:sp>
        <p:sp>
          <p:nvSpPr>
            <p:cNvPr id="115" name="Content Placeholder 2050">
              <a:extLst>
                <a:ext uri="{FF2B5EF4-FFF2-40B4-BE49-F238E27FC236}">
                  <a16:creationId xmlns:a16="http://schemas.microsoft.com/office/drawing/2014/main" xmlns="" id="{C3AAEF3F-6311-6740-AE9B-463383952850}"/>
                </a:ext>
              </a:extLst>
            </p:cNvPr>
            <p:cNvSpPr txBox="1">
              <a:spLocks/>
            </p:cNvSpPr>
            <p:nvPr/>
          </p:nvSpPr>
          <p:spPr>
            <a:xfrm>
              <a:off x="10033484" y="4096357"/>
              <a:ext cx="1788099" cy="6749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sz="1300" b="1" dirty="0">
                  <a:solidFill>
                    <a:srgbClr val="003F5E"/>
                  </a:solidFill>
                </a:rPr>
                <a:t>Iberian Peninsula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GB" sz="1300" dirty="0">
                  <a:solidFill>
                    <a:srgbClr val="003F5E"/>
                  </a:solidFill>
                </a:rPr>
                <a:t>Led by Emanuel Massano</a:t>
              </a:r>
            </a:p>
          </p:txBody>
        </p:sp>
        <p:pic>
          <p:nvPicPr>
            <p:cNvPr id="116" name="Picture 6" descr="Image result for flag france">
              <a:extLst>
                <a:ext uri="{FF2B5EF4-FFF2-40B4-BE49-F238E27FC236}">
                  <a16:creationId xmlns:a16="http://schemas.microsoft.com/office/drawing/2014/main" xmlns="" id="{BC768A2F-2D51-A849-A96E-2C9E3EA23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39" y="4852263"/>
              <a:ext cx="523060" cy="349479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6CD89D91-6FCF-FA43-8937-D11211D0E80A}"/>
                </a:ext>
              </a:extLst>
            </p:cNvPr>
            <p:cNvSpPr txBox="1"/>
            <p:nvPr/>
          </p:nvSpPr>
          <p:spPr>
            <a:xfrm>
              <a:off x="10889966" y="5232271"/>
              <a:ext cx="663533" cy="28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1">
                      <a:lumMod val="50000"/>
                    </a:schemeClr>
                  </a:solidFill>
                </a:rPr>
                <a:t>France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9172" y="528873"/>
            <a:ext cx="4476654" cy="323182"/>
          </a:xfrm>
        </p:spPr>
        <p:txBody>
          <a:bodyPr>
            <a:noAutofit/>
          </a:bodyPr>
          <a:lstStyle/>
          <a:p>
            <a:r>
              <a:rPr lang="en-GB" sz="2400" dirty="0" smtClean="0"/>
              <a:t>Five regional studies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90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 descr="C:\Users\guy\Box Sync\Guy Roberts\Regional studies\UK-Ireland RS\pics\pic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17157" r="5001"/>
          <a:stretch/>
        </p:blipFill>
        <p:spPr bwMode="auto">
          <a:xfrm>
            <a:off x="3405051" y="1010194"/>
            <a:ext cx="5569205" cy="4073976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31422" y="1131519"/>
            <a:ext cx="3095252" cy="3345232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000" dirty="0" smtClean="0"/>
              <a:t>Western dark fibre ring passes through London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000" dirty="0" smtClean="0"/>
              <a:t>Two </a:t>
            </a:r>
            <a:r>
              <a:rPr lang="en-GB" sz="2000" dirty="0" err="1" smtClean="0"/>
              <a:t>PoPs</a:t>
            </a:r>
            <a:r>
              <a:rPr lang="en-GB" sz="2000" dirty="0" smtClean="0"/>
              <a:t> in London with extension link to </a:t>
            </a:r>
            <a:r>
              <a:rPr lang="en-GB" sz="2000" dirty="0" err="1" smtClean="0"/>
              <a:t>Jisc</a:t>
            </a:r>
            <a:endParaRPr lang="en-GB" sz="20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GB" sz="2000" dirty="0" smtClean="0"/>
              <a:t>2 x 100G leased circuits to Dublin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000" dirty="0" smtClean="0"/>
              <a:t>Two </a:t>
            </a:r>
            <a:r>
              <a:rPr lang="en-GB" sz="2000" dirty="0" err="1" smtClean="0"/>
              <a:t>PoPs</a:t>
            </a:r>
            <a:r>
              <a:rPr lang="en-GB" sz="2000" dirty="0" smtClean="0"/>
              <a:t> in Dublin</a:t>
            </a:r>
          </a:p>
          <a:p>
            <a:pPr>
              <a:spcBef>
                <a:spcPts val="1350"/>
              </a:spcBef>
            </a:pPr>
            <a:endParaRPr lang="en-GB" sz="18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0870" y="182787"/>
            <a:ext cx="5767050" cy="631721"/>
          </a:xfrm>
        </p:spPr>
        <p:txBody>
          <a:bodyPr>
            <a:noAutofit/>
          </a:bodyPr>
          <a:lstStyle/>
          <a:p>
            <a:r>
              <a:rPr lang="en-GB" sz="2400" dirty="0" smtClean="0"/>
              <a:t>UK/Ireland - Current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76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9853" y="1050306"/>
            <a:ext cx="4799364" cy="37931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65081"/>
                </a:solidFill>
              </a:rPr>
              <a:t>Challenges</a:t>
            </a:r>
            <a:endParaRPr lang="en-GB" sz="1500" b="1" dirty="0">
              <a:solidFill>
                <a:srgbClr val="065081"/>
              </a:solidFill>
            </a:endParaRPr>
          </a:p>
          <a:p>
            <a:pPr>
              <a:spcBef>
                <a:spcPts val="1350"/>
              </a:spcBef>
            </a:pPr>
            <a:r>
              <a:rPr lang="en-GB" sz="2000" dirty="0" smtClean="0"/>
              <a:t>Meet growth </a:t>
            </a:r>
            <a:r>
              <a:rPr lang="en-GB" sz="2000" dirty="0"/>
              <a:t>for 15 years</a:t>
            </a:r>
          </a:p>
          <a:p>
            <a:pPr>
              <a:spcBef>
                <a:spcPts val="1350"/>
              </a:spcBef>
            </a:pPr>
            <a:r>
              <a:rPr lang="en-GB" sz="2000" dirty="0" smtClean="0"/>
              <a:t>Remove London shared risk</a:t>
            </a:r>
          </a:p>
          <a:p>
            <a:pPr>
              <a:spcBef>
                <a:spcPts val="1350"/>
              </a:spcBef>
            </a:pPr>
            <a:r>
              <a:rPr lang="en-GB" sz="2000" dirty="0" smtClean="0"/>
              <a:t>100G </a:t>
            </a:r>
            <a:r>
              <a:rPr lang="en-GB" sz="2000" dirty="0"/>
              <a:t>transatlantic circuit landing in Dublin</a:t>
            </a:r>
          </a:p>
          <a:p>
            <a:pPr>
              <a:spcBef>
                <a:spcPts val="1350"/>
              </a:spcBef>
            </a:pPr>
            <a:r>
              <a:rPr lang="en-GB" sz="2000" dirty="0"/>
              <a:t>S</a:t>
            </a:r>
            <a:r>
              <a:rPr lang="en-GB" sz="2000" dirty="0" smtClean="0"/>
              <a:t>econd Ireland </a:t>
            </a:r>
            <a:r>
              <a:rPr lang="en-GB" sz="2000" dirty="0" err="1" smtClean="0"/>
              <a:t>PoP</a:t>
            </a:r>
            <a:r>
              <a:rPr lang="en-GB" sz="2000" dirty="0" smtClean="0"/>
              <a:t> outside Dublin</a:t>
            </a:r>
          </a:p>
          <a:p>
            <a:pPr>
              <a:spcBef>
                <a:spcPts val="1350"/>
              </a:spcBef>
            </a:pPr>
            <a:endParaRPr lang="en-GB" sz="2000" dirty="0" smtClean="0"/>
          </a:p>
          <a:p>
            <a:pPr>
              <a:spcBef>
                <a:spcPts val="1350"/>
              </a:spcBef>
            </a:pPr>
            <a:r>
              <a:rPr lang="en-GB" sz="2000" dirty="0"/>
              <a:t>M</a:t>
            </a:r>
            <a:r>
              <a:rPr lang="en-GB" sz="2000" dirty="0" smtClean="0"/>
              <a:t>eet GÉANT core from another UK city</a:t>
            </a:r>
          </a:p>
          <a:p>
            <a:pPr>
              <a:spcBef>
                <a:spcPts val="1350"/>
              </a:spcBef>
            </a:pPr>
            <a:r>
              <a:rPr lang="en-GB" sz="2000" dirty="0" smtClean="0"/>
              <a:t>More subsea diversity</a:t>
            </a:r>
            <a:endParaRPr lang="en-GB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7587" y="1050306"/>
            <a:ext cx="2664823" cy="3457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65081"/>
                </a:solidFill>
              </a:rPr>
              <a:t>Solutions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65081"/>
              </a:solidFill>
            </a:endParaRPr>
          </a:p>
          <a:p>
            <a:r>
              <a:rPr lang="en-GB" sz="2000" dirty="0" smtClean="0">
                <a:solidFill>
                  <a:srgbClr val="065081"/>
                </a:solidFill>
              </a:rPr>
              <a:t>IRU on subsea system will support London bottleneck bypass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65081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65081"/>
              </a:solidFill>
            </a:endParaRPr>
          </a:p>
          <a:p>
            <a:r>
              <a:rPr lang="en-GB" sz="2000" dirty="0" smtClean="0">
                <a:solidFill>
                  <a:srgbClr val="065081"/>
                </a:solidFill>
              </a:rPr>
              <a:t>Manchester </a:t>
            </a:r>
            <a:r>
              <a:rPr lang="en-GB" sz="2000" dirty="0" err="1" smtClean="0">
                <a:solidFill>
                  <a:srgbClr val="065081"/>
                </a:solidFill>
              </a:rPr>
              <a:t>PoP</a:t>
            </a:r>
            <a:r>
              <a:rPr lang="en-GB" sz="2000" dirty="0" smtClean="0">
                <a:solidFill>
                  <a:srgbClr val="065081"/>
                </a:solidFill>
              </a:rPr>
              <a:t> and third link out of UK</a:t>
            </a:r>
            <a:endParaRPr lang="en-GB" sz="2000" dirty="0">
              <a:solidFill>
                <a:srgbClr val="06508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09217" y="2266541"/>
            <a:ext cx="1021556" cy="30003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ight Arrow 7"/>
          <p:cNvSpPr/>
          <p:nvPr/>
        </p:nvSpPr>
        <p:spPr>
          <a:xfrm>
            <a:off x="5109217" y="4057699"/>
            <a:ext cx="1021556" cy="3000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9892" y="368733"/>
            <a:ext cx="5954841" cy="323182"/>
          </a:xfrm>
        </p:spPr>
        <p:txBody>
          <a:bodyPr>
            <a:noAutofit/>
          </a:bodyPr>
          <a:lstStyle/>
          <a:p>
            <a:r>
              <a:rPr lang="en-GB" sz="2400" dirty="0" smtClean="0"/>
              <a:t>UK/Ireland – Challenges</a:t>
            </a:r>
            <a:endParaRPr lang="en-GB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9217" y="1456027"/>
            <a:ext cx="0" cy="1621028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10862" y="3783235"/>
            <a:ext cx="2575" cy="84896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7019c98-23ef-46f8-8434-cfd3a3bc7393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3728</TotalTime>
  <Words>1054</Words>
  <Application>Microsoft Office PowerPoint</Application>
  <PresentationFormat>On-screen Show (16:9)</PresentationFormat>
  <Paragraphs>297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GEANT Association</vt:lpstr>
      <vt:lpstr>PowerPoint Presentation</vt:lpstr>
      <vt:lpstr>Building a new network</vt:lpstr>
      <vt:lpstr>GÉANT network architects</vt:lpstr>
      <vt:lpstr>PowerPoint Presentation</vt:lpstr>
      <vt:lpstr>Scoping a new network – the process</vt:lpstr>
      <vt:lpstr>Regional studies - objectives</vt:lpstr>
      <vt:lpstr>Five regional studies</vt:lpstr>
      <vt:lpstr>UK/Ireland - Current</vt:lpstr>
      <vt:lpstr>UK/Ireland – Challenges</vt:lpstr>
      <vt:lpstr>UK/Ireland – Proposal</vt:lpstr>
      <vt:lpstr>Iberian Peninsula – Current</vt:lpstr>
      <vt:lpstr>Iberian Peninsula – Challenges</vt:lpstr>
      <vt:lpstr>PowerPoint Presentation</vt:lpstr>
      <vt:lpstr>PowerPoint Presentation</vt:lpstr>
      <vt:lpstr>South East Europe - Challenges</vt:lpstr>
      <vt:lpstr>PowerPoint Presentation</vt:lpstr>
      <vt:lpstr>Baltics – Current</vt:lpstr>
      <vt:lpstr>Baltics – Challenges</vt:lpstr>
      <vt:lpstr>Baltics - proposal</vt:lpstr>
      <vt:lpstr>Central European - Proposal</vt:lpstr>
      <vt:lpstr>Summary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Guy.Roberts@dante.net;Mian.Usman@geant.org;Sebastiano.Buscaglione@geant.org</dc:creator>
  <cp:keywords/>
  <dc:description>change to funding information Nov 2015</dc:description>
  <cp:lastModifiedBy>Guy Roberts</cp:lastModifiedBy>
  <cp:revision>170</cp:revision>
  <dcterms:created xsi:type="dcterms:W3CDTF">2015-04-29T14:13:57Z</dcterms:created>
  <dcterms:modified xsi:type="dcterms:W3CDTF">2018-06-12T13:23:56Z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