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1" r:id="rId4"/>
    <p:sldId id="262" r:id="rId5"/>
    <p:sldId id="263" r:id="rId6"/>
    <p:sldId id="259" r:id="rId7"/>
    <p:sldId id="257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79150" autoAdjust="0"/>
  </p:normalViewPr>
  <p:slideViewPr>
    <p:cSldViewPr snapToGrid="0">
      <p:cViewPr varScale="1">
        <p:scale>
          <a:sx n="77" d="100"/>
          <a:sy n="77" d="100"/>
        </p:scale>
        <p:origin x="10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IE" smtClean="0"/>
              <a:t>08/02/2017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90498-C3F6-4A98-AC76-1293BA22D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23775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IE" smtClean="0"/>
              <a:t>08/02/2017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CA446-211D-468F-A2EC-3B74B5A7B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259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- I'm going to spin you a yarn about some of the latest fashion ideas around Security, or at least our perception of it in </a:t>
            </a:r>
            <a:r>
              <a:rPr lang="en-IE" dirty="0" err="1" smtClean="0"/>
              <a:t>HEAnet</a:t>
            </a:r>
            <a:endParaRPr lang="en-IE" dirty="0" smtClean="0"/>
          </a:p>
          <a:p>
            <a:r>
              <a:rPr lang="en-IE" dirty="0" smtClean="0"/>
              <a:t>- Security Operations Centre</a:t>
            </a:r>
          </a:p>
          <a:p>
            <a:r>
              <a:rPr lang="en-IE" dirty="0" smtClean="0"/>
              <a:t>- Not a new concept in many ways, but now gathering steam, likely in no small part due to mounting international concerns and vendors</a:t>
            </a:r>
          </a:p>
          <a:p>
            <a:r>
              <a:rPr lang="en-IE" dirty="0" smtClean="0"/>
              <a:t>- Loss of staff in institutions, security staff very hard to hire</a:t>
            </a:r>
          </a:p>
          <a:p>
            <a:r>
              <a:rPr lang="en-IE" dirty="0" smtClean="0"/>
              <a:t>- Looking for more shared services and centralisation, who better than the NREN, at the middle of the weave</a:t>
            </a:r>
          </a:p>
          <a:p>
            <a:r>
              <a:rPr lang="en-IE" dirty="0" smtClean="0"/>
              <a:t>- Is it just a CERT?</a:t>
            </a:r>
          </a:p>
          <a:p>
            <a:r>
              <a:rPr lang="en-IE" dirty="0" smtClean="0"/>
              <a:t>- Attempt to marry some of the NOC/NOSC pieces with CERTs, automate and </a:t>
            </a:r>
            <a:r>
              <a:rPr lang="en-IE" dirty="0" err="1" smtClean="0"/>
              <a:t>simplfy</a:t>
            </a:r>
            <a:r>
              <a:rPr lang="en-IE" dirty="0" smtClean="0"/>
              <a:t> security responses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E" smtClean="0"/>
              <a:t>08/02/2017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4CA446-211D-468F-A2EC-3B74B5A7BF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5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- It's a knotty problem</a:t>
            </a:r>
          </a:p>
          <a:p>
            <a:r>
              <a:rPr lang="en-IE" dirty="0" smtClean="0"/>
              <a:t>- As with anything it's all down to what the clients want, which for us comes down to:</a:t>
            </a:r>
          </a:p>
          <a:p>
            <a:r>
              <a:rPr lang="en-IE" dirty="0" smtClean="0"/>
              <a:t>	- Monitoring</a:t>
            </a:r>
          </a:p>
          <a:p>
            <a:r>
              <a:rPr lang="en-IE" dirty="0" smtClean="0"/>
              <a:t>	- Alerting</a:t>
            </a:r>
          </a:p>
          <a:p>
            <a:r>
              <a:rPr lang="en-IE" dirty="0" smtClean="0"/>
              <a:t>	- Ability to view their own stats</a:t>
            </a:r>
          </a:p>
          <a:p>
            <a:r>
              <a:rPr lang="en-IE" dirty="0" smtClean="0"/>
              <a:t>	- Knowledge that someone will act even if the client isn't looking</a:t>
            </a:r>
          </a:p>
          <a:p>
            <a:r>
              <a:rPr lang="en-IE" dirty="0" smtClean="0"/>
              <a:t>- How many people will it take?</a:t>
            </a:r>
          </a:p>
          <a:p>
            <a:r>
              <a:rPr lang="en-IE" dirty="0" smtClean="0"/>
              <a:t>- How much money do you have to spend?</a:t>
            </a:r>
          </a:p>
          <a:p>
            <a:r>
              <a:rPr lang="en-IE" dirty="0" smtClean="0"/>
              <a:t>- 24/7/365? In office? On Call?</a:t>
            </a:r>
          </a:p>
          <a:p>
            <a:r>
              <a:rPr lang="en-IE" dirty="0" smtClean="0"/>
              <a:t>- What kind of size and pattern are you aiming for?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E" smtClean="0"/>
              <a:t>08/02/2017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4CA446-211D-468F-A2EC-3B74B5A7BF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0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- Start small, unless you're very rich indeed</a:t>
            </a:r>
          </a:p>
          <a:p>
            <a:r>
              <a:rPr lang="en-IE" dirty="0" smtClean="0"/>
              <a:t>- Nice little SOCs that fit and don't try to run before they can walk</a:t>
            </a:r>
          </a:p>
          <a:p>
            <a:r>
              <a:rPr lang="en-IE" dirty="0" smtClean="0"/>
              <a:t>- Outsourcing or partnership with a commercial entity, or maybe the NREN next door is a bit more advanced?</a:t>
            </a:r>
          </a:p>
          <a:p>
            <a:r>
              <a:rPr lang="en-IE" dirty="0" smtClean="0"/>
              <a:t>- Bolt on to your current Service Desk/NOC</a:t>
            </a:r>
          </a:p>
          <a:p>
            <a:r>
              <a:rPr lang="en-IE" dirty="0" smtClean="0"/>
              <a:t>- Start augmenting your current tools</a:t>
            </a:r>
          </a:p>
          <a:p>
            <a:r>
              <a:rPr lang="en-IE" dirty="0" smtClean="0"/>
              <a:t>- 8x5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E" smtClean="0"/>
              <a:t>08/02/2017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4CA446-211D-468F-A2EC-3B74B5A7BF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2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- Develop staff further, hire if demand and specific need is clear</a:t>
            </a:r>
          </a:p>
          <a:p>
            <a:r>
              <a:rPr lang="en-IE" dirty="0" smtClean="0"/>
              <a:t>- Larger suite of tools, </a:t>
            </a:r>
            <a:r>
              <a:rPr lang="en-IE" dirty="0" err="1" smtClean="0"/>
              <a:t>mulit</a:t>
            </a:r>
            <a:r>
              <a:rPr lang="en-IE" dirty="0" smtClean="0"/>
              <a:t>-tenancy a requirement, in house, more control, fewer GDPR issues</a:t>
            </a:r>
          </a:p>
          <a:p>
            <a:r>
              <a:rPr lang="en-IE" dirty="0" smtClean="0"/>
              <a:t>- 8x5 or 24x7, likely on-call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E" smtClean="0"/>
              <a:t>08/02/2017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4CA446-211D-468F-A2EC-3B74B5A7BF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67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- Separate Helpdesk/SD and then escalation engineers</a:t>
            </a:r>
          </a:p>
          <a:p>
            <a:r>
              <a:rPr lang="en-IE" dirty="0" smtClean="0"/>
              <a:t>- Definitely 24/7, quite possibly someone at a desk all the time</a:t>
            </a:r>
          </a:p>
          <a:p>
            <a:r>
              <a:rPr lang="en-IE" dirty="0" smtClean="0"/>
              <a:t>- If not, then </a:t>
            </a:r>
            <a:r>
              <a:rPr lang="en-IE" dirty="0" err="1" smtClean="0"/>
              <a:t>defitely</a:t>
            </a:r>
            <a:r>
              <a:rPr lang="en-IE" dirty="0" smtClean="0"/>
              <a:t> on call</a:t>
            </a:r>
          </a:p>
          <a:p>
            <a:r>
              <a:rPr lang="en-IE" dirty="0" smtClean="0"/>
              <a:t>- Not just monitoring &amp; alerting, mitigation, active security</a:t>
            </a:r>
          </a:p>
          <a:p>
            <a:r>
              <a:rPr lang="en-IE" dirty="0" smtClean="0"/>
              <a:t>- Access to client equipment</a:t>
            </a:r>
          </a:p>
          <a:p>
            <a:r>
              <a:rPr lang="en-IE" dirty="0" smtClean="0"/>
              <a:t>- Open to other NRENs?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E" smtClean="0"/>
              <a:t>08/02/2017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4CA446-211D-468F-A2EC-3B74B5A7BF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- Open source, OOS, something bespoke?</a:t>
            </a:r>
          </a:p>
          <a:p>
            <a:r>
              <a:rPr lang="en-IE" dirty="0" smtClean="0"/>
              <a:t>- Dedicated staff, work to transform </a:t>
            </a:r>
            <a:r>
              <a:rPr lang="en-IE" dirty="0" err="1" smtClean="0"/>
              <a:t>NetEng</a:t>
            </a:r>
            <a:r>
              <a:rPr lang="en-IE" dirty="0" smtClean="0"/>
              <a:t> &amp; </a:t>
            </a:r>
            <a:r>
              <a:rPr lang="en-IE" dirty="0" err="1" smtClean="0"/>
              <a:t>SysAdmins</a:t>
            </a:r>
            <a:r>
              <a:rPr lang="en-IE" dirty="0" smtClean="0"/>
              <a:t> into this role or hire specifically?</a:t>
            </a:r>
          </a:p>
          <a:p>
            <a:r>
              <a:rPr lang="en-IE" dirty="0" smtClean="0"/>
              <a:t>- Management</a:t>
            </a:r>
          </a:p>
          <a:p>
            <a:r>
              <a:rPr lang="en-IE" dirty="0" smtClean="0"/>
              <a:t>- Client Interaction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E" smtClean="0"/>
              <a:t>08/02/2017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4CA446-211D-468F-A2EC-3B74B5A7BF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346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- No different to any other org change or project</a:t>
            </a:r>
          </a:p>
          <a:p>
            <a:r>
              <a:rPr lang="en-IE" dirty="0" smtClean="0"/>
              <a:t>- Don't lock yourself in, start small, measure properly, nobody wants a sweater with 3 arms and two neck holes unless you aren't from around here</a:t>
            </a:r>
          </a:p>
          <a:p>
            <a:r>
              <a:rPr lang="en-IE" dirty="0" smtClean="0"/>
              <a:t>- Be aware that, to state the obvious, security moves very quickly, prepare to change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E" smtClean="0"/>
              <a:t>08/02/2017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4CA446-211D-468F-A2EC-3B74B5A7BF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101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- Test it out, work it hard, iterate!</a:t>
            </a:r>
          </a:p>
          <a:p>
            <a:r>
              <a:rPr lang="en-IE" dirty="0" smtClean="0"/>
              <a:t>- Need to figure out if the fit is snug while running up mountains (Major Incidents) and </a:t>
            </a:r>
            <a:r>
              <a:rPr lang="en-IE" dirty="0" err="1" smtClean="0"/>
              <a:t>spashing</a:t>
            </a:r>
            <a:r>
              <a:rPr lang="en-IE" dirty="0" smtClean="0"/>
              <a:t> in puddles as well as with your feet up in front of a fire</a:t>
            </a:r>
          </a:p>
          <a:p>
            <a:r>
              <a:rPr lang="en-IE" dirty="0" smtClean="0"/>
              <a:t>- Figure out if it needs more room in the toe or flex in the ankle</a:t>
            </a:r>
          </a:p>
          <a:p>
            <a:r>
              <a:rPr lang="en-IE" dirty="0" smtClean="0"/>
              <a:t>- Repair it when it's been cut by the toenails of emerging threats and regulations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E" smtClean="0"/>
              <a:t>08/02/2017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4CA446-211D-468F-A2EC-3B74B5A7BF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4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- Your baby SOCs can be extended, your tools improved and changed</a:t>
            </a:r>
          </a:p>
          <a:p>
            <a:r>
              <a:rPr lang="en-IE" dirty="0" smtClean="0"/>
              <a:t>- Nothing in networking or security stays the same, so start with a pattern that isn't static, that can evolve</a:t>
            </a:r>
          </a:p>
          <a:p>
            <a:r>
              <a:rPr lang="en-IE" smtClean="0"/>
              <a:t>- But don't try and darn forever, sometimes a SOC needs to be turned into a duster and replaced with something new!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E" smtClean="0"/>
              <a:t>08/02/2017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4CA446-211D-468F-A2EC-3B74B5A7BF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2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329" y="1463039"/>
            <a:ext cx="10034546" cy="2046923"/>
          </a:xfrm>
        </p:spPr>
        <p:txBody>
          <a:bodyPr anchor="b"/>
          <a:lstStyle>
            <a:lvl1pPr algn="ctr">
              <a:defRPr sz="6000" b="1">
                <a:solidFill>
                  <a:srgbClr val="181818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9767" y="3935993"/>
            <a:ext cx="864571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754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014" y="0"/>
            <a:ext cx="973939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63040"/>
            <a:ext cx="10515600" cy="471392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B08D-16EC-45C1-9208-1583623BE34C}" type="datetime4">
              <a:rPr lang="en-US" smtClean="0"/>
              <a:t>June 8, 2018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932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91589"/>
            <a:ext cx="2628900" cy="4885373"/>
          </a:xfrm>
        </p:spPr>
        <p:txBody>
          <a:bodyPr vert="eaVert"/>
          <a:lstStyle>
            <a:lvl1pPr>
              <a:defRPr>
                <a:solidFill>
                  <a:srgbClr val="18181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91589"/>
            <a:ext cx="7734300" cy="488537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67BB-898E-4DB2-AD12-37CE222B0307}" type="datetime4">
              <a:rPr lang="en-US" smtClean="0"/>
              <a:t>June 8, 2018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54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65" y="0"/>
            <a:ext cx="9549607" cy="116586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37" y="1474470"/>
            <a:ext cx="11028460" cy="4702493"/>
          </a:xfrm>
        </p:spPr>
        <p:txBody>
          <a:bodyPr/>
          <a:lstStyle>
            <a:lvl1pPr>
              <a:defRPr b="1"/>
            </a:lvl1pPr>
            <a:lvl2pPr marL="715963" indent="-258763">
              <a:buFont typeface="Arial" panose="020B0604020202020204" pitchFamily="34" charset="0"/>
              <a:buChar char="•"/>
              <a:defRPr b="1">
                <a:solidFill>
                  <a:srgbClr val="0070C0"/>
                </a:solidFill>
              </a:defRPr>
            </a:lvl2pPr>
            <a:lvl3pPr marL="1143000" indent="-228600">
              <a:buClr>
                <a:schemeClr val="tx1"/>
              </a:buClr>
              <a:buFont typeface="Calibri" panose="020F0502020204030204" pitchFamily="34" charset="0"/>
              <a:buChar char="−"/>
              <a:defRPr b="0">
                <a:solidFill>
                  <a:schemeClr val="bg1">
                    <a:lumMod val="10000"/>
                  </a:schemeClr>
                </a:solidFill>
              </a:defRPr>
            </a:lvl3pPr>
            <a:lvl4pPr marL="1600200" indent="-228600">
              <a:buClr>
                <a:schemeClr val="tx1"/>
              </a:buClr>
              <a:buFont typeface="Calibri" panose="020F0502020204030204" pitchFamily="34" charset="0"/>
              <a:buChar char="−"/>
              <a:defRPr b="0" i="0">
                <a:solidFill>
                  <a:schemeClr val="tx1"/>
                </a:solidFill>
              </a:defRPr>
            </a:lvl4pPr>
            <a:lvl5pPr marL="2057400" indent="-228600">
              <a:buClr>
                <a:schemeClr val="tx1"/>
              </a:buClr>
              <a:buFont typeface="Calibri" panose="020F0502020204030204" pitchFamily="34" charset="0"/>
              <a:buChar char="−"/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865" y="6356348"/>
            <a:ext cx="2743200" cy="365125"/>
          </a:xfrm>
        </p:spPr>
        <p:txBody>
          <a:bodyPr/>
          <a:lstStyle/>
          <a:p>
            <a:fld id="{8A6D1A2A-E5E1-4E24-9D3D-07FD62927618}" type="datetime4">
              <a:rPr lang="en-US" smtClean="0"/>
              <a:t>June 8, 2018</a:t>
            </a:fld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4935" y="6356348"/>
            <a:ext cx="2743200" cy="365125"/>
          </a:xfrm>
        </p:spPr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6009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97330"/>
            <a:ext cx="10515600" cy="3065145"/>
          </a:xfrm>
        </p:spPr>
        <p:txBody>
          <a:bodyPr anchor="b"/>
          <a:lstStyle>
            <a:lvl1pPr>
              <a:defRPr sz="6000">
                <a:solidFill>
                  <a:srgbClr val="18181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EFAF-9C73-4721-93B1-658CD8EEC705}" type="datetime4">
              <a:rPr lang="en-US" smtClean="0"/>
              <a:t>June 8, 2018</a:t>
            </a:fld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389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24" y="0"/>
            <a:ext cx="9749790" cy="1154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5900"/>
            <a:ext cx="5181600" cy="469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5900"/>
            <a:ext cx="5181600" cy="46910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E712-2D96-416B-863D-AF0C3371B535}" type="datetime4">
              <a:rPr lang="en-US" smtClean="0"/>
              <a:t>June 8, 2018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34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57" y="0"/>
            <a:ext cx="9762259" cy="11658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229-F725-4922-92C9-BF3FD77203A8}" type="datetime4">
              <a:rPr lang="en-US" smtClean="0"/>
              <a:t>June 8, 2018</a:t>
            </a:fld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31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57" y="0"/>
            <a:ext cx="9750829" cy="1154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BB06-699D-43F6-BFD1-6636148FF630}" type="datetime4">
              <a:rPr lang="en-US" smtClean="0"/>
              <a:t>June 8, 2018</a:t>
            </a:fld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2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A75DB-C455-48F6-8EA3-C96EF6E84D88}" type="datetime4">
              <a:rPr lang="en-US" smtClean="0"/>
              <a:t>June 8, 2018</a:t>
            </a:fld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98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3731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8181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37310"/>
            <a:ext cx="6172200" cy="45237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37510"/>
            <a:ext cx="3932237" cy="29314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40B-E1DE-4EE4-A537-751A7AB5A1B0}" type="datetime4">
              <a:rPr lang="en-US" smtClean="0"/>
              <a:t>June 8, 2018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109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5161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8181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51610"/>
            <a:ext cx="6172200" cy="4409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51810"/>
            <a:ext cx="3932237" cy="28171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0156-B57D-4C71-954E-546BB3A204B3}" type="datetime4">
              <a:rPr lang="en-US" smtClean="0"/>
              <a:t>June 8, 2018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747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857" y="1"/>
            <a:ext cx="9559952" cy="1154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812" y="1653871"/>
            <a:ext cx="10853531" cy="4523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85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E29B-DDCB-48C6-A388-C1ADA25EBE9D}" type="datetime4">
              <a:rPr lang="en-US" smtClean="0"/>
              <a:t>June 8, 2018</a:t>
            </a:fld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8943" y="63675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729F-E2F5-488D-A360-94B81E9BDF2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01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Calibri" panose="020F0502020204030204" pitchFamily="34" charset="0"/>
        <a:buChar char="−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Knit a SOC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Brian </a:t>
            </a:r>
            <a:r>
              <a:rPr lang="en-GB" dirty="0" err="1" smtClean="0"/>
              <a:t>Nisbet</a:t>
            </a:r>
            <a:endParaRPr lang="en-GB" dirty="0" smtClean="0"/>
          </a:p>
          <a:p>
            <a:r>
              <a:rPr lang="en-GB" dirty="0" err="1" smtClean="0"/>
              <a:t>HEAnet</a:t>
            </a:r>
            <a:endParaRPr lang="en-GB" dirty="0" smtClean="0"/>
          </a:p>
          <a:p>
            <a:r>
              <a:rPr lang="en-GB" dirty="0" smtClean="0"/>
              <a:t>@natural20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9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Knit a SOC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Brian </a:t>
            </a:r>
            <a:r>
              <a:rPr lang="en-GB" dirty="0" err="1" smtClean="0"/>
              <a:t>Nisbet</a:t>
            </a:r>
            <a:endParaRPr lang="en-GB" dirty="0" smtClean="0"/>
          </a:p>
          <a:p>
            <a:r>
              <a:rPr lang="en-GB" dirty="0" err="1" smtClean="0"/>
              <a:t>HEAnet</a:t>
            </a:r>
            <a:endParaRPr lang="en-GB" dirty="0" smtClean="0"/>
          </a:p>
          <a:p>
            <a:r>
              <a:rPr lang="en-GB" dirty="0" smtClean="0"/>
              <a:t>@natural20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2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Base Principles?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2</a:t>
            </a:fld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2520950" y="6526060"/>
            <a:ext cx="335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Photo by </a:t>
            </a:r>
            <a:r>
              <a:rPr lang="en-IE" dirty="0" err="1"/>
              <a:t>j</a:t>
            </a:r>
            <a:r>
              <a:rPr lang="en-IE" dirty="0" err="1" smtClean="0"/>
              <a:t>ulian</a:t>
            </a:r>
            <a:r>
              <a:rPr lang="en-IE" dirty="0" smtClean="0"/>
              <a:t> mora </a:t>
            </a:r>
            <a:r>
              <a:rPr lang="en-IE" dirty="0"/>
              <a:t>on </a:t>
            </a:r>
            <a:r>
              <a:rPr lang="en-IE" dirty="0" err="1"/>
              <a:t>Unsplash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50" y="1474788"/>
            <a:ext cx="7053262" cy="4702175"/>
          </a:xfrm>
        </p:spPr>
      </p:pic>
    </p:spTree>
    <p:extLst>
      <p:ext uri="{BB962C8B-B14F-4D97-AF65-F5344CB8AC3E}">
        <p14:creationId xmlns:p14="http://schemas.microsoft.com/office/powerpoint/2010/main" val="62866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Baby SOCs?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50" y="1474788"/>
            <a:ext cx="7053262" cy="47021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3</a:t>
            </a:fld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2617940" y="6588690"/>
            <a:ext cx="397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Photo by Marjorie Bertrand on </a:t>
            </a:r>
            <a:r>
              <a:rPr lang="en-IE" dirty="0" err="1"/>
              <a:t>Unsplash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962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Ankle SOCs?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435" y="1474788"/>
            <a:ext cx="6262293" cy="47021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4</a:t>
            </a:fld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2916435" y="6601216"/>
            <a:ext cx="341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Photo by Max Conrad on </a:t>
            </a:r>
            <a:r>
              <a:rPr lang="en-IE" dirty="0" err="1"/>
              <a:t>Unsplash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485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Knee SOCs?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50" y="1474788"/>
            <a:ext cx="7053262" cy="47021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5</a:t>
            </a:fld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2520950" y="6488668"/>
            <a:ext cx="384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Photo by Clem </a:t>
            </a:r>
            <a:r>
              <a:rPr lang="en-IE" dirty="0" err="1"/>
              <a:t>Onojeghuo</a:t>
            </a:r>
            <a:r>
              <a:rPr lang="en-IE" dirty="0"/>
              <a:t> on </a:t>
            </a:r>
            <a:r>
              <a:rPr lang="en-IE" dirty="0" err="1"/>
              <a:t>Unsplash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31157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Choose Some Yarn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50" y="1474788"/>
            <a:ext cx="7053262" cy="47021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6</a:t>
            </a:fld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2520950" y="6536807"/>
            <a:ext cx="352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/>
              <a:t>Photo by Josh Edgoose on Unsplash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3910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Start &amp; Refine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85" y="1475452"/>
            <a:ext cx="7049193" cy="470084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7</a:t>
            </a:fld>
            <a:endParaRPr lang="en-IE"/>
          </a:p>
        </p:txBody>
      </p:sp>
      <p:sp>
        <p:nvSpPr>
          <p:cNvPr id="2" name="TextBox 1"/>
          <p:cNvSpPr txBox="1"/>
          <p:nvPr/>
        </p:nvSpPr>
        <p:spPr>
          <a:xfrm>
            <a:off x="2508920" y="6538910"/>
            <a:ext cx="353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Photo by Giulia </a:t>
            </a:r>
            <a:r>
              <a:rPr lang="en-IE" dirty="0" err="1"/>
              <a:t>Bertelli</a:t>
            </a:r>
            <a:r>
              <a:rPr lang="en-IE" dirty="0"/>
              <a:t> on </a:t>
            </a:r>
            <a:r>
              <a:rPr lang="en-IE" dirty="0" err="1"/>
              <a:t>Unsplash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892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Actively Wear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3" y="1474788"/>
            <a:ext cx="2645757" cy="47021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8</a:t>
            </a:fld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4363466" y="6538910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Photo by </a:t>
            </a:r>
            <a:r>
              <a:rPr lang="en-IE" dirty="0" err="1"/>
              <a:t>whereslugo</a:t>
            </a:r>
            <a:r>
              <a:rPr lang="en-IE" dirty="0"/>
              <a:t> on </a:t>
            </a:r>
            <a:r>
              <a:rPr lang="en-IE" dirty="0" err="1"/>
              <a:t>Unsplash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689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Knit More?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12" y="1474788"/>
            <a:ext cx="2644538" cy="47021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729F-E2F5-488D-A360-94B81E9BDF21}" type="slidenum">
              <a:rPr lang="en-IE" smtClean="0"/>
              <a:t>9</a:t>
            </a:fld>
            <a:endParaRPr lang="en-IE"/>
          </a:p>
        </p:txBody>
      </p:sp>
      <p:sp>
        <p:nvSpPr>
          <p:cNvPr id="3" name="TextBox 2"/>
          <p:cNvSpPr txBox="1"/>
          <p:nvPr/>
        </p:nvSpPr>
        <p:spPr>
          <a:xfrm>
            <a:off x="4026207" y="6485891"/>
            <a:ext cx="384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/>
              <a:t>Photo by Clem </a:t>
            </a:r>
            <a:r>
              <a:rPr lang="en-IE" dirty="0" err="1"/>
              <a:t>Onojeghuo</a:t>
            </a:r>
            <a:r>
              <a:rPr lang="en-IE" dirty="0"/>
              <a:t> on </a:t>
            </a:r>
            <a:r>
              <a:rPr lang="en-IE" dirty="0" err="1"/>
              <a:t>Unsplash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125085"/>
      </p:ext>
    </p:extLst>
  </p:cSld>
  <p:clrMapOvr>
    <a:masterClrMapping/>
  </p:clrMapOvr>
</p:sld>
</file>

<file path=ppt/theme/theme1.xml><?xml version="1.0" encoding="utf-8"?>
<a:theme xmlns:a="http://schemas.openxmlformats.org/drawingml/2006/main" name="HEAnet_ppt_template_2016_16x9">
  <a:themeElements>
    <a:clrScheme name="HEAnet">
      <a:dk1>
        <a:srgbClr val="7F7F7F"/>
      </a:dk1>
      <a:lt1>
        <a:srgbClr val="F2F2F2"/>
      </a:lt1>
      <a:dk2>
        <a:srgbClr val="1E4E79"/>
      </a:dk2>
      <a:lt2>
        <a:srgbClr val="FFFFFF"/>
      </a:lt2>
      <a:accent1>
        <a:srgbClr val="2E75B5"/>
      </a:accent1>
      <a:accent2>
        <a:srgbClr val="9CC3E5"/>
      </a:accent2>
      <a:accent3>
        <a:srgbClr val="BDD7EE"/>
      </a:accent3>
      <a:accent4>
        <a:srgbClr val="48A1FA"/>
      </a:accent4>
      <a:accent5>
        <a:srgbClr val="85C0FB"/>
      </a:accent5>
      <a:accent6>
        <a:srgbClr val="C2DFFD"/>
      </a:accent6>
      <a:hlink>
        <a:srgbClr val="0563C1"/>
      </a:hlink>
      <a:folHlink>
        <a:srgbClr val="0563C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net 16x9 2017.potx" id="{82305116-4CBC-40B0-9B93-476B391FBF14}" vid="{D4D14F52-FBBA-42C5-BA4C-27E373C1B1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HEAnet_16x9</Template>
  <TotalTime>244</TotalTime>
  <Words>629</Words>
  <Application>Microsoft Office PowerPoint</Application>
  <PresentationFormat>Widescreen</PresentationFormat>
  <Paragraphs>96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HEAnet_ppt_template_2016_16x9</vt:lpstr>
      <vt:lpstr>How to Knit a SOC</vt:lpstr>
      <vt:lpstr>Base Principles?</vt:lpstr>
      <vt:lpstr>Baby SOCs?</vt:lpstr>
      <vt:lpstr>Ankle SOCs?</vt:lpstr>
      <vt:lpstr>Knee SOCs?</vt:lpstr>
      <vt:lpstr>Choose Some Yarn</vt:lpstr>
      <vt:lpstr>Start &amp; Refine</vt:lpstr>
      <vt:lpstr>Actively Wear</vt:lpstr>
      <vt:lpstr>Knit More?</vt:lpstr>
      <vt:lpstr>How to Knit a SOC</vt:lpstr>
    </vt:vector>
  </TitlesOfParts>
  <Company>HEAnet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Brian Nisbet</cp:lastModifiedBy>
  <cp:revision>9</cp:revision>
  <dcterms:created xsi:type="dcterms:W3CDTF">2017-11-01T11:58:31Z</dcterms:created>
  <dcterms:modified xsi:type="dcterms:W3CDTF">2018-06-08T15:37:07Z</dcterms:modified>
</cp:coreProperties>
</file>