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65" r:id="rId5"/>
    <p:sldId id="266" r:id="rId6"/>
    <p:sldId id="267" r:id="rId7"/>
    <p:sldId id="272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3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7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5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1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4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2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72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E0AE-D239-4355-9471-891E41DAE773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5A6EA-7BB2-483F-A524-522A7BB129C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/>
          <p:cNvPicPr/>
          <p:nvPr userDrawn="1"/>
        </p:nvPicPr>
        <p:blipFill>
          <a:blip r:embed="rId13"/>
          <a:stretch/>
        </p:blipFill>
        <p:spPr>
          <a:xfrm>
            <a:off x="0" y="13736"/>
            <a:ext cx="2304720" cy="678960"/>
          </a:xfrm>
          <a:prstGeom prst="rect">
            <a:avLst/>
          </a:prstGeom>
          <a:ln>
            <a:noFill/>
          </a:ln>
        </p:spPr>
      </p:pic>
      <p:pic>
        <p:nvPicPr>
          <p:cNvPr id="8" name="Picture 9"/>
          <p:cNvPicPr/>
          <p:nvPr userDrawn="1"/>
        </p:nvPicPr>
        <p:blipFill>
          <a:blip r:embed="rId14"/>
          <a:stretch/>
        </p:blipFill>
        <p:spPr>
          <a:xfrm>
            <a:off x="0" y="6323441"/>
            <a:ext cx="1536480" cy="53316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 userDrawn="1"/>
        </p:nvPicPr>
        <p:blipFill>
          <a:blip r:embed="rId15"/>
          <a:stretch/>
        </p:blipFill>
        <p:spPr>
          <a:xfrm>
            <a:off x="7389720" y="0"/>
            <a:ext cx="1754280" cy="903240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/>
          <p:nvPr userDrawn="1"/>
        </p:nvPicPr>
        <p:blipFill>
          <a:blip r:embed="rId16"/>
          <a:stretch/>
        </p:blipFill>
        <p:spPr>
          <a:xfrm>
            <a:off x="8001360" y="6045120"/>
            <a:ext cx="1142640" cy="812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77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iju@sanren.ac.z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SA NREN’s strategic investment in the WACS undersea cable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spc="-1" dirty="0">
                <a:solidFill>
                  <a:srgbClr val="000000"/>
                </a:solidFill>
                <a:latin typeface="Arial"/>
              </a:rPr>
              <a:t>12 June </a:t>
            </a:r>
            <a:r>
              <a:rPr lang="en-ZA" spc="-1" dirty="0" smtClean="0">
                <a:solidFill>
                  <a:srgbClr val="000000"/>
                </a:solidFill>
                <a:latin typeface="Arial"/>
              </a:rPr>
              <a:t>2018</a:t>
            </a:r>
          </a:p>
          <a:p>
            <a:endParaRPr lang="en-ZA" dirty="0" smtClean="0"/>
          </a:p>
          <a:p>
            <a:pPr algn="l"/>
            <a:r>
              <a:rPr lang="en-ZA" dirty="0" smtClean="0"/>
              <a:t>By 	Siju </a:t>
            </a:r>
            <a:r>
              <a:rPr lang="en-ZA" dirty="0"/>
              <a:t>Mammen</a:t>
            </a:r>
          </a:p>
          <a:p>
            <a:pPr algn="l"/>
            <a:r>
              <a:rPr lang="en-ZA" dirty="0"/>
              <a:t>	Head of Network Engineering, SANReN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7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74640" y="1340640"/>
            <a:ext cx="8083080" cy="28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ZA" sz="1400" b="0" strike="noStrike" spc="-1" dirty="0">
                <a:solidFill>
                  <a:srgbClr val="000000"/>
                </a:solidFill>
                <a:latin typeface="Arial"/>
              </a:rPr>
              <a:t>Please direct all questions and comments to:</a:t>
            </a:r>
            <a:endParaRPr lang="en-Z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Z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ZA" sz="1400" b="0" strike="noStrike" spc="-1" dirty="0" smtClean="0">
                <a:solidFill>
                  <a:srgbClr val="000000"/>
                </a:solidFill>
                <a:latin typeface="Arial"/>
              </a:rPr>
              <a:t>Siju Mammen</a:t>
            </a:r>
            <a:endParaRPr lang="en-Z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ZA" sz="1400" b="0" strike="noStrike" spc="-1" dirty="0">
                <a:solidFill>
                  <a:srgbClr val="000000"/>
                </a:solidFill>
                <a:latin typeface="Arial"/>
              </a:rPr>
              <a:t>Email:	</a:t>
            </a:r>
            <a:r>
              <a:rPr lang="en-ZA" sz="1400" b="0" strike="noStrike" spc="-1" dirty="0" smtClean="0">
                <a:solidFill>
                  <a:srgbClr val="000000"/>
                </a:solidFill>
                <a:latin typeface="Arial"/>
                <a:hlinkClick r:id="rId2"/>
              </a:rPr>
              <a:t>siju@sanren.ac.za</a:t>
            </a:r>
            <a:endParaRPr lang="en-ZA" sz="1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ZA" sz="1400" b="0" strike="noStrike" spc="-1" dirty="0" smtClean="0">
                <a:solidFill>
                  <a:srgbClr val="000000"/>
                </a:solidFill>
                <a:latin typeface="Arial"/>
              </a:rPr>
              <a:t>Tel</a:t>
            </a:r>
            <a:r>
              <a:rPr lang="en-ZA" sz="1400" b="0" strike="noStrike" spc="-1" dirty="0">
                <a:solidFill>
                  <a:srgbClr val="000000"/>
                </a:solidFill>
                <a:latin typeface="Arial"/>
              </a:rPr>
              <a:t>:	+27 12 841 </a:t>
            </a:r>
            <a:r>
              <a:rPr lang="en-ZA" sz="1400" b="0" strike="noStrike" spc="-1" dirty="0" smtClean="0">
                <a:solidFill>
                  <a:srgbClr val="000000"/>
                </a:solidFill>
                <a:latin typeface="Arial"/>
              </a:rPr>
              <a:t>4213</a:t>
            </a:r>
            <a:endParaRPr lang="en-Z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ZA" sz="1400" b="0" strike="noStrike" spc="-1" dirty="0">
                <a:solidFill>
                  <a:srgbClr val="000000"/>
                </a:solidFill>
                <a:latin typeface="Arial"/>
              </a:rPr>
              <a:t>Cell:	+27 82 </a:t>
            </a:r>
            <a:r>
              <a:rPr lang="en-ZA" sz="1400" b="0" strike="noStrike" spc="-1" dirty="0" smtClean="0">
                <a:solidFill>
                  <a:srgbClr val="000000"/>
                </a:solidFill>
                <a:latin typeface="Arial"/>
              </a:rPr>
              <a:t>303 4657</a:t>
            </a:r>
            <a:endParaRPr lang="en-Z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ZA" sz="14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483768" y="260640"/>
            <a:ext cx="4464496" cy="86410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ZA" sz="2600" b="1" dirty="0" smtClean="0">
                <a:latin typeface="+mj-lt"/>
              </a:rPr>
              <a:t>Questions and Comments</a:t>
            </a:r>
            <a:endParaRPr lang="en-ZA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9801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6915"/>
            <a:ext cx="737924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600" b="1" dirty="0" err="1" smtClean="0">
                <a:latin typeface="+mj-lt"/>
              </a:rPr>
              <a:t>SANReN’s</a:t>
            </a:r>
            <a:r>
              <a:rPr lang="en-ZA" sz="2600" b="1" dirty="0" smtClean="0">
                <a:latin typeface="+mj-lt"/>
              </a:rPr>
              <a:t> WACS Investment</a:t>
            </a:r>
            <a:endParaRPr lang="en-GB" sz="2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n-lt"/>
              </a:rPr>
              <a:t>USD60m investment in 2013 for 7.4% right-of-use in the WACS undersea 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n-lt"/>
              </a:rPr>
              <a:t>This investment is mediated through one of the South African Telecommunications companies, BBI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n-lt"/>
              </a:rPr>
              <a:t>Access to all WACS drop-off points along West African coast</a:t>
            </a:r>
          </a:p>
        </p:txBody>
      </p:sp>
    </p:spTree>
    <p:extLst>
      <p:ext uri="{BB962C8B-B14F-4D97-AF65-F5344CB8AC3E}">
        <p14:creationId xmlns:p14="http://schemas.microsoft.com/office/powerpoint/2010/main" val="13218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/>
          <a:p>
            <a:pPr algn="ctr"/>
            <a:r>
              <a:rPr lang="en-ZA" sz="2600" b="1" dirty="0">
                <a:latin typeface="+mj-lt"/>
              </a:rPr>
              <a:t>What does this practically mean?</a:t>
            </a:r>
            <a:endParaRPr lang="en-GB" sz="2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n-lt"/>
              </a:rPr>
              <a:t>Currently SANReN has the right </a:t>
            </a:r>
            <a:r>
              <a:rPr lang="en-ZA" sz="2400" dirty="0">
                <a:latin typeface="+mn-lt"/>
              </a:rPr>
              <a:t>to light up to 210Gbps between SA and UK, of which the SA NREN has </a:t>
            </a:r>
            <a:r>
              <a:rPr lang="en-ZA" sz="2400" dirty="0" smtClean="0">
                <a:latin typeface="+mn-lt"/>
              </a:rPr>
              <a:t>already lit 110 </a:t>
            </a:r>
            <a:r>
              <a:rPr lang="en-ZA" sz="2400" dirty="0" err="1">
                <a:latin typeface="+mn-lt"/>
              </a:rPr>
              <a:t>Gbps</a:t>
            </a:r>
            <a:r>
              <a:rPr lang="en-ZA" sz="2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+mn-lt"/>
              </a:rPr>
              <a:t>If the SA NREN requires more capacity, we simply request more wavelengths to be lit.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+mn-lt"/>
              </a:rPr>
              <a:t>This capacity may </a:t>
            </a:r>
            <a:r>
              <a:rPr lang="en-ZA" sz="2400" dirty="0" smtClean="0">
                <a:latin typeface="+mn-lt"/>
              </a:rPr>
              <a:t>grow </a:t>
            </a:r>
            <a:r>
              <a:rPr lang="en-ZA" sz="2400" dirty="0">
                <a:latin typeface="+mn-lt"/>
              </a:rPr>
              <a:t>to a possible 1,5 </a:t>
            </a:r>
            <a:r>
              <a:rPr lang="en-ZA" sz="2400" dirty="0" err="1">
                <a:latin typeface="+mn-lt"/>
              </a:rPr>
              <a:t>Tbps</a:t>
            </a:r>
            <a:r>
              <a:rPr lang="en-ZA" sz="2400" dirty="0">
                <a:latin typeface="+mn-lt"/>
              </a:rPr>
              <a:t> through future WACS upgrades.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23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/>
          <a:p>
            <a:pPr algn="ctr"/>
            <a:r>
              <a:rPr lang="en-ZA" sz="2600" b="1" dirty="0">
                <a:latin typeface="+mj-lt"/>
              </a:rPr>
              <a:t>Purpose</a:t>
            </a:r>
            <a:endParaRPr lang="en-GB" sz="2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+mn-lt"/>
              </a:rPr>
              <a:t>The plan was to set aside 50% of the WACS capacity for the SKA, and 50% for rest of higher education and science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+mn-lt"/>
              </a:rPr>
              <a:t>SKA’s </a:t>
            </a:r>
            <a:r>
              <a:rPr lang="en-ZA" sz="2400" dirty="0" smtClean="0">
                <a:latin typeface="+mn-lt"/>
              </a:rPr>
              <a:t>current planned </a:t>
            </a:r>
            <a:r>
              <a:rPr lang="en-ZA" sz="2400" dirty="0">
                <a:latin typeface="+mn-lt"/>
              </a:rPr>
              <a:t>international capacity requirement will be in the region of 100Gbps in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+mn-lt"/>
              </a:rPr>
              <a:t>SKA’s requirement turns out to be a small fraction of the available capacity for SANReN.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4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/>
          <a:p>
            <a:pPr algn="ctr"/>
            <a:r>
              <a:rPr lang="en-ZA" sz="2600" b="1" dirty="0">
                <a:latin typeface="+mj-lt"/>
              </a:rPr>
              <a:t>Uses for the Capacity </a:t>
            </a:r>
            <a:endParaRPr lang="en-GB" sz="2600" b="1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Over and above lighting the capacity for the SA NREN’s own needs, we can swap capacity on WACS for capacity on other undersea cables. </a:t>
            </a:r>
          </a:p>
          <a:p>
            <a:pPr lvl="1"/>
            <a:r>
              <a:rPr lang="en-ZA" sz="2000" dirty="0"/>
              <a:t>This has allowed the SA NREN to obtain 60Gbps undersea capacity on both the east and west coast of Africa</a:t>
            </a:r>
          </a:p>
          <a:p>
            <a:pPr lvl="1"/>
            <a:r>
              <a:rPr lang="en-ZA" sz="2000" dirty="0"/>
              <a:t>Other swaps are being negotiated </a:t>
            </a:r>
            <a:endParaRPr lang="en-ZA" sz="2000" dirty="0" smtClean="0"/>
          </a:p>
          <a:p>
            <a:pPr lvl="1"/>
            <a:r>
              <a:rPr lang="en-ZA" sz="2000" dirty="0" smtClean="0"/>
              <a:t>Swaps for terrestrial capacity is </a:t>
            </a:r>
            <a:r>
              <a:rPr lang="en-ZA" sz="2000" dirty="0"/>
              <a:t>also possible.</a:t>
            </a:r>
          </a:p>
          <a:p>
            <a:r>
              <a:rPr lang="en-ZA" sz="2400" dirty="0"/>
              <a:t>SANReN may also assist other NRENs and RRENs </a:t>
            </a:r>
            <a:r>
              <a:rPr lang="en-ZA" sz="2400" dirty="0" smtClean="0"/>
              <a:t>with their </a:t>
            </a:r>
            <a:r>
              <a:rPr lang="en-ZA" sz="2400" dirty="0"/>
              <a:t>undersea </a:t>
            </a:r>
            <a:r>
              <a:rPr lang="en-ZA" sz="2400" dirty="0" smtClean="0"/>
              <a:t>capacity requirement.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716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>
          <a:xfrm>
            <a:off x="683568" y="864097"/>
            <a:ext cx="7898595" cy="53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/>
          <a:p>
            <a:pPr algn="ctr"/>
            <a:r>
              <a:rPr lang="en-ZA" sz="2600" b="1" dirty="0">
                <a:latin typeface="+mj-lt"/>
              </a:rPr>
              <a:t>Message to the Community</a:t>
            </a:r>
            <a:endParaRPr lang="en-GB" sz="2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possible, invest </a:t>
            </a: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</a:t>
            </a:r>
            <a:r>
              <a:rPr lang="en-Z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undersea </a:t>
            </a: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cable </a:t>
            </a:r>
            <a:r>
              <a:rPr lang="en-Z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rather than simply buying capacity from suppliers </a:t>
            </a:r>
          </a:p>
          <a:p>
            <a:pPr lvl="1"/>
            <a:r>
              <a:rPr lang="en-ZA" sz="2000" dirty="0" smtClean="0"/>
              <a:t>Preferably at </a:t>
            </a:r>
            <a:r>
              <a:rPr lang="en-ZA" sz="2000" dirty="0"/>
              <a:t>an early </a:t>
            </a:r>
            <a:r>
              <a:rPr lang="en-ZA" sz="2000" dirty="0"/>
              <a:t>stage.</a:t>
            </a:r>
            <a:endParaRPr lang="en-ZA" sz="2000" dirty="0"/>
          </a:p>
          <a:p>
            <a:pPr marL="342900" indent="-3429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Upfront costs are significant, but gives access to cheaper capacity </a:t>
            </a:r>
            <a:r>
              <a:rPr lang="en-Z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long run and </a:t>
            </a: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affords greater flexibility in term of adding </a:t>
            </a:r>
            <a:r>
              <a:rPr lang="en-Z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capacity </a:t>
            </a: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needed.</a:t>
            </a:r>
          </a:p>
          <a:p>
            <a:pPr marL="342900" indent="-3429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ability to do swaps has effectively normalised the cost of undersea capacity for the SA NREN in South Africa</a:t>
            </a:r>
            <a:r>
              <a:rPr lang="en-Z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GB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6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/>
          <a:p>
            <a:pPr algn="ctr"/>
            <a:r>
              <a:rPr lang="en-ZA" sz="2600" b="1" dirty="0">
                <a:latin typeface="+mj-lt"/>
              </a:rPr>
              <a:t>Learn from the SA NREN’s experience</a:t>
            </a:r>
            <a:endParaRPr lang="en-GB" sz="2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 to invest directly on the cable system and not through a telco.</a:t>
            </a:r>
          </a:p>
          <a:p>
            <a:pPr marL="342900" lvl="8" indent="-3429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for resources to participate </a:t>
            </a: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strategic/operational decision making mechanisms of the cable system.</a:t>
            </a:r>
          </a:p>
          <a:p>
            <a:pPr marL="342900" indent="-3429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 for and participate in all equipment upgrades. </a:t>
            </a:r>
            <a:endParaRPr lang="en-GB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388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SA NREN’s strategic investment in the WACS undersea cable</vt:lpstr>
      <vt:lpstr>PowerPoint Presentation</vt:lpstr>
      <vt:lpstr>SANReN’s WACS Investment</vt:lpstr>
      <vt:lpstr>What does this practically mean?</vt:lpstr>
      <vt:lpstr>Purpose</vt:lpstr>
      <vt:lpstr>Uses for the Capacity </vt:lpstr>
      <vt:lpstr>PowerPoint Presentation</vt:lpstr>
      <vt:lpstr>Message to the Community</vt:lpstr>
      <vt:lpstr>Learn from the SA NREN’s experience</vt:lpstr>
      <vt:lpstr>PowerPoint Presentation</vt:lpstr>
    </vt:vector>
  </TitlesOfParts>
  <Company>CSIR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 NREN’s strategic investment in the WACS undersea cable</dc:title>
  <dc:creator>SMammen</dc:creator>
  <cp:lastModifiedBy>SMammen</cp:lastModifiedBy>
  <cp:revision>12</cp:revision>
  <dcterms:created xsi:type="dcterms:W3CDTF">2018-05-25T15:56:09Z</dcterms:created>
  <dcterms:modified xsi:type="dcterms:W3CDTF">2018-06-07T09:02:45Z</dcterms:modified>
</cp:coreProperties>
</file>