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491" r:id="rId3"/>
    <p:sldId id="257" r:id="rId4"/>
    <p:sldId id="258" r:id="rId5"/>
    <p:sldId id="259" r:id="rId6"/>
    <p:sldId id="260" r:id="rId7"/>
    <p:sldId id="49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7"/>
    <p:restoredTop sz="66045"/>
  </p:normalViewPr>
  <p:slideViewPr>
    <p:cSldViewPr snapToGrid="0">
      <p:cViewPr varScale="1">
        <p:scale>
          <a:sx n="112" d="100"/>
          <a:sy n="112" d="100"/>
        </p:scale>
        <p:origin x="214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Shape 15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This is what came out. To put this up front: we were working with our communications office, they picked the color pallette</a:t>
            </a:r>
            <a:endParaRPr/>
          </a:p>
          <a:p>
            <a:pPr marL="0" marR="0" lvl="0" indent="0" algn="l" rtl="0">
              <a:spcBef>
                <a:spcPts val="0"/>
              </a:spcBef>
              <a:spcAft>
                <a:spcPts val="0"/>
              </a:spcAft>
              <a:buNone/>
            </a:pPr>
            <a:r>
              <a:rPr lang="en-US"/>
              <a:t>Andrew can describe methodology - flow data aggregated to a /24 over 3 months, geolookup to find iso country code, total bytes tracked to find correct shading</a:t>
            </a:r>
            <a:endParaRPr/>
          </a:p>
        </p:txBody>
      </p:sp>
      <p:sp>
        <p:nvSpPr>
          <p:cNvPr id="156" name="Shape 15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Country count - so in a sense we accomplished our primary goal by having a result we can point to that gives an indication the range of countries that utilize our networks</a:t>
            </a:r>
            <a:endParaRPr/>
          </a:p>
          <a:p>
            <a:pPr marL="0" lvl="0" indent="0">
              <a:spcBef>
                <a:spcPts val="0"/>
              </a:spcBef>
              <a:spcAft>
                <a:spcPts val="0"/>
              </a:spcAft>
              <a:buNone/>
            </a:pPr>
            <a:r>
              <a:rPr lang="en-US"/>
              <a:t>It also caused some things to stand out to us, even just by looking at the map</a:t>
            </a:r>
            <a:endParaRPr/>
          </a:p>
        </p:txBody>
      </p:sp>
      <p:sp>
        <p:nvSpPr>
          <p:cNvPr id="164" name="Shape 16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dirty="0"/>
              <a:t>Possible Traceroute to Asian destination that traverses US.. Might not be bad.. Just interesting that it doesn’t go across TEIN. TENET / South Africa to WIDE Japan destination</a:t>
            </a:r>
            <a:endParaRPr dirty="0"/>
          </a:p>
          <a:p>
            <a:pPr marL="0" lvl="0" indent="0">
              <a:spcBef>
                <a:spcPts val="0"/>
              </a:spcBef>
              <a:spcAft>
                <a:spcPts val="0"/>
              </a:spcAft>
              <a:buNone/>
            </a:pPr>
            <a:r>
              <a:rPr lang="en-US" dirty="0"/>
              <a:t>Do the backwards trace as well</a:t>
            </a:r>
            <a:endParaRPr dirty="0"/>
          </a:p>
          <a:p>
            <a:pPr marL="0" lvl="0" indent="0">
              <a:spcBef>
                <a:spcPts val="0"/>
              </a:spcBef>
              <a:spcAft>
                <a:spcPts val="0"/>
              </a:spcAft>
              <a:buNone/>
            </a:pPr>
            <a:r>
              <a:rPr lang="en-US" dirty="0" err="1"/>
              <a:t>MAke</a:t>
            </a:r>
            <a:r>
              <a:rPr lang="en-US" dirty="0"/>
              <a:t> this dumber without the results.. layman</a:t>
            </a:r>
            <a:endParaRPr dirty="0"/>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ASGC to Africa.</a:t>
            </a:r>
            <a:endParaRPr/>
          </a:p>
          <a:p>
            <a:pPr marL="0" lvl="0" indent="0">
              <a:spcBef>
                <a:spcPts val="0"/>
              </a:spcBef>
              <a:spcAft>
                <a:spcPts val="0"/>
              </a:spcAft>
              <a:buNone/>
            </a:pPr>
            <a:r>
              <a:rPr lang="en-US"/>
              <a:t>Notice Germany, UK, and GEANT all show up in TOP10 traffic graphs on TransPAC</a:t>
            </a:r>
            <a:endParaRPr/>
          </a:p>
        </p:txBody>
      </p:sp>
      <p:sp>
        <p:nvSpPr>
          <p:cNvPr id="177" name="Shape 17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Is there enough research data and money to justify new links yet?</a:t>
            </a:r>
            <a:endParaRPr/>
          </a:p>
          <a:p>
            <a:pPr marL="0" lvl="0" indent="0">
              <a:spcBef>
                <a:spcPts val="0"/>
              </a:spcBef>
              <a:spcAft>
                <a:spcPts val="0"/>
              </a:spcAft>
              <a:buNone/>
            </a:pPr>
            <a:r>
              <a:rPr lang="en-US"/>
              <a:t>US - AFrica Link needed? AFrica - Asia Link needed? ~400ms between Africa and US and Africa Asia. ~170ms to get from Africa up to Europe before actually moving towards destination</a:t>
            </a:r>
            <a:endParaRPr/>
          </a:p>
          <a:p>
            <a:pPr marL="0" lvl="0" indent="0">
              <a:spcBef>
                <a:spcPts val="0"/>
              </a:spcBef>
              <a:spcAft>
                <a:spcPts val="0"/>
              </a:spcAft>
              <a:buNone/>
            </a:pPr>
            <a:r>
              <a:rPr lang="en-US"/>
              <a:t>15 hops vs last slide of 24 hops.. Interestingly still about the same round trip time (</a:t>
            </a:r>
            <a:endParaRPr/>
          </a:p>
        </p:txBody>
      </p:sp>
      <p:sp>
        <p:nvSpPr>
          <p:cNvPr id="186" name="Shape 18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228600" lvl="0" indent="-228600">
              <a:spcBef>
                <a:spcPts val="0"/>
              </a:spcBef>
              <a:spcAft>
                <a:spcPts val="0"/>
              </a:spcAft>
              <a:buAutoNum type="arabicPeriod"/>
            </a:pPr>
            <a:endParaRPr dirty="0"/>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a little context </a:t>
            </a:r>
          </a:p>
          <a:p>
            <a:r>
              <a:rPr lang="en-US" dirty="0"/>
              <a:t>10</a:t>
            </a:r>
            <a:r>
              <a:rPr lang="en-US" baseline="30000" dirty="0"/>
              <a:t>th</a:t>
            </a:r>
            <a:r>
              <a:rPr lang="en-US" dirty="0"/>
              <a:t> largest public – 50 thousand</a:t>
            </a:r>
          </a:p>
          <a:p>
            <a:r>
              <a:rPr lang="en-US" dirty="0"/>
              <a:t>We are a team of 6 - IN@IU – </a:t>
            </a:r>
          </a:p>
          <a:p>
            <a:r>
              <a:rPr lang="en-US" dirty="0"/>
              <a:t>Home of the </a:t>
            </a:r>
            <a:r>
              <a:rPr lang="en-US" dirty="0" err="1"/>
              <a:t>GlobalNOC</a:t>
            </a:r>
            <a:r>
              <a:rPr lang="en-US" dirty="0"/>
              <a:t>, operates the campus network, the state network, the national Internet2 network, and the IRNC network, among others</a:t>
            </a:r>
          </a:p>
          <a:p>
            <a:endParaRPr lang="en-US" dirty="0"/>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Host                                          Loss%   </a:t>
            </a:r>
            <a:r>
              <a:rPr lang="en-US" sz="1200" b="1" dirty="0" err="1">
                <a:solidFill>
                  <a:schemeClr val="dk1"/>
                </a:solidFill>
              </a:rPr>
              <a:t>Snt</a:t>
            </a:r>
            <a:endParaRPr lang="en-US" sz="1200" b="1" dirty="0">
              <a:solidFill>
                <a:schemeClr val="dk1"/>
              </a:solidFill>
            </a:endParaRP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1.                                 		0.0%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2.                              		0.0%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3. </a:t>
            </a:r>
            <a:r>
              <a:rPr lang="en-US" sz="1200" b="1" dirty="0" err="1">
                <a:solidFill>
                  <a:schemeClr val="dk1"/>
                </a:solidFill>
              </a:rPr>
              <a:t>unknown.uni.net.za</a:t>
            </a:r>
            <a:r>
              <a:rPr lang="en-US" sz="1200" b="1" dirty="0">
                <a:solidFill>
                  <a:schemeClr val="dk1"/>
                </a:solidFill>
              </a:rPr>
              <a:t>                          0.8%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4. 196.32.210.33                           	0.4%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5. </a:t>
            </a:r>
            <a:r>
              <a:rPr lang="en-US" sz="1200" b="1" dirty="0" err="1">
                <a:solidFill>
                  <a:schemeClr val="dk1"/>
                </a:solidFill>
              </a:rPr>
              <a:t>ubuntunet-srv.tenet.ac.za</a:t>
            </a:r>
            <a:r>
              <a:rPr lang="en-US" sz="1200" b="1" dirty="0">
                <a:solidFill>
                  <a:schemeClr val="dk1"/>
                </a:solidFill>
              </a:rPr>
              <a:t>               	0.0%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6. 196.32.210.2                                0.0%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7. xe0-0-1-500-ua-uk-ldn1-01.ubuntunet.net 	0.8%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8. xe-0-0-0.pr1.ldn1.uk.ubuntunet.net          0.0%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9. ubuntunet.mx1.lon.uk.geant.net              0.0%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10. ae0.mx1.ams.nl.geant.net                    0.0%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11. ae0.mx1.fra.de.geant.net                    0.0%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12. abilene-wash-gw.mx1.fra.de.geant.net        0.0%   263</a:t>
            </a:r>
          </a:p>
          <a:p>
            <a:pPr marL="101600" lvl="0" indent="0" rtl="0">
              <a:lnSpc>
                <a:spcPct val="115000"/>
              </a:lnSpc>
              <a:spcBef>
                <a:spcPts val="0"/>
              </a:spcBef>
              <a:spcAft>
                <a:spcPts val="0"/>
              </a:spcAft>
              <a:buClr>
                <a:schemeClr val="dk1"/>
              </a:buClr>
              <a:buSzPts val="1100"/>
              <a:buFont typeface="Arial"/>
              <a:buNone/>
            </a:pPr>
            <a:r>
              <a:rPr lang="en-US" sz="1200" b="1" dirty="0">
                <a:solidFill>
                  <a:schemeClr val="dk1"/>
                </a:solidFill>
              </a:rPr>
              <a:t>13. et-5-0-0.104.rtr.atla.net.internet2.edu 	0.0%   263</a:t>
            </a:r>
            <a:endParaRPr lang="en-US" dirty="0"/>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a:t>
            </a:fld>
            <a:endParaRPr lang="en-US"/>
          </a:p>
        </p:txBody>
      </p:sp>
    </p:spTree>
    <p:extLst>
      <p:ext uri="{BB962C8B-B14F-4D97-AF65-F5344CB8AC3E}">
        <p14:creationId xmlns:p14="http://schemas.microsoft.com/office/powerpoint/2010/main" val="317177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9" name="Shape 9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5" name="Shape 10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4" name="Shape 11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NEAAR is a follow-up to the ACE project – a 10G transatlantic circuit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NEAAR transatlantic circuit is a 100G New York to London – from </a:t>
            </a:r>
            <a:r>
              <a:rPr lang="en-US" sz="1200" b="0" i="0" u="none" strike="noStrike" cap="none" dirty="0" err="1">
                <a:solidFill>
                  <a:schemeClr val="dk1"/>
                </a:solidFill>
                <a:latin typeface="Calibri"/>
                <a:ea typeface="Calibri"/>
                <a:cs typeface="Calibri"/>
                <a:sym typeface="Calibri"/>
              </a:rPr>
              <a:t>ManLan</a:t>
            </a:r>
            <a:r>
              <a:rPr lang="en-US" sz="1200" b="0" i="0" u="none" strike="noStrike" cap="none" dirty="0">
                <a:solidFill>
                  <a:schemeClr val="dk1"/>
                </a:solidFill>
                <a:latin typeface="Calibri"/>
                <a:ea typeface="Calibri"/>
                <a:cs typeface="Calibri"/>
                <a:sym typeface="Calibri"/>
              </a:rPr>
              <a:t> in NY to the GEANT Open Exchange in London – up since April 2017</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circuit is on the </a:t>
            </a:r>
            <a:r>
              <a:rPr lang="en-US" sz="1200" b="0" i="0" u="none" strike="noStrike" cap="none" dirty="0" err="1">
                <a:solidFill>
                  <a:schemeClr val="dk1"/>
                </a:solidFill>
                <a:latin typeface="Calibri"/>
                <a:ea typeface="Calibri"/>
                <a:cs typeface="Calibri"/>
                <a:sym typeface="Calibri"/>
              </a:rPr>
              <a:t>Aquacomm</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AEConnect</a:t>
            </a:r>
            <a:r>
              <a:rPr lang="en-US" sz="1200" b="0" i="0" u="none" strike="noStrike" cap="none" dirty="0">
                <a:solidFill>
                  <a:schemeClr val="dk1"/>
                </a:solidFill>
                <a:latin typeface="Calibri"/>
                <a:ea typeface="Calibri"/>
                <a:cs typeface="Calibri"/>
                <a:sym typeface="Calibri"/>
              </a:rPr>
              <a:t> cable to Dublin and extends across to England on the </a:t>
            </a:r>
            <a:r>
              <a:rPr lang="en-US" sz="1200" b="0" i="0" u="none" strike="noStrike" cap="none" dirty="0" err="1">
                <a:solidFill>
                  <a:schemeClr val="dk1"/>
                </a:solidFill>
                <a:latin typeface="Calibri"/>
                <a:ea typeface="Calibri"/>
                <a:cs typeface="Calibri"/>
                <a:sym typeface="Calibri"/>
              </a:rPr>
              <a:t>Celtix</a:t>
            </a:r>
            <a:r>
              <a:rPr lang="en-US" sz="1200" b="0" i="0" u="none" strike="noStrike" cap="none" dirty="0">
                <a:solidFill>
                  <a:schemeClr val="dk1"/>
                </a:solidFill>
                <a:latin typeface="Calibri"/>
                <a:ea typeface="Calibri"/>
                <a:cs typeface="Calibri"/>
                <a:sym typeface="Calibri"/>
              </a:rPr>
              <a:t> Connect cable</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When GEANT extends and upgrades their London to Dublin connection to 100G, the circuit will terminate in Dublin</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This was designed to be a diverse path from the ANA and </a:t>
            </a:r>
            <a:r>
              <a:rPr lang="en-US" sz="1200" b="0" i="0" u="none" strike="noStrike" cap="none" dirty="0" err="1">
                <a:solidFill>
                  <a:schemeClr val="dk1"/>
                </a:solidFill>
                <a:latin typeface="Calibri"/>
                <a:ea typeface="Calibri"/>
                <a:cs typeface="Calibri"/>
                <a:sym typeface="Calibri"/>
              </a:rPr>
              <a:t>ESNet</a:t>
            </a:r>
            <a:r>
              <a:rPr lang="en-US" sz="1200" b="0" i="0" u="none" strike="noStrike" cap="none" dirty="0">
                <a:solidFill>
                  <a:schemeClr val="dk1"/>
                </a:solidFill>
                <a:latin typeface="Calibri"/>
                <a:ea typeface="Calibri"/>
                <a:cs typeface="Calibri"/>
                <a:sym typeface="Calibri"/>
              </a:rPr>
              <a:t> circuits to provide mutual backup</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NEAAR is also helping support an exchange point in West Arica –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EC funded AfricaConnect2 project will fund a 10G circuit from London to somewhere in Africa – likely Lagos or Accra</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can’t fund the circuit but we can support the hardware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Likely late this year or early next year</a:t>
            </a:r>
            <a:endParaRPr dirty="0"/>
          </a:p>
          <a:p>
            <a:pPr marL="0" marR="0" lvl="0" indent="0" algn="l" rtl="0">
              <a:spcBef>
                <a:spcPts val="0"/>
              </a:spcBef>
              <a:spcAft>
                <a:spcPts val="0"/>
              </a:spcAft>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Shape 12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NEAAR collaboration is more than just the network</a:t>
            </a:r>
            <a:endParaRPr dirty="0"/>
          </a:p>
          <a:p>
            <a:pPr marL="457200" marR="0" lvl="1"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are also devoting resources to enabling measurement and monitoring support - data for the NEAAR circuit is archived in the NetSage framework, including SNMP, </a:t>
            </a:r>
            <a:r>
              <a:rPr lang="en-US" sz="1200" b="0" i="0" u="none" strike="noStrike" cap="none" dirty="0" err="1">
                <a:solidFill>
                  <a:schemeClr val="dk1"/>
                </a:solidFill>
                <a:latin typeface="Calibri"/>
                <a:ea typeface="Calibri"/>
                <a:cs typeface="Calibri"/>
                <a:sym typeface="Calibri"/>
              </a:rPr>
              <a:t>perfSONAR</a:t>
            </a:r>
            <a:r>
              <a:rPr lang="en-US" sz="1200" b="0" i="0" u="none" strike="noStrike" cap="none" dirty="0">
                <a:solidFill>
                  <a:schemeClr val="dk1"/>
                </a:solidFill>
                <a:latin typeface="Calibri"/>
                <a:ea typeface="Calibri"/>
                <a:cs typeface="Calibri"/>
                <a:sym typeface="Calibri"/>
              </a:rPr>
              <a:t>, and flow data. The New York exchange point site included rack space for monitoring equipment, and both a </a:t>
            </a:r>
            <a:r>
              <a:rPr lang="en-US" sz="1200" b="0" i="0" u="none" strike="noStrike" cap="none" dirty="0" err="1">
                <a:solidFill>
                  <a:schemeClr val="dk1"/>
                </a:solidFill>
                <a:latin typeface="Calibri"/>
                <a:ea typeface="Calibri"/>
                <a:cs typeface="Calibri"/>
                <a:sym typeface="Calibri"/>
              </a:rPr>
              <a:t>perfSONAR</a:t>
            </a:r>
            <a:r>
              <a:rPr lang="en-US" sz="1200" b="0" i="0" u="none" strike="noStrike" cap="none" dirty="0">
                <a:solidFill>
                  <a:schemeClr val="dk1"/>
                </a:solidFill>
                <a:latin typeface="Calibri"/>
                <a:ea typeface="Calibri"/>
                <a:cs typeface="Calibri"/>
                <a:sym typeface="Calibri"/>
              </a:rPr>
              <a:t> node and a </a:t>
            </a:r>
            <a:r>
              <a:rPr lang="en-US" sz="1200" b="0" i="0" u="none" strike="noStrike" cap="none" dirty="0" err="1">
                <a:solidFill>
                  <a:schemeClr val="dk1"/>
                </a:solidFill>
                <a:latin typeface="Calibri"/>
                <a:ea typeface="Calibri"/>
                <a:cs typeface="Calibri"/>
                <a:sym typeface="Calibri"/>
              </a:rPr>
              <a:t>Tstat</a:t>
            </a:r>
            <a:r>
              <a:rPr lang="en-US" sz="1200" b="0" i="0" u="none" strike="noStrike" cap="none" dirty="0">
                <a:solidFill>
                  <a:schemeClr val="dk1"/>
                </a:solidFill>
                <a:latin typeface="Calibri"/>
                <a:ea typeface="Calibri"/>
                <a:cs typeface="Calibri"/>
                <a:sym typeface="Calibri"/>
              </a:rPr>
              <a:t> collection device are up and running. </a:t>
            </a:r>
            <a:endParaRPr dirty="0"/>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dirty="0"/>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also have a program that supports small </a:t>
            </a:r>
            <a:r>
              <a:rPr lang="en-US" sz="1200" b="0" i="0" u="none" strike="noStrike" cap="none" dirty="0" err="1">
                <a:solidFill>
                  <a:schemeClr val="dk1"/>
                </a:solidFill>
                <a:latin typeface="Calibri"/>
                <a:ea typeface="Calibri"/>
                <a:cs typeface="Calibri"/>
                <a:sym typeface="Calibri"/>
              </a:rPr>
              <a:t>perfSONAR</a:t>
            </a:r>
            <a:r>
              <a:rPr lang="en-US" sz="1200" b="0" i="0" u="none" strike="noStrike" cap="none" dirty="0">
                <a:solidFill>
                  <a:schemeClr val="dk1"/>
                </a:solidFill>
                <a:latin typeface="Calibri"/>
                <a:ea typeface="Calibri"/>
                <a:cs typeface="Calibri"/>
                <a:sym typeface="Calibri"/>
              </a:rPr>
              <a:t> node deployment and training for NRENs in Africa – there is high demand within in Africa for this training. We’ve done workshops in Kenya and just last week in Ghana</a:t>
            </a:r>
            <a:endParaRPr dirty="0"/>
          </a:p>
          <a:p>
            <a:pPr marL="457200" marR="0" lvl="1"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 will also be giving a one day introductory workshop at the upcoming UA meeting in Ethiopia</a:t>
            </a:r>
            <a:endParaRPr dirty="0"/>
          </a:p>
          <a:p>
            <a:pPr marL="457200" marR="0" lvl="1"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addition to the </a:t>
            </a:r>
            <a:r>
              <a:rPr lang="en-US" sz="1200" b="0" i="0" u="none" strike="noStrike" cap="none" dirty="0" err="1">
                <a:solidFill>
                  <a:schemeClr val="dk1"/>
                </a:solidFill>
                <a:latin typeface="Calibri"/>
                <a:ea typeface="Calibri"/>
                <a:cs typeface="Calibri"/>
                <a:sym typeface="Calibri"/>
              </a:rPr>
              <a:t>perfSONAR</a:t>
            </a:r>
            <a:r>
              <a:rPr lang="en-US" sz="1200" b="0" i="0" u="none" strike="noStrike" cap="none" dirty="0">
                <a:solidFill>
                  <a:schemeClr val="dk1"/>
                </a:solidFill>
                <a:latin typeface="Calibri"/>
                <a:ea typeface="Calibri"/>
                <a:cs typeface="Calibri"/>
                <a:sym typeface="Calibri"/>
              </a:rPr>
              <a:t> workshops we focus on Science Engagement </a:t>
            </a:r>
            <a:endParaRPr dirty="0"/>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effort attempts to better understand who is using the link? What does their performance look like? Who has data transfer needs but isn’t using the link? And targeted </a:t>
            </a:r>
            <a:r>
              <a:rPr lang="en-US" sz="1200" b="0" i="0" u="none" strike="noStrike" cap="none" dirty="0" err="1">
                <a:solidFill>
                  <a:schemeClr val="dk1"/>
                </a:solidFill>
                <a:latin typeface="Calibri"/>
                <a:ea typeface="Calibri"/>
                <a:cs typeface="Calibri"/>
                <a:sym typeface="Calibri"/>
              </a:rPr>
              <a:t>outrech</a:t>
            </a:r>
            <a:r>
              <a:rPr lang="en-US" sz="1200" b="0" i="0" u="none" strike="noStrike" cap="none" dirty="0">
                <a:solidFill>
                  <a:schemeClr val="dk1"/>
                </a:solidFill>
                <a:latin typeface="Calibri"/>
                <a:ea typeface="Calibri"/>
                <a:cs typeface="Calibri"/>
                <a:sym typeface="Calibri"/>
              </a:rPr>
              <a:t> to US researchers in Africa and Europe</a:t>
            </a:r>
            <a:endParaRPr dirty="0"/>
          </a:p>
          <a:p>
            <a:pPr marL="457200" marR="0" lvl="1"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385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01600" lvl="0" indent="0" rtl="0">
              <a:lnSpc>
                <a:spcPct val="115000"/>
              </a:lnSpc>
              <a:spcBef>
                <a:spcPts val="0"/>
              </a:spcBef>
              <a:spcAft>
                <a:spcPts val="0"/>
              </a:spcAft>
              <a:buClr>
                <a:schemeClr val="dk1"/>
              </a:buClr>
              <a:buSzPts val="1100"/>
              <a:buFont typeface="Arial"/>
              <a:buNone/>
            </a:pPr>
            <a:endParaRPr dirty="0"/>
          </a:p>
        </p:txBody>
      </p:sp>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Andrew!</a:t>
            </a:r>
            <a:endParaRPr/>
          </a:p>
          <a:p>
            <a:pPr marL="0" lvl="0" indent="0">
              <a:spcBef>
                <a:spcPts val="0"/>
              </a:spcBef>
              <a:spcAft>
                <a:spcPts val="0"/>
              </a:spcAft>
              <a:buNone/>
            </a:pPr>
            <a:r>
              <a:rPr lang="en-US"/>
              <a:t>Generally describe our networks in terms of endpoints - we have a 100g circuit from NY to London. Which can be ok for engineers, but might be confusing for scientists (‘I don’t work with anyone in the UK, why are you talking to me’). So we set out to find a way to better communicate to the world (and find out for ourselves) where all this data is going. We started digging through our flow data from the Autumn of 2017 and along the way we discovered some things that stuck out to us. Not necessarily bad, more like ‘I wonder why that is’, and maybe there are other networks that see similar</a:t>
            </a: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685800" y="841772"/>
            <a:ext cx="7772400" cy="1790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rgbClr val="09967F"/>
              </a:buClr>
              <a:buSzPts val="4500"/>
              <a:buFont typeface="Arial"/>
              <a:buNone/>
              <a:defRPr sz="4500" b="1" i="0" u="none" strike="noStrike" cap="none">
                <a:solidFill>
                  <a:srgbClr val="0996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R="0" lvl="2" algn="ctr"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R="0" lvl="3" algn="ctr"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R="0" lvl="4" algn="ctr"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28650" y="176399"/>
            <a:ext cx="7886700" cy="87023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9967F"/>
              </a:buClr>
              <a:buSzPts val="2700"/>
              <a:buFont typeface="Arial"/>
              <a:buNone/>
              <a:defRPr sz="2700" b="1" i="0" u="none" strike="noStrike" cap="none">
                <a:solidFill>
                  <a:srgbClr val="0996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Shape 78"/>
          <p:cNvSpPr txBox="1">
            <a:spLocks noGrp="1"/>
          </p:cNvSpPr>
          <p:nvPr>
            <p:ph type="body" idx="1"/>
          </p:nvPr>
        </p:nvSpPr>
        <p:spPr>
          <a:xfrm rot="5400000">
            <a:off x="2808355" y="-1074273"/>
            <a:ext cx="3527289" cy="78867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5350074" y="1467446"/>
            <a:ext cx="4358879"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9967F"/>
              </a:buClr>
              <a:buSzPts val="2700"/>
              <a:buFont typeface="Arial"/>
              <a:buNone/>
              <a:defRPr sz="2700" b="1" i="0" u="none" strike="noStrike" cap="none">
                <a:solidFill>
                  <a:srgbClr val="0996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Shape 84"/>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28650" y="176399"/>
            <a:ext cx="7886700" cy="87023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9967F"/>
              </a:buClr>
              <a:buSzPts val="2700"/>
              <a:buFont typeface="Arial"/>
              <a:buNone/>
              <a:defRPr sz="2700" b="1" i="0" u="none" strike="noStrike" cap="none">
                <a:solidFill>
                  <a:srgbClr val="0996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Shape 28"/>
          <p:cNvSpPr txBox="1">
            <a:spLocks noGrp="1"/>
          </p:cNvSpPr>
          <p:nvPr>
            <p:ph type="body" idx="1"/>
          </p:nvPr>
        </p:nvSpPr>
        <p:spPr>
          <a:xfrm>
            <a:off x="628650" y="1105433"/>
            <a:ext cx="7886700" cy="3527289"/>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888" y="1282305"/>
            <a:ext cx="7886700" cy="213955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09967F"/>
              </a:buClr>
              <a:buSzPts val="4500"/>
              <a:buFont typeface="Arial"/>
              <a:buNone/>
              <a:defRPr sz="4500" b="1" i="0" u="none" strike="noStrike" cap="none">
                <a:solidFill>
                  <a:srgbClr val="0996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623888" y="3442099"/>
            <a:ext cx="7886700" cy="112514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888888"/>
              </a:buClr>
              <a:buSzPts val="1500"/>
              <a:buFont typeface="Arial"/>
              <a:buNone/>
              <a:defRPr sz="1500" b="1" i="0" u="none" strike="noStrike" cap="none">
                <a:solidFill>
                  <a:srgbClr val="888888"/>
                </a:solidFill>
                <a:latin typeface="Arial"/>
                <a:ea typeface="Arial"/>
                <a:cs typeface="Arial"/>
                <a:sym typeface="Arial"/>
              </a:defRPr>
            </a:lvl2pPr>
            <a:lvl3pPr marL="1371600" marR="0" lvl="2" indent="-228600" algn="l" rtl="0">
              <a:lnSpc>
                <a:spcPct val="90000"/>
              </a:lnSpc>
              <a:spcBef>
                <a:spcPts val="375"/>
              </a:spcBef>
              <a:spcAft>
                <a:spcPts val="0"/>
              </a:spcAft>
              <a:buClr>
                <a:srgbClr val="888888"/>
              </a:buClr>
              <a:buSzPts val="1350"/>
              <a:buFont typeface="Arial"/>
              <a:buNone/>
              <a:defRPr sz="1350" b="1" i="0" u="none" strike="noStrike" cap="none">
                <a:solidFill>
                  <a:srgbClr val="888888"/>
                </a:solidFill>
                <a:latin typeface="Arial"/>
                <a:ea typeface="Arial"/>
                <a:cs typeface="Arial"/>
                <a:sym typeface="Arial"/>
              </a:defRPr>
            </a:lvl3pPr>
            <a:lvl4pPr marL="1828800" marR="0" lvl="3" indent="-228600" algn="l" rtl="0">
              <a:lnSpc>
                <a:spcPct val="90000"/>
              </a:lnSpc>
              <a:spcBef>
                <a:spcPts val="375"/>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4pPr>
            <a:lvl5pPr marL="2286000" marR="0" lvl="4" indent="-228600" algn="l" rtl="0">
              <a:lnSpc>
                <a:spcPct val="90000"/>
              </a:lnSpc>
              <a:spcBef>
                <a:spcPts val="375"/>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176399"/>
            <a:ext cx="7886700" cy="87023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9967F"/>
              </a:buClr>
              <a:buSzPts val="2700"/>
              <a:buFont typeface="Arial"/>
              <a:buNone/>
              <a:defRPr sz="2700" b="1" i="0" u="none" strike="noStrike" cap="none">
                <a:solidFill>
                  <a:srgbClr val="0996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273845"/>
            <a:ext cx="7886700"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9967F"/>
              </a:buClr>
              <a:buSzPts val="2700"/>
              <a:buFont typeface="Arial"/>
              <a:buNone/>
              <a:defRPr sz="2700" b="1" i="0" u="none" strike="noStrike" cap="none">
                <a:solidFill>
                  <a:srgbClr val="0996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629842" y="1260872"/>
            <a:ext cx="3868340" cy="6179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2" y="1878806"/>
            <a:ext cx="3868340" cy="2763441"/>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1" y="1260872"/>
            <a:ext cx="3887391" cy="6179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1" y="1878806"/>
            <a:ext cx="3887391" cy="2763441"/>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176399"/>
            <a:ext cx="7886700" cy="87023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9967F"/>
              </a:buClr>
              <a:buSzPts val="2700"/>
              <a:buFont typeface="Arial"/>
              <a:buNone/>
              <a:defRPr sz="2700" b="1" i="0" u="none" strike="noStrike" cap="none">
                <a:solidFill>
                  <a:srgbClr val="0996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9841" y="342900"/>
            <a:ext cx="2949178" cy="120015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09967F"/>
              </a:buClr>
              <a:buSzPts val="2400"/>
              <a:buFont typeface="Arial"/>
              <a:buNone/>
              <a:defRPr sz="2400" b="1" i="0" u="none" strike="noStrike" cap="none">
                <a:solidFill>
                  <a:srgbClr val="0996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Shape 64"/>
          <p:cNvSpPr txBox="1">
            <a:spLocks noGrp="1"/>
          </p:cNvSpPr>
          <p:nvPr>
            <p:ph type="body" idx="1"/>
          </p:nvPr>
        </p:nvSpPr>
        <p:spPr>
          <a:xfrm>
            <a:off x="3887391" y="740570"/>
            <a:ext cx="4629150" cy="3655219"/>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914400" marR="0" lvl="1" indent="-361950" algn="l" rtl="0">
              <a:lnSpc>
                <a:spcPct val="90000"/>
              </a:lnSpc>
              <a:spcBef>
                <a:spcPts val="375"/>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Arial"/>
                <a:ea typeface="Arial"/>
                <a:cs typeface="Arial"/>
                <a:sym typeface="Arial"/>
              </a:defRPr>
            </a:lvl4pPr>
            <a:lvl5pPr marL="2286000" marR="0" lvl="4"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Arial"/>
                <a:ea typeface="Arial"/>
                <a:cs typeface="Arial"/>
                <a:sym typeface="Arial"/>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629841" y="1543050"/>
            <a:ext cx="2949178" cy="285869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29841" y="342900"/>
            <a:ext cx="2949178" cy="120015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09967F"/>
              </a:buClr>
              <a:buSzPts val="2400"/>
              <a:buFont typeface="Arial"/>
              <a:buNone/>
              <a:defRPr sz="2400" b="1" i="0" u="none" strike="noStrike" cap="none">
                <a:solidFill>
                  <a:srgbClr val="0996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Shape 71"/>
          <p:cNvSpPr>
            <a:spLocks noGrp="1"/>
          </p:cNvSpPr>
          <p:nvPr>
            <p:ph type="pic" idx="2"/>
          </p:nvPr>
        </p:nvSpPr>
        <p:spPr>
          <a:xfrm>
            <a:off x="3887391" y="740570"/>
            <a:ext cx="4629150" cy="3655219"/>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629841" y="1543050"/>
            <a:ext cx="2949178" cy="285869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176399"/>
            <a:ext cx="7886700" cy="87023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9967F"/>
              </a:buClr>
              <a:buSzPts val="2700"/>
              <a:buFont typeface="Arial"/>
              <a:buNone/>
              <a:defRPr sz="2700" b="1" i="0" u="none" strike="noStrike" cap="none">
                <a:solidFill>
                  <a:srgbClr val="0996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105433"/>
            <a:ext cx="7886700" cy="3527289"/>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5" name="Shape 15"/>
          <p:cNvSpPr/>
          <p:nvPr/>
        </p:nvSpPr>
        <p:spPr>
          <a:xfrm>
            <a:off x="-1" y="4478484"/>
            <a:ext cx="9144001" cy="665018"/>
          </a:xfrm>
          <a:prstGeom prst="rect">
            <a:avLst/>
          </a:prstGeom>
          <a:solidFill>
            <a:srgbClr val="ABE0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pic>
        <p:nvPicPr>
          <p:cNvPr id="16" name="Shape 16"/>
          <p:cNvPicPr preferRelativeResize="0"/>
          <p:nvPr/>
        </p:nvPicPr>
        <p:blipFill rotWithShape="1">
          <a:blip r:embed="rId13">
            <a:alphaModFix/>
          </a:blip>
          <a:srcRect/>
          <a:stretch/>
        </p:blipFill>
        <p:spPr>
          <a:xfrm>
            <a:off x="6251322" y="4578631"/>
            <a:ext cx="809015" cy="814643"/>
          </a:xfrm>
          <a:prstGeom prst="rect">
            <a:avLst/>
          </a:prstGeom>
          <a:noFill/>
          <a:ln>
            <a:noFill/>
          </a:ln>
        </p:spPr>
      </p:pic>
      <p:pic>
        <p:nvPicPr>
          <p:cNvPr id="17" name="Shape 17" descr="IU_Signature_horz.psd"/>
          <p:cNvPicPr preferRelativeResize="0"/>
          <p:nvPr/>
        </p:nvPicPr>
        <p:blipFill rotWithShape="1">
          <a:blip r:embed="rId14">
            <a:alphaModFix/>
          </a:blip>
          <a:srcRect/>
          <a:stretch/>
        </p:blipFill>
        <p:spPr>
          <a:xfrm>
            <a:off x="513195" y="4626982"/>
            <a:ext cx="3385067" cy="513095"/>
          </a:xfrm>
          <a:prstGeom prst="rect">
            <a:avLst/>
          </a:prstGeom>
          <a:noFill/>
          <a:ln>
            <a:noFill/>
          </a:ln>
        </p:spPr>
      </p:pic>
      <p:sp>
        <p:nvSpPr>
          <p:cNvPr id="18" name="Shape 18"/>
          <p:cNvSpPr/>
          <p:nvPr/>
        </p:nvSpPr>
        <p:spPr>
          <a:xfrm>
            <a:off x="0" y="4471939"/>
            <a:ext cx="9144000" cy="105557"/>
          </a:xfrm>
          <a:prstGeom prst="rect">
            <a:avLst/>
          </a:prstGeom>
          <a:solidFill>
            <a:srgbClr val="B20838"/>
          </a:solidFill>
          <a:ln>
            <a:noFill/>
          </a:ln>
          <a:effectLst>
            <a:outerShdw blurRad="40000" dist="23000" dir="5400000" rotWithShape="0">
              <a:schemeClr val="dk1">
                <a:alpha val="3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9" name="Shape 19"/>
          <p:cNvSpPr txBox="1"/>
          <p:nvPr/>
        </p:nvSpPr>
        <p:spPr>
          <a:xfrm>
            <a:off x="6696667" y="4589871"/>
            <a:ext cx="2447333" cy="6232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cap="none">
                <a:solidFill>
                  <a:schemeClr val="dk1"/>
                </a:solidFill>
                <a:latin typeface="Arial"/>
                <a:ea typeface="Arial"/>
                <a:cs typeface="Arial"/>
                <a:sym typeface="Arial"/>
              </a:rPr>
              <a:t>INTERNATIONAL</a:t>
            </a:r>
            <a:endParaRPr/>
          </a:p>
          <a:p>
            <a:pPr marL="0" marR="0" lvl="0" indent="0" algn="ctr" rtl="0">
              <a:spcBef>
                <a:spcPts val="0"/>
              </a:spcBef>
              <a:spcAft>
                <a:spcPts val="0"/>
              </a:spcAft>
              <a:buNone/>
            </a:pPr>
            <a:r>
              <a:rPr lang="en-US" sz="1200" b="1" i="0" u="none" strike="noStrike" cap="none">
                <a:solidFill>
                  <a:schemeClr val="dk1"/>
                </a:solidFill>
                <a:latin typeface="Arial"/>
                <a:ea typeface="Arial"/>
                <a:cs typeface="Arial"/>
                <a:sym typeface="Arial"/>
              </a:rPr>
              <a:t>NETWORKS</a:t>
            </a:r>
            <a:endParaRPr/>
          </a:p>
          <a:p>
            <a:pPr marL="0" marR="0" lvl="0" indent="0" algn="ctr" rtl="0">
              <a:spcBef>
                <a:spcPts val="0"/>
              </a:spcBef>
              <a:spcAft>
                <a:spcPts val="0"/>
              </a:spcAft>
              <a:buNone/>
            </a:pPr>
            <a:r>
              <a:rPr lang="en-US" sz="1050" b="1" i="0" u="none" strike="noStrike" cap="none">
                <a:solidFill>
                  <a:schemeClr val="dk1"/>
                </a:solidFill>
                <a:latin typeface="Arial"/>
                <a:ea typeface="Arial"/>
                <a:cs typeface="Arial"/>
                <a:sym typeface="Arial"/>
              </a:rPr>
              <a:t>At Indiana University</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dmoyn@i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in.iu.edu/" TargetMode="External"/><Relationship Id="rId4" Type="http://schemas.openxmlformats.org/officeDocument/2006/relationships/hyperlink" Target="mailto:leea@i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a:stretch/>
        </p:blipFill>
        <p:spPr>
          <a:xfrm>
            <a:off x="513443" y="406848"/>
            <a:ext cx="2916430" cy="815851"/>
          </a:xfrm>
          <a:prstGeom prst="rect">
            <a:avLst/>
          </a:prstGeom>
          <a:noFill/>
          <a:ln>
            <a:noFill/>
          </a:ln>
        </p:spPr>
      </p:pic>
      <p:sp>
        <p:nvSpPr>
          <p:cNvPr id="93" name="Shape 93"/>
          <p:cNvSpPr txBox="1"/>
          <p:nvPr/>
        </p:nvSpPr>
        <p:spPr>
          <a:xfrm>
            <a:off x="4083806" y="2221612"/>
            <a:ext cx="447236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In and Out of Africa: Improving Routing for International R and E Traffic</a:t>
            </a:r>
            <a:endParaRPr/>
          </a:p>
        </p:txBody>
      </p:sp>
      <p:sp>
        <p:nvSpPr>
          <p:cNvPr id="94" name="Shape 94"/>
          <p:cNvSpPr txBox="1"/>
          <p:nvPr/>
        </p:nvSpPr>
        <p:spPr>
          <a:xfrm>
            <a:off x="4083806" y="3189514"/>
            <a:ext cx="2948628"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Edward Moynihan, Andrew Lee June 10, 2018</a:t>
            </a:r>
            <a:endParaRPr/>
          </a:p>
        </p:txBody>
      </p:sp>
      <p:pic>
        <p:nvPicPr>
          <p:cNvPr id="95" name="Shape 95" descr="NEAAR_logo_hi-res.jpg"/>
          <p:cNvPicPr preferRelativeResize="0"/>
          <p:nvPr/>
        </p:nvPicPr>
        <p:blipFill rotWithShape="1">
          <a:blip r:embed="rId4">
            <a:alphaModFix/>
          </a:blip>
          <a:srcRect/>
          <a:stretch/>
        </p:blipFill>
        <p:spPr>
          <a:xfrm>
            <a:off x="6627369" y="-3"/>
            <a:ext cx="2162831" cy="1545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628650" y="176399"/>
            <a:ext cx="7886700" cy="87023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967F"/>
              </a:buClr>
              <a:buSzPts val="2700"/>
              <a:buFont typeface="Arial"/>
              <a:buNone/>
            </a:pPr>
            <a:endParaRPr sz="2700" b="1" i="0" u="none" strike="noStrike" cap="none">
              <a:solidFill>
                <a:srgbClr val="09967F"/>
              </a:solidFill>
              <a:latin typeface="Arial"/>
              <a:ea typeface="Arial"/>
              <a:cs typeface="Arial"/>
              <a:sym typeface="Arial"/>
            </a:endParaRPr>
          </a:p>
        </p:txBody>
      </p:sp>
      <p:sp>
        <p:nvSpPr>
          <p:cNvPr id="159" name="Shape 159"/>
          <p:cNvSpPr txBox="1">
            <a:spLocks noGrp="1"/>
          </p:cNvSpPr>
          <p:nvPr>
            <p:ph type="body" idx="1"/>
          </p:nvPr>
        </p:nvSpPr>
        <p:spPr>
          <a:xfrm>
            <a:off x="628650" y="1105433"/>
            <a:ext cx="7886700" cy="3527289"/>
          </a:xfrm>
          <a:prstGeom prst="rect">
            <a:avLst/>
          </a:prstGeom>
          <a:noFill/>
          <a:ln>
            <a:noFill/>
          </a:ln>
        </p:spPr>
        <p:txBody>
          <a:bodyPr spcFirstLastPara="1" wrap="square" lIns="91425" tIns="45700" rIns="91425" bIns="45700" anchor="t" anchorCtr="0">
            <a:noAutofit/>
          </a:bodyPr>
          <a:lstStyle/>
          <a:p>
            <a:pPr marL="171450" marR="0" lvl="0" indent="-38100" algn="l" rtl="0">
              <a:lnSpc>
                <a:spcPct val="90000"/>
              </a:lnSpc>
              <a:spcBef>
                <a:spcPts val="0"/>
              </a:spcBef>
              <a:spcAft>
                <a:spcPts val="0"/>
              </a:spcAft>
              <a:buClr>
                <a:schemeClr val="dk1"/>
              </a:buClr>
              <a:buSzPts val="2100"/>
              <a:buFont typeface="Arial"/>
              <a:buNone/>
            </a:pPr>
            <a:endParaRPr sz="2100" b="1" i="0" u="none" strike="noStrike" cap="none">
              <a:solidFill>
                <a:schemeClr val="dk1"/>
              </a:solidFill>
              <a:latin typeface="Arial"/>
              <a:ea typeface="Arial"/>
              <a:cs typeface="Arial"/>
              <a:sym typeface="Arial"/>
            </a:endParaRPr>
          </a:p>
        </p:txBody>
      </p:sp>
      <p:pic>
        <p:nvPicPr>
          <p:cNvPr id="160" name="Shape 160"/>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628650" y="176399"/>
            <a:ext cx="7886700" cy="870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a:t>Research Results</a:t>
            </a:r>
            <a:endParaRPr sz="2400"/>
          </a:p>
        </p:txBody>
      </p:sp>
      <p:sp>
        <p:nvSpPr>
          <p:cNvPr id="167" name="Shape 167"/>
          <p:cNvSpPr txBox="1">
            <a:spLocks noGrp="1"/>
          </p:cNvSpPr>
          <p:nvPr>
            <p:ph type="body" idx="1"/>
          </p:nvPr>
        </p:nvSpPr>
        <p:spPr>
          <a:xfrm>
            <a:off x="434340" y="973258"/>
            <a:ext cx="7886700" cy="3527400"/>
          </a:xfrm>
          <a:prstGeom prst="rect">
            <a:avLst/>
          </a:prstGeom>
        </p:spPr>
        <p:txBody>
          <a:bodyPr spcFirstLastPara="1" wrap="square" lIns="91425" tIns="91425" rIns="91425" bIns="91425" anchor="t" anchorCtr="0">
            <a:noAutofit/>
          </a:bodyPr>
          <a:lstStyle/>
          <a:p>
            <a:pPr marL="457200" lvl="0" indent="-361950" rtl="0">
              <a:spcBef>
                <a:spcPts val="750"/>
              </a:spcBef>
              <a:spcAft>
                <a:spcPts val="0"/>
              </a:spcAft>
              <a:buSzPts val="2100"/>
              <a:buChar char="•"/>
            </a:pPr>
            <a:r>
              <a:rPr lang="en-US" dirty="0"/>
              <a:t>Of 249 Countries (ISO 3166-1)</a:t>
            </a:r>
            <a:endParaRPr dirty="0"/>
          </a:p>
          <a:p>
            <a:pPr marL="914400" lvl="1" indent="-342900" rtl="0">
              <a:spcBef>
                <a:spcPts val="0"/>
              </a:spcBef>
              <a:spcAft>
                <a:spcPts val="0"/>
              </a:spcAft>
              <a:buSzPts val="1800"/>
              <a:buChar char="•"/>
            </a:pPr>
            <a:r>
              <a:rPr lang="en-US" b="0" dirty="0"/>
              <a:t>NEAAR: 166 (17)</a:t>
            </a:r>
            <a:endParaRPr b="0" dirty="0"/>
          </a:p>
          <a:p>
            <a:pPr marL="914400" lvl="1" indent="-342900" rtl="0">
              <a:spcBef>
                <a:spcPts val="0"/>
              </a:spcBef>
              <a:spcAft>
                <a:spcPts val="0"/>
              </a:spcAft>
              <a:buSzPts val="1800"/>
              <a:buChar char="•"/>
            </a:pPr>
            <a:r>
              <a:rPr lang="en-US" b="0" dirty="0" err="1"/>
              <a:t>TransPAC</a:t>
            </a:r>
            <a:r>
              <a:rPr lang="en-US" b="0" dirty="0"/>
              <a:t>: 181 (32)</a:t>
            </a:r>
            <a:endParaRPr b="0" dirty="0"/>
          </a:p>
          <a:p>
            <a:pPr marL="914400" lvl="1" indent="-342900" rtl="0">
              <a:spcBef>
                <a:spcPts val="0"/>
              </a:spcBef>
              <a:spcAft>
                <a:spcPts val="0"/>
              </a:spcAft>
              <a:buSzPts val="1800"/>
              <a:buChar char="•"/>
            </a:pPr>
            <a:r>
              <a:rPr lang="en-US" b="0" dirty="0"/>
              <a:t>Both: 198</a:t>
            </a:r>
          </a:p>
          <a:p>
            <a:pPr marL="571500" lvl="1" indent="0" rtl="0">
              <a:spcBef>
                <a:spcPts val="0"/>
              </a:spcBef>
              <a:spcAft>
                <a:spcPts val="0"/>
              </a:spcAft>
              <a:buSzPts val="1800"/>
              <a:buNone/>
            </a:pPr>
            <a:endParaRPr b="0" dirty="0"/>
          </a:p>
          <a:p>
            <a:pPr marL="457200" lvl="0" indent="-361950" rtl="0">
              <a:spcBef>
                <a:spcPts val="0"/>
              </a:spcBef>
              <a:spcAft>
                <a:spcPts val="0"/>
              </a:spcAft>
              <a:buSzPts val="2100"/>
              <a:buChar char="•"/>
            </a:pPr>
            <a:r>
              <a:rPr lang="en-US" dirty="0"/>
              <a:t>Just looking at the map, some things seemed odd</a:t>
            </a:r>
            <a:endParaRPr dirty="0"/>
          </a:p>
          <a:p>
            <a:pPr marL="914400" lvl="1" indent="-342900" rtl="0">
              <a:spcBef>
                <a:spcPts val="0"/>
              </a:spcBef>
              <a:spcAft>
                <a:spcPts val="0"/>
              </a:spcAft>
              <a:buSzPts val="1800"/>
              <a:buChar char="•"/>
            </a:pPr>
            <a:r>
              <a:rPr lang="en-US" b="0" dirty="0"/>
              <a:t>African and European countries showing up on the </a:t>
            </a:r>
            <a:r>
              <a:rPr lang="en-US" b="0" dirty="0" err="1"/>
              <a:t>TransPAC</a:t>
            </a:r>
            <a:r>
              <a:rPr lang="en-US" b="0" dirty="0"/>
              <a:t> circuit</a:t>
            </a:r>
            <a:endParaRPr b="0" dirty="0"/>
          </a:p>
          <a:p>
            <a:pPr marL="914400" lvl="1" indent="-342900">
              <a:spcBef>
                <a:spcPts val="0"/>
              </a:spcBef>
              <a:spcAft>
                <a:spcPts val="0"/>
              </a:spcAft>
              <a:buSzPts val="1800"/>
              <a:buChar char="•"/>
            </a:pPr>
            <a:r>
              <a:rPr lang="en-US" b="0" dirty="0"/>
              <a:t>Traffic for countries that don’t have an established NREN</a:t>
            </a:r>
            <a:endParaRPr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28650" y="-1"/>
            <a:ext cx="7886700" cy="870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967F"/>
              </a:buClr>
              <a:buSzPts val="2700"/>
              <a:buFont typeface="Arial"/>
              <a:buNone/>
            </a:pPr>
            <a:r>
              <a:rPr lang="en-US"/>
              <a:t>DNS Strangeness</a:t>
            </a:r>
            <a:endParaRPr/>
          </a:p>
        </p:txBody>
      </p:sp>
      <p:sp>
        <p:nvSpPr>
          <p:cNvPr id="173" name="Shape 173"/>
          <p:cNvSpPr txBox="1">
            <a:spLocks noGrp="1"/>
          </p:cNvSpPr>
          <p:nvPr>
            <p:ph type="body" idx="1"/>
          </p:nvPr>
        </p:nvSpPr>
        <p:spPr>
          <a:xfrm>
            <a:off x="628650" y="808058"/>
            <a:ext cx="7886700" cy="3527400"/>
          </a:xfrm>
          <a:prstGeom prst="rect">
            <a:avLst/>
          </a:prstGeom>
          <a:noFill/>
          <a:ln>
            <a:noFill/>
          </a:ln>
        </p:spPr>
        <p:txBody>
          <a:bodyPr spcFirstLastPara="1" wrap="square" lIns="91425" tIns="45700" rIns="91425" bIns="45700" anchor="t" anchorCtr="0">
            <a:noAutofit/>
          </a:bodyPr>
          <a:lstStyle/>
          <a:p>
            <a:pPr marL="171450" lvl="0" indent="-171450" rtl="0">
              <a:spcBef>
                <a:spcPts val="0"/>
              </a:spcBef>
              <a:spcAft>
                <a:spcPts val="0"/>
              </a:spcAft>
              <a:buSzPts val="2100"/>
              <a:buChar char="•"/>
            </a:pPr>
            <a:r>
              <a:rPr lang="en-US" dirty="0"/>
              <a:t>DNS Traffic between South Africa and WIDE-Japan M-Root Servers?</a:t>
            </a:r>
            <a:endParaRPr dirty="0"/>
          </a:p>
          <a:p>
            <a:pPr marL="514350" lvl="1" indent="-171450" rtl="0">
              <a:spcBef>
                <a:spcPts val="0"/>
              </a:spcBef>
              <a:spcAft>
                <a:spcPts val="0"/>
              </a:spcAft>
              <a:buSzPts val="1800"/>
              <a:buChar char="•"/>
            </a:pPr>
            <a:r>
              <a:rPr lang="en-US" b="0" dirty="0"/>
              <a:t>DNS misconfiguration? There are closer servers.</a:t>
            </a:r>
            <a:endParaRPr b="0" dirty="0"/>
          </a:p>
          <a:p>
            <a:pPr marL="514350" lvl="1" indent="-171450" rtl="0">
              <a:spcBef>
                <a:spcPts val="0"/>
              </a:spcBef>
              <a:spcAft>
                <a:spcPts val="0"/>
              </a:spcAft>
              <a:buSzPts val="1800"/>
              <a:buChar char="•"/>
            </a:pPr>
            <a:r>
              <a:rPr lang="en-US" b="0" dirty="0"/>
              <a:t>Purposefully done? </a:t>
            </a:r>
            <a:endParaRPr b="0" dirty="0"/>
          </a:p>
          <a:p>
            <a:pPr marL="514350" lvl="1" indent="-171450" rtl="0">
              <a:spcBef>
                <a:spcPts val="0"/>
              </a:spcBef>
              <a:spcAft>
                <a:spcPts val="0"/>
              </a:spcAft>
              <a:buSzPts val="1800"/>
              <a:buChar char="•"/>
            </a:pPr>
            <a:r>
              <a:rPr lang="en-US" b="0" dirty="0"/>
              <a:t>Anycast issue?</a:t>
            </a:r>
            <a:endParaRPr b="0" dirty="0"/>
          </a:p>
          <a:p>
            <a:pPr marL="857250" lvl="2" indent="-171450" rtl="0">
              <a:spcBef>
                <a:spcPts val="0"/>
              </a:spcBef>
              <a:spcAft>
                <a:spcPts val="0"/>
              </a:spcAft>
              <a:buSzPts val="1800"/>
              <a:buChar char="•"/>
            </a:pPr>
            <a:r>
              <a:rPr lang="en-US" b="0" dirty="0"/>
              <a:t>Routing misconfiguration?</a:t>
            </a:r>
            <a:endParaRPr b="0" dirty="0"/>
          </a:p>
          <a:p>
            <a:pPr marL="857250" lvl="2" indent="-171450" rtl="0">
              <a:spcBef>
                <a:spcPts val="0"/>
              </a:spcBef>
              <a:spcAft>
                <a:spcPts val="0"/>
              </a:spcAft>
              <a:buSzPts val="1800"/>
              <a:buChar char="•"/>
            </a:pPr>
            <a:r>
              <a:rPr lang="en-US" b="0" dirty="0"/>
              <a:t>Global best practices may be needed to keep Anycast in Region</a:t>
            </a:r>
            <a:endParaRPr b="0" dirty="0"/>
          </a:p>
          <a:p>
            <a:pPr marL="342900" lvl="1" indent="0" rtl="0">
              <a:spcBef>
                <a:spcPts val="0"/>
              </a:spcBef>
              <a:spcAft>
                <a:spcPts val="0"/>
              </a:spcAft>
              <a:buSzPts val="1800"/>
              <a:buNone/>
            </a:pPr>
            <a:endParaRPr lang="en-US" dirty="0"/>
          </a:p>
          <a:p>
            <a:pPr marL="171450" indent="-285750">
              <a:spcBef>
                <a:spcPts val="0"/>
              </a:spcBef>
            </a:pPr>
            <a:r>
              <a:rPr lang="en-US" dirty="0"/>
              <a:t>Why Africa-GEANT-ANA/NEAAR-Internet2-TransPAC-Japan?</a:t>
            </a:r>
            <a:endParaRPr dirty="0"/>
          </a:p>
          <a:p>
            <a:pPr marL="857250" lvl="2" indent="-171450" rtl="0">
              <a:spcBef>
                <a:spcPts val="0"/>
              </a:spcBef>
              <a:spcAft>
                <a:spcPts val="0"/>
              </a:spcAft>
              <a:buSzPts val="1800"/>
              <a:buChar char="•"/>
            </a:pPr>
            <a:r>
              <a:rPr lang="en-US" b="0" dirty="0"/>
              <a:t>Why not over the TEIN or other links between EU and Asia?</a:t>
            </a:r>
            <a:endParaRPr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53375" y="0"/>
            <a:ext cx="9144000" cy="771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Routing thru US for traffic destined to Asia</a:t>
            </a:r>
            <a:endParaRPr dirty="0"/>
          </a:p>
        </p:txBody>
      </p:sp>
      <p:sp>
        <p:nvSpPr>
          <p:cNvPr id="180" name="Shape 180"/>
          <p:cNvSpPr txBox="1">
            <a:spLocks noGrp="1"/>
          </p:cNvSpPr>
          <p:nvPr>
            <p:ph type="body" idx="1"/>
          </p:nvPr>
        </p:nvSpPr>
        <p:spPr>
          <a:xfrm>
            <a:off x="0" y="905625"/>
            <a:ext cx="4020000" cy="3731100"/>
          </a:xfrm>
          <a:prstGeom prst="rect">
            <a:avLst/>
          </a:prstGeom>
        </p:spPr>
        <p:txBody>
          <a:bodyPr spcFirstLastPara="1" wrap="square" lIns="91425" tIns="91425" rIns="91425" bIns="91425" anchor="t" anchorCtr="0">
            <a:noAutofit/>
          </a:bodyPr>
          <a:lstStyle/>
          <a:p>
            <a:pPr marL="171450" lvl="0" indent="-127000" rtl="0">
              <a:spcBef>
                <a:spcPts val="0"/>
              </a:spcBef>
              <a:spcAft>
                <a:spcPts val="0"/>
              </a:spcAft>
              <a:buSzPts val="1400"/>
              <a:buChar char="•"/>
            </a:pPr>
            <a:r>
              <a:rPr lang="en-US" sz="1400" dirty="0"/>
              <a:t>European hosts consistently show up in Top 10 reports </a:t>
            </a:r>
            <a:endParaRPr sz="1400" dirty="0"/>
          </a:p>
          <a:p>
            <a:pPr marL="514350" lvl="1" indent="-146050" rtl="0">
              <a:spcBef>
                <a:spcPts val="0"/>
              </a:spcBef>
              <a:spcAft>
                <a:spcPts val="0"/>
              </a:spcAft>
              <a:buSzPts val="1400"/>
              <a:buChar char="•"/>
            </a:pPr>
            <a:r>
              <a:rPr lang="en-US" sz="1400" b="0" dirty="0"/>
              <a:t>Are there possible routing changes that could be employed? 15 vs 25 or more hops in some instances.</a:t>
            </a:r>
            <a:endParaRPr sz="1400" b="0" dirty="0"/>
          </a:p>
          <a:p>
            <a:pPr marL="514350" lvl="1" indent="-146050" rtl="0">
              <a:spcBef>
                <a:spcPts val="0"/>
              </a:spcBef>
              <a:spcAft>
                <a:spcPts val="0"/>
              </a:spcAft>
              <a:buSzPts val="1400"/>
              <a:buChar char="•"/>
            </a:pPr>
            <a:r>
              <a:rPr lang="en-US" sz="1400" b="0" dirty="0"/>
              <a:t>Steer traffic to TEIN?</a:t>
            </a:r>
            <a:endParaRPr sz="1400" b="0" dirty="0"/>
          </a:p>
          <a:p>
            <a:pPr marL="514350" lvl="1" indent="-146050" rtl="0">
              <a:spcBef>
                <a:spcPts val="0"/>
              </a:spcBef>
              <a:spcAft>
                <a:spcPts val="0"/>
              </a:spcAft>
              <a:buSzPts val="1400"/>
              <a:buChar char="•"/>
            </a:pPr>
            <a:r>
              <a:rPr lang="en-US" sz="1400" b="0" dirty="0"/>
              <a:t>Political / Financial choice?</a:t>
            </a:r>
            <a:endParaRPr sz="1400" b="0" dirty="0"/>
          </a:p>
          <a:p>
            <a:pPr marL="0" lvl="0" indent="0" rtl="0">
              <a:spcBef>
                <a:spcPts val="0"/>
              </a:spcBef>
              <a:spcAft>
                <a:spcPts val="0"/>
              </a:spcAft>
              <a:buNone/>
            </a:pPr>
            <a:endParaRPr sz="1400" b="0" dirty="0"/>
          </a:p>
          <a:p>
            <a:pPr marL="171450" lvl="0" indent="-127000" rtl="0">
              <a:spcBef>
                <a:spcPts val="0"/>
              </a:spcBef>
              <a:spcAft>
                <a:spcPts val="0"/>
              </a:spcAft>
              <a:buSzPts val="1400"/>
              <a:buChar char="•"/>
            </a:pPr>
            <a:r>
              <a:rPr lang="en-US" sz="1400" dirty="0"/>
              <a:t>Some Asian NRENs specifically AS pad their announcements to European NRENs to steer traffic to US.</a:t>
            </a:r>
            <a:endParaRPr sz="1400" dirty="0"/>
          </a:p>
        </p:txBody>
      </p:sp>
      <p:sp>
        <p:nvSpPr>
          <p:cNvPr id="181" name="Shape 181"/>
          <p:cNvSpPr>
            <a:spLocks noGrp="1"/>
          </p:cNvSpPr>
          <p:nvPr>
            <p:ph type="pic" idx="2"/>
          </p:nvPr>
        </p:nvSpPr>
        <p:spPr>
          <a:xfrm>
            <a:off x="3887399" y="740575"/>
            <a:ext cx="4252200" cy="36552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endParaRPr/>
          </a:p>
        </p:txBody>
      </p:sp>
      <p:pic>
        <p:nvPicPr>
          <p:cNvPr id="182" name="Shape 182"/>
          <p:cNvPicPr preferRelativeResize="0"/>
          <p:nvPr/>
        </p:nvPicPr>
        <p:blipFill>
          <a:blip r:embed="rId3">
            <a:alphaModFix/>
          </a:blip>
          <a:stretch>
            <a:fillRect/>
          </a:stretch>
        </p:blipFill>
        <p:spPr>
          <a:xfrm>
            <a:off x="3959175" y="820100"/>
            <a:ext cx="4875775" cy="3575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628650" y="-1"/>
            <a:ext cx="7886700" cy="870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More... </a:t>
            </a:r>
            <a:endParaRPr dirty="0"/>
          </a:p>
        </p:txBody>
      </p:sp>
      <p:sp>
        <p:nvSpPr>
          <p:cNvPr id="189" name="Shape 189"/>
          <p:cNvSpPr txBox="1">
            <a:spLocks noGrp="1"/>
          </p:cNvSpPr>
          <p:nvPr>
            <p:ph type="body" idx="1"/>
          </p:nvPr>
        </p:nvSpPr>
        <p:spPr>
          <a:xfrm>
            <a:off x="628650" y="696800"/>
            <a:ext cx="7886700" cy="3609000"/>
          </a:xfrm>
          <a:prstGeom prst="rect">
            <a:avLst/>
          </a:prstGeom>
        </p:spPr>
        <p:txBody>
          <a:bodyPr spcFirstLastPara="1" wrap="square" lIns="91425" tIns="91425" rIns="91425" bIns="91425" anchor="t" anchorCtr="0">
            <a:noAutofit/>
          </a:bodyPr>
          <a:lstStyle/>
          <a:p>
            <a:pPr marL="171450" lvl="0" indent="-171450" rtl="0">
              <a:spcBef>
                <a:spcPts val="0"/>
              </a:spcBef>
              <a:spcAft>
                <a:spcPts val="0"/>
              </a:spcAft>
              <a:buSzPts val="2100"/>
              <a:buChar char="•"/>
            </a:pPr>
            <a:r>
              <a:rPr lang="en-US" dirty="0"/>
              <a:t>Routing of Commercial Traffic</a:t>
            </a:r>
            <a:endParaRPr dirty="0"/>
          </a:p>
          <a:p>
            <a:pPr marL="514350" lvl="1" indent="-171450" rtl="0">
              <a:spcBef>
                <a:spcPts val="0"/>
              </a:spcBef>
              <a:spcAft>
                <a:spcPts val="0"/>
              </a:spcAft>
              <a:buSzPts val="1800"/>
              <a:buChar char="•"/>
            </a:pPr>
            <a:r>
              <a:rPr lang="en-US" b="0" dirty="0"/>
              <a:t>African RENs advertising Google Global Cache in route table</a:t>
            </a:r>
            <a:endParaRPr b="0" dirty="0"/>
          </a:p>
          <a:p>
            <a:pPr marL="514350" lvl="1" indent="-171450" rtl="0">
              <a:spcBef>
                <a:spcPts val="0"/>
              </a:spcBef>
              <a:spcAft>
                <a:spcPts val="0"/>
              </a:spcAft>
              <a:buSzPts val="1800"/>
              <a:buChar char="•"/>
            </a:pPr>
            <a:r>
              <a:rPr lang="en-US" b="0" dirty="0"/>
              <a:t>Should NRENs accept these routes?</a:t>
            </a:r>
            <a:endParaRPr b="0" dirty="0"/>
          </a:p>
          <a:p>
            <a:pPr marL="457200" lvl="0" indent="0" rtl="0">
              <a:spcBef>
                <a:spcPts val="0"/>
              </a:spcBef>
              <a:spcAft>
                <a:spcPts val="0"/>
              </a:spcAft>
              <a:buNone/>
            </a:pPr>
            <a:endParaRPr b="0" dirty="0"/>
          </a:p>
          <a:p>
            <a:pPr marL="0" lvl="0" indent="0" rtl="0">
              <a:spcBef>
                <a:spcPts val="0"/>
              </a:spcBef>
              <a:spcAft>
                <a:spcPts val="0"/>
              </a:spcAft>
              <a:buNone/>
            </a:pPr>
            <a:endParaRPr dirty="0"/>
          </a:p>
          <a:p>
            <a:pPr marL="171450" lvl="0" indent="-171450" rtl="0">
              <a:spcBef>
                <a:spcPts val="0"/>
              </a:spcBef>
              <a:spcAft>
                <a:spcPts val="0"/>
              </a:spcAft>
              <a:buSzPts val="2100"/>
              <a:buChar char="•"/>
            </a:pPr>
            <a:r>
              <a:rPr lang="en-US" dirty="0"/>
              <a:t>Paths in/out of Africa? </a:t>
            </a:r>
            <a:endParaRPr dirty="0"/>
          </a:p>
          <a:p>
            <a:pPr marL="514350" lvl="1" indent="-171450" rtl="0">
              <a:spcBef>
                <a:spcPts val="0"/>
              </a:spcBef>
              <a:spcAft>
                <a:spcPts val="0"/>
              </a:spcAft>
              <a:buSzPts val="1800"/>
              <a:buChar char="•"/>
            </a:pPr>
            <a:r>
              <a:rPr lang="en-US" b="0" dirty="0"/>
              <a:t>Data shows that from South Africa most traffic will incur ~170ms of latency to the EU before it heads to Asia or US. </a:t>
            </a:r>
            <a:endParaRPr b="0" dirty="0"/>
          </a:p>
          <a:p>
            <a:pPr marL="514350" lvl="1" indent="-171450" rtl="0">
              <a:spcBef>
                <a:spcPts val="0"/>
              </a:spcBef>
              <a:spcAft>
                <a:spcPts val="0"/>
              </a:spcAft>
              <a:buSzPts val="1800"/>
              <a:buChar char="•"/>
            </a:pPr>
            <a:r>
              <a:rPr lang="en-US" b="0" dirty="0"/>
              <a:t>Traces in both directions from various African sources to various Asian sources show 400-450ms RTT.</a:t>
            </a:r>
            <a:endParaRPr b="0" dirty="0"/>
          </a:p>
          <a:p>
            <a:pPr marL="514350" lvl="1" indent="-171450" rtl="0">
              <a:spcBef>
                <a:spcPts val="0"/>
              </a:spcBef>
              <a:spcAft>
                <a:spcPts val="0"/>
              </a:spcAft>
              <a:buSzPts val="1800"/>
              <a:buChar char="•"/>
            </a:pPr>
            <a:r>
              <a:rPr lang="en-US" b="0" dirty="0"/>
              <a:t>Does RTT matter?</a:t>
            </a:r>
            <a:endParaRPr b="0" dirty="0"/>
          </a:p>
          <a:p>
            <a:pPr marL="0" marR="0" lvl="0" indent="0" algn="l" rtl="0">
              <a:lnSpc>
                <a:spcPct val="90000"/>
              </a:lnSpc>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28650" y="176399"/>
            <a:ext cx="7886700" cy="87023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967F"/>
              </a:buClr>
              <a:buSzPts val="2700"/>
              <a:buFont typeface="Arial"/>
              <a:buNone/>
            </a:pPr>
            <a:r>
              <a:rPr lang="en-US"/>
              <a:t>Summary</a:t>
            </a:r>
            <a:endParaRPr/>
          </a:p>
        </p:txBody>
      </p:sp>
      <p:sp>
        <p:nvSpPr>
          <p:cNvPr id="195" name="Shape 195"/>
          <p:cNvSpPr txBox="1">
            <a:spLocks noGrp="1"/>
          </p:cNvSpPr>
          <p:nvPr>
            <p:ph type="body" idx="1"/>
          </p:nvPr>
        </p:nvSpPr>
        <p:spPr>
          <a:xfrm>
            <a:off x="552350" y="808058"/>
            <a:ext cx="7886700" cy="3527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dirty="0"/>
          </a:p>
          <a:p>
            <a:pPr marL="171450" marR="0" lvl="0" indent="-171450" algn="l" rtl="0">
              <a:lnSpc>
                <a:spcPct val="90000"/>
              </a:lnSpc>
              <a:spcBef>
                <a:spcPts val="0"/>
              </a:spcBef>
              <a:spcAft>
                <a:spcPts val="0"/>
              </a:spcAft>
              <a:buClr>
                <a:schemeClr val="dk1"/>
              </a:buClr>
              <a:buSzPts val="2100"/>
              <a:buFont typeface="Arial"/>
              <a:buChar char="•"/>
            </a:pPr>
            <a:r>
              <a:rPr lang="en-US" sz="2100" b="0" i="0" u="none" strike="noStrike" cap="none" dirty="0">
                <a:solidFill>
                  <a:schemeClr val="dk1"/>
                </a:solidFill>
              </a:rPr>
              <a:t>More countries </a:t>
            </a:r>
            <a:r>
              <a:rPr lang="en-US" b="0" dirty="0"/>
              <a:t>connecting; more links</a:t>
            </a:r>
            <a:r>
              <a:rPr lang="en-US" sz="2100" b="0" i="0" u="none" strike="noStrike" cap="none" dirty="0">
                <a:solidFill>
                  <a:schemeClr val="dk1"/>
                </a:solidFill>
              </a:rPr>
              <a:t> </a:t>
            </a:r>
            <a:endParaRPr b="0" dirty="0"/>
          </a:p>
          <a:p>
            <a:pPr marL="171450" marR="0" lvl="0" indent="-171450" algn="l" rtl="0">
              <a:lnSpc>
                <a:spcPct val="90000"/>
              </a:lnSpc>
              <a:spcBef>
                <a:spcPts val="750"/>
              </a:spcBef>
              <a:spcAft>
                <a:spcPts val="0"/>
              </a:spcAft>
              <a:buClr>
                <a:schemeClr val="dk1"/>
              </a:buClr>
              <a:buSzPts val="2100"/>
              <a:buFont typeface="Arial"/>
              <a:buChar char="•"/>
            </a:pPr>
            <a:r>
              <a:rPr lang="en-US" b="0" dirty="0"/>
              <a:t>Routing has improved, but not optimal</a:t>
            </a:r>
            <a:endParaRPr b="0" dirty="0"/>
          </a:p>
          <a:p>
            <a:pPr marL="171450" marR="0" lvl="0" indent="-171450" algn="l" rtl="0">
              <a:lnSpc>
                <a:spcPct val="90000"/>
              </a:lnSpc>
              <a:spcBef>
                <a:spcPts val="750"/>
              </a:spcBef>
              <a:spcAft>
                <a:spcPts val="0"/>
              </a:spcAft>
              <a:buClr>
                <a:schemeClr val="dk1"/>
              </a:buClr>
              <a:buSzPts val="2100"/>
              <a:buFont typeface="Arial"/>
              <a:buChar char="•"/>
            </a:pPr>
            <a:r>
              <a:rPr lang="en-US" b="0" dirty="0"/>
              <a:t>Need for a formal venue to discuss international routing policies</a:t>
            </a:r>
            <a:endParaRPr b="0" dirty="0"/>
          </a:p>
          <a:p>
            <a:pPr marL="171450" marR="0" lvl="0" indent="-171450" algn="l" rtl="0">
              <a:lnSpc>
                <a:spcPct val="90000"/>
              </a:lnSpc>
              <a:spcBef>
                <a:spcPts val="750"/>
              </a:spcBef>
              <a:spcAft>
                <a:spcPts val="0"/>
              </a:spcAft>
              <a:buClr>
                <a:schemeClr val="dk1"/>
              </a:buClr>
              <a:buSzPts val="2100"/>
              <a:buFont typeface="Arial"/>
              <a:buChar char="•"/>
            </a:pPr>
            <a:r>
              <a:rPr lang="en-US" b="0" dirty="0"/>
              <a:t>Are shared routing policies desirable and/or necessary?</a:t>
            </a:r>
            <a:endParaRPr b="0" dirty="0"/>
          </a:p>
          <a:p>
            <a:pPr marL="171450" marR="0" lvl="0" indent="-171450" algn="l" rtl="0">
              <a:lnSpc>
                <a:spcPct val="90000"/>
              </a:lnSpc>
              <a:spcBef>
                <a:spcPts val="750"/>
              </a:spcBef>
              <a:spcAft>
                <a:spcPts val="0"/>
              </a:spcAft>
              <a:buClr>
                <a:schemeClr val="dk1"/>
              </a:buClr>
              <a:buSzPts val="2100"/>
              <a:buFont typeface="Arial"/>
              <a:buChar char="•"/>
            </a:pPr>
            <a:r>
              <a:rPr lang="en-US" b="0" dirty="0"/>
              <a:t>What are you seeing? </a:t>
            </a:r>
            <a:endParaRPr sz="2100" b="1" i="0" u="none" strike="noStrike" cap="none" dirty="0">
              <a:solidFill>
                <a:schemeClr val="dk1"/>
              </a:solidFill>
              <a:latin typeface="Arial"/>
              <a:ea typeface="Arial"/>
              <a:cs typeface="Arial"/>
              <a:sym typeface="Arial"/>
            </a:endParaRPr>
          </a:p>
          <a:p>
            <a:pPr marL="171450" marR="0" lvl="0" indent="-38100" algn="l" rtl="0">
              <a:lnSpc>
                <a:spcPct val="90000"/>
              </a:lnSpc>
              <a:spcBef>
                <a:spcPts val="750"/>
              </a:spcBef>
              <a:spcAft>
                <a:spcPts val="0"/>
              </a:spcAft>
              <a:buClr>
                <a:schemeClr val="dk1"/>
              </a:buClr>
              <a:buSzPts val="2100"/>
              <a:buFont typeface="Arial"/>
              <a:buNone/>
            </a:pPr>
            <a:endParaRPr sz="2100" b="1"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542925" y="34724"/>
            <a:ext cx="5915025" cy="87023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967F"/>
              </a:buClr>
              <a:buSzPts val="2700"/>
              <a:buFont typeface="Arial"/>
              <a:buNone/>
            </a:pPr>
            <a:r>
              <a:rPr lang="en-US" sz="2700" b="0" i="0" u="none" strike="noStrike" cap="none">
                <a:solidFill>
                  <a:srgbClr val="09967F"/>
                </a:solidFill>
                <a:latin typeface="Arial"/>
                <a:ea typeface="Arial"/>
                <a:cs typeface="Arial"/>
                <a:sym typeface="Arial"/>
              </a:rPr>
              <a:t>Acknowledgements</a:t>
            </a:r>
            <a:endParaRPr/>
          </a:p>
        </p:txBody>
      </p:sp>
      <p:sp>
        <p:nvSpPr>
          <p:cNvPr id="202" name="Shape 202"/>
          <p:cNvSpPr txBox="1">
            <a:spLocks noGrp="1"/>
          </p:cNvSpPr>
          <p:nvPr>
            <p:ph type="body" idx="1"/>
          </p:nvPr>
        </p:nvSpPr>
        <p:spPr>
          <a:xfrm>
            <a:off x="416689" y="870403"/>
            <a:ext cx="7584311" cy="3896861"/>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1950"/>
              <a:buFont typeface="Arial"/>
              <a:buChar char="•"/>
            </a:pPr>
            <a:r>
              <a:rPr lang="en-US" sz="1950" b="0" i="0" u="none" strike="noStrike" cap="none">
                <a:solidFill>
                  <a:schemeClr val="dk1"/>
                </a:solidFill>
                <a:latin typeface="Arial"/>
                <a:ea typeface="Arial"/>
                <a:cs typeface="Arial"/>
                <a:sym typeface="Arial"/>
              </a:rPr>
              <a:t>IN@IU is funded by</a:t>
            </a:r>
            <a:endParaRPr/>
          </a:p>
          <a:p>
            <a:pPr marL="514350" marR="0" lvl="1" indent="-171450" algn="l" rtl="0">
              <a:lnSpc>
                <a:spcPct val="90000"/>
              </a:lnSpc>
              <a:spcBef>
                <a:spcPts val="375"/>
              </a:spcBef>
              <a:spcAft>
                <a:spcPts val="0"/>
              </a:spcAft>
              <a:buClr>
                <a:schemeClr val="dk1"/>
              </a:buClr>
              <a:buSzPts val="1950"/>
              <a:buFont typeface="Arial"/>
              <a:buChar char="•"/>
            </a:pPr>
            <a:r>
              <a:rPr lang="en-US" sz="1950" b="0" i="0" u="none" strike="noStrike" cap="none">
                <a:solidFill>
                  <a:schemeClr val="dk1"/>
                </a:solidFill>
                <a:latin typeface="Arial"/>
                <a:ea typeface="Arial"/>
                <a:cs typeface="Arial"/>
                <a:sym typeface="Arial"/>
              </a:rPr>
              <a:t>NSF awards #0962968, #0962973, #1450904, #1540933, #1638863</a:t>
            </a:r>
            <a:endParaRPr/>
          </a:p>
          <a:p>
            <a:pPr marL="171450" marR="0" lvl="0" indent="-171450" algn="l" rtl="0">
              <a:lnSpc>
                <a:spcPct val="90000"/>
              </a:lnSpc>
              <a:spcBef>
                <a:spcPts val="750"/>
              </a:spcBef>
              <a:spcAft>
                <a:spcPts val="0"/>
              </a:spcAft>
              <a:buClr>
                <a:schemeClr val="dk1"/>
              </a:buClr>
              <a:buSzPts val="1950"/>
              <a:buFont typeface="Arial"/>
              <a:buChar char="•"/>
            </a:pPr>
            <a:r>
              <a:rPr lang="en-US" sz="1950" b="0" i="0" u="sng" strike="noStrike" cap="none">
                <a:solidFill>
                  <a:schemeClr val="hlink"/>
                </a:solidFill>
                <a:latin typeface="Arial"/>
                <a:ea typeface="Arial"/>
                <a:cs typeface="Arial"/>
                <a:sym typeface="Arial"/>
                <a:hlinkClick r:id="rId3"/>
              </a:rPr>
              <a:t>edmoyn@iu.edu</a:t>
            </a:r>
            <a:r>
              <a:rPr lang="en-US" sz="1950" b="0" i="0" u="none" strike="noStrike" cap="none">
                <a:solidFill>
                  <a:schemeClr val="dk1"/>
                </a:solidFill>
                <a:latin typeface="Arial"/>
                <a:ea typeface="Arial"/>
                <a:cs typeface="Arial"/>
                <a:sym typeface="Arial"/>
              </a:rPr>
              <a:t>; </a:t>
            </a:r>
            <a:r>
              <a:rPr lang="en-US" sz="1950" b="0" i="0" u="sng" strike="noStrike" cap="none">
                <a:solidFill>
                  <a:schemeClr val="hlink"/>
                </a:solidFill>
                <a:latin typeface="Arial"/>
                <a:ea typeface="Arial"/>
                <a:cs typeface="Arial"/>
                <a:sym typeface="Arial"/>
                <a:hlinkClick r:id="rId4"/>
              </a:rPr>
              <a:t>leea@iu.edu</a:t>
            </a:r>
            <a:r>
              <a:rPr lang="en-US" sz="1950" b="0"/>
              <a:t>;</a:t>
            </a:r>
            <a:r>
              <a:rPr lang="en-US" sz="1950" b="0" i="0" u="none" strike="noStrike" cap="none">
                <a:solidFill>
                  <a:schemeClr val="dk1"/>
                </a:solidFill>
                <a:latin typeface="Arial"/>
                <a:ea typeface="Arial"/>
                <a:cs typeface="Arial"/>
                <a:sym typeface="Arial"/>
              </a:rPr>
              <a:t> </a:t>
            </a:r>
            <a:r>
              <a:rPr lang="en-US" sz="1950" b="0" i="0" u="sng" strike="noStrike" cap="none">
                <a:solidFill>
                  <a:schemeClr val="hlink"/>
                </a:solidFill>
                <a:latin typeface="Arial"/>
                <a:ea typeface="Arial"/>
                <a:cs typeface="Arial"/>
                <a:sym typeface="Arial"/>
                <a:hlinkClick r:id="rId5"/>
              </a:rPr>
              <a:t>www.in.iu.edu</a:t>
            </a:r>
            <a:endParaRPr sz="1950" b="0"/>
          </a:p>
          <a:p>
            <a:pPr marL="0" marR="0" lvl="0" indent="0" algn="l" rtl="0">
              <a:lnSpc>
                <a:spcPct val="90000"/>
              </a:lnSpc>
              <a:spcBef>
                <a:spcPts val="750"/>
              </a:spcBef>
              <a:spcAft>
                <a:spcPts val="0"/>
              </a:spcAft>
              <a:buNone/>
            </a:pPr>
            <a:endParaRPr sz="1950" b="0"/>
          </a:p>
        </p:txBody>
      </p:sp>
      <p:sp>
        <p:nvSpPr>
          <p:cNvPr id="203" name="Shape 20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t>16</a:t>
            </a:fld>
            <a:endParaRPr sz="90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83" y="0"/>
            <a:ext cx="7886700" cy="870236"/>
          </a:xfrm>
        </p:spPr>
        <p:txBody>
          <a:bodyPr/>
          <a:lstStyle/>
          <a:p>
            <a:r>
              <a:rPr lang="en-US" dirty="0"/>
              <a:t>Indiana?</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0027" y="708918"/>
            <a:ext cx="6143945" cy="3656280"/>
          </a:xfrm>
        </p:spPr>
      </p:pic>
    </p:spTree>
    <p:extLst>
      <p:ext uri="{BB962C8B-B14F-4D97-AF65-F5344CB8AC3E}">
        <p14:creationId xmlns:p14="http://schemas.microsoft.com/office/powerpoint/2010/main" val="323540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28650" y="176399"/>
            <a:ext cx="7886700" cy="870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Goals for Session </a:t>
            </a:r>
            <a:endParaRPr dirty="0"/>
          </a:p>
        </p:txBody>
      </p:sp>
      <p:sp>
        <p:nvSpPr>
          <p:cNvPr id="102" name="Shape 102"/>
          <p:cNvSpPr txBox="1">
            <a:spLocks noGrp="1"/>
          </p:cNvSpPr>
          <p:nvPr>
            <p:ph type="body" idx="1"/>
          </p:nvPr>
        </p:nvSpPr>
        <p:spPr>
          <a:xfrm>
            <a:off x="628650" y="619358"/>
            <a:ext cx="7886700" cy="35274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endParaRPr dirty="0"/>
          </a:p>
          <a:p>
            <a:pPr marL="171450" lvl="0" indent="-171450" rtl="0">
              <a:spcBef>
                <a:spcPts val="750"/>
              </a:spcBef>
              <a:spcAft>
                <a:spcPts val="0"/>
              </a:spcAft>
              <a:buSzPts val="2100"/>
              <a:buChar char="•"/>
            </a:pPr>
            <a:r>
              <a:rPr lang="en-US" b="0" dirty="0"/>
              <a:t>Overview of IN@IU and NEAAR</a:t>
            </a:r>
            <a:endParaRPr b="0" dirty="0"/>
          </a:p>
          <a:p>
            <a:pPr marL="171450" lvl="0" indent="-171450" rtl="0">
              <a:spcBef>
                <a:spcPts val="750"/>
              </a:spcBef>
              <a:spcAft>
                <a:spcPts val="0"/>
              </a:spcAft>
              <a:buSzPts val="2100"/>
              <a:buChar char="•"/>
            </a:pPr>
            <a:r>
              <a:rPr lang="en-US" b="0" dirty="0"/>
              <a:t>Present Routing Research and a few examples</a:t>
            </a:r>
            <a:endParaRPr b="0" dirty="0"/>
          </a:p>
          <a:p>
            <a:pPr marL="171450" lvl="0" indent="-171450" rtl="0">
              <a:spcBef>
                <a:spcPts val="750"/>
              </a:spcBef>
              <a:spcAft>
                <a:spcPts val="0"/>
              </a:spcAft>
              <a:buSzPts val="2100"/>
              <a:buChar char="•"/>
            </a:pPr>
            <a:r>
              <a:rPr lang="en-US" b="0" dirty="0"/>
              <a:t>Consistent venue for further discussion?</a:t>
            </a:r>
            <a:endParaRPr b="0" dirty="0"/>
          </a:p>
          <a:p>
            <a:pPr marL="171450" lvl="0" indent="-171450" rtl="0">
              <a:spcBef>
                <a:spcPts val="750"/>
              </a:spcBef>
              <a:spcAft>
                <a:spcPts val="0"/>
              </a:spcAft>
              <a:buSzPts val="2100"/>
              <a:buChar char="•"/>
            </a:pPr>
            <a:r>
              <a:rPr lang="en-US" b="0" dirty="0"/>
              <a:t>Shared routing policies? </a:t>
            </a:r>
            <a:endParaRPr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24543" y="101203"/>
            <a:ext cx="4654154" cy="87034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9967F"/>
              </a:buClr>
              <a:buSzPts val="2700"/>
              <a:buFont typeface="Arial"/>
              <a:buNone/>
            </a:pPr>
            <a:r>
              <a:rPr lang="en-US" sz="2700" b="0" i="0" u="none" strike="noStrike" cap="none">
                <a:solidFill>
                  <a:srgbClr val="09967F"/>
                </a:solidFill>
                <a:latin typeface="Arial"/>
                <a:ea typeface="Arial"/>
                <a:cs typeface="Arial"/>
                <a:sym typeface="Arial"/>
              </a:rPr>
              <a:t>The NEAAR Collaboration</a:t>
            </a:r>
            <a:endParaRPr/>
          </a:p>
        </p:txBody>
      </p:sp>
      <p:sp>
        <p:nvSpPr>
          <p:cNvPr id="109" name="Shape 109"/>
          <p:cNvSpPr txBox="1">
            <a:spLocks noGrp="1"/>
          </p:cNvSpPr>
          <p:nvPr>
            <p:ph type="body" idx="1"/>
          </p:nvPr>
        </p:nvSpPr>
        <p:spPr>
          <a:xfrm>
            <a:off x="686652" y="887574"/>
            <a:ext cx="6530578" cy="373261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i="0" u="none" strike="noStrike" cap="none" dirty="0">
                <a:solidFill>
                  <a:schemeClr val="dk1"/>
                </a:solidFill>
                <a:latin typeface="Arial"/>
                <a:ea typeface="Arial"/>
                <a:cs typeface="Arial"/>
                <a:sym typeface="Arial"/>
              </a:rPr>
              <a:t>Funding from US National Science Foundation</a:t>
            </a:r>
            <a:endParaRPr dirty="0"/>
          </a:p>
          <a:p>
            <a:pPr marL="514350" marR="0" lvl="1" indent="-171450" algn="l" rtl="0">
              <a:lnSpc>
                <a:spcPct val="90000"/>
              </a:lnSpc>
              <a:spcBef>
                <a:spcPts val="375"/>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$3.25M over 4 years</a:t>
            </a:r>
            <a:endParaRPr dirty="0"/>
          </a:p>
          <a:p>
            <a:pPr marL="171450" marR="0" lvl="0" indent="-171450" algn="l" rtl="0">
              <a:lnSpc>
                <a:spcPct val="90000"/>
              </a:lnSpc>
              <a:spcBef>
                <a:spcPts val="750"/>
              </a:spcBef>
              <a:spcAft>
                <a:spcPts val="0"/>
              </a:spcAft>
              <a:buClr>
                <a:schemeClr val="dk1"/>
              </a:buClr>
              <a:buSzPts val="2100"/>
              <a:buFont typeface="Arial"/>
              <a:buChar char="•"/>
            </a:pPr>
            <a:r>
              <a:rPr lang="en-US" sz="2100" i="0" u="none" strike="noStrike" cap="none" dirty="0">
                <a:solidFill>
                  <a:schemeClr val="dk1"/>
                </a:solidFill>
                <a:latin typeface="Arial"/>
                <a:ea typeface="Arial"/>
                <a:cs typeface="Arial"/>
                <a:sym typeface="Arial"/>
              </a:rPr>
              <a:t>Partners: </a:t>
            </a:r>
            <a:endParaRPr dirty="0"/>
          </a:p>
          <a:p>
            <a:pPr marL="514350" marR="0" lvl="1" indent="-171450" algn="l" rtl="0">
              <a:lnSpc>
                <a:spcPct val="90000"/>
              </a:lnSpc>
              <a:spcBef>
                <a:spcPts val="375"/>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Indiana University</a:t>
            </a:r>
            <a:endParaRPr dirty="0"/>
          </a:p>
          <a:p>
            <a:pPr marL="514350" marR="0" lvl="1" indent="-171450" algn="l" rtl="0">
              <a:lnSpc>
                <a:spcPct val="90000"/>
              </a:lnSpc>
              <a:spcBef>
                <a:spcPts val="375"/>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GEANT</a:t>
            </a:r>
            <a:endParaRPr dirty="0"/>
          </a:p>
          <a:p>
            <a:pPr marL="514350" marR="0" lvl="1" indent="-171450" algn="l" rtl="0">
              <a:lnSpc>
                <a:spcPct val="90000"/>
              </a:lnSpc>
              <a:spcBef>
                <a:spcPts val="375"/>
              </a:spcBef>
              <a:spcAft>
                <a:spcPts val="0"/>
              </a:spcAft>
              <a:buClr>
                <a:schemeClr val="dk1"/>
              </a:buClr>
              <a:buSzPts val="1800"/>
              <a:buFont typeface="Arial"/>
              <a:buChar char="•"/>
            </a:pPr>
            <a:r>
              <a:rPr lang="en-US" sz="1800" b="0" i="0" u="none" strike="noStrike" cap="none" dirty="0" err="1">
                <a:solidFill>
                  <a:schemeClr val="dk1"/>
                </a:solidFill>
                <a:latin typeface="Arial"/>
                <a:ea typeface="Arial"/>
                <a:cs typeface="Arial"/>
                <a:sym typeface="Arial"/>
              </a:rPr>
              <a:t>UbuntuNet</a:t>
            </a:r>
            <a:r>
              <a:rPr lang="en-US" sz="1800" b="0" i="0" u="none" strike="noStrike" cap="none" dirty="0">
                <a:solidFill>
                  <a:schemeClr val="dk1"/>
                </a:solidFill>
                <a:latin typeface="Arial"/>
                <a:ea typeface="Arial"/>
                <a:cs typeface="Arial"/>
                <a:sym typeface="Arial"/>
              </a:rPr>
              <a:t> Alliance</a:t>
            </a:r>
            <a:endParaRPr dirty="0"/>
          </a:p>
          <a:p>
            <a:pPr marL="514350" marR="0" lvl="1" indent="-171450" algn="l" rtl="0">
              <a:lnSpc>
                <a:spcPct val="90000"/>
              </a:lnSpc>
              <a:spcBef>
                <a:spcPts val="375"/>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WACREN</a:t>
            </a:r>
            <a:endParaRPr dirty="0"/>
          </a:p>
          <a:p>
            <a:pPr marL="514350" marR="0" lvl="1" indent="-171450" algn="l" rtl="0">
              <a:lnSpc>
                <a:spcPct val="90000"/>
              </a:lnSpc>
              <a:spcBef>
                <a:spcPts val="375"/>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ASREN</a:t>
            </a:r>
            <a:endParaRPr dirty="0"/>
          </a:p>
          <a:p>
            <a:pPr marL="514350" marR="0" lvl="1" indent="-171450" algn="l" rtl="0">
              <a:lnSpc>
                <a:spcPct val="90000"/>
              </a:lnSpc>
              <a:spcBef>
                <a:spcPts val="375"/>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SANREN/TENET</a:t>
            </a:r>
            <a:endParaRPr dirty="0"/>
          </a:p>
          <a:p>
            <a:pPr marL="171450" marR="0" lvl="0" indent="-38100" algn="l" rtl="0">
              <a:lnSpc>
                <a:spcPct val="90000"/>
              </a:lnSpc>
              <a:spcBef>
                <a:spcPts val="750"/>
              </a:spcBef>
              <a:spcAft>
                <a:spcPts val="0"/>
              </a:spcAft>
              <a:buClr>
                <a:schemeClr val="dk1"/>
              </a:buClr>
              <a:buSzPts val="2100"/>
              <a:buFont typeface="Arial"/>
              <a:buNone/>
            </a:pPr>
            <a:endParaRPr sz="2100" b="1" i="0" u="none" strike="noStrike" cap="none" dirty="0">
              <a:solidFill>
                <a:schemeClr val="dk1"/>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ts val="2100"/>
              <a:buFont typeface="Arial"/>
              <a:buNone/>
            </a:pPr>
            <a:endParaRPr sz="2100" b="1" i="0" u="none" strike="noStrike" cap="none" dirty="0">
              <a:solidFill>
                <a:schemeClr val="dk1"/>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ts val="2100"/>
              <a:buFont typeface="Arial"/>
              <a:buNone/>
            </a:pPr>
            <a:endParaRPr sz="2100" b="1" i="0" u="none" strike="noStrike" cap="none" dirty="0">
              <a:solidFill>
                <a:schemeClr val="dk1"/>
              </a:solidFill>
              <a:latin typeface="Arial"/>
              <a:ea typeface="Arial"/>
              <a:cs typeface="Arial"/>
              <a:sym typeface="Arial"/>
            </a:endParaRPr>
          </a:p>
        </p:txBody>
      </p:sp>
      <p:pic>
        <p:nvPicPr>
          <p:cNvPr id="110" name="Shape 110" descr="NEAAR_logo_hi-res.jpg"/>
          <p:cNvPicPr preferRelativeResize="0"/>
          <p:nvPr/>
        </p:nvPicPr>
        <p:blipFill rotWithShape="1">
          <a:blip r:embed="rId3">
            <a:alphaModFix/>
          </a:blip>
          <a:srcRect/>
          <a:stretch/>
        </p:blipFill>
        <p:spPr>
          <a:xfrm>
            <a:off x="4835080" y="1496616"/>
            <a:ext cx="3013472" cy="2152650"/>
          </a:xfrm>
          <a:prstGeom prst="rect">
            <a:avLst/>
          </a:prstGeom>
          <a:noFill/>
          <a:ln>
            <a:noFill/>
          </a:ln>
        </p:spPr>
      </p:pic>
      <p:pic>
        <p:nvPicPr>
          <p:cNvPr id="111" name="Shape 111"/>
          <p:cNvPicPr preferRelativeResize="0"/>
          <p:nvPr/>
        </p:nvPicPr>
        <p:blipFill rotWithShape="1">
          <a:blip r:embed="rId4">
            <a:alphaModFix/>
          </a:blip>
          <a:srcRect/>
          <a:stretch/>
        </p:blipFill>
        <p:spPr>
          <a:xfrm>
            <a:off x="8229601" y="3649266"/>
            <a:ext cx="615553" cy="6250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95400" y="176399"/>
            <a:ext cx="7886700" cy="870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967F"/>
              </a:buClr>
              <a:buSzPts val="2700"/>
              <a:buFont typeface="Arial"/>
              <a:buNone/>
            </a:pPr>
            <a:r>
              <a:rPr lang="en-US" sz="2700" b="0" i="0" u="none" strike="noStrike" cap="none">
                <a:solidFill>
                  <a:srgbClr val="09967F"/>
                </a:solidFill>
                <a:latin typeface="Arial"/>
                <a:ea typeface="Arial"/>
                <a:cs typeface="Arial"/>
                <a:sym typeface="Arial"/>
              </a:rPr>
              <a:t>NEAAR </a:t>
            </a:r>
            <a:r>
              <a:rPr lang="en-US" b="0"/>
              <a:t>and TransPac</a:t>
            </a:r>
            <a:endParaRPr/>
          </a:p>
        </p:txBody>
      </p:sp>
      <p:sp>
        <p:nvSpPr>
          <p:cNvPr id="118" name="Shape 118"/>
          <p:cNvSpPr txBox="1">
            <a:spLocks noGrp="1"/>
          </p:cNvSpPr>
          <p:nvPr>
            <p:ph type="body" idx="1"/>
          </p:nvPr>
        </p:nvSpPr>
        <p:spPr>
          <a:xfrm>
            <a:off x="203324" y="1296726"/>
            <a:ext cx="3328546" cy="2950572"/>
          </a:xfrm>
          <a:prstGeom prst="rect">
            <a:avLst/>
          </a:prstGeom>
          <a:noFill/>
          <a:ln>
            <a:noFill/>
          </a:ln>
        </p:spPr>
        <p:txBody>
          <a:bodyPr spcFirstLastPara="1"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ts val="2400"/>
              <a:buFont typeface="Arial"/>
              <a:buChar char="•"/>
            </a:pPr>
            <a:r>
              <a:rPr lang="en-US" sz="1800" i="0" u="none" strike="noStrike" cap="none" dirty="0">
                <a:solidFill>
                  <a:schemeClr val="dk1"/>
                </a:solidFill>
                <a:latin typeface="Arial"/>
                <a:ea typeface="Arial"/>
                <a:cs typeface="Arial"/>
                <a:sym typeface="Arial"/>
              </a:rPr>
              <a:t>100G circuit US to Europe </a:t>
            </a:r>
            <a:endParaRPr sz="1800" dirty="0"/>
          </a:p>
          <a:p>
            <a:pPr marL="393700" marR="0" lvl="1" indent="0" algn="l" rtl="0">
              <a:lnSpc>
                <a:spcPct val="80000"/>
              </a:lnSpc>
              <a:spcBef>
                <a:spcPts val="375"/>
              </a:spcBef>
              <a:spcAft>
                <a:spcPts val="0"/>
              </a:spcAft>
              <a:buClr>
                <a:schemeClr val="dk1"/>
              </a:buClr>
              <a:buSzPts val="1200"/>
              <a:buNone/>
            </a:pPr>
            <a:endParaRPr dirty="0"/>
          </a:p>
          <a:p>
            <a:pPr marL="171450" marR="0" lvl="0" indent="-171450" algn="l" rtl="0">
              <a:lnSpc>
                <a:spcPct val="80000"/>
              </a:lnSpc>
              <a:spcBef>
                <a:spcPts val="0"/>
              </a:spcBef>
              <a:spcAft>
                <a:spcPts val="0"/>
              </a:spcAft>
              <a:buClr>
                <a:schemeClr val="dk1"/>
              </a:buClr>
              <a:buSzPts val="2400"/>
              <a:buFont typeface="Arial"/>
              <a:buChar char="•"/>
            </a:pPr>
            <a:r>
              <a:rPr lang="en-US" sz="1800" dirty="0"/>
              <a:t>100G circuit Seattle to Tokyo</a:t>
            </a:r>
            <a:endParaRPr sz="1800" i="0" u="none" strike="noStrike" cap="none" dirty="0">
              <a:solidFill>
                <a:schemeClr val="dk1"/>
              </a:solidFill>
              <a:latin typeface="Arial"/>
              <a:ea typeface="Arial"/>
              <a:cs typeface="Arial"/>
              <a:sym typeface="Arial"/>
            </a:endParaRPr>
          </a:p>
          <a:p>
            <a:pPr marL="171450" marR="0" lvl="0" indent="-38100" algn="l" rtl="0">
              <a:lnSpc>
                <a:spcPct val="80000"/>
              </a:lnSpc>
              <a:spcBef>
                <a:spcPts val="750"/>
              </a:spcBef>
              <a:spcAft>
                <a:spcPts val="0"/>
              </a:spcAft>
              <a:buClr>
                <a:schemeClr val="dk1"/>
              </a:buClr>
              <a:buSzPts val="2100"/>
              <a:buFont typeface="Arial"/>
              <a:buNone/>
            </a:pPr>
            <a:endParaRPr sz="2100" b="0" i="0" u="none" strike="noStrike" cap="none" dirty="0">
              <a:solidFill>
                <a:schemeClr val="dk1"/>
              </a:solidFill>
              <a:latin typeface="Arial"/>
              <a:ea typeface="Arial"/>
              <a:cs typeface="Arial"/>
              <a:sym typeface="Arial"/>
            </a:endParaRPr>
          </a:p>
          <a:p>
            <a:pPr marL="171450" marR="0" lvl="0" indent="-38100" algn="l" rtl="0">
              <a:lnSpc>
                <a:spcPct val="80000"/>
              </a:lnSpc>
              <a:spcBef>
                <a:spcPts val="750"/>
              </a:spcBef>
              <a:spcAft>
                <a:spcPts val="0"/>
              </a:spcAft>
              <a:buClr>
                <a:schemeClr val="dk1"/>
              </a:buClr>
              <a:buSzPts val="2100"/>
              <a:buFont typeface="Arial"/>
              <a:buNone/>
            </a:pPr>
            <a:endParaRPr sz="2100" b="1" i="0" u="none" strike="noStrike" cap="none" dirty="0">
              <a:solidFill>
                <a:schemeClr val="dk1"/>
              </a:solidFill>
              <a:latin typeface="Arial"/>
              <a:ea typeface="Arial"/>
              <a:cs typeface="Arial"/>
              <a:sym typeface="Arial"/>
            </a:endParaRPr>
          </a:p>
          <a:p>
            <a:pPr marL="171450" marR="0" lvl="0" indent="-38100" algn="l" rtl="0">
              <a:lnSpc>
                <a:spcPct val="80000"/>
              </a:lnSpc>
              <a:spcBef>
                <a:spcPts val="750"/>
              </a:spcBef>
              <a:spcAft>
                <a:spcPts val="0"/>
              </a:spcAft>
              <a:buClr>
                <a:schemeClr val="dk1"/>
              </a:buClr>
              <a:buSzPts val="2100"/>
              <a:buFont typeface="Arial"/>
              <a:buNone/>
            </a:pPr>
            <a:endParaRPr sz="2100" b="1" i="0" u="none" strike="noStrike" cap="none" dirty="0">
              <a:solidFill>
                <a:schemeClr val="dk1"/>
              </a:solidFill>
              <a:latin typeface="Arial"/>
              <a:ea typeface="Arial"/>
              <a:cs typeface="Arial"/>
              <a:sym typeface="Arial"/>
            </a:endParaRPr>
          </a:p>
          <a:p>
            <a:pPr marL="171450" marR="0" lvl="0" indent="-171450" algn="l" rtl="0">
              <a:lnSpc>
                <a:spcPct val="80000"/>
              </a:lnSpc>
              <a:spcBef>
                <a:spcPts val="750"/>
              </a:spcBef>
              <a:spcAft>
                <a:spcPts val="0"/>
              </a:spcAft>
              <a:buClr>
                <a:schemeClr val="dk1"/>
              </a:buClr>
              <a:buSzPts val="2100"/>
              <a:buFont typeface="Arial"/>
              <a:buNone/>
            </a:pPr>
            <a:endParaRPr sz="2100" b="1" i="0" u="none" strike="noStrike" cap="none" dirty="0">
              <a:solidFill>
                <a:schemeClr val="dk1"/>
              </a:solidFill>
              <a:latin typeface="Arial"/>
              <a:ea typeface="Arial"/>
              <a:cs typeface="Arial"/>
              <a:sym typeface="Arial"/>
            </a:endParaRPr>
          </a:p>
        </p:txBody>
      </p:sp>
      <p:pic>
        <p:nvPicPr>
          <p:cNvPr id="119" name="Shape 119" descr="NEAAR_logo_hi-res.jpg"/>
          <p:cNvPicPr preferRelativeResize="0"/>
          <p:nvPr/>
        </p:nvPicPr>
        <p:blipFill rotWithShape="1">
          <a:blip r:embed="rId3">
            <a:alphaModFix/>
          </a:blip>
          <a:srcRect/>
          <a:stretch/>
        </p:blipFill>
        <p:spPr>
          <a:xfrm>
            <a:off x="6916341" y="176399"/>
            <a:ext cx="1599009" cy="1112044"/>
          </a:xfrm>
          <a:prstGeom prst="rect">
            <a:avLst/>
          </a:prstGeom>
          <a:noFill/>
          <a:ln>
            <a:noFill/>
          </a:ln>
        </p:spPr>
      </p:pic>
      <p:pic>
        <p:nvPicPr>
          <p:cNvPr id="120" name="Shape 120" descr="NEAAR_TransPAC_topology_large_font_July17_ssc.png"/>
          <p:cNvPicPr preferRelativeResize="0"/>
          <p:nvPr/>
        </p:nvPicPr>
        <p:blipFill rotWithShape="1">
          <a:blip r:embed="rId4">
            <a:alphaModFix/>
          </a:blip>
          <a:srcRect/>
          <a:stretch/>
        </p:blipFill>
        <p:spPr>
          <a:xfrm>
            <a:off x="3749040" y="1288443"/>
            <a:ext cx="5394960" cy="31692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569459" y="176213"/>
            <a:ext cx="6101954" cy="87034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967F"/>
              </a:buClr>
              <a:buSzPts val="2800"/>
              <a:buFont typeface="Arial"/>
              <a:buNone/>
            </a:pPr>
            <a:r>
              <a:rPr lang="en-US" sz="2800" b="0" i="0" u="none" strike="noStrike" cap="none" dirty="0">
                <a:solidFill>
                  <a:srgbClr val="09967F"/>
                </a:solidFill>
                <a:latin typeface="Arial"/>
                <a:ea typeface="Arial"/>
                <a:cs typeface="Arial"/>
                <a:sym typeface="Arial"/>
              </a:rPr>
              <a:t>IN@IU is more than just circuits</a:t>
            </a:r>
            <a:endParaRPr dirty="0"/>
          </a:p>
        </p:txBody>
      </p:sp>
      <p:sp>
        <p:nvSpPr>
          <p:cNvPr id="127" name="Shape 127"/>
          <p:cNvSpPr txBox="1">
            <a:spLocks noGrp="1"/>
          </p:cNvSpPr>
          <p:nvPr>
            <p:ph type="body" idx="1"/>
          </p:nvPr>
        </p:nvSpPr>
        <p:spPr>
          <a:xfrm>
            <a:off x="617158" y="807845"/>
            <a:ext cx="7715311" cy="3527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endParaRPr b="0" dirty="0"/>
          </a:p>
          <a:p>
            <a:pPr marL="171450" marR="0" lvl="0" indent="-171450" algn="l" rtl="0">
              <a:lnSpc>
                <a:spcPct val="80000"/>
              </a:lnSpc>
              <a:spcBef>
                <a:spcPts val="0"/>
              </a:spcBef>
              <a:spcAft>
                <a:spcPts val="0"/>
              </a:spcAft>
              <a:buClr>
                <a:schemeClr val="dk1"/>
              </a:buClr>
              <a:buSzPts val="2400"/>
              <a:buFont typeface="Arial"/>
              <a:buChar char="•"/>
            </a:pPr>
            <a:r>
              <a:rPr lang="en-US" i="0" u="none" strike="noStrike" cap="none" dirty="0">
                <a:solidFill>
                  <a:schemeClr val="dk1"/>
                </a:solidFill>
                <a:latin typeface="Arial"/>
                <a:ea typeface="Arial"/>
                <a:cs typeface="Arial"/>
                <a:sym typeface="Arial"/>
              </a:rPr>
              <a:t>Enhancing and enabling science collaborations</a:t>
            </a:r>
          </a:p>
          <a:p>
            <a:pPr marL="628650" lvl="1" indent="-171450">
              <a:lnSpc>
                <a:spcPct val="100000"/>
              </a:lnSpc>
              <a:spcBef>
                <a:spcPts val="0"/>
              </a:spcBef>
              <a:buSzPts val="2400"/>
            </a:pPr>
            <a:r>
              <a:rPr lang="en-GB" b="0" dirty="0"/>
              <a:t>Understanding User Needs</a:t>
            </a:r>
          </a:p>
          <a:p>
            <a:pPr marL="628650" lvl="1" indent="-171450">
              <a:lnSpc>
                <a:spcPct val="100000"/>
              </a:lnSpc>
              <a:spcBef>
                <a:spcPts val="0"/>
              </a:spcBef>
              <a:buSzPts val="2400"/>
            </a:pPr>
            <a:r>
              <a:rPr lang="en-GB" b="0" dirty="0"/>
              <a:t>Relationship Building and Management</a:t>
            </a:r>
          </a:p>
          <a:p>
            <a:pPr marL="628650" lvl="1" indent="-171450">
              <a:lnSpc>
                <a:spcPct val="100000"/>
              </a:lnSpc>
              <a:spcBef>
                <a:spcPts val="0"/>
              </a:spcBef>
              <a:buSzPts val="2400"/>
            </a:pPr>
            <a:r>
              <a:rPr lang="en-GB" b="0" dirty="0"/>
              <a:t>PR and Communications</a:t>
            </a:r>
          </a:p>
          <a:p>
            <a:pPr marL="628650" lvl="1" indent="-171450">
              <a:lnSpc>
                <a:spcPct val="100000"/>
              </a:lnSpc>
              <a:spcBef>
                <a:spcPts val="0"/>
              </a:spcBef>
              <a:buSzPts val="2400"/>
            </a:pPr>
            <a:r>
              <a:rPr lang="en-US" b="0" dirty="0"/>
              <a:t>Using and Promoting Effective tools and technologies </a:t>
            </a:r>
            <a:endParaRPr sz="2400" b="0" i="0" u="none" strike="noStrike" cap="none" dirty="0">
              <a:solidFill>
                <a:schemeClr val="dk1"/>
              </a:solidFill>
              <a:latin typeface="Arial"/>
              <a:ea typeface="Arial"/>
              <a:cs typeface="Arial"/>
              <a:sym typeface="Arial"/>
            </a:endParaRPr>
          </a:p>
          <a:p>
            <a:pPr marL="171450" marR="0" lvl="0" indent="-171450" algn="l" rtl="0">
              <a:lnSpc>
                <a:spcPct val="80000"/>
              </a:lnSpc>
              <a:spcBef>
                <a:spcPts val="750"/>
              </a:spcBef>
              <a:spcAft>
                <a:spcPts val="0"/>
              </a:spcAft>
              <a:buClr>
                <a:schemeClr val="dk1"/>
              </a:buClr>
              <a:buSzPts val="2400"/>
              <a:buFont typeface="Arial"/>
              <a:buChar char="•"/>
            </a:pPr>
            <a:r>
              <a:rPr lang="en-US" i="0" u="none" strike="noStrike" cap="none" dirty="0">
                <a:solidFill>
                  <a:schemeClr val="dk1"/>
                </a:solidFill>
                <a:latin typeface="Arial"/>
                <a:ea typeface="Arial"/>
                <a:cs typeface="Arial"/>
                <a:sym typeface="Arial"/>
              </a:rPr>
              <a:t>Measurement and monitoring to better understand and improve performance</a:t>
            </a:r>
          </a:p>
          <a:p>
            <a:pPr marL="628650" lvl="1" indent="-171450">
              <a:lnSpc>
                <a:spcPct val="100000"/>
              </a:lnSpc>
              <a:spcBef>
                <a:spcPts val="0"/>
              </a:spcBef>
              <a:buSzPts val="2400"/>
            </a:pPr>
            <a:r>
              <a:rPr lang="en-US" b="0" dirty="0"/>
              <a:t>NetSage</a:t>
            </a:r>
          </a:p>
          <a:p>
            <a:pPr marL="628650" lvl="1" indent="-171450">
              <a:lnSpc>
                <a:spcPct val="100000"/>
              </a:lnSpc>
              <a:spcBef>
                <a:spcPts val="0"/>
              </a:spcBef>
              <a:buSzPts val="2400"/>
            </a:pPr>
            <a:r>
              <a:rPr lang="en-US" b="0" dirty="0" err="1"/>
              <a:t>perfSONAR</a:t>
            </a:r>
            <a:r>
              <a:rPr lang="en-US" b="0" dirty="0"/>
              <a:t> training workshops</a:t>
            </a:r>
            <a:endParaRPr b="0" dirty="0"/>
          </a:p>
          <a:p>
            <a:pPr marL="342900" marR="0" lvl="1" indent="0" algn="l" rtl="0">
              <a:lnSpc>
                <a:spcPct val="90000"/>
              </a:lnSpc>
              <a:spcBef>
                <a:spcPts val="375"/>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8FC4-A8AA-6642-AA3E-B98A0054BE03}"/>
              </a:ext>
            </a:extLst>
          </p:cNvPr>
          <p:cNvSpPr>
            <a:spLocks noGrp="1"/>
          </p:cNvSpPr>
          <p:nvPr>
            <p:ph type="title"/>
          </p:nvPr>
        </p:nvSpPr>
        <p:spPr>
          <a:xfrm>
            <a:off x="331470" y="64993"/>
            <a:ext cx="7886700" cy="870236"/>
          </a:xfrm>
        </p:spPr>
        <p:txBody>
          <a:bodyPr/>
          <a:lstStyle/>
          <a:p>
            <a:r>
              <a:rPr lang="en-US" dirty="0"/>
              <a:t>ANA Collaboration</a:t>
            </a:r>
          </a:p>
        </p:txBody>
      </p:sp>
      <p:sp>
        <p:nvSpPr>
          <p:cNvPr id="3" name="Text Placeholder 2">
            <a:extLst>
              <a:ext uri="{FF2B5EF4-FFF2-40B4-BE49-F238E27FC236}">
                <a16:creationId xmlns:a16="http://schemas.microsoft.com/office/drawing/2014/main" id="{787E1D1B-D67B-C146-8C21-82BC310295F5}"/>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BB8727B8-AEC4-4F49-89EB-8BDF646E00D2}"/>
              </a:ext>
            </a:extLst>
          </p:cNvPr>
          <p:cNvPicPr>
            <a:picLocks noChangeAspect="1"/>
          </p:cNvPicPr>
          <p:nvPr/>
        </p:nvPicPr>
        <p:blipFill>
          <a:blip r:embed="rId3"/>
          <a:stretch>
            <a:fillRect/>
          </a:stretch>
        </p:blipFill>
        <p:spPr>
          <a:xfrm>
            <a:off x="0" y="765025"/>
            <a:ext cx="9144000" cy="3727750"/>
          </a:xfrm>
          <a:prstGeom prst="rect">
            <a:avLst/>
          </a:prstGeom>
        </p:spPr>
      </p:pic>
    </p:spTree>
    <p:extLst>
      <p:ext uri="{BB962C8B-B14F-4D97-AF65-F5344CB8AC3E}">
        <p14:creationId xmlns:p14="http://schemas.microsoft.com/office/powerpoint/2010/main" val="174639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28650" y="176399"/>
            <a:ext cx="7886700" cy="87023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967F"/>
              </a:buClr>
              <a:buSzPts val="2700"/>
              <a:buFont typeface="Arial"/>
              <a:buNone/>
            </a:pPr>
            <a:r>
              <a:rPr lang="en-US" sz="2700" b="1" i="0" u="none" strike="noStrike" cap="none">
                <a:solidFill>
                  <a:srgbClr val="09967F"/>
                </a:solidFill>
                <a:latin typeface="Arial"/>
                <a:ea typeface="Arial"/>
                <a:cs typeface="Arial"/>
                <a:sym typeface="Arial"/>
              </a:rPr>
              <a:t>African R and E Landscape</a:t>
            </a:r>
            <a:endParaRPr/>
          </a:p>
        </p:txBody>
      </p:sp>
      <p:sp>
        <p:nvSpPr>
          <p:cNvPr id="145" name="Shape 145"/>
          <p:cNvSpPr txBox="1">
            <a:spLocks noGrp="1"/>
          </p:cNvSpPr>
          <p:nvPr>
            <p:ph type="body" idx="1"/>
          </p:nvPr>
        </p:nvSpPr>
        <p:spPr>
          <a:xfrm>
            <a:off x="628650" y="1105433"/>
            <a:ext cx="7886700" cy="3527289"/>
          </a:xfrm>
          <a:prstGeom prst="rect">
            <a:avLst/>
          </a:prstGeom>
          <a:noFill/>
          <a:ln>
            <a:noFill/>
          </a:ln>
        </p:spPr>
        <p:txBody>
          <a:bodyPr spcFirstLastPara="1" wrap="square" lIns="91425" tIns="45700" rIns="91425" bIns="45700" anchor="t" anchorCtr="0">
            <a:noAutofit/>
          </a:bodyPr>
          <a:lstStyle/>
          <a:p>
            <a:pPr marL="171450" marR="0" lvl="0" indent="-38100" algn="l" rtl="0">
              <a:lnSpc>
                <a:spcPct val="90000"/>
              </a:lnSpc>
              <a:spcBef>
                <a:spcPts val="0"/>
              </a:spcBef>
              <a:spcAft>
                <a:spcPts val="0"/>
              </a:spcAft>
              <a:buClr>
                <a:schemeClr val="dk1"/>
              </a:buClr>
              <a:buSzPts val="2100"/>
              <a:buFont typeface="Arial"/>
              <a:buNone/>
            </a:pPr>
            <a:endParaRPr/>
          </a:p>
        </p:txBody>
      </p:sp>
      <p:pic>
        <p:nvPicPr>
          <p:cNvPr id="146" name="Shape 146"/>
          <p:cNvPicPr preferRelativeResize="0"/>
          <p:nvPr/>
        </p:nvPicPr>
        <p:blipFill>
          <a:blip r:embed="rId3">
            <a:alphaModFix/>
          </a:blip>
          <a:stretch>
            <a:fillRect/>
          </a:stretch>
        </p:blipFill>
        <p:spPr>
          <a:xfrm>
            <a:off x="0" y="0"/>
            <a:ext cx="914398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28650" y="176399"/>
            <a:ext cx="7886700" cy="87023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967F"/>
              </a:buClr>
              <a:buSzPts val="2700"/>
              <a:buFont typeface="Arial"/>
              <a:buNone/>
            </a:pPr>
            <a:r>
              <a:rPr lang="en-US" sz="2700" b="1" i="0" u="none" strike="noStrike" cap="none">
                <a:solidFill>
                  <a:srgbClr val="09967F"/>
                </a:solidFill>
                <a:latin typeface="Arial"/>
                <a:ea typeface="Arial"/>
                <a:cs typeface="Arial"/>
                <a:sym typeface="Arial"/>
              </a:rPr>
              <a:t>Routing Research</a:t>
            </a:r>
            <a:endParaRPr/>
          </a:p>
        </p:txBody>
      </p:sp>
      <p:sp>
        <p:nvSpPr>
          <p:cNvPr id="152" name="Shape 152"/>
          <p:cNvSpPr txBox="1">
            <a:spLocks noGrp="1"/>
          </p:cNvSpPr>
          <p:nvPr>
            <p:ph type="body" idx="1"/>
          </p:nvPr>
        </p:nvSpPr>
        <p:spPr>
          <a:xfrm>
            <a:off x="628650" y="1046635"/>
            <a:ext cx="8048100" cy="35274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b="0" i="0" u="none" strike="noStrike" cap="none" dirty="0">
                <a:solidFill>
                  <a:schemeClr val="dk1"/>
                </a:solidFill>
              </a:rPr>
              <a:t>Flow data</a:t>
            </a:r>
            <a:endParaRPr b="0" dirty="0"/>
          </a:p>
          <a:p>
            <a:pPr marL="171450" marR="0" lvl="0" indent="-171450" algn="l" rtl="0">
              <a:lnSpc>
                <a:spcPct val="90000"/>
              </a:lnSpc>
              <a:spcBef>
                <a:spcPts val="750"/>
              </a:spcBef>
              <a:spcAft>
                <a:spcPts val="0"/>
              </a:spcAft>
              <a:buClr>
                <a:schemeClr val="dk1"/>
              </a:buClr>
              <a:buSzPts val="2100"/>
              <a:buFont typeface="Arial"/>
              <a:buChar char="•"/>
            </a:pPr>
            <a:r>
              <a:rPr lang="en-US" sz="2100" b="0" i="0" u="none" strike="noStrike" cap="none" dirty="0">
                <a:solidFill>
                  <a:schemeClr val="dk1"/>
                </a:solidFill>
              </a:rPr>
              <a:t>Looking at who was sending or receiving data on IU circuits</a:t>
            </a:r>
            <a:endParaRPr sz="2100" b="0" i="0" u="none" strike="noStrike" cap="none" dirty="0">
              <a:solidFill>
                <a:schemeClr val="dk1"/>
              </a:solidFill>
            </a:endParaRPr>
          </a:p>
          <a:p>
            <a:pPr marL="171450" lvl="0" indent="-171450" rtl="0">
              <a:spcBef>
                <a:spcPts val="750"/>
              </a:spcBef>
              <a:spcAft>
                <a:spcPts val="0"/>
              </a:spcAft>
              <a:buClr>
                <a:schemeClr val="dk1"/>
              </a:buClr>
              <a:buSzPts val="2100"/>
              <a:buFont typeface="Arial"/>
              <a:buChar char="•"/>
            </a:pPr>
            <a:r>
              <a:rPr lang="en-US" b="0" dirty="0"/>
              <a:t>Used TENET </a:t>
            </a:r>
            <a:r>
              <a:rPr lang="en-US" b="0" dirty="0" err="1"/>
              <a:t>perfSONAR</a:t>
            </a:r>
            <a:r>
              <a:rPr lang="en-US" b="0" dirty="0"/>
              <a:t> for trace routing in and out of Africa</a:t>
            </a:r>
            <a:endParaRPr b="0" dirty="0"/>
          </a:p>
          <a:p>
            <a:pPr marL="171450" lvl="0" indent="-171450" rtl="0">
              <a:spcBef>
                <a:spcPts val="750"/>
              </a:spcBef>
              <a:spcAft>
                <a:spcPts val="0"/>
              </a:spcAft>
              <a:buClr>
                <a:schemeClr val="dk1"/>
              </a:buClr>
              <a:buSzPts val="2100"/>
              <a:buFont typeface="Arial"/>
              <a:buChar char="•"/>
            </a:pPr>
            <a:r>
              <a:rPr lang="en-US" b="0" dirty="0"/>
              <a:t>Not saying these things are bad/wrong</a:t>
            </a:r>
            <a:endParaRPr b="0" dirty="0"/>
          </a:p>
          <a:p>
            <a:pPr marL="171450" lvl="0" indent="-171450" rtl="0">
              <a:spcBef>
                <a:spcPts val="750"/>
              </a:spcBef>
              <a:spcAft>
                <a:spcPts val="0"/>
              </a:spcAft>
              <a:buClr>
                <a:schemeClr val="dk1"/>
              </a:buClr>
              <a:buSzPts val="2100"/>
              <a:buFont typeface="Arial"/>
              <a:buChar char="•"/>
            </a:pPr>
            <a:r>
              <a:rPr lang="en-US" b="0" dirty="0"/>
              <a:t>These are IN@IU observations from our networks in NYC and Seattle. </a:t>
            </a:r>
            <a:endParaRPr b="0" dirty="0"/>
          </a:p>
          <a:p>
            <a:pPr marL="171450" lvl="0" indent="-171450" rtl="0">
              <a:spcBef>
                <a:spcPts val="750"/>
              </a:spcBef>
              <a:spcAft>
                <a:spcPts val="0"/>
              </a:spcAft>
              <a:buClr>
                <a:schemeClr val="dk1"/>
              </a:buClr>
              <a:buSzPts val="2100"/>
              <a:buFont typeface="Arial"/>
              <a:buChar char="•"/>
            </a:pPr>
            <a:r>
              <a:rPr lang="en-US" b="0" dirty="0"/>
              <a:t>What are other networks seeing?</a:t>
            </a:r>
            <a:endParaRPr b="0" dirty="0"/>
          </a:p>
        </p:txBody>
      </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2571</TotalTime>
  <Words>1283</Words>
  <Application>Microsoft Macintosh PowerPoint</Application>
  <PresentationFormat>On-screen Show (16:9)</PresentationFormat>
  <Paragraphs>159</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1_Office Theme</vt:lpstr>
      <vt:lpstr>PowerPoint Presentation</vt:lpstr>
      <vt:lpstr>Indiana?</vt:lpstr>
      <vt:lpstr>Goals for Session </vt:lpstr>
      <vt:lpstr>The NEAAR Collaboration</vt:lpstr>
      <vt:lpstr>NEAAR and TransPac</vt:lpstr>
      <vt:lpstr>IN@IU is more than just circuits</vt:lpstr>
      <vt:lpstr>ANA Collaboration</vt:lpstr>
      <vt:lpstr>African R and E Landscape</vt:lpstr>
      <vt:lpstr>Routing Research</vt:lpstr>
      <vt:lpstr>PowerPoint Presentation</vt:lpstr>
      <vt:lpstr>Research Results</vt:lpstr>
      <vt:lpstr>DNS Strangeness</vt:lpstr>
      <vt:lpstr>Routing thru US for traffic destined to Asia</vt:lpstr>
      <vt:lpstr>More... </vt:lpstr>
      <vt:lpstr>Summary</vt:lpstr>
      <vt:lpstr>Acknowledgements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Moynihan, Edward</cp:lastModifiedBy>
  <cp:revision>11</cp:revision>
  <dcterms:modified xsi:type="dcterms:W3CDTF">2018-06-12T04:55:00Z</dcterms:modified>
</cp:coreProperties>
</file>