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2" r:id="rId1"/>
  </p:sldMasterIdLst>
  <p:notesMasterIdLst>
    <p:notesMasterId r:id="rId28"/>
  </p:notesMasterIdLst>
  <p:handoutMasterIdLst>
    <p:handoutMasterId r:id="rId29"/>
  </p:handoutMasterIdLst>
  <p:sldIdLst>
    <p:sldId id="259" r:id="rId2"/>
    <p:sldId id="275" r:id="rId3"/>
    <p:sldId id="265" r:id="rId4"/>
    <p:sldId id="266" r:id="rId5"/>
    <p:sldId id="279" r:id="rId6"/>
    <p:sldId id="281" r:id="rId7"/>
    <p:sldId id="282" r:id="rId8"/>
    <p:sldId id="291" r:id="rId9"/>
    <p:sldId id="284" r:id="rId10"/>
    <p:sldId id="285" r:id="rId11"/>
    <p:sldId id="293" r:id="rId12"/>
    <p:sldId id="292" r:id="rId13"/>
    <p:sldId id="280" r:id="rId14"/>
    <p:sldId id="287" r:id="rId15"/>
    <p:sldId id="288" r:id="rId16"/>
    <p:sldId id="289" r:id="rId17"/>
    <p:sldId id="278" r:id="rId18"/>
    <p:sldId id="268" r:id="rId19"/>
    <p:sldId id="269" r:id="rId20"/>
    <p:sldId id="270" r:id="rId21"/>
    <p:sldId id="294" r:id="rId22"/>
    <p:sldId id="272" r:id="rId23"/>
    <p:sldId id="290" r:id="rId24"/>
    <p:sldId id="286" r:id="rId25"/>
    <p:sldId id="276" r:id="rId26"/>
    <p:sldId id="277" r:id="rId27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7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4"/>
    <a:srgbClr val="FFFF66"/>
    <a:srgbClr val="008000"/>
    <a:srgbClr val="0033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56" autoAdjust="0"/>
  </p:normalViewPr>
  <p:slideViewPr>
    <p:cSldViewPr snapToGrid="0">
      <p:cViewPr>
        <p:scale>
          <a:sx n="90" d="100"/>
          <a:sy n="90" d="100"/>
        </p:scale>
        <p:origin x="1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706" y="90"/>
      </p:cViewPr>
      <p:guideLst>
        <p:guide orient="horz" pos="2737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7120" y="1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246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7120" y="825246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panose="02020603050405020304" pitchFamily="18" charset="0"/>
              </a:defRPr>
            </a:lvl1pPr>
          </a:lstStyle>
          <a:p>
            <a:fld id="{15A8FE9D-B91A-4DA1-A8EB-5EAD582326F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422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120" y="1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3441" y="4126230"/>
            <a:ext cx="4765041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246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120" y="8252460"/>
            <a:ext cx="2773680" cy="4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502" tIns="41251" rIns="82502" bIns="4125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panose="02020603050405020304" pitchFamily="18" charset="0"/>
              </a:defRPr>
            </a:lvl1pPr>
          </a:lstStyle>
          <a:p>
            <a:fld id="{E07EC986-CA94-473D-B614-029AD393E32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821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849309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AF615-C8A3-442C-A3AC-32233434CEE0}" type="datetime1">
              <a:rPr lang="de-DE" smtClean="0"/>
              <a:pPr>
                <a:defRPr/>
              </a:pPr>
              <a:t>13.06.2018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97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AF615-C8A3-442C-A3AC-32233434CEE0}" type="datetime1">
              <a:rPr lang="de-DE" smtClean="0"/>
              <a:pPr>
                <a:defRPr/>
              </a:pPr>
              <a:t>12.06.2018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568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AF615-C8A3-442C-A3AC-32233434CEE0}" type="datetime1">
              <a:rPr lang="de-DE" smtClean="0"/>
              <a:pPr>
                <a:defRPr/>
              </a:pPr>
              <a:t>12.06.2018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01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" sz="1200" b="1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P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otential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 Use Cases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▪Highly available cloud / datacenter / main office access</a:t>
            </a:r>
          </a:p>
          <a:p>
            <a:r>
              <a:rPr lang="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	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▪SCION-enabled cloud offers customers option to reach cloud</a:t>
            </a:r>
            <a:r>
              <a:rPr lang="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via SCION network</a:t>
            </a:r>
          </a:p>
          <a:p>
            <a:r>
              <a:rPr lang="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	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▪Lower cost than leased lines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▪High-availability Internet access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nano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-branches</a:t>
            </a:r>
          </a:p>
          <a:p>
            <a:r>
              <a:rPr lang="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	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▪No need for expensive leased lines for small branches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▪SCION can be used as backup system in case of Internet</a:t>
            </a:r>
            <a:r>
              <a:rPr lang="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outage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AF615-C8A3-442C-A3AC-32233434CEE0}" type="datetime1">
              <a:rPr lang="de-DE" smtClean="0"/>
              <a:pPr>
                <a:defRPr/>
              </a:pPr>
              <a:t>12.06.2018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193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46822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517641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490485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0120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793553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8601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200" dirty="0" smtClean="0"/>
              <a:t>Path-aware applications</a:t>
            </a:r>
            <a:r>
              <a:rPr lang="" altLang="de-DE" sz="1200" dirty="0" smtClean="0"/>
              <a:t>:</a:t>
            </a:r>
            <a:r>
              <a:rPr lang="" altLang="de-DE" sz="1200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It would be good to emphasize the path awareness a bit more. For decades, we wanted to have a path-aware architecture that enables the end points to be</a:t>
            </a:r>
            <a:r>
              <a:rPr lang="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aware of and even select the forwarding path. Now we can actually start working on this at scale. It's a big deal in the IRTF, as a new research group has been</a:t>
            </a:r>
            <a:r>
              <a:rPr lang="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" charset="0"/>
                <a:ea typeface="MS PGothic" panose="020B0600070205080204" pitchFamily="34" charset="-128"/>
                <a:cs typeface="ＭＳ Ｐゴシック" pitchFamily="-106" charset="-128"/>
              </a:rPr>
              <a:t>started on that topic: PANRG.</a:t>
            </a: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257130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92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381313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249527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EC986-CA94-473D-B614-029AD393E322}" type="slidenum">
              <a:rPr lang="de-DE" altLang="de-DE" smtClean="0">
                <a:solidFill>
                  <a:srgbClr val="000000"/>
                </a:solidFill>
              </a:rPr>
              <a:pPr/>
              <a:t>26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13650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AF615-C8A3-442C-A3AC-32233434CEE0}" type="datetime1">
              <a:rPr lang="de-DE" smtClean="0"/>
              <a:pPr>
                <a:defRPr/>
              </a:pPr>
              <a:t>12.06.2018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95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AF615-C8A3-442C-A3AC-32233434CEE0}" type="datetime1">
              <a:rPr lang="de-DE" smtClean="0"/>
              <a:pPr>
                <a:defRPr/>
              </a:pPr>
              <a:t>12.06.2018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6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07044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1pPr>
            <a:lvl2pPr marL="432791" indent="-164638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2pPr>
            <a:lvl3pPr marL="667424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3pPr>
            <a:lvl4pPr marL="934589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4pPr>
            <a:lvl5pPr marL="1202742" indent="-131119" eaLnBrk="0" hangingPunct="0">
              <a:spcBef>
                <a:spcPct val="10000"/>
              </a:spcBef>
              <a:defRPr sz="800">
                <a:solidFill>
                  <a:schemeClr val="tx1"/>
                </a:solidFill>
                <a:latin typeface="Bitstream Charter" charset="0"/>
              </a:defRPr>
            </a:lvl5pPr>
            <a:lvl6pPr marL="1486668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6pPr>
            <a:lvl7pPr marL="1770594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7pPr>
            <a:lvl8pPr marL="2054519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8pPr>
            <a:lvl9pPr marL="2338446" indent="-131119" eaLnBrk="0" fontAlgn="base" hangingPunct="0">
              <a:spcBef>
                <a:spcPct val="1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Bitstream Charter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6437F-1305-4E7D-BAC3-12C8ADC5D221}" type="slidenum">
              <a:rPr lang="de-DE" altLang="de-DE" sz="500">
                <a:latin typeface="Stafford" pitchFamily="2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 sz="500">
              <a:latin typeface="Stafford" pitchFamily="2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1961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AF615-C8A3-442C-A3AC-32233434CEE0}" type="datetime1">
              <a:rPr lang="de-DE" smtClean="0"/>
              <a:pPr>
                <a:defRPr/>
              </a:pPr>
              <a:t>12.06.2018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21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EAF615-C8A3-442C-A3AC-32233434CEE0}" type="datetime1">
              <a:rPr lang="de-DE" smtClean="0"/>
              <a:pPr>
                <a:defRPr/>
              </a:pPr>
              <a:t>12.06.2018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8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188456"/>
            <a:ext cx="953852" cy="6388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165835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2400" b="1" cap="none" baseline="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33056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50C17-2C95-43CE-A642-930BD684DF86}" type="slidenum">
              <a:rPr lang="de-CH" altLang="de-DE"/>
              <a:pPr/>
              <a:t>‹#›</a:t>
            </a:fld>
            <a:endParaRPr lang="de-CH" altLang="de-DE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080000" y="3"/>
            <a:ext cx="3370188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50800" rIns="0" bIns="0">
            <a:prstTxWarp prst="textNoShape">
              <a:avLst/>
            </a:prstTxWarp>
            <a:spAutoFit/>
          </a:bodyPr>
          <a:lstStyle>
            <a:lvl1pPr>
              <a:defRPr lang="de-CH" sz="800" b="1" dirty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46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10000"/>
              </a:lnSpc>
              <a:spcBef>
                <a:spcPts val="576"/>
              </a:spcBef>
              <a:spcAft>
                <a:spcPts val="0"/>
              </a:spcAft>
              <a:buClr>
                <a:srgbClr val="0068B4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828000" indent="-22860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Clr>
                <a:srgbClr val="0068B4"/>
              </a:buClr>
              <a:buSzPct val="100000"/>
              <a:buFont typeface="Wingdings" panose="05000000000000000000" pitchFamily="2" charset="2"/>
              <a:buChar char="Ø"/>
              <a:defRPr sz="1600">
                <a:solidFill>
                  <a:srgbClr val="000000"/>
                </a:solidFill>
                <a:latin typeface="Lucida Sans Unicode"/>
              </a:defRPr>
            </a:lvl2pPr>
            <a:lvl3pPr marL="1062000" indent="-22860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Clr>
                <a:srgbClr val="0068B4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Lucida Sans Unicode"/>
              </a:defRPr>
            </a:lvl3pPr>
            <a:lvl4pPr marL="1314000" indent="-22860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Clr>
                <a:srgbClr val="0068B4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Lucida Sans Unicode"/>
              </a:defRPr>
            </a:lvl4pPr>
            <a:lvl5pPr marL="1548000" indent="-228600"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Clr>
                <a:srgbClr val="0068B4"/>
              </a:buClr>
              <a:buSzPct val="100000"/>
              <a:buFont typeface="Wingdings" panose="05000000000000000000" pitchFamily="2" charset="2"/>
              <a:buChar char="§"/>
              <a:defRPr sz="1100">
                <a:solidFill>
                  <a:srgbClr val="000000"/>
                </a:solidFill>
                <a:latin typeface="Lucida Sans Unicode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chemeClr val="tx1"/>
                </a:solidFill>
                <a:latin typeface="Lucida Sans Unicode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39855" y="2"/>
            <a:ext cx="3610333" cy="174407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575947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685800"/>
            <a:ext cx="9144000" cy="61706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15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296000"/>
            <a:ext cx="8532000" cy="5040000"/>
          </a:xfrm>
          <a:prstGeom prst="rect">
            <a:avLst/>
          </a:prstGeom>
        </p:spPr>
        <p:txBody>
          <a:bodyPr vert="horz" lIns="254000"/>
          <a:lstStyle>
            <a:lvl1pPr marL="531706" indent="-211021" algn="l" defTabSz="773742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lang="de-DE" sz="1662" dirty="0" smtClean="0">
                <a:solidFill>
                  <a:srgbClr val="000000"/>
                </a:solidFill>
                <a:latin typeface="Lucida Sans Unicode"/>
                <a:ea typeface="+mn-ea"/>
                <a:cs typeface="+mn-cs"/>
                <a:sym typeface="Lucida Grande" charset="0"/>
              </a:defRPr>
            </a:lvl1pPr>
            <a:lvl2pPr marL="864022" indent="-211021" algn="l" defTabSz="773742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Symbol" panose="05050102010706020507" pitchFamily="18" charset="2"/>
              <a:buChar char="-"/>
              <a:defRPr lang="de-DE" sz="1477" dirty="0" smtClean="0">
                <a:solidFill>
                  <a:srgbClr val="000000"/>
                </a:solidFill>
                <a:latin typeface="Lucida Sans Unicode"/>
                <a:ea typeface="+mn-ea"/>
                <a:cs typeface="+mn-cs"/>
                <a:sym typeface="Lucida Grande" charset="0"/>
              </a:defRPr>
            </a:lvl2pPr>
            <a:lvl3pPr marL="1196338" indent="-211021" algn="l" defTabSz="773742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lang="de-DE" sz="1292" dirty="0" smtClean="0">
                <a:solidFill>
                  <a:srgbClr val="000000"/>
                </a:solidFill>
                <a:latin typeface="Lucida Sans Unicode"/>
                <a:ea typeface="+mn-ea"/>
                <a:cs typeface="+mn-cs"/>
                <a:sym typeface="Lucida Grande" charset="0"/>
              </a:defRPr>
            </a:lvl3pPr>
            <a:lvl4pPr marL="1528654" indent="-211021" algn="l" defTabSz="773742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Symbol" panose="05050102010706020507" pitchFamily="18" charset="2"/>
              <a:buChar char="-"/>
              <a:defRPr lang="de-DE" sz="1108" dirty="0" smtClean="0">
                <a:solidFill>
                  <a:srgbClr val="000000"/>
                </a:solidFill>
                <a:latin typeface="Lucida Sans Unicode"/>
                <a:ea typeface="+mn-ea"/>
                <a:cs typeface="+mn-cs"/>
                <a:sym typeface="Lucida Grande" charset="0"/>
              </a:defRPr>
            </a:lvl4pPr>
            <a:lvl5pPr marL="1860970" indent="-211021" algn="l" defTabSz="773742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lang="de-DE" sz="969" dirty="0">
                <a:solidFill>
                  <a:srgbClr val="000000"/>
                </a:solidFill>
                <a:latin typeface="Lucida Sans Unicode"/>
                <a:ea typeface="+mn-ea"/>
                <a:cs typeface="+mn-cs"/>
                <a:sym typeface="Lucida Grande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" y="738000"/>
            <a:ext cx="8532000" cy="457200"/>
          </a:xfrm>
          <a:prstGeom prst="rect">
            <a:avLst/>
          </a:prstGeom>
        </p:spPr>
        <p:txBody>
          <a:bodyPr wrap="square" tIns="50800"/>
          <a:lstStyle>
            <a:lvl1pPr marL="492382">
              <a:lnSpc>
                <a:spcPct val="100000"/>
              </a:lnSpc>
              <a:defRPr sz="2215" b="1">
                <a:solidFill>
                  <a:srgbClr val="FFFFFF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0" y="685800"/>
            <a:ext cx="9144000" cy="61706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15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  <p:pic>
        <p:nvPicPr>
          <p:cNvPr id="8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60648"/>
            <a:ext cx="953852" cy="6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773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0" y="685800"/>
            <a:ext cx="9144000" cy="61706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15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296000"/>
            <a:ext cx="8532000" cy="5040000"/>
          </a:xfrm>
          <a:prstGeom prst="rect">
            <a:avLst/>
          </a:prstGeom>
        </p:spPr>
        <p:txBody>
          <a:bodyPr vert="horz" lIns="254000"/>
          <a:lstStyle>
            <a:lvl1pPr marL="531706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tx1"/>
                </a:solidFill>
                <a:latin typeface="Lucida Sans Unicode"/>
              </a:defRPr>
            </a:lvl1pPr>
            <a:lvl2pPr marL="864022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Symbol" panose="05050102010706020507" pitchFamily="18" charset="2"/>
              <a:buChar char="-"/>
              <a:defRPr sz="1477">
                <a:solidFill>
                  <a:schemeClr val="tx1"/>
                </a:solidFill>
                <a:latin typeface="Lucida Sans Unicode"/>
              </a:defRPr>
            </a:lvl2pPr>
            <a:lvl3pPr marL="1196338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292">
                <a:solidFill>
                  <a:schemeClr val="tx1"/>
                </a:solidFill>
                <a:latin typeface="Lucida Sans Unicode"/>
              </a:defRPr>
            </a:lvl3pPr>
            <a:lvl4pPr marL="1528654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Symbol" panose="05050102010706020507" pitchFamily="18" charset="2"/>
              <a:buChar char="-"/>
              <a:defRPr sz="1108">
                <a:solidFill>
                  <a:schemeClr val="tx1"/>
                </a:solidFill>
                <a:latin typeface="Lucida Sans Unicode"/>
              </a:defRPr>
            </a:lvl4pPr>
            <a:lvl5pPr marL="1860970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969">
                <a:solidFill>
                  <a:schemeClr val="tx1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" y="738000"/>
            <a:ext cx="8532000" cy="457200"/>
          </a:xfrm>
          <a:prstGeom prst="rect">
            <a:avLst/>
          </a:prstGeom>
        </p:spPr>
        <p:txBody>
          <a:bodyPr wrap="square" tIns="50800"/>
          <a:lstStyle>
            <a:lvl1pPr marL="492382">
              <a:lnSpc>
                <a:spcPct val="100000"/>
              </a:lnSpc>
              <a:defRPr sz="2215" b="1">
                <a:solidFill>
                  <a:srgbClr val="FFFFFF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85800"/>
            <a:ext cx="9144000" cy="61706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15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156208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" y="738000"/>
            <a:ext cx="8532000" cy="457200"/>
          </a:xfrm>
          <a:prstGeom prst="rect">
            <a:avLst/>
          </a:prstGeom>
        </p:spPr>
        <p:txBody>
          <a:bodyPr wrap="square" tIns="50800"/>
          <a:lstStyle>
            <a:lvl1pPr marL="492382">
              <a:lnSpc>
                <a:spcPct val="100000"/>
              </a:lnSpc>
              <a:defRPr sz="2215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0" hasCustomPrompt="1"/>
          </p:nvPr>
        </p:nvSpPr>
        <p:spPr>
          <a:xfrm>
            <a:off x="604840" y="1296000"/>
            <a:ext cx="7932737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108">
                <a:solidFill>
                  <a:schemeClr val="accent3"/>
                </a:solidFill>
                <a:latin typeface="Lucida Sans Unicode"/>
              </a:defRPr>
            </a:lvl1pPr>
          </a:lstStyle>
          <a:p>
            <a:r>
              <a:rPr lang="de-DE" dirty="0" smtClean="0"/>
              <a:t>Tabellentext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60648"/>
            <a:ext cx="953852" cy="63889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623641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2772000"/>
            <a:ext cx="8532000" cy="3240000"/>
          </a:xfrm>
          <a:prstGeom prst="rect">
            <a:avLst/>
          </a:prstGeom>
        </p:spPr>
        <p:txBody>
          <a:bodyPr vert="horz" lIns="254000"/>
          <a:lstStyle>
            <a:lvl1pPr marL="531706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tx1"/>
                </a:solidFill>
                <a:latin typeface="Lucida Sans Unicode"/>
              </a:defRPr>
            </a:lvl1pPr>
            <a:lvl2pPr marL="864022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Symbol" panose="05050102010706020507" pitchFamily="18" charset="2"/>
              <a:buChar char="-"/>
              <a:defRPr sz="1477">
                <a:solidFill>
                  <a:schemeClr val="tx1"/>
                </a:solidFill>
                <a:latin typeface="Lucida Sans Unicode"/>
              </a:defRPr>
            </a:lvl2pPr>
            <a:lvl3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3pPr>
            <a:lvl4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4pPr>
            <a:lvl5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" y="738000"/>
            <a:ext cx="8532000" cy="457200"/>
          </a:xfrm>
          <a:prstGeom prst="rect">
            <a:avLst/>
          </a:prstGeom>
        </p:spPr>
        <p:txBody>
          <a:bodyPr wrap="square" tIns="50800"/>
          <a:lstStyle>
            <a:lvl1pPr marL="492382">
              <a:lnSpc>
                <a:spcPct val="100000"/>
              </a:lnSpc>
              <a:defRPr sz="2215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2"/>
          </p:nvPr>
        </p:nvSpPr>
        <p:spPr>
          <a:xfrm>
            <a:off x="2" y="1296000"/>
            <a:ext cx="9143998" cy="13716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271294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4572000"/>
            <a:ext cx="8532000" cy="1368000"/>
          </a:xfrm>
          <a:prstGeom prst="rect">
            <a:avLst/>
          </a:prstGeom>
        </p:spPr>
        <p:txBody>
          <a:bodyPr vert="horz" lIns="254000"/>
          <a:lstStyle>
            <a:lvl1pPr marL="531706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rgbClr val="000000"/>
                </a:solidFill>
                <a:latin typeface="Lucida Sans Unicode"/>
              </a:defRPr>
            </a:lvl1pPr>
            <a:lvl2pPr marL="864022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Symbol" panose="05050102010706020507" pitchFamily="18" charset="2"/>
              <a:buChar char="-"/>
              <a:defRPr sz="1477">
                <a:solidFill>
                  <a:srgbClr val="000000"/>
                </a:solidFill>
                <a:latin typeface="Lucida Sans Unicode"/>
              </a:defRPr>
            </a:lvl2pPr>
            <a:lvl3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3pPr>
            <a:lvl4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4pPr>
            <a:lvl5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" y="738000"/>
            <a:ext cx="8532000" cy="457200"/>
          </a:xfrm>
          <a:prstGeom prst="rect">
            <a:avLst/>
          </a:prstGeom>
        </p:spPr>
        <p:txBody>
          <a:bodyPr wrap="square" tIns="50800"/>
          <a:lstStyle>
            <a:lvl1pPr marL="492382">
              <a:lnSpc>
                <a:spcPct val="100000"/>
              </a:lnSpc>
              <a:defRPr sz="2215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1296000"/>
            <a:ext cx="9144000" cy="32004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007002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4644000"/>
            <a:ext cx="8532000" cy="1368000"/>
          </a:xfrm>
          <a:prstGeom prst="rect">
            <a:avLst/>
          </a:prstGeom>
        </p:spPr>
        <p:txBody>
          <a:bodyPr vert="horz" lIns="254000"/>
          <a:lstStyle>
            <a:lvl1pPr marL="531706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rgbClr val="000000"/>
                </a:solidFill>
                <a:latin typeface="Lucida Sans Unicode"/>
              </a:defRPr>
            </a:lvl1pPr>
            <a:lvl2pPr marL="864022" indent="-21102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Symbol" panose="05050102010706020507" pitchFamily="18" charset="2"/>
              <a:buChar char="-"/>
              <a:defRPr sz="1477">
                <a:solidFill>
                  <a:srgbClr val="000000"/>
                </a:solidFill>
                <a:latin typeface="Lucida Sans Unicode"/>
              </a:defRPr>
            </a:lvl2pPr>
            <a:lvl3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3pPr>
            <a:lvl4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4pPr>
            <a:lvl5pPr marL="534586" indent="-21102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662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" y="738000"/>
            <a:ext cx="8532000" cy="457200"/>
          </a:xfrm>
          <a:prstGeom prst="rect">
            <a:avLst/>
          </a:prstGeom>
        </p:spPr>
        <p:txBody>
          <a:bodyPr wrap="square" tIns="50800"/>
          <a:lstStyle>
            <a:lvl1pPr marL="492382">
              <a:lnSpc>
                <a:spcPct val="100000"/>
              </a:lnSpc>
              <a:defRPr sz="2215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604838" y="1296000"/>
            <a:ext cx="4800600" cy="32400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734825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6573" y="2501900"/>
            <a:ext cx="8001001" cy="184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5080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lang="de-CH" sz="2400" b="1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/>
              </a:defRPr>
            </a:lvl1pPr>
          </a:lstStyle>
          <a:p>
            <a:pPr marL="0" marR="0" lvl="0" indent="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4795935"/>
            <a:ext cx="9144000" cy="2062065"/>
          </a:xfrm>
          <a:prstGeom prst="rect">
            <a:avLst/>
          </a:prstGeom>
          <a:solidFill>
            <a:srgbClr val="0068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8" y="635601"/>
            <a:ext cx="7389845" cy="11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005_INF_00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88"/>
            <a:ext cx="9144000" cy="6858000"/>
          </a:xfrm>
          <a:prstGeom prst="rect">
            <a:avLst/>
          </a:prstGeom>
        </p:spPr>
      </p:pic>
      <p:cxnSp>
        <p:nvCxnSpPr>
          <p:cNvPr id="29" name="Gerade Verbindung 28"/>
          <p:cNvCxnSpPr/>
          <p:nvPr/>
        </p:nvCxnSpPr>
        <p:spPr bwMode="auto">
          <a:xfrm>
            <a:off x="-990600" y="43449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 bwMode="auto">
          <a:xfrm>
            <a:off x="-990600" y="16017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auto">
          <a:xfrm>
            <a:off x="-990600" y="3429000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 bwMode="auto">
          <a:xfrm>
            <a:off x="-990600" y="4799012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 bwMode="auto">
          <a:xfrm>
            <a:off x="-990600" y="2513012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 bwMode="auto">
          <a:xfrm>
            <a:off x="-990600" y="11445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 bwMode="auto">
          <a:xfrm>
            <a:off x="-990600" y="6873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46"/>
          <p:cNvSpPr>
            <a:spLocks noChangeShapeType="1"/>
          </p:cNvSpPr>
          <p:nvPr/>
        </p:nvSpPr>
        <p:spPr bwMode="auto">
          <a:xfrm>
            <a:off x="8537575" y="1812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5724129" y="292943"/>
            <a:ext cx="2019300" cy="27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92" rIns="0" bIns="0">
            <a:prstTxWarp prst="textNoShape">
              <a:avLst/>
            </a:prstTxWarp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" sz="738" dirty="0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t>Networks and Distributed Systems</a:t>
            </a:r>
            <a:r>
              <a:rPr lang="" sz="738" baseline="0" dirty="0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t> Lab</a:t>
            </a:r>
            <a:endParaRPr lang="de-DE" sz="738" dirty="0" smtClean="0">
              <a:solidFill>
                <a:schemeClr val="tx1"/>
              </a:solidFill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  <a:p>
            <a:pPr algn="r">
              <a:spcBef>
                <a:spcPts val="0"/>
              </a:spcBef>
              <a:defRPr/>
            </a:pPr>
            <a:r>
              <a:rPr lang="de-DE" sz="738" dirty="0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t>Prof. Dr. David Hausheer</a:t>
            </a:r>
          </a:p>
        </p:txBody>
      </p:sp>
      <p:sp>
        <p:nvSpPr>
          <p:cNvPr id="12" name="Line 46"/>
          <p:cNvSpPr>
            <a:spLocks noChangeShapeType="1"/>
          </p:cNvSpPr>
          <p:nvPr userDrawn="1"/>
        </p:nvSpPr>
        <p:spPr bwMode="auto">
          <a:xfrm>
            <a:off x="8537575" y="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39855" y="3"/>
            <a:ext cx="3610333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50800" rIns="0" bIns="0">
            <a:prstTxWarp prst="textNoShape">
              <a:avLst/>
            </a:prstTxWarp>
            <a:spAutoFit/>
          </a:bodyPr>
          <a:lstStyle>
            <a:lvl1pPr>
              <a:defRPr lang="de-CH" sz="800" b="1" dirty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37575" y="2"/>
            <a:ext cx="546979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50800" bIns="0">
            <a:prstTxWarp prst="textNoShape">
              <a:avLst/>
            </a:prstTxWarp>
            <a:spAutoFit/>
          </a:bodyPr>
          <a:lstStyle>
            <a:lvl1pPr>
              <a:defRPr lang="de-CH" sz="800" b="1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‹#›</a:t>
            </a:fld>
            <a:endParaRPr lang="de-CH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4" y="255657"/>
            <a:ext cx="1143000" cy="3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</p:sldLayoutIdLst>
  <p:transition spd="slow" advClick="0" advTm="4000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2pPr>
      <a:lvl3pPr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3pPr>
      <a:lvl4pPr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4pPr>
      <a:lvl5pPr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5pPr>
      <a:lvl6pPr marL="422041"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6pPr>
      <a:lvl7pPr marL="844083"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7pPr>
      <a:lvl8pPr marL="1266124"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8pPr>
      <a:lvl9pPr marL="1688165" algn="l" defTabSz="773742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9pPr>
    </p:titleStyle>
    <p:bodyStyle>
      <a:lvl1pPr marL="685817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200">
          <a:solidFill>
            <a:schemeClr val="bg2"/>
          </a:solidFill>
          <a:latin typeface="+mn-lt"/>
          <a:ea typeface="+mn-ea"/>
          <a:cs typeface="+mn-cs"/>
          <a:sym typeface="Lucida Grande" charset="0"/>
        </a:defRPr>
      </a:lvl1pPr>
      <a:lvl2pPr marL="1062431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2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2pPr>
      <a:lvl3pPr marL="1439044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2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3pPr>
      <a:lvl4pPr marL="1814192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2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4pPr>
      <a:lvl5pPr marL="2190805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2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5pPr>
      <a:lvl6pPr marL="2612847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2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6pPr>
      <a:lvl7pPr marL="3034888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2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7pPr>
      <a:lvl8pPr marL="3456929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2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8pPr>
      <a:lvl9pPr marL="3878971" indent="-417646" algn="l" defTabSz="773742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2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9pPr>
    </p:bodyStyle>
    <p:otherStyle>
      <a:defPPr>
        <a:defRPr lang="de-D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scion-architecture.net/pdf/SCION-book.pdf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cionlab.org/" TargetMode="Externa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hyperlink" Target="https://github.com/scionproto/scion" TargetMode="External"/><Relationship Id="rId5" Type="http://schemas.openxmlformats.org/officeDocument/2006/relationships/hyperlink" Target="https://www.scion-architecture.net/" TargetMode="External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hausheer@ovgu.d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onlab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hangingPunct="0">
              <a:lnSpc>
                <a:spcPct val="100000"/>
              </a:lnSpc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>SCIONLab  - A Deployment of the </a:t>
            </a:r>
            <a:r>
              <a:rPr lang="" dirty="0" smtClean="0"/>
              <a:t/>
            </a:r>
            <a:br>
              <a:rPr lang="" dirty="0" smtClean="0"/>
            </a:br>
            <a:r>
              <a:rPr lang="en-US" dirty="0" smtClean="0"/>
              <a:t>SCION </a:t>
            </a:r>
            <a:r>
              <a:rPr lang="en-US" dirty="0"/>
              <a:t>Secure Internet Architecture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dirty="0"/>
              <a:t>Kurt Baumann (SWITCH), Alex Gall (SWITCH), </a:t>
            </a:r>
            <a:r>
              <a:rPr lang="en-US" u="sng" dirty="0"/>
              <a:t>David </a:t>
            </a:r>
            <a:r>
              <a:rPr lang="en-US" u="sng" dirty="0" err="1"/>
              <a:t>Hausheer</a:t>
            </a:r>
            <a:r>
              <a:rPr lang="en-US" dirty="0"/>
              <a:t> (U. Magdeburg), Adrian </a:t>
            </a:r>
            <a:r>
              <a:rPr lang="en-US" dirty="0" err="1"/>
              <a:t>Perrig</a:t>
            </a:r>
            <a:r>
              <a:rPr lang="en-US" dirty="0"/>
              <a:t> (ETH), Matthew Smith (U. Bonn)</a:t>
            </a:r>
            <a:endParaRPr lang="de-CH" dirty="0"/>
          </a:p>
        </p:txBody>
      </p:sp>
      <p:pic>
        <p:nvPicPr>
          <p:cNvPr id="4" name="logo332.png" descr="logo3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5290" y="1892055"/>
            <a:ext cx="3143485" cy="1044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56" y="5269418"/>
            <a:ext cx="3870234" cy="12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0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SCION AS runs on </a:t>
            </a:r>
            <a:r>
              <a:rPr lang="x-none" dirty="0" smtClean="0"/>
              <a:t>Small Scale Devices</a:t>
            </a:r>
            <a:endParaRPr lang="en-US" alt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10</a:t>
            </a:fld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216243" y="1938130"/>
            <a:ext cx="8709809" cy="3657600"/>
            <a:chOff x="2029143" y="2854857"/>
            <a:chExt cx="19022768" cy="7988427"/>
          </a:xfrm>
        </p:grpSpPr>
        <p:pic>
          <p:nvPicPr>
            <p:cNvPr id="10" name="odroidhk_green.jpg" descr="odroidhk_green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37354" y="3572739"/>
              <a:ext cx="4508179" cy="143028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F8111284-01.jpg" descr="F8111284-01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414764" y="6005493"/>
              <a:ext cx="7281284" cy="483779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raspberry-pi-logo.png" descr="raspberry-pi-logo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95982" y="2854857"/>
              <a:ext cx="2755929" cy="346243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Raspberry Pi"/>
            <p:cNvSpPr txBox="1"/>
            <p:nvPr/>
          </p:nvSpPr>
          <p:spPr>
            <a:xfrm>
              <a:off x="12572419" y="3712929"/>
              <a:ext cx="5245286" cy="1344402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wrap="none" tIns="91439" bIns="91439">
              <a:spAutoFit/>
            </a:bodyPr>
            <a:lstStyle>
              <a:lvl1pPr>
                <a:defRPr sz="6400" b="1"/>
              </a:lvl1pPr>
            </a:lstStyle>
            <a:p>
              <a:r>
                <a:rPr sz="2800" dirty="0"/>
                <a:t>Raspberry Pi</a:t>
              </a:r>
            </a:p>
          </p:txBody>
        </p:sp>
        <p:pic>
          <p:nvPicPr>
            <p:cNvPr id="14" name="201704250351342687.jpg" descr="201704250351342687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29143" y="5322744"/>
              <a:ext cx="7281285" cy="5482895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6" name="Picture 2" descr="logo3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</p:spPr>
        <p:txBody>
          <a:bodyPr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1800" dirty="0" smtClean="0"/>
              <a:t>SCION as a platform for smart home environments, IoT applications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2" r="29667"/>
          <a:stretch/>
        </p:blipFill>
        <p:spPr>
          <a:xfrm>
            <a:off x="6239726" y="1143000"/>
            <a:ext cx="2504661" cy="4663468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SCION </a:t>
            </a:r>
            <a:r>
              <a:rPr lang="" dirty="0"/>
              <a:t>E</a:t>
            </a:r>
            <a:r>
              <a:rPr lang="" dirty="0" smtClean="0"/>
              <a:t>ndhost</a:t>
            </a:r>
            <a:r>
              <a:rPr lang="en-US" dirty="0" smtClean="0"/>
              <a:t> </a:t>
            </a:r>
            <a:r>
              <a:rPr lang="en-US" dirty="0"/>
              <a:t>runs on </a:t>
            </a:r>
            <a:r>
              <a:rPr lang="x-none" dirty="0" smtClean="0"/>
              <a:t>Android</a:t>
            </a:r>
            <a:endParaRPr lang="en-US" alt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11</a:t>
            </a:fld>
            <a:endParaRPr lang="de-CH"/>
          </a:p>
        </p:txBody>
      </p:sp>
      <p:pic>
        <p:nvPicPr>
          <p:cNvPr id="16" name="Picture 2" descr="logo3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</p:spPr>
        <p:txBody>
          <a:bodyPr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" sz="1800" dirty="0" smtClean="0"/>
              <a:t>SCION running within Termux environment</a:t>
            </a:r>
          </a:p>
          <a:p>
            <a:pPr marL="741363" lvl="1" indent="-284163">
              <a:spcBef>
                <a:spcPts val="25"/>
              </a:spcBef>
            </a:pPr>
            <a:r>
              <a:rPr lang="" dirty="0"/>
              <a:t>Prefixed Arch-Linux environment </a:t>
            </a:r>
            <a:endParaRPr lang="" dirty="0" smtClean="0"/>
          </a:p>
          <a:p>
            <a:pPr marL="741363" lvl="1" indent="-284163">
              <a:spcBef>
                <a:spcPts val="25"/>
              </a:spcBef>
            </a:pPr>
            <a:endParaRPr lang="" dirty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" sz="1800" dirty="0"/>
              <a:t>Usage e.g. in combination with a SCION AS </a:t>
            </a:r>
            <a:br>
              <a:rPr lang="" sz="1800" dirty="0"/>
            </a:br>
            <a:r>
              <a:rPr lang="" sz="1800" dirty="0"/>
              <a:t>running on a home gateway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endParaRPr lang="" sz="1800" dirty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" sz="1800" dirty="0"/>
              <a:t>Potential use cases:</a:t>
            </a:r>
          </a:p>
          <a:p>
            <a:pPr marL="741363" lvl="1" indent="-284163">
              <a:spcBef>
                <a:spcPts val="25"/>
              </a:spcBef>
            </a:pPr>
            <a:r>
              <a:rPr lang="" dirty="0"/>
              <a:t>Access to SCION-based IoT applications</a:t>
            </a:r>
          </a:p>
          <a:p>
            <a:pPr marL="741363" lvl="1" indent="-284163">
              <a:spcBef>
                <a:spcPts val="25"/>
              </a:spcBef>
            </a:pPr>
            <a:r>
              <a:rPr lang="" dirty="0"/>
              <a:t>Use of multipath forwarding</a:t>
            </a:r>
            <a:endParaRPr lang="en-US" dirty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80" y="1470399"/>
            <a:ext cx="1973508" cy="39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SCIONLab Integrated Bandwidth Tester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12</a:t>
            </a:fld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90" y="1143000"/>
            <a:ext cx="6125265" cy="55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10909"/>
      </p:ext>
    </p:extLst>
  </p:cSld>
  <p:clrMapOvr>
    <a:masterClrMapping/>
  </p:clrMapOvr>
  <p:transition spd="slow" advClick="0" advTm="4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IoT Access</a:t>
            </a:r>
            <a:endParaRPr lang="en-US" alt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13</a:t>
            </a:fld>
            <a:endParaRPr lang="de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911" y="1187299"/>
            <a:ext cx="6056370" cy="56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IoT Protection through Default Off</a:t>
            </a:r>
            <a:endParaRPr lang="en-US" alt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14</a:t>
            </a:fld>
            <a:endParaRPr lang="de-CH"/>
          </a:p>
        </p:txBody>
      </p:sp>
      <p:grpSp>
        <p:nvGrpSpPr>
          <p:cNvPr id="2" name="Group 1"/>
          <p:cNvGrpSpPr/>
          <p:nvPr/>
        </p:nvGrpSpPr>
        <p:grpSpPr>
          <a:xfrm>
            <a:off x="121415" y="1500809"/>
            <a:ext cx="8915124" cy="5110607"/>
            <a:chOff x="3756034" y="2645411"/>
            <a:chExt cx="17222299" cy="9872708"/>
          </a:xfrm>
        </p:grpSpPr>
        <p:grpSp>
          <p:nvGrpSpPr>
            <p:cNvPr id="6" name="Group"/>
            <p:cNvGrpSpPr/>
            <p:nvPr/>
          </p:nvGrpSpPr>
          <p:grpSpPr>
            <a:xfrm>
              <a:off x="9941435" y="2645411"/>
              <a:ext cx="7782365" cy="4704594"/>
              <a:chOff x="0" y="0"/>
              <a:chExt cx="7782363" cy="4704593"/>
            </a:xfrm>
          </p:grpSpPr>
          <p:sp>
            <p:nvSpPr>
              <p:cNvPr id="7" name="Shape"/>
              <p:cNvSpPr/>
              <p:nvPr/>
            </p:nvSpPr>
            <p:spPr>
              <a:xfrm>
                <a:off x="0" y="0"/>
                <a:ext cx="7782364" cy="4704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5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  <p:sp>
            <p:nvSpPr>
              <p:cNvPr id="8" name="Shape"/>
              <p:cNvSpPr/>
              <p:nvPr/>
            </p:nvSpPr>
            <p:spPr>
              <a:xfrm>
                <a:off x="395171" y="239224"/>
                <a:ext cx="7131244" cy="3994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5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</p:grpSp>
        <p:grpSp>
          <p:nvGrpSpPr>
            <p:cNvPr id="9" name="Group"/>
            <p:cNvGrpSpPr/>
            <p:nvPr/>
          </p:nvGrpSpPr>
          <p:grpSpPr>
            <a:xfrm>
              <a:off x="3756034" y="4172932"/>
              <a:ext cx="5058635" cy="3567136"/>
              <a:chOff x="-2" y="-4"/>
              <a:chExt cx="5058633" cy="3567135"/>
            </a:xfrm>
          </p:grpSpPr>
          <p:sp>
            <p:nvSpPr>
              <p:cNvPr id="10" name="Shape"/>
              <p:cNvSpPr/>
              <p:nvPr/>
            </p:nvSpPr>
            <p:spPr>
              <a:xfrm>
                <a:off x="-2" y="-4"/>
                <a:ext cx="5058633" cy="3567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11" name="Shape"/>
              <p:cNvSpPr/>
              <p:nvPr/>
            </p:nvSpPr>
            <p:spPr>
              <a:xfrm>
                <a:off x="256866" y="181385"/>
                <a:ext cx="4635394" cy="3028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</p:grpSp>
        <p:grpSp>
          <p:nvGrpSpPr>
            <p:cNvPr id="12" name="Group"/>
            <p:cNvGrpSpPr/>
            <p:nvPr/>
          </p:nvGrpSpPr>
          <p:grpSpPr>
            <a:xfrm>
              <a:off x="9815439" y="8180549"/>
              <a:ext cx="7782365" cy="3581129"/>
              <a:chOff x="0" y="0"/>
              <a:chExt cx="7782364" cy="3581127"/>
            </a:xfrm>
          </p:grpSpPr>
          <p:sp>
            <p:nvSpPr>
              <p:cNvPr id="14" name="Shape"/>
              <p:cNvSpPr/>
              <p:nvPr/>
            </p:nvSpPr>
            <p:spPr>
              <a:xfrm>
                <a:off x="0" y="0"/>
                <a:ext cx="7782364" cy="3581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15" name="Shape"/>
              <p:cNvSpPr/>
              <p:nvPr/>
            </p:nvSpPr>
            <p:spPr>
              <a:xfrm>
                <a:off x="395171" y="182097"/>
                <a:ext cx="7131244" cy="3040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</p:grpSp>
        <p:sp>
          <p:nvSpPr>
            <p:cNvPr id="16" name="Connection Line"/>
            <p:cNvSpPr/>
            <p:nvPr/>
          </p:nvSpPr>
          <p:spPr>
            <a:xfrm>
              <a:off x="8351466" y="5106002"/>
              <a:ext cx="2204213" cy="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 sz="1000"/>
            </a:p>
          </p:txBody>
        </p:sp>
        <p:sp>
          <p:nvSpPr>
            <p:cNvPr id="17" name="Connection Line"/>
            <p:cNvSpPr/>
            <p:nvPr/>
          </p:nvSpPr>
          <p:spPr>
            <a:xfrm>
              <a:off x="13783033" y="6795469"/>
              <a:ext cx="2" cy="128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 sz="1000"/>
            </a:p>
          </p:txBody>
        </p:sp>
        <p:grpSp>
          <p:nvGrpSpPr>
            <p:cNvPr id="18" name="Group"/>
            <p:cNvGrpSpPr/>
            <p:nvPr/>
          </p:nvGrpSpPr>
          <p:grpSpPr>
            <a:xfrm>
              <a:off x="13419528" y="8088102"/>
              <a:ext cx="727011" cy="439666"/>
              <a:chOff x="0" y="0"/>
              <a:chExt cx="727010" cy="439665"/>
            </a:xfrm>
          </p:grpSpPr>
          <p:sp>
            <p:nvSpPr>
              <p:cNvPr id="19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20" name="SCION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800"/>
                  <a:t>SCION</a:t>
                </a:r>
              </a:p>
            </p:txBody>
          </p:sp>
        </p:grpSp>
        <p:pic>
          <p:nvPicPr>
            <p:cNvPr id="21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95731" y="6416774"/>
              <a:ext cx="459913" cy="45025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</p:pic>
        <p:sp>
          <p:nvSpPr>
            <p:cNvPr id="22" name="Legacy device…"/>
            <p:cNvSpPr txBox="1"/>
            <p:nvPr/>
          </p:nvSpPr>
          <p:spPr>
            <a:xfrm>
              <a:off x="18311462" y="11328993"/>
              <a:ext cx="2666871" cy="118912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wrap="none" tIns="91439" bIns="91439">
              <a:spAutoFit/>
            </a:bodyPr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Legacy device</a:t>
              </a:r>
            </a:p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SCION device</a:t>
              </a:r>
            </a:p>
          </p:txBody>
        </p:sp>
        <p:sp>
          <p:nvSpPr>
            <p:cNvPr id="23" name="Rounded Rectangle"/>
            <p:cNvSpPr/>
            <p:nvPr/>
          </p:nvSpPr>
          <p:spPr>
            <a:xfrm>
              <a:off x="17753787" y="12005505"/>
              <a:ext cx="504001" cy="3047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/>
            </a:gradFill>
            <a:ln w="12700">
              <a:solidFill>
                <a:srgbClr val="98B955"/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24" name="Rounded Rectangle"/>
            <p:cNvSpPr/>
            <p:nvPr/>
          </p:nvSpPr>
          <p:spPr>
            <a:xfrm>
              <a:off x="17753933" y="11484805"/>
              <a:ext cx="504001" cy="3047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/>
            </a:gradFill>
            <a:ln w="12700">
              <a:solidFill>
                <a:srgbClr val="4A7EBB"/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25" name="Monitoring…"/>
            <p:cNvSpPr txBox="1"/>
            <p:nvPr/>
          </p:nvSpPr>
          <p:spPr>
            <a:xfrm>
              <a:off x="4188255" y="4918410"/>
              <a:ext cx="2750393" cy="1308038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tIns="91439" bIns="91439">
              <a:spAutoFit/>
            </a:bodyPr>
            <a:lstStyle/>
            <a:p>
              <a:pPr algn="ctr">
                <a:defRPr b="1"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600" dirty="0"/>
                <a:t>Monitoring</a:t>
              </a:r>
            </a:p>
            <a:p>
              <a:pPr algn="ctr">
                <a:defRPr b="1"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600" dirty="0"/>
                <a:t>Site</a:t>
              </a:r>
            </a:p>
          </p:txBody>
        </p:sp>
        <p:sp>
          <p:nvSpPr>
            <p:cNvPr id="26" name="IoT…"/>
            <p:cNvSpPr txBox="1"/>
            <p:nvPr/>
          </p:nvSpPr>
          <p:spPr>
            <a:xfrm>
              <a:off x="10744379" y="8875130"/>
              <a:ext cx="1809089" cy="1308038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wrap="none" tIns="91439" bIns="91439">
              <a:spAutoFit/>
            </a:bodyPr>
            <a:lstStyle/>
            <a:p>
              <a:pPr algn="ctr">
                <a:defRPr b="1"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600" dirty="0"/>
                <a:t>IoT</a:t>
              </a:r>
            </a:p>
            <a:p>
              <a:pPr algn="ctr">
                <a:defRPr b="1"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600" dirty="0"/>
                <a:t>Domain</a:t>
              </a:r>
            </a:p>
          </p:txBody>
        </p:sp>
        <p:pic>
          <p:nvPicPr>
            <p:cNvPr id="27" name="logo332.png" descr="logo33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349618" y="4324515"/>
              <a:ext cx="2231972" cy="741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</p:pic>
        <p:grpSp>
          <p:nvGrpSpPr>
            <p:cNvPr id="28" name="Group"/>
            <p:cNvGrpSpPr/>
            <p:nvPr/>
          </p:nvGrpSpPr>
          <p:grpSpPr>
            <a:xfrm>
              <a:off x="13419528" y="6357316"/>
              <a:ext cx="727011" cy="439666"/>
              <a:chOff x="0" y="0"/>
              <a:chExt cx="727010" cy="439665"/>
            </a:xfrm>
          </p:grpSpPr>
          <p:sp>
            <p:nvSpPr>
              <p:cNvPr id="29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30" name="SCION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800"/>
                  <a:t>SCION</a:t>
                </a:r>
              </a:p>
            </p:txBody>
          </p:sp>
        </p:grpSp>
        <p:grpSp>
          <p:nvGrpSpPr>
            <p:cNvPr id="31" name="Group"/>
            <p:cNvGrpSpPr/>
            <p:nvPr/>
          </p:nvGrpSpPr>
          <p:grpSpPr>
            <a:xfrm>
              <a:off x="10562028" y="4885407"/>
              <a:ext cx="727012" cy="439666"/>
              <a:chOff x="0" y="0"/>
              <a:chExt cx="727010" cy="439665"/>
            </a:xfrm>
          </p:grpSpPr>
          <p:sp>
            <p:nvSpPr>
              <p:cNvPr id="32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33" name="SCION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800"/>
                  <a:t>SCION</a:t>
                </a:r>
              </a:p>
            </p:txBody>
          </p:sp>
        </p:grpSp>
        <p:grpSp>
          <p:nvGrpSpPr>
            <p:cNvPr id="34" name="Group"/>
            <p:cNvGrpSpPr/>
            <p:nvPr/>
          </p:nvGrpSpPr>
          <p:grpSpPr>
            <a:xfrm>
              <a:off x="7647378" y="4885407"/>
              <a:ext cx="727012" cy="439666"/>
              <a:chOff x="0" y="0"/>
              <a:chExt cx="727010" cy="439665"/>
            </a:xfrm>
          </p:grpSpPr>
          <p:sp>
            <p:nvSpPr>
              <p:cNvPr id="35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36" name="SCION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800" dirty="0"/>
                  <a:t>SCION</a:t>
                </a:r>
              </a:p>
            </p:txBody>
          </p:sp>
        </p:grpSp>
        <p:sp>
          <p:nvSpPr>
            <p:cNvPr id="37" name="Line"/>
            <p:cNvSpPr/>
            <p:nvPr/>
          </p:nvSpPr>
          <p:spPr>
            <a:xfrm flipH="1">
              <a:off x="7399356" y="5105240"/>
              <a:ext cx="246606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39" name="Group"/>
            <p:cNvGrpSpPr/>
            <p:nvPr/>
          </p:nvGrpSpPr>
          <p:grpSpPr>
            <a:xfrm>
              <a:off x="6646778" y="4860100"/>
              <a:ext cx="747015" cy="489414"/>
              <a:chOff x="0" y="-670371"/>
              <a:chExt cx="747014" cy="489412"/>
            </a:xfrm>
          </p:grpSpPr>
          <p:sp>
            <p:nvSpPr>
              <p:cNvPr id="40" name="Rounded Rectangle"/>
              <p:cNvSpPr/>
              <p:nvPr/>
            </p:nvSpPr>
            <p:spPr>
              <a:xfrm>
                <a:off x="0" y="-651499"/>
                <a:ext cx="747014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41" name="FW"/>
              <p:cNvSpPr txBox="1"/>
              <p:nvPr/>
            </p:nvSpPr>
            <p:spPr>
              <a:xfrm>
                <a:off x="8193" y="-670371"/>
                <a:ext cx="702903" cy="48941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FW</a:t>
                </a:r>
              </a:p>
            </p:txBody>
          </p:sp>
        </p:grpSp>
        <p:sp>
          <p:nvSpPr>
            <p:cNvPr id="45" name="Line"/>
            <p:cNvSpPr/>
            <p:nvPr/>
          </p:nvSpPr>
          <p:spPr>
            <a:xfrm>
              <a:off x="4188254" y="6183058"/>
              <a:ext cx="3581401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46" name="Line"/>
            <p:cNvSpPr/>
            <p:nvPr/>
          </p:nvSpPr>
          <p:spPr>
            <a:xfrm>
              <a:off x="7625687" y="6181603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47" name="Line"/>
            <p:cNvSpPr/>
            <p:nvPr/>
          </p:nvSpPr>
          <p:spPr>
            <a:xfrm flipH="1">
              <a:off x="7020286" y="5290824"/>
              <a:ext cx="21959" cy="90079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pic>
          <p:nvPicPr>
            <p:cNvPr id="48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05131" y="6416774"/>
              <a:ext cx="459913" cy="45025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</p:pic>
        <p:sp>
          <p:nvSpPr>
            <p:cNvPr id="49" name="Line"/>
            <p:cNvSpPr/>
            <p:nvPr/>
          </p:nvSpPr>
          <p:spPr>
            <a:xfrm>
              <a:off x="6635087" y="6181603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pic>
          <p:nvPicPr>
            <p:cNvPr id="50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86400" y="6418230"/>
              <a:ext cx="459912" cy="45025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</p:pic>
        <p:sp>
          <p:nvSpPr>
            <p:cNvPr id="51" name="Line"/>
            <p:cNvSpPr/>
            <p:nvPr/>
          </p:nvSpPr>
          <p:spPr>
            <a:xfrm>
              <a:off x="5716355" y="6183058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pic>
          <p:nvPicPr>
            <p:cNvPr id="52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67668" y="6418230"/>
              <a:ext cx="459913" cy="45025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</p:pic>
        <p:sp>
          <p:nvSpPr>
            <p:cNvPr id="53" name="Line"/>
            <p:cNvSpPr/>
            <p:nvPr/>
          </p:nvSpPr>
          <p:spPr>
            <a:xfrm>
              <a:off x="4797624" y="6183058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pic>
          <p:nvPicPr>
            <p:cNvPr id="5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092354" y="3702648"/>
              <a:ext cx="1105089" cy="19854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</p:pic>
        <p:sp>
          <p:nvSpPr>
            <p:cNvPr id="55" name="Line"/>
            <p:cNvSpPr/>
            <p:nvPr/>
          </p:nvSpPr>
          <p:spPr>
            <a:xfrm flipH="1">
              <a:off x="16695363" y="4746356"/>
              <a:ext cx="2231973" cy="1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56" name="Group"/>
            <p:cNvGrpSpPr/>
            <p:nvPr/>
          </p:nvGrpSpPr>
          <p:grpSpPr>
            <a:xfrm>
              <a:off x="16373306" y="4502590"/>
              <a:ext cx="2080212" cy="494893"/>
              <a:chOff x="0" y="0"/>
              <a:chExt cx="2080210" cy="494891"/>
            </a:xfrm>
          </p:grpSpPr>
          <p:sp>
            <p:nvSpPr>
              <p:cNvPr id="57" name="Line"/>
              <p:cNvSpPr/>
              <p:nvPr/>
            </p:nvSpPr>
            <p:spPr>
              <a:xfrm flipV="1">
                <a:off x="1589201" y="-1"/>
                <a:ext cx="487130" cy="487130"/>
              </a:xfrm>
              <a:prstGeom prst="line">
                <a:avLst/>
              </a:prstGeom>
              <a:noFill/>
              <a:ln w="50800" cap="flat">
                <a:solidFill>
                  <a:srgbClr val="BDDD82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58" name="Line"/>
              <p:cNvSpPr/>
              <p:nvPr/>
            </p:nvSpPr>
            <p:spPr>
              <a:xfrm flipH="1" flipV="1">
                <a:off x="1585319" y="0"/>
                <a:ext cx="494892" cy="494892"/>
              </a:xfrm>
              <a:prstGeom prst="line">
                <a:avLst/>
              </a:prstGeom>
              <a:noFill/>
              <a:ln w="50800" cap="flat">
                <a:solidFill>
                  <a:srgbClr val="BDDD82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59" name="Rounded Rectangle"/>
              <p:cNvSpPr/>
              <p:nvPr/>
            </p:nvSpPr>
            <p:spPr>
              <a:xfrm>
                <a:off x="0" y="40365"/>
                <a:ext cx="724134" cy="406803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pic>
          <p:nvPicPr>
            <p:cNvPr id="60" name="491000_orig.png" descr="491000_orig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575618" y="8613233"/>
              <a:ext cx="2715760" cy="271576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703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VPN-based Deployment</a:t>
            </a:r>
            <a:endParaRPr lang="en-US" alt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15</a:t>
            </a:fld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115139" y="1343384"/>
            <a:ext cx="8959476" cy="5144938"/>
            <a:chOff x="3756034" y="2645411"/>
            <a:chExt cx="16611593" cy="10090255"/>
          </a:xfrm>
        </p:grpSpPr>
        <p:grpSp>
          <p:nvGrpSpPr>
            <p:cNvPr id="61" name="Group"/>
            <p:cNvGrpSpPr/>
            <p:nvPr/>
          </p:nvGrpSpPr>
          <p:grpSpPr>
            <a:xfrm>
              <a:off x="9941435" y="2645411"/>
              <a:ext cx="7782365" cy="4704594"/>
              <a:chOff x="0" y="0"/>
              <a:chExt cx="7782363" cy="4704593"/>
            </a:xfrm>
          </p:grpSpPr>
          <p:sp>
            <p:nvSpPr>
              <p:cNvPr id="62" name="Shape"/>
              <p:cNvSpPr/>
              <p:nvPr/>
            </p:nvSpPr>
            <p:spPr>
              <a:xfrm>
                <a:off x="0" y="0"/>
                <a:ext cx="7782364" cy="4704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5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  <p:sp>
            <p:nvSpPr>
              <p:cNvPr id="63" name="Shape"/>
              <p:cNvSpPr/>
              <p:nvPr/>
            </p:nvSpPr>
            <p:spPr>
              <a:xfrm>
                <a:off x="395171" y="239224"/>
                <a:ext cx="7131244" cy="3994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5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</p:grpSp>
        <p:grpSp>
          <p:nvGrpSpPr>
            <p:cNvPr id="64" name="Group"/>
            <p:cNvGrpSpPr/>
            <p:nvPr/>
          </p:nvGrpSpPr>
          <p:grpSpPr>
            <a:xfrm>
              <a:off x="3756034" y="4172934"/>
              <a:ext cx="5058633" cy="3567136"/>
              <a:chOff x="-2" y="-2"/>
              <a:chExt cx="5058631" cy="3567135"/>
            </a:xfrm>
          </p:grpSpPr>
          <p:sp>
            <p:nvSpPr>
              <p:cNvPr id="65" name="Shape"/>
              <p:cNvSpPr/>
              <p:nvPr/>
            </p:nvSpPr>
            <p:spPr>
              <a:xfrm>
                <a:off x="-2" y="-2"/>
                <a:ext cx="5058631" cy="3567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66" name="Shape"/>
              <p:cNvSpPr/>
              <p:nvPr/>
            </p:nvSpPr>
            <p:spPr>
              <a:xfrm>
                <a:off x="256866" y="181385"/>
                <a:ext cx="4635394" cy="3028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</p:grpSp>
        <p:grpSp>
          <p:nvGrpSpPr>
            <p:cNvPr id="67" name="Group"/>
            <p:cNvGrpSpPr/>
            <p:nvPr/>
          </p:nvGrpSpPr>
          <p:grpSpPr>
            <a:xfrm>
              <a:off x="9815438" y="8180549"/>
              <a:ext cx="7300332" cy="3359317"/>
              <a:chOff x="0" y="0"/>
              <a:chExt cx="7300330" cy="3359315"/>
            </a:xfrm>
          </p:grpSpPr>
          <p:sp>
            <p:nvSpPr>
              <p:cNvPr id="68" name="Shape"/>
              <p:cNvSpPr/>
              <p:nvPr/>
            </p:nvSpPr>
            <p:spPr>
              <a:xfrm>
                <a:off x="0" y="0"/>
                <a:ext cx="7300331" cy="3359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69" name="Shape"/>
              <p:cNvSpPr/>
              <p:nvPr/>
            </p:nvSpPr>
            <p:spPr>
              <a:xfrm>
                <a:off x="370695" y="170818"/>
                <a:ext cx="6689540" cy="2852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</p:grpSp>
        <p:sp>
          <p:nvSpPr>
            <p:cNvPr id="70" name="Connection Line"/>
            <p:cNvSpPr/>
            <p:nvPr/>
          </p:nvSpPr>
          <p:spPr>
            <a:xfrm>
              <a:off x="8351466" y="5106002"/>
              <a:ext cx="2204213" cy="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 sz="1000"/>
            </a:p>
          </p:txBody>
        </p:sp>
        <p:sp>
          <p:nvSpPr>
            <p:cNvPr id="71" name="Connection Line"/>
            <p:cNvSpPr/>
            <p:nvPr/>
          </p:nvSpPr>
          <p:spPr>
            <a:xfrm>
              <a:off x="13783033" y="7040282"/>
              <a:ext cx="2" cy="104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 sz="1000"/>
            </a:p>
          </p:txBody>
        </p:sp>
        <p:grpSp>
          <p:nvGrpSpPr>
            <p:cNvPr id="72" name="Group"/>
            <p:cNvGrpSpPr/>
            <p:nvPr/>
          </p:nvGrpSpPr>
          <p:grpSpPr>
            <a:xfrm>
              <a:off x="13419528" y="8088102"/>
              <a:ext cx="727011" cy="439666"/>
              <a:chOff x="0" y="0"/>
              <a:chExt cx="727010" cy="439665"/>
            </a:xfrm>
          </p:grpSpPr>
          <p:sp>
            <p:nvSpPr>
              <p:cNvPr id="73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" name="SCION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900"/>
                  <a:t>SCION</a:t>
                </a:r>
              </a:p>
            </p:txBody>
          </p:sp>
        </p:grpSp>
        <p:pic>
          <p:nvPicPr>
            <p:cNvPr id="75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67134" y="10540638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6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95731" y="6416774"/>
              <a:ext cx="459913" cy="4502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7" name="Legacy device…"/>
            <p:cNvSpPr txBox="1"/>
            <p:nvPr/>
          </p:nvSpPr>
          <p:spPr>
            <a:xfrm>
              <a:off x="17808057" y="11528447"/>
              <a:ext cx="2559570" cy="1207219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wrap="none" tIns="91439" bIns="91439">
              <a:spAutoFit/>
            </a:bodyPr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Legacy device</a:t>
              </a:r>
            </a:p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SCION device</a:t>
              </a:r>
            </a:p>
          </p:txBody>
        </p:sp>
        <p:sp>
          <p:nvSpPr>
            <p:cNvPr id="78" name="Rounded Rectangle"/>
            <p:cNvSpPr/>
            <p:nvPr/>
          </p:nvSpPr>
          <p:spPr>
            <a:xfrm>
              <a:off x="17275050" y="12180939"/>
              <a:ext cx="5040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/>
            </a:gradFill>
            <a:ln w="12700">
              <a:solidFill>
                <a:srgbClr val="98B955"/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" name="Rounded Rectangle"/>
            <p:cNvSpPr/>
            <p:nvPr/>
          </p:nvSpPr>
          <p:spPr>
            <a:xfrm>
              <a:off x="17275196" y="11660238"/>
              <a:ext cx="504000" cy="304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/>
            </a:gradFill>
            <a:ln w="12700">
              <a:solidFill>
                <a:srgbClr val="4A7EBB"/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" name="Central…"/>
            <p:cNvSpPr txBox="1"/>
            <p:nvPr/>
          </p:nvSpPr>
          <p:spPr>
            <a:xfrm>
              <a:off x="4055409" y="4750461"/>
              <a:ext cx="2750392" cy="1327940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tIns="91439" bIns="91439">
              <a:spAutoFit/>
            </a:bodyPr>
            <a:lstStyle/>
            <a:p>
              <a:pPr algn="ctr">
                <a:defRPr b="1"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600" dirty="0"/>
                <a:t>Central</a:t>
              </a:r>
            </a:p>
            <a:p>
              <a:pPr algn="ctr">
                <a:defRPr b="1">
                  <a:latin typeface="+mj-lt"/>
                  <a:ea typeface="+mj-ea"/>
                  <a:cs typeface="+mj-cs"/>
                  <a:sym typeface="Helvetica"/>
                </a:defRPr>
              </a:pPr>
              <a:r>
                <a:rPr sz="1600" dirty="0"/>
                <a:t>Office</a:t>
              </a:r>
            </a:p>
          </p:txBody>
        </p:sp>
        <p:sp>
          <p:nvSpPr>
            <p:cNvPr id="81" name="Branch"/>
            <p:cNvSpPr txBox="1"/>
            <p:nvPr/>
          </p:nvSpPr>
          <p:spPr>
            <a:xfrm>
              <a:off x="10571042" y="8899265"/>
              <a:ext cx="1650110" cy="845052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wrap="none" tIns="91439" bIns="91439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algn="ctr"/>
              <a:r>
                <a:rPr sz="1600" dirty="0"/>
                <a:t>Branch</a:t>
              </a:r>
            </a:p>
          </p:txBody>
        </p:sp>
        <p:pic>
          <p:nvPicPr>
            <p:cNvPr id="82" name="logo332.png" descr="logo33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349618" y="4324515"/>
              <a:ext cx="2231972" cy="74168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3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811330" y="10540638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4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882381" y="10540638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5" name="Line"/>
            <p:cNvSpPr/>
            <p:nvPr/>
          </p:nvSpPr>
          <p:spPr>
            <a:xfrm>
              <a:off x="11674904" y="9954641"/>
              <a:ext cx="3581401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86" name="Line"/>
            <p:cNvSpPr/>
            <p:nvPr/>
          </p:nvSpPr>
          <p:spPr>
            <a:xfrm>
              <a:off x="12995634" y="9978585"/>
              <a:ext cx="1" cy="53848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87" name="Line"/>
            <p:cNvSpPr/>
            <p:nvPr/>
          </p:nvSpPr>
          <p:spPr>
            <a:xfrm>
              <a:off x="14011635" y="9978585"/>
              <a:ext cx="1" cy="53848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88" name="Line"/>
            <p:cNvSpPr/>
            <p:nvPr/>
          </p:nvSpPr>
          <p:spPr>
            <a:xfrm>
              <a:off x="15112336" y="9978585"/>
              <a:ext cx="1" cy="53848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89" name="Line"/>
            <p:cNvSpPr/>
            <p:nvPr/>
          </p:nvSpPr>
          <p:spPr>
            <a:xfrm>
              <a:off x="13783034" y="9174277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90" name="Line"/>
            <p:cNvSpPr/>
            <p:nvPr/>
          </p:nvSpPr>
          <p:spPr>
            <a:xfrm>
              <a:off x="13783034" y="8524745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91" name="Line"/>
            <p:cNvSpPr/>
            <p:nvPr/>
          </p:nvSpPr>
          <p:spPr>
            <a:xfrm>
              <a:off x="13783033" y="9770282"/>
              <a:ext cx="1" cy="17985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92" name="Group"/>
            <p:cNvGrpSpPr/>
            <p:nvPr/>
          </p:nvGrpSpPr>
          <p:grpSpPr>
            <a:xfrm>
              <a:off x="13409528" y="9324223"/>
              <a:ext cx="747014" cy="489412"/>
              <a:chOff x="0" y="-18825"/>
              <a:chExt cx="747012" cy="489411"/>
            </a:xfrm>
          </p:grpSpPr>
          <p:sp>
            <p:nvSpPr>
              <p:cNvPr id="93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" name="FW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FW</a:t>
                </a:r>
              </a:p>
            </p:txBody>
          </p:sp>
        </p:grpSp>
        <p:grpSp>
          <p:nvGrpSpPr>
            <p:cNvPr id="95" name="Group"/>
            <p:cNvGrpSpPr/>
            <p:nvPr/>
          </p:nvGrpSpPr>
          <p:grpSpPr>
            <a:xfrm>
              <a:off x="13409528" y="8697984"/>
              <a:ext cx="747014" cy="489412"/>
              <a:chOff x="0" y="-18825"/>
              <a:chExt cx="747012" cy="489411"/>
            </a:xfrm>
          </p:grpSpPr>
          <p:sp>
            <p:nvSpPr>
              <p:cNvPr id="96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97" name="VPN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VPN</a:t>
                </a:r>
              </a:p>
            </p:txBody>
          </p:sp>
        </p:grpSp>
        <p:pic>
          <p:nvPicPr>
            <p:cNvPr id="98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32087" y="10540638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9" name="Line"/>
            <p:cNvSpPr/>
            <p:nvPr/>
          </p:nvSpPr>
          <p:spPr>
            <a:xfrm>
              <a:off x="11960587" y="9978585"/>
              <a:ext cx="1" cy="53848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100" name="Group"/>
            <p:cNvGrpSpPr/>
            <p:nvPr/>
          </p:nvGrpSpPr>
          <p:grpSpPr>
            <a:xfrm>
              <a:off x="13419528" y="5901359"/>
              <a:ext cx="727011" cy="439666"/>
              <a:chOff x="0" y="0"/>
              <a:chExt cx="727010" cy="439665"/>
            </a:xfrm>
          </p:grpSpPr>
          <p:sp>
            <p:nvSpPr>
              <p:cNvPr id="101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" name="SCION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900"/>
                  <a:t>SCION</a:t>
                </a:r>
              </a:p>
            </p:txBody>
          </p:sp>
        </p:grpSp>
        <p:grpSp>
          <p:nvGrpSpPr>
            <p:cNvPr id="103" name="Group"/>
            <p:cNvGrpSpPr/>
            <p:nvPr/>
          </p:nvGrpSpPr>
          <p:grpSpPr>
            <a:xfrm>
              <a:off x="13409528" y="6550763"/>
              <a:ext cx="747014" cy="489413"/>
              <a:chOff x="0" y="-18825"/>
              <a:chExt cx="747012" cy="489411"/>
            </a:xfrm>
          </p:grpSpPr>
          <p:sp>
            <p:nvSpPr>
              <p:cNvPr id="104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" name="ER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ER</a:t>
                </a:r>
              </a:p>
            </p:txBody>
          </p:sp>
        </p:grpSp>
        <p:sp>
          <p:nvSpPr>
            <p:cNvPr id="106" name="Line"/>
            <p:cNvSpPr/>
            <p:nvPr/>
          </p:nvSpPr>
          <p:spPr>
            <a:xfrm>
              <a:off x="13783034" y="6362092"/>
              <a:ext cx="1" cy="191657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107" name="Group"/>
            <p:cNvGrpSpPr/>
            <p:nvPr/>
          </p:nvGrpSpPr>
          <p:grpSpPr>
            <a:xfrm>
              <a:off x="10562028" y="4885407"/>
              <a:ext cx="727012" cy="439666"/>
              <a:chOff x="0" y="0"/>
              <a:chExt cx="727010" cy="439665"/>
            </a:xfrm>
          </p:grpSpPr>
          <p:sp>
            <p:nvSpPr>
              <p:cNvPr id="108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" name="SCION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900" dirty="0"/>
                  <a:t>SCION</a:t>
                </a:r>
              </a:p>
            </p:txBody>
          </p:sp>
        </p:grpSp>
        <p:grpSp>
          <p:nvGrpSpPr>
            <p:cNvPr id="110" name="Group"/>
            <p:cNvGrpSpPr/>
            <p:nvPr/>
          </p:nvGrpSpPr>
          <p:grpSpPr>
            <a:xfrm>
              <a:off x="7647378" y="4885407"/>
              <a:ext cx="727012" cy="439666"/>
              <a:chOff x="0" y="0"/>
              <a:chExt cx="727010" cy="439665"/>
            </a:xfrm>
          </p:grpSpPr>
          <p:sp>
            <p:nvSpPr>
              <p:cNvPr id="111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" name="SCION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900" dirty="0"/>
                  <a:t>SCION</a:t>
                </a:r>
              </a:p>
            </p:txBody>
          </p:sp>
        </p:grpSp>
        <p:sp>
          <p:nvSpPr>
            <p:cNvPr id="113" name="Line"/>
            <p:cNvSpPr/>
            <p:nvPr/>
          </p:nvSpPr>
          <p:spPr>
            <a:xfrm flipH="1">
              <a:off x="7399356" y="5105240"/>
              <a:ext cx="246606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114" name="Line"/>
            <p:cNvSpPr/>
            <p:nvPr/>
          </p:nvSpPr>
          <p:spPr>
            <a:xfrm>
              <a:off x="7020284" y="5360432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115" name="Group"/>
            <p:cNvGrpSpPr/>
            <p:nvPr/>
          </p:nvGrpSpPr>
          <p:grpSpPr>
            <a:xfrm>
              <a:off x="6646778" y="5511647"/>
              <a:ext cx="747013" cy="489412"/>
              <a:chOff x="0" y="-18825"/>
              <a:chExt cx="747012" cy="489411"/>
            </a:xfrm>
          </p:grpSpPr>
          <p:sp>
            <p:nvSpPr>
              <p:cNvPr id="116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" name="FW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FW</a:t>
                </a:r>
              </a:p>
            </p:txBody>
          </p:sp>
        </p:grpSp>
        <p:grpSp>
          <p:nvGrpSpPr>
            <p:cNvPr id="118" name="Group"/>
            <p:cNvGrpSpPr/>
            <p:nvPr/>
          </p:nvGrpSpPr>
          <p:grpSpPr>
            <a:xfrm>
              <a:off x="6646778" y="4885407"/>
              <a:ext cx="747013" cy="489413"/>
              <a:chOff x="0" y="-18825"/>
              <a:chExt cx="747012" cy="489411"/>
            </a:xfrm>
          </p:grpSpPr>
          <p:sp>
            <p:nvSpPr>
              <p:cNvPr id="119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" name="VPN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VPN</a:t>
                </a:r>
              </a:p>
            </p:txBody>
          </p:sp>
        </p:grpSp>
        <p:sp>
          <p:nvSpPr>
            <p:cNvPr id="121" name="Line"/>
            <p:cNvSpPr/>
            <p:nvPr/>
          </p:nvSpPr>
          <p:spPr>
            <a:xfrm>
              <a:off x="4188254" y="6183058"/>
              <a:ext cx="3581401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122" name="Line"/>
            <p:cNvSpPr/>
            <p:nvPr/>
          </p:nvSpPr>
          <p:spPr>
            <a:xfrm>
              <a:off x="7625687" y="6181603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123" name="Line"/>
            <p:cNvSpPr/>
            <p:nvPr/>
          </p:nvSpPr>
          <p:spPr>
            <a:xfrm>
              <a:off x="7020284" y="5999964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pic>
          <p:nvPicPr>
            <p:cNvPr id="124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05131" y="6416774"/>
              <a:ext cx="459913" cy="4502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5" name="Line"/>
            <p:cNvSpPr/>
            <p:nvPr/>
          </p:nvSpPr>
          <p:spPr>
            <a:xfrm>
              <a:off x="6635087" y="6181603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pic>
          <p:nvPicPr>
            <p:cNvPr id="126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86400" y="6418230"/>
              <a:ext cx="459912" cy="4502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7" name="Line"/>
            <p:cNvSpPr/>
            <p:nvPr/>
          </p:nvSpPr>
          <p:spPr>
            <a:xfrm>
              <a:off x="5716355" y="6183058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pic>
          <p:nvPicPr>
            <p:cNvPr id="128" name="image44.png" descr="image4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567668" y="6418230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9" name="Line"/>
            <p:cNvSpPr/>
            <p:nvPr/>
          </p:nvSpPr>
          <p:spPr>
            <a:xfrm>
              <a:off x="4797624" y="6183058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pic>
          <p:nvPicPr>
            <p:cNvPr id="13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092354" y="3702648"/>
              <a:ext cx="1105089" cy="198541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1" name="Line"/>
            <p:cNvSpPr/>
            <p:nvPr/>
          </p:nvSpPr>
          <p:spPr>
            <a:xfrm flipH="1">
              <a:off x="16695363" y="4746356"/>
              <a:ext cx="2231973" cy="1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132" name="Group"/>
            <p:cNvGrpSpPr/>
            <p:nvPr/>
          </p:nvGrpSpPr>
          <p:grpSpPr>
            <a:xfrm>
              <a:off x="16373306" y="4502590"/>
              <a:ext cx="2080212" cy="494893"/>
              <a:chOff x="0" y="0"/>
              <a:chExt cx="2080210" cy="494891"/>
            </a:xfrm>
          </p:grpSpPr>
          <p:sp>
            <p:nvSpPr>
              <p:cNvPr id="133" name="Line"/>
              <p:cNvSpPr/>
              <p:nvPr/>
            </p:nvSpPr>
            <p:spPr>
              <a:xfrm flipV="1">
                <a:off x="1589201" y="-1"/>
                <a:ext cx="487130" cy="487130"/>
              </a:xfrm>
              <a:prstGeom prst="line">
                <a:avLst/>
              </a:prstGeom>
              <a:noFill/>
              <a:ln w="50800" cap="flat">
                <a:solidFill>
                  <a:srgbClr val="BDDD82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134" name="Line"/>
              <p:cNvSpPr/>
              <p:nvPr/>
            </p:nvSpPr>
            <p:spPr>
              <a:xfrm flipH="1" flipV="1">
                <a:off x="1585319" y="0"/>
                <a:ext cx="494892" cy="494892"/>
              </a:xfrm>
              <a:prstGeom prst="line">
                <a:avLst/>
              </a:prstGeom>
              <a:noFill/>
              <a:ln w="50800" cap="flat">
                <a:solidFill>
                  <a:srgbClr val="BDDD82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135" name="Rounded Rectangle"/>
              <p:cNvSpPr/>
              <p:nvPr/>
            </p:nvSpPr>
            <p:spPr>
              <a:xfrm>
                <a:off x="0" y="40365"/>
                <a:ext cx="724134" cy="406803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44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SCION-IP Gateway (SIG) Deployment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16</a:t>
            </a:fld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260635" y="1908995"/>
            <a:ext cx="8883365" cy="4607864"/>
            <a:chOff x="3756036" y="2645411"/>
            <a:chExt cx="20266402" cy="10512327"/>
          </a:xfrm>
        </p:grpSpPr>
        <p:grpSp>
          <p:nvGrpSpPr>
            <p:cNvPr id="6" name="Group"/>
            <p:cNvGrpSpPr/>
            <p:nvPr/>
          </p:nvGrpSpPr>
          <p:grpSpPr>
            <a:xfrm>
              <a:off x="3756036" y="4172936"/>
              <a:ext cx="5058631" cy="3567134"/>
              <a:chOff x="0" y="0"/>
              <a:chExt cx="5058629" cy="3567133"/>
            </a:xfrm>
          </p:grpSpPr>
          <p:grpSp>
            <p:nvGrpSpPr>
              <p:cNvPr id="7" name="Group"/>
              <p:cNvGrpSpPr/>
              <p:nvPr/>
            </p:nvGrpSpPr>
            <p:grpSpPr>
              <a:xfrm>
                <a:off x="0" y="-1"/>
                <a:ext cx="5058630" cy="3567135"/>
                <a:chOff x="0" y="0"/>
                <a:chExt cx="5058629" cy="3567133"/>
              </a:xfrm>
            </p:grpSpPr>
            <p:sp>
              <p:nvSpPr>
                <p:cNvPr id="18" name="Shape"/>
                <p:cNvSpPr/>
                <p:nvPr/>
              </p:nvSpPr>
              <p:spPr>
                <a:xfrm>
                  <a:off x="-1" y="-1"/>
                  <a:ext cx="5058631" cy="3567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0684" extrusionOk="0">
                      <a:moveTo>
                        <a:pt x="1901" y="6800"/>
                      </a:moveTo>
                      <a:lnTo>
                        <a:pt x="1901" y="6800"/>
                      </a:lnTo>
                      <a:cubicBezTo>
                        <a:pt x="1658" y="4397"/>
                        <a:pt x="2907" y="2184"/>
                        <a:pt x="4691" y="1857"/>
                      </a:cubicBezTo>
                      <a:cubicBezTo>
                        <a:pt x="5414" y="1724"/>
                        <a:pt x="6149" y="1922"/>
                        <a:pt x="6778" y="2419"/>
                      </a:cubicBezTo>
                      <a:cubicBezTo>
                        <a:pt x="7445" y="725"/>
                        <a:pt x="9003" y="82"/>
                        <a:pt x="10259" y="981"/>
                      </a:cubicBezTo>
                      <a:cubicBezTo>
                        <a:pt x="10478" y="1139"/>
                        <a:pt x="10680" y="1338"/>
                        <a:pt x="10857" y="1573"/>
                      </a:cubicBezTo>
                      <a:lnTo>
                        <a:pt x="10857" y="1573"/>
                      </a:lnTo>
                      <a:cubicBezTo>
                        <a:pt x="11377" y="169"/>
                        <a:pt x="12642" y="-401"/>
                        <a:pt x="13683" y="299"/>
                      </a:cubicBezTo>
                      <a:cubicBezTo>
                        <a:pt x="13971" y="493"/>
                        <a:pt x="14223" y="774"/>
                        <a:pt x="14418" y="1119"/>
                      </a:cubicBezTo>
                      <a:cubicBezTo>
                        <a:pt x="15255" y="-209"/>
                        <a:pt x="16734" y="-373"/>
                        <a:pt x="17722" y="753"/>
                      </a:cubicBezTo>
                      <a:cubicBezTo>
                        <a:pt x="18137" y="1226"/>
                        <a:pt x="18417" y="1878"/>
                        <a:pt x="18513" y="2598"/>
                      </a:cubicBezTo>
                      <a:lnTo>
                        <a:pt x="18513" y="2598"/>
                      </a:lnTo>
                      <a:cubicBezTo>
                        <a:pt x="19885" y="3102"/>
                        <a:pt x="20694" y="5013"/>
                        <a:pt x="20321" y="6865"/>
                      </a:cubicBezTo>
                      <a:cubicBezTo>
                        <a:pt x="20289" y="7020"/>
                        <a:pt x="20250" y="7173"/>
                        <a:pt x="20203" y="7321"/>
                      </a:cubicBezTo>
                      <a:cubicBezTo>
                        <a:pt x="21303" y="9251"/>
                        <a:pt x="21034" y="12017"/>
                        <a:pt x="19601" y="13499"/>
                      </a:cubicBezTo>
                      <a:cubicBezTo>
                        <a:pt x="19156" y="13961"/>
                        <a:pt x="18629" y="14259"/>
                        <a:pt x="18072" y="14367"/>
                      </a:cubicBezTo>
                      <a:cubicBezTo>
                        <a:pt x="18072" y="16443"/>
                        <a:pt x="16822" y="18126"/>
                        <a:pt x="15280" y="18126"/>
                      </a:cubicBezTo>
                      <a:cubicBezTo>
                        <a:pt x="14757" y="18126"/>
                        <a:pt x="14245" y="17928"/>
                        <a:pt x="13801" y="17556"/>
                      </a:cubicBezTo>
                      <a:cubicBezTo>
                        <a:pt x="13280" y="19883"/>
                        <a:pt x="11460" y="21199"/>
                        <a:pt x="9738" y="20494"/>
                      </a:cubicBezTo>
                      <a:cubicBezTo>
                        <a:pt x="9016" y="20199"/>
                        <a:pt x="8392" y="19574"/>
                        <a:pt x="7973" y="18727"/>
                      </a:cubicBezTo>
                      <a:cubicBezTo>
                        <a:pt x="6209" y="20160"/>
                        <a:pt x="3920" y="19389"/>
                        <a:pt x="2859" y="17004"/>
                      </a:cubicBezTo>
                      <a:cubicBezTo>
                        <a:pt x="2846" y="16974"/>
                        <a:pt x="2833" y="16944"/>
                        <a:pt x="2820" y="16914"/>
                      </a:cubicBezTo>
                      <a:lnTo>
                        <a:pt x="2820" y="16914"/>
                      </a:lnTo>
                      <a:cubicBezTo>
                        <a:pt x="1666" y="17096"/>
                        <a:pt x="620" y="15986"/>
                        <a:pt x="485" y="14435"/>
                      </a:cubicBezTo>
                      <a:cubicBezTo>
                        <a:pt x="412" y="13608"/>
                        <a:pt x="615" y="12780"/>
                        <a:pt x="1038" y="12172"/>
                      </a:cubicBezTo>
                      <a:lnTo>
                        <a:pt x="1038" y="12172"/>
                      </a:lnTo>
                      <a:cubicBezTo>
                        <a:pt x="39" y="11379"/>
                        <a:pt x="-297" y="9639"/>
                        <a:pt x="288" y="8285"/>
                      </a:cubicBezTo>
                      <a:cubicBezTo>
                        <a:pt x="626" y="7504"/>
                        <a:pt x="1218" y="6988"/>
                        <a:pt x="1883" y="68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4A7EBB"/>
                  </a:solidFill>
                  <a:prstDash val="solid"/>
                  <a:round/>
                </a:ln>
                <a:effectLst>
                  <a:outerShdw blurRad="762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000"/>
                </a:p>
              </p:txBody>
            </p:sp>
            <p:sp>
              <p:nvSpPr>
                <p:cNvPr id="19" name="Shape"/>
                <p:cNvSpPr/>
                <p:nvPr/>
              </p:nvSpPr>
              <p:spPr>
                <a:xfrm>
                  <a:off x="256866" y="181385"/>
                  <a:ext cx="4635394" cy="3028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80" y="14010"/>
                      </a:moveTo>
                      <a:cubicBezTo>
                        <a:pt x="899" y="14066"/>
                        <a:pt x="417" y="13902"/>
                        <a:pt x="0" y="13542"/>
                      </a:cubicBezTo>
                      <a:moveTo>
                        <a:pt x="2598" y="19137"/>
                      </a:moveTo>
                      <a:cubicBezTo>
                        <a:pt x="2405" y="19250"/>
                        <a:pt x="2202" y="19325"/>
                        <a:pt x="1994" y="19361"/>
                      </a:cubicBezTo>
                      <a:moveTo>
                        <a:pt x="7802" y="21600"/>
                      </a:moveTo>
                      <a:lnTo>
                        <a:pt x="7802" y="21600"/>
                      </a:lnTo>
                      <a:cubicBezTo>
                        <a:pt x="7657" y="21279"/>
                        <a:pt x="7535" y="20936"/>
                        <a:pt x="7438" y="20577"/>
                      </a:cubicBezTo>
                      <a:moveTo>
                        <a:pt x="14532" y="19050"/>
                      </a:moveTo>
                      <a:cubicBezTo>
                        <a:pt x="14510" y="19430"/>
                        <a:pt x="14462" y="19806"/>
                        <a:pt x="14386" y="20172"/>
                      </a:cubicBezTo>
                      <a:moveTo>
                        <a:pt x="17421" y="12116"/>
                      </a:moveTo>
                      <a:cubicBezTo>
                        <a:pt x="18505" y="12890"/>
                        <a:pt x="19193" y="14504"/>
                        <a:pt x="19193" y="16273"/>
                      </a:cubicBezTo>
                      <a:moveTo>
                        <a:pt x="21600" y="7649"/>
                      </a:moveTo>
                      <a:cubicBezTo>
                        <a:pt x="21423" y="8256"/>
                        <a:pt x="21153" y="8794"/>
                        <a:pt x="20811" y="9222"/>
                      </a:cubicBezTo>
                      <a:moveTo>
                        <a:pt x="19707" y="1814"/>
                      </a:moveTo>
                      <a:cubicBezTo>
                        <a:pt x="19737" y="2059"/>
                        <a:pt x="19751" y="2307"/>
                        <a:pt x="19749" y="2556"/>
                      </a:cubicBezTo>
                      <a:moveTo>
                        <a:pt x="14668" y="947"/>
                      </a:moveTo>
                      <a:cubicBezTo>
                        <a:pt x="14771" y="605"/>
                        <a:pt x="14907" y="286"/>
                        <a:pt x="15073" y="0"/>
                      </a:cubicBezTo>
                      <a:moveTo>
                        <a:pt x="10888" y="1399"/>
                      </a:moveTo>
                      <a:cubicBezTo>
                        <a:pt x="10930" y="1115"/>
                        <a:pt x="10996" y="841"/>
                        <a:pt x="11084" y="582"/>
                      </a:cubicBezTo>
                      <a:moveTo>
                        <a:pt x="6452" y="1676"/>
                      </a:moveTo>
                      <a:cubicBezTo>
                        <a:pt x="6709" y="1897"/>
                        <a:pt x="6947" y="2163"/>
                        <a:pt x="7160" y="2469"/>
                      </a:cubicBezTo>
                      <a:moveTo>
                        <a:pt x="1072" y="7905"/>
                      </a:moveTo>
                      <a:lnTo>
                        <a:pt x="1072" y="7905"/>
                      </a:lnTo>
                      <a:cubicBezTo>
                        <a:pt x="1016" y="7632"/>
                        <a:pt x="974" y="7353"/>
                        <a:pt x="948" y="7071"/>
                      </a:cubicBezTo>
                    </a:path>
                  </a:pathLst>
                </a:custGeom>
                <a:noFill/>
                <a:ln w="254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000"/>
                </a:p>
              </p:txBody>
            </p:sp>
          </p:grpSp>
          <p:pic>
            <p:nvPicPr>
              <p:cNvPr id="8" name="image44.png" descr="image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639694" y="2243838"/>
                <a:ext cx="459913" cy="450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" name="Line"/>
              <p:cNvSpPr/>
              <p:nvPr/>
            </p:nvSpPr>
            <p:spPr>
              <a:xfrm>
                <a:off x="432217" y="2010121"/>
                <a:ext cx="3581401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10" name="Line"/>
              <p:cNvSpPr/>
              <p:nvPr/>
            </p:nvSpPr>
            <p:spPr>
              <a:xfrm>
                <a:off x="3869650" y="2008666"/>
                <a:ext cx="1" cy="19165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11" name="Line"/>
              <p:cNvSpPr/>
              <p:nvPr/>
            </p:nvSpPr>
            <p:spPr>
              <a:xfrm>
                <a:off x="3264247" y="1827027"/>
                <a:ext cx="1" cy="191657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pic>
            <p:nvPicPr>
              <p:cNvPr id="12" name="image44.png" descr="image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49094" y="2243838"/>
                <a:ext cx="459913" cy="450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" name="Line"/>
              <p:cNvSpPr/>
              <p:nvPr/>
            </p:nvSpPr>
            <p:spPr>
              <a:xfrm>
                <a:off x="2879050" y="2008666"/>
                <a:ext cx="1" cy="19165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pic>
            <p:nvPicPr>
              <p:cNvPr id="14" name="image44.png" descr="image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30363" y="2245293"/>
                <a:ext cx="459913" cy="450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" name="Line"/>
              <p:cNvSpPr/>
              <p:nvPr/>
            </p:nvSpPr>
            <p:spPr>
              <a:xfrm>
                <a:off x="1960319" y="2010121"/>
                <a:ext cx="1" cy="19165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pic>
            <p:nvPicPr>
              <p:cNvPr id="16" name="image44.png" descr="image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11631" y="2245293"/>
                <a:ext cx="459913" cy="450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" name="Line"/>
              <p:cNvSpPr/>
              <p:nvPr/>
            </p:nvSpPr>
            <p:spPr>
              <a:xfrm>
                <a:off x="1041587" y="2010121"/>
                <a:ext cx="1" cy="19165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</p:grpSp>
        <p:grpSp>
          <p:nvGrpSpPr>
            <p:cNvPr id="20" name="Group"/>
            <p:cNvGrpSpPr/>
            <p:nvPr/>
          </p:nvGrpSpPr>
          <p:grpSpPr>
            <a:xfrm>
              <a:off x="9941435" y="2645411"/>
              <a:ext cx="7782365" cy="4704594"/>
              <a:chOff x="0" y="0"/>
              <a:chExt cx="7782363" cy="4704593"/>
            </a:xfrm>
          </p:grpSpPr>
          <p:sp>
            <p:nvSpPr>
              <p:cNvPr id="21" name="Shape"/>
              <p:cNvSpPr/>
              <p:nvPr/>
            </p:nvSpPr>
            <p:spPr>
              <a:xfrm>
                <a:off x="0" y="0"/>
                <a:ext cx="7782364" cy="4704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5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  <p:sp>
            <p:nvSpPr>
              <p:cNvPr id="22" name="Shape"/>
              <p:cNvSpPr/>
              <p:nvPr/>
            </p:nvSpPr>
            <p:spPr>
              <a:xfrm>
                <a:off x="395171" y="239224"/>
                <a:ext cx="7131244" cy="3994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5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3200"/>
              </a:p>
            </p:txBody>
          </p:sp>
        </p:grpSp>
        <p:grpSp>
          <p:nvGrpSpPr>
            <p:cNvPr id="23" name="Group"/>
            <p:cNvGrpSpPr/>
            <p:nvPr/>
          </p:nvGrpSpPr>
          <p:grpSpPr>
            <a:xfrm>
              <a:off x="9815438" y="8180549"/>
              <a:ext cx="7300332" cy="3359317"/>
              <a:chOff x="0" y="0"/>
              <a:chExt cx="7300330" cy="3359315"/>
            </a:xfrm>
          </p:grpSpPr>
          <p:sp>
            <p:nvSpPr>
              <p:cNvPr id="24" name="Shape"/>
              <p:cNvSpPr/>
              <p:nvPr/>
            </p:nvSpPr>
            <p:spPr>
              <a:xfrm>
                <a:off x="0" y="0"/>
                <a:ext cx="7300331" cy="3359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25" name="Shape"/>
              <p:cNvSpPr/>
              <p:nvPr/>
            </p:nvSpPr>
            <p:spPr>
              <a:xfrm>
                <a:off x="370695" y="170818"/>
                <a:ext cx="6689540" cy="2852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4A7EBB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</p:grpSp>
        <p:sp>
          <p:nvSpPr>
            <p:cNvPr id="26" name="Connection Line"/>
            <p:cNvSpPr/>
            <p:nvPr/>
          </p:nvSpPr>
          <p:spPr>
            <a:xfrm>
              <a:off x="8351466" y="5106002"/>
              <a:ext cx="2204213" cy="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 sz="1000"/>
            </a:p>
          </p:txBody>
        </p:sp>
        <p:sp>
          <p:nvSpPr>
            <p:cNvPr id="27" name="Connection Line"/>
            <p:cNvSpPr/>
            <p:nvPr/>
          </p:nvSpPr>
          <p:spPr>
            <a:xfrm>
              <a:off x="13832617" y="6545824"/>
              <a:ext cx="1" cy="183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21597" y="14400"/>
                    <a:pt x="21600" y="7200"/>
                    <a:pt x="10" y="0"/>
                  </a:cubicBezTo>
                </a:path>
              </a:pathLst>
            </a:custGeom>
            <a:ln w="508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endParaRPr sz="1000"/>
            </a:p>
          </p:txBody>
        </p:sp>
        <p:pic>
          <p:nvPicPr>
            <p:cNvPr id="28" name="image44.png" descr="image4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67134" y="10540638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" name="Legacy device…"/>
            <p:cNvSpPr txBox="1"/>
            <p:nvPr/>
          </p:nvSpPr>
          <p:spPr>
            <a:xfrm>
              <a:off x="18305223" y="11261916"/>
              <a:ext cx="4469675" cy="1895822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wrap="none" tIns="91439" bIns="91439">
              <a:spAutoFit/>
            </a:bodyPr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Legacy device</a:t>
              </a:r>
            </a:p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SCION border router</a:t>
              </a:r>
            </a:p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SIG</a:t>
              </a:r>
            </a:p>
          </p:txBody>
        </p:sp>
        <p:sp>
          <p:nvSpPr>
            <p:cNvPr id="30" name="Rounded Rectangle"/>
            <p:cNvSpPr/>
            <p:nvPr/>
          </p:nvSpPr>
          <p:spPr>
            <a:xfrm>
              <a:off x="17753787" y="12005505"/>
              <a:ext cx="504001" cy="3047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/>
            </a:gradFill>
            <a:ln w="12700">
              <a:solidFill>
                <a:srgbClr val="98B955"/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" name="Rounded Rectangle"/>
            <p:cNvSpPr/>
            <p:nvPr/>
          </p:nvSpPr>
          <p:spPr>
            <a:xfrm>
              <a:off x="17753933" y="11484805"/>
              <a:ext cx="504001" cy="3047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F80CE"/>
                </a:gs>
                <a:gs pos="100000">
                  <a:schemeClr val="accent1">
                    <a:hueOff val="357503"/>
                    <a:satOff val="54545"/>
                    <a:lumOff val="29273"/>
                  </a:schemeClr>
                </a:gs>
              </a:gsLst>
              <a:lin ang="16200000"/>
            </a:gradFill>
            <a:ln w="12700">
              <a:solidFill>
                <a:srgbClr val="4A7EBB"/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" name="A"/>
            <p:cNvSpPr txBox="1"/>
            <p:nvPr/>
          </p:nvSpPr>
          <p:spPr>
            <a:xfrm>
              <a:off x="3870861" y="4881817"/>
              <a:ext cx="2750393" cy="98301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tIns="91439" bIns="91439">
              <a:sp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algn="ctr"/>
              <a:r>
                <a:rPr sz="1600"/>
                <a:t>A</a:t>
              </a:r>
            </a:p>
          </p:txBody>
        </p:sp>
        <p:pic>
          <p:nvPicPr>
            <p:cNvPr id="33" name="image44.png" descr="image4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811330" y="10540638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image44.png" descr="image4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882381" y="10540638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" name="Line"/>
            <p:cNvSpPr/>
            <p:nvPr/>
          </p:nvSpPr>
          <p:spPr>
            <a:xfrm>
              <a:off x="11674904" y="9954641"/>
              <a:ext cx="3581401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36" name="Line"/>
            <p:cNvSpPr/>
            <p:nvPr/>
          </p:nvSpPr>
          <p:spPr>
            <a:xfrm>
              <a:off x="12995634" y="9978585"/>
              <a:ext cx="1" cy="53848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37" name="Line"/>
            <p:cNvSpPr/>
            <p:nvPr/>
          </p:nvSpPr>
          <p:spPr>
            <a:xfrm>
              <a:off x="14011635" y="9978585"/>
              <a:ext cx="1" cy="53848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38" name="Line"/>
            <p:cNvSpPr/>
            <p:nvPr/>
          </p:nvSpPr>
          <p:spPr>
            <a:xfrm>
              <a:off x="15112336" y="9978585"/>
              <a:ext cx="1" cy="53848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39" name="Line"/>
            <p:cNvSpPr/>
            <p:nvPr/>
          </p:nvSpPr>
          <p:spPr>
            <a:xfrm>
              <a:off x="13832617" y="8849493"/>
              <a:ext cx="1" cy="191657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40" name="Line"/>
            <p:cNvSpPr/>
            <p:nvPr/>
          </p:nvSpPr>
          <p:spPr>
            <a:xfrm>
              <a:off x="13239305" y="8618168"/>
              <a:ext cx="226299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41" name="Line"/>
            <p:cNvSpPr/>
            <p:nvPr/>
          </p:nvSpPr>
          <p:spPr>
            <a:xfrm>
              <a:off x="13832617" y="9455784"/>
              <a:ext cx="1" cy="494349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42" name="Group"/>
            <p:cNvGrpSpPr/>
            <p:nvPr/>
          </p:nvGrpSpPr>
          <p:grpSpPr>
            <a:xfrm>
              <a:off x="13459111" y="8375867"/>
              <a:ext cx="747014" cy="489412"/>
              <a:chOff x="0" y="-18825"/>
              <a:chExt cx="747012" cy="489411"/>
            </a:xfrm>
          </p:grpSpPr>
          <p:sp>
            <p:nvSpPr>
              <p:cNvPr id="43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" name="BR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BR</a:t>
                </a:r>
              </a:p>
            </p:txBody>
          </p:sp>
        </p:grpSp>
        <p:pic>
          <p:nvPicPr>
            <p:cNvPr id="45" name="image44.png" descr="image4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732087" y="10540638"/>
              <a:ext cx="459913" cy="45025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6" name="Line"/>
            <p:cNvSpPr/>
            <p:nvPr/>
          </p:nvSpPr>
          <p:spPr>
            <a:xfrm>
              <a:off x="11960587" y="9978585"/>
              <a:ext cx="1" cy="53848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47" name="Group"/>
            <p:cNvGrpSpPr/>
            <p:nvPr/>
          </p:nvGrpSpPr>
          <p:grpSpPr>
            <a:xfrm>
              <a:off x="12389848" y="6057598"/>
              <a:ext cx="727011" cy="439666"/>
              <a:chOff x="0" y="0"/>
              <a:chExt cx="727010" cy="439665"/>
            </a:xfrm>
          </p:grpSpPr>
          <p:sp>
            <p:nvSpPr>
              <p:cNvPr id="48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" name="Rectangle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50" name="Group"/>
            <p:cNvGrpSpPr/>
            <p:nvPr/>
          </p:nvGrpSpPr>
          <p:grpSpPr>
            <a:xfrm>
              <a:off x="13459111" y="6056305"/>
              <a:ext cx="747014" cy="489413"/>
              <a:chOff x="0" y="-18825"/>
              <a:chExt cx="747012" cy="489411"/>
            </a:xfrm>
          </p:grpSpPr>
          <p:sp>
            <p:nvSpPr>
              <p:cNvPr id="51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" name="BR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BR</a:t>
                </a:r>
              </a:p>
            </p:txBody>
          </p:sp>
        </p:grpSp>
        <p:sp>
          <p:nvSpPr>
            <p:cNvPr id="53" name="Line"/>
            <p:cNvSpPr/>
            <p:nvPr/>
          </p:nvSpPr>
          <p:spPr>
            <a:xfrm>
              <a:off x="13128132" y="6301011"/>
              <a:ext cx="319706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54" name="Group"/>
            <p:cNvSpPr/>
            <p:nvPr/>
          </p:nvSpPr>
          <p:spPr>
            <a:xfrm>
              <a:off x="10562028" y="4885407"/>
              <a:ext cx="727012" cy="4396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/>
            </a:gradFill>
            <a:ln w="12700">
              <a:solidFill>
                <a:srgbClr val="98B955"/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" name="Line"/>
            <p:cNvSpPr/>
            <p:nvPr/>
          </p:nvSpPr>
          <p:spPr>
            <a:xfrm flipH="1">
              <a:off x="7399356" y="5105240"/>
              <a:ext cx="246606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57" name="Line"/>
            <p:cNvSpPr/>
            <p:nvPr/>
          </p:nvSpPr>
          <p:spPr>
            <a:xfrm>
              <a:off x="7020284" y="5322332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58" name="Group"/>
            <p:cNvGrpSpPr/>
            <p:nvPr/>
          </p:nvGrpSpPr>
          <p:grpSpPr>
            <a:xfrm>
              <a:off x="6646778" y="5511647"/>
              <a:ext cx="747013" cy="489412"/>
              <a:chOff x="0" y="-18825"/>
              <a:chExt cx="747012" cy="489411"/>
            </a:xfrm>
          </p:grpSpPr>
          <p:sp>
            <p:nvSpPr>
              <p:cNvPr id="59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" name="FW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FW</a:t>
                </a:r>
              </a:p>
            </p:txBody>
          </p:sp>
        </p:grpSp>
        <p:grpSp>
          <p:nvGrpSpPr>
            <p:cNvPr id="61" name="Group"/>
            <p:cNvGrpSpPr/>
            <p:nvPr/>
          </p:nvGrpSpPr>
          <p:grpSpPr>
            <a:xfrm>
              <a:off x="7635961" y="4860534"/>
              <a:ext cx="747013" cy="489413"/>
              <a:chOff x="0" y="-18825"/>
              <a:chExt cx="747012" cy="489411"/>
            </a:xfrm>
          </p:grpSpPr>
          <p:sp>
            <p:nvSpPr>
              <p:cNvPr id="62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" name="BR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BR</a:t>
                </a:r>
              </a:p>
            </p:txBody>
          </p:sp>
        </p:grpSp>
        <p:sp>
          <p:nvSpPr>
            <p:cNvPr id="64" name="Rounded Rectangle"/>
            <p:cNvSpPr/>
            <p:nvPr/>
          </p:nvSpPr>
          <p:spPr>
            <a:xfrm>
              <a:off x="17753787" y="12525375"/>
              <a:ext cx="504001" cy="30479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6">
                    <a:satOff val="-35873"/>
                    <a:lumOff val="-12431"/>
                  </a:schemeClr>
                </a:gs>
                <a:gs pos="100000">
                  <a:schemeClr val="accent6">
                    <a:lumOff val="18921"/>
                  </a:schemeClr>
                </a:gs>
              </a:gsLst>
              <a:lin ang="16200000"/>
            </a:gradFill>
            <a:ln w="12700">
              <a:solidFill>
                <a:schemeClr val="accent6">
                  <a:satOff val="-35873"/>
                  <a:lumOff val="-12431"/>
                </a:schemeClr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" name="Line"/>
            <p:cNvSpPr/>
            <p:nvPr/>
          </p:nvSpPr>
          <p:spPr>
            <a:xfrm>
              <a:off x="13043898" y="8819044"/>
              <a:ext cx="421706" cy="42170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66" name="Group"/>
            <p:cNvGrpSpPr/>
            <p:nvPr/>
          </p:nvGrpSpPr>
          <p:grpSpPr>
            <a:xfrm>
              <a:off x="12518787" y="8400740"/>
              <a:ext cx="727012" cy="439666"/>
              <a:chOff x="0" y="0"/>
              <a:chExt cx="727010" cy="439665"/>
            </a:xfrm>
          </p:grpSpPr>
          <p:sp>
            <p:nvSpPr>
              <p:cNvPr id="67" name="Rounded Rectangle"/>
              <p:cNvSpPr/>
              <p:nvPr/>
            </p:nvSpPr>
            <p:spPr>
              <a:xfrm>
                <a:off x="0" y="0"/>
                <a:ext cx="727011" cy="439666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12700" cap="flat">
                <a:solidFill>
                  <a:srgbClr val="98B955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" name="Rectangle"/>
              <p:cNvSpPr txBox="1"/>
              <p:nvPr/>
            </p:nvSpPr>
            <p:spPr>
              <a:xfrm>
                <a:off x="21464" y="36637"/>
                <a:ext cx="684083" cy="36639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69" name="Rounded Rectangle"/>
            <p:cNvSpPr/>
            <p:nvPr/>
          </p:nvSpPr>
          <p:spPr>
            <a:xfrm>
              <a:off x="13459967" y="9056622"/>
              <a:ext cx="745300" cy="4269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6">
                    <a:satOff val="-35873"/>
                    <a:lumOff val="-12431"/>
                  </a:schemeClr>
                </a:gs>
                <a:gs pos="100000">
                  <a:schemeClr val="accent6">
                    <a:lumOff val="18921"/>
                  </a:schemeClr>
                </a:gs>
              </a:gsLst>
              <a:lin ang="16200000"/>
            </a:gradFill>
            <a:ln w="12700">
              <a:solidFill>
                <a:schemeClr val="accent6">
                  <a:satOff val="-35873"/>
                  <a:lumOff val="-12431"/>
                </a:schemeClr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" name="B"/>
            <p:cNvSpPr txBox="1"/>
            <p:nvPr/>
          </p:nvSpPr>
          <p:spPr>
            <a:xfrm>
              <a:off x="10108016" y="8899264"/>
              <a:ext cx="2750393" cy="98301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tIns="91439" bIns="91439">
              <a:sp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algn="ctr"/>
              <a:r>
                <a:rPr sz="1600"/>
                <a:t>B</a:t>
              </a:r>
            </a:p>
          </p:txBody>
        </p:sp>
        <p:sp>
          <p:nvSpPr>
            <p:cNvPr id="72" name="Line"/>
            <p:cNvSpPr/>
            <p:nvPr/>
          </p:nvSpPr>
          <p:spPr>
            <a:xfrm>
              <a:off x="8010884" y="5341531"/>
              <a:ext cx="1" cy="191657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73" name="Group"/>
            <p:cNvGrpSpPr/>
            <p:nvPr/>
          </p:nvGrpSpPr>
          <p:grpSpPr>
            <a:xfrm>
              <a:off x="18639222" y="3972786"/>
              <a:ext cx="5058630" cy="3567134"/>
              <a:chOff x="0" y="0"/>
              <a:chExt cx="5058629" cy="3567133"/>
            </a:xfrm>
          </p:grpSpPr>
          <p:grpSp>
            <p:nvGrpSpPr>
              <p:cNvPr id="74" name="Group"/>
              <p:cNvGrpSpPr/>
              <p:nvPr/>
            </p:nvGrpSpPr>
            <p:grpSpPr>
              <a:xfrm>
                <a:off x="0" y="-1"/>
                <a:ext cx="5058630" cy="3567135"/>
                <a:chOff x="0" y="0"/>
                <a:chExt cx="5058629" cy="3567133"/>
              </a:xfrm>
            </p:grpSpPr>
            <p:sp>
              <p:nvSpPr>
                <p:cNvPr id="85" name="Shape"/>
                <p:cNvSpPr/>
                <p:nvPr/>
              </p:nvSpPr>
              <p:spPr>
                <a:xfrm>
                  <a:off x="-1" y="-1"/>
                  <a:ext cx="5058631" cy="3567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9" h="20684" extrusionOk="0">
                      <a:moveTo>
                        <a:pt x="1901" y="6800"/>
                      </a:moveTo>
                      <a:lnTo>
                        <a:pt x="1901" y="6800"/>
                      </a:lnTo>
                      <a:cubicBezTo>
                        <a:pt x="1658" y="4397"/>
                        <a:pt x="2907" y="2184"/>
                        <a:pt x="4691" y="1857"/>
                      </a:cubicBezTo>
                      <a:cubicBezTo>
                        <a:pt x="5414" y="1724"/>
                        <a:pt x="6149" y="1922"/>
                        <a:pt x="6778" y="2419"/>
                      </a:cubicBezTo>
                      <a:cubicBezTo>
                        <a:pt x="7445" y="725"/>
                        <a:pt x="9003" y="82"/>
                        <a:pt x="10259" y="981"/>
                      </a:cubicBezTo>
                      <a:cubicBezTo>
                        <a:pt x="10478" y="1139"/>
                        <a:pt x="10680" y="1338"/>
                        <a:pt x="10857" y="1573"/>
                      </a:cubicBezTo>
                      <a:lnTo>
                        <a:pt x="10857" y="1573"/>
                      </a:lnTo>
                      <a:cubicBezTo>
                        <a:pt x="11377" y="169"/>
                        <a:pt x="12642" y="-401"/>
                        <a:pt x="13683" y="299"/>
                      </a:cubicBezTo>
                      <a:cubicBezTo>
                        <a:pt x="13971" y="493"/>
                        <a:pt x="14223" y="774"/>
                        <a:pt x="14418" y="1119"/>
                      </a:cubicBezTo>
                      <a:cubicBezTo>
                        <a:pt x="15255" y="-209"/>
                        <a:pt x="16734" y="-373"/>
                        <a:pt x="17722" y="753"/>
                      </a:cubicBezTo>
                      <a:cubicBezTo>
                        <a:pt x="18137" y="1226"/>
                        <a:pt x="18417" y="1878"/>
                        <a:pt x="18513" y="2598"/>
                      </a:cubicBezTo>
                      <a:lnTo>
                        <a:pt x="18513" y="2598"/>
                      </a:lnTo>
                      <a:cubicBezTo>
                        <a:pt x="19885" y="3102"/>
                        <a:pt x="20694" y="5013"/>
                        <a:pt x="20321" y="6865"/>
                      </a:cubicBezTo>
                      <a:cubicBezTo>
                        <a:pt x="20289" y="7020"/>
                        <a:pt x="20250" y="7173"/>
                        <a:pt x="20203" y="7321"/>
                      </a:cubicBezTo>
                      <a:cubicBezTo>
                        <a:pt x="21303" y="9251"/>
                        <a:pt x="21034" y="12017"/>
                        <a:pt x="19601" y="13499"/>
                      </a:cubicBezTo>
                      <a:cubicBezTo>
                        <a:pt x="19156" y="13961"/>
                        <a:pt x="18629" y="14259"/>
                        <a:pt x="18072" y="14367"/>
                      </a:cubicBezTo>
                      <a:cubicBezTo>
                        <a:pt x="18072" y="16443"/>
                        <a:pt x="16822" y="18126"/>
                        <a:pt x="15280" y="18126"/>
                      </a:cubicBezTo>
                      <a:cubicBezTo>
                        <a:pt x="14757" y="18126"/>
                        <a:pt x="14245" y="17928"/>
                        <a:pt x="13801" y="17556"/>
                      </a:cubicBezTo>
                      <a:cubicBezTo>
                        <a:pt x="13280" y="19883"/>
                        <a:pt x="11460" y="21199"/>
                        <a:pt x="9738" y="20494"/>
                      </a:cubicBezTo>
                      <a:cubicBezTo>
                        <a:pt x="9016" y="20199"/>
                        <a:pt x="8392" y="19574"/>
                        <a:pt x="7973" y="18727"/>
                      </a:cubicBezTo>
                      <a:cubicBezTo>
                        <a:pt x="6209" y="20160"/>
                        <a:pt x="3920" y="19389"/>
                        <a:pt x="2859" y="17004"/>
                      </a:cubicBezTo>
                      <a:cubicBezTo>
                        <a:pt x="2846" y="16974"/>
                        <a:pt x="2833" y="16944"/>
                        <a:pt x="2820" y="16914"/>
                      </a:cubicBezTo>
                      <a:lnTo>
                        <a:pt x="2820" y="16914"/>
                      </a:lnTo>
                      <a:cubicBezTo>
                        <a:pt x="1666" y="17096"/>
                        <a:pt x="620" y="15986"/>
                        <a:pt x="485" y="14435"/>
                      </a:cubicBezTo>
                      <a:cubicBezTo>
                        <a:pt x="412" y="13608"/>
                        <a:pt x="615" y="12780"/>
                        <a:pt x="1038" y="12172"/>
                      </a:cubicBezTo>
                      <a:lnTo>
                        <a:pt x="1038" y="12172"/>
                      </a:lnTo>
                      <a:cubicBezTo>
                        <a:pt x="39" y="11379"/>
                        <a:pt x="-297" y="9639"/>
                        <a:pt x="288" y="8285"/>
                      </a:cubicBezTo>
                      <a:cubicBezTo>
                        <a:pt x="626" y="7504"/>
                        <a:pt x="1218" y="6988"/>
                        <a:pt x="1883" y="68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4A7EBB"/>
                  </a:solidFill>
                  <a:prstDash val="solid"/>
                  <a:round/>
                </a:ln>
                <a:effectLst>
                  <a:outerShdw blurRad="76200" dist="381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000"/>
                </a:p>
              </p:txBody>
            </p:sp>
            <p:sp>
              <p:nvSpPr>
                <p:cNvPr id="86" name="Shape"/>
                <p:cNvSpPr/>
                <p:nvPr/>
              </p:nvSpPr>
              <p:spPr>
                <a:xfrm>
                  <a:off x="256866" y="181385"/>
                  <a:ext cx="4635394" cy="3028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80" y="14010"/>
                      </a:moveTo>
                      <a:cubicBezTo>
                        <a:pt x="899" y="14066"/>
                        <a:pt x="417" y="13902"/>
                        <a:pt x="0" y="13542"/>
                      </a:cubicBezTo>
                      <a:moveTo>
                        <a:pt x="2598" y="19137"/>
                      </a:moveTo>
                      <a:cubicBezTo>
                        <a:pt x="2405" y="19250"/>
                        <a:pt x="2202" y="19325"/>
                        <a:pt x="1994" y="19361"/>
                      </a:cubicBezTo>
                      <a:moveTo>
                        <a:pt x="7802" y="21600"/>
                      </a:moveTo>
                      <a:lnTo>
                        <a:pt x="7802" y="21600"/>
                      </a:lnTo>
                      <a:cubicBezTo>
                        <a:pt x="7657" y="21279"/>
                        <a:pt x="7535" y="20936"/>
                        <a:pt x="7438" y="20577"/>
                      </a:cubicBezTo>
                      <a:moveTo>
                        <a:pt x="14532" y="19050"/>
                      </a:moveTo>
                      <a:cubicBezTo>
                        <a:pt x="14510" y="19430"/>
                        <a:pt x="14462" y="19806"/>
                        <a:pt x="14386" y="20172"/>
                      </a:cubicBezTo>
                      <a:moveTo>
                        <a:pt x="17421" y="12116"/>
                      </a:moveTo>
                      <a:cubicBezTo>
                        <a:pt x="18505" y="12890"/>
                        <a:pt x="19193" y="14504"/>
                        <a:pt x="19193" y="16273"/>
                      </a:cubicBezTo>
                      <a:moveTo>
                        <a:pt x="21600" y="7649"/>
                      </a:moveTo>
                      <a:cubicBezTo>
                        <a:pt x="21423" y="8256"/>
                        <a:pt x="21153" y="8794"/>
                        <a:pt x="20811" y="9222"/>
                      </a:cubicBezTo>
                      <a:moveTo>
                        <a:pt x="19707" y="1814"/>
                      </a:moveTo>
                      <a:cubicBezTo>
                        <a:pt x="19737" y="2059"/>
                        <a:pt x="19751" y="2307"/>
                        <a:pt x="19749" y="2556"/>
                      </a:cubicBezTo>
                      <a:moveTo>
                        <a:pt x="14668" y="947"/>
                      </a:moveTo>
                      <a:cubicBezTo>
                        <a:pt x="14771" y="605"/>
                        <a:pt x="14907" y="286"/>
                        <a:pt x="15073" y="0"/>
                      </a:cubicBezTo>
                      <a:moveTo>
                        <a:pt x="10888" y="1399"/>
                      </a:moveTo>
                      <a:cubicBezTo>
                        <a:pt x="10930" y="1115"/>
                        <a:pt x="10996" y="841"/>
                        <a:pt x="11084" y="582"/>
                      </a:cubicBezTo>
                      <a:moveTo>
                        <a:pt x="6452" y="1676"/>
                      </a:moveTo>
                      <a:cubicBezTo>
                        <a:pt x="6709" y="1897"/>
                        <a:pt x="6947" y="2163"/>
                        <a:pt x="7160" y="2469"/>
                      </a:cubicBezTo>
                      <a:moveTo>
                        <a:pt x="1072" y="7905"/>
                      </a:moveTo>
                      <a:lnTo>
                        <a:pt x="1072" y="7905"/>
                      </a:lnTo>
                      <a:cubicBezTo>
                        <a:pt x="1016" y="7632"/>
                        <a:pt x="974" y="7353"/>
                        <a:pt x="948" y="7071"/>
                      </a:cubicBezTo>
                    </a:path>
                  </a:pathLst>
                </a:custGeom>
                <a:noFill/>
                <a:ln w="25400" cap="flat">
                  <a:solidFill>
                    <a:srgbClr val="4A7EBB"/>
                  </a:solidFill>
                  <a:prstDash val="solid"/>
                  <a:round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1000"/>
                </a:p>
              </p:txBody>
            </p:sp>
          </p:grpSp>
          <p:pic>
            <p:nvPicPr>
              <p:cNvPr id="75" name="image44.png" descr="image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639694" y="2243838"/>
                <a:ext cx="459913" cy="450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6" name="Line"/>
              <p:cNvSpPr/>
              <p:nvPr/>
            </p:nvSpPr>
            <p:spPr>
              <a:xfrm>
                <a:off x="432217" y="2010121"/>
                <a:ext cx="3581401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77" name="Line"/>
              <p:cNvSpPr/>
              <p:nvPr/>
            </p:nvSpPr>
            <p:spPr>
              <a:xfrm>
                <a:off x="3869650" y="2008666"/>
                <a:ext cx="1" cy="19165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sp>
            <p:nvSpPr>
              <p:cNvPr id="78" name="Line"/>
              <p:cNvSpPr/>
              <p:nvPr/>
            </p:nvSpPr>
            <p:spPr>
              <a:xfrm>
                <a:off x="3264247" y="1827027"/>
                <a:ext cx="1" cy="191657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pic>
            <p:nvPicPr>
              <p:cNvPr id="79" name="image44.png" descr="image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649094" y="2243838"/>
                <a:ext cx="459913" cy="450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0" name="Line"/>
              <p:cNvSpPr/>
              <p:nvPr/>
            </p:nvSpPr>
            <p:spPr>
              <a:xfrm>
                <a:off x="2879050" y="2008666"/>
                <a:ext cx="1" cy="19165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pic>
            <p:nvPicPr>
              <p:cNvPr id="81" name="image44.png" descr="image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730363" y="2245293"/>
                <a:ext cx="459913" cy="450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2" name="Line"/>
              <p:cNvSpPr/>
              <p:nvPr/>
            </p:nvSpPr>
            <p:spPr>
              <a:xfrm>
                <a:off x="1960319" y="2010121"/>
                <a:ext cx="1" cy="19165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  <p:pic>
            <p:nvPicPr>
              <p:cNvPr id="83" name="image44.png" descr="image4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811631" y="2245293"/>
                <a:ext cx="459913" cy="450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4" name="Line"/>
              <p:cNvSpPr/>
              <p:nvPr/>
            </p:nvSpPr>
            <p:spPr>
              <a:xfrm>
                <a:off x="1041587" y="2010121"/>
                <a:ext cx="1" cy="19165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000"/>
              </a:p>
            </p:txBody>
          </p:sp>
        </p:grpSp>
        <p:sp>
          <p:nvSpPr>
            <p:cNvPr id="87" name="C"/>
            <p:cNvSpPr txBox="1"/>
            <p:nvPr/>
          </p:nvSpPr>
          <p:spPr>
            <a:xfrm>
              <a:off x="21272045" y="4386685"/>
              <a:ext cx="2750393" cy="98301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tIns="91439" bIns="91439">
              <a:sp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algn="ctr"/>
              <a:r>
                <a:rPr sz="1600"/>
                <a:t>C</a:t>
              </a:r>
            </a:p>
          </p:txBody>
        </p:sp>
        <p:grpSp>
          <p:nvGrpSpPr>
            <p:cNvPr id="88" name="Group"/>
            <p:cNvGrpSpPr/>
            <p:nvPr/>
          </p:nvGrpSpPr>
          <p:grpSpPr>
            <a:xfrm>
              <a:off x="19282261" y="5325072"/>
              <a:ext cx="747014" cy="489413"/>
              <a:chOff x="0" y="-18825"/>
              <a:chExt cx="747012" cy="489411"/>
            </a:xfrm>
          </p:grpSpPr>
          <p:sp>
            <p:nvSpPr>
              <p:cNvPr id="89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" name="BR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BR</a:t>
                </a:r>
              </a:p>
            </p:txBody>
          </p:sp>
        </p:grpSp>
        <p:sp>
          <p:nvSpPr>
            <p:cNvPr id="91" name="Line"/>
            <p:cNvSpPr/>
            <p:nvPr/>
          </p:nvSpPr>
          <p:spPr>
            <a:xfrm>
              <a:off x="19657185" y="5806070"/>
              <a:ext cx="1" cy="191656"/>
            </a:xfrm>
            <a:prstGeom prst="line">
              <a:avLst/>
            </a:prstGeom>
            <a:ln w="254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grpSp>
          <p:nvGrpSpPr>
            <p:cNvPr id="92" name="Group"/>
            <p:cNvGrpSpPr/>
            <p:nvPr/>
          </p:nvGrpSpPr>
          <p:grpSpPr>
            <a:xfrm>
              <a:off x="16403032" y="5325072"/>
              <a:ext cx="747014" cy="489413"/>
              <a:chOff x="0" y="-18825"/>
              <a:chExt cx="747012" cy="489411"/>
            </a:xfrm>
          </p:grpSpPr>
          <p:sp>
            <p:nvSpPr>
              <p:cNvPr id="93" name="Rounded Rectangle"/>
              <p:cNvSpPr/>
              <p:nvPr/>
            </p:nvSpPr>
            <p:spPr>
              <a:xfrm>
                <a:off x="0" y="0"/>
                <a:ext cx="747013" cy="451762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chemeClr val="accent1">
                      <a:hueOff val="357503"/>
                      <a:satOff val="54545"/>
                      <a:lumOff val="29273"/>
                    </a:schemeClr>
                  </a:gs>
                </a:gsLst>
                <a:lin ang="16200000" scaled="0"/>
              </a:gradFill>
              <a:ln w="12700" cap="flat">
                <a:solidFill>
                  <a:srgbClr val="4A7EBB"/>
                </a:solidFill>
                <a:prstDash val="solid"/>
                <a:round/>
              </a:ln>
              <a:effectLst>
                <a:outerShdw blurRad="762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" name="BR"/>
              <p:cNvSpPr txBox="1"/>
              <p:nvPr/>
            </p:nvSpPr>
            <p:spPr>
              <a:xfrm>
                <a:off x="22054" y="-18826"/>
                <a:ext cx="702904" cy="4894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mv="urn:schemas-microsoft-com:mac:vml" xmlns:mc="http://schemas.openxmlformats.org/markup-compatibility/2006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algn="ctr"/>
                <a:r>
                  <a:rPr sz="1050" dirty="0"/>
                  <a:t>BR</a:t>
                </a:r>
              </a:p>
            </p:txBody>
          </p:sp>
        </p:grpSp>
        <p:sp>
          <p:nvSpPr>
            <p:cNvPr id="95" name="Line"/>
            <p:cNvSpPr/>
            <p:nvPr/>
          </p:nvSpPr>
          <p:spPr>
            <a:xfrm>
              <a:off x="17143936" y="5576706"/>
              <a:ext cx="2138326" cy="1"/>
            </a:xfrm>
            <a:prstGeom prst="line">
              <a:avLst/>
            </a:prstGeom>
            <a:ln w="50800">
              <a:solidFill>
                <a:schemeClr val="accent1"/>
              </a:solidFill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</p:spPr>
          <p:txBody>
            <a:bodyPr tIns="91439" bIns="91439"/>
            <a:lstStyle/>
            <a:p>
              <a:pPr algn="l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sz="1000"/>
            </a:p>
          </p:txBody>
        </p:sp>
        <p:sp>
          <p:nvSpPr>
            <p:cNvPr id="55" name="Group"/>
            <p:cNvSpPr/>
            <p:nvPr/>
          </p:nvSpPr>
          <p:spPr>
            <a:xfrm>
              <a:off x="7647378" y="5536520"/>
              <a:ext cx="727012" cy="4396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/>
            </a:gradFill>
            <a:ln w="12700">
              <a:solidFill>
                <a:srgbClr val="98B955"/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" name="Rounded Rectangle"/>
            <p:cNvSpPr/>
            <p:nvPr/>
          </p:nvSpPr>
          <p:spPr>
            <a:xfrm>
              <a:off x="6654137" y="4891757"/>
              <a:ext cx="745300" cy="4269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6">
                    <a:satOff val="-35873"/>
                    <a:lumOff val="-12431"/>
                  </a:schemeClr>
                </a:gs>
                <a:gs pos="100000">
                  <a:schemeClr val="accent6">
                    <a:lumOff val="18921"/>
                  </a:schemeClr>
                </a:gs>
              </a:gsLst>
              <a:lin ang="16200000"/>
            </a:gradFill>
            <a:ln w="12700">
              <a:solidFill>
                <a:schemeClr val="accent6">
                  <a:satOff val="-35873"/>
                  <a:lumOff val="-12431"/>
                </a:schemeClr>
              </a:solidFill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tIns="91439" bIns="91439" anchor="ctr"/>
            <a:lstStyle/>
            <a:p>
              <a: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97" name="Line"/>
          <p:cNvSpPr/>
          <p:nvPr/>
        </p:nvSpPr>
        <p:spPr>
          <a:xfrm>
            <a:off x="1847850" y="3063875"/>
            <a:ext cx="130175" cy="12065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91439" bIns="91439"/>
          <a:lstStyle/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3593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537574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SCION has matured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SCION prototype software in its 5th generation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Successful course assignment in a network security course over the prototype SCIONLab environment</a:t>
            </a:r>
          </a:p>
          <a:p>
            <a:pPr marL="741363" lvl="1" indent="-284163">
              <a:spcBef>
                <a:spcPts val="25"/>
              </a:spcBef>
            </a:pPr>
            <a:endParaRPr lang="en-US" sz="18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SCION is now ready for a large-scale pilot service deployment!</a:t>
            </a:r>
            <a:br>
              <a:rPr lang="en-US" sz="2000" dirty="0" smtClean="0"/>
            </a:b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" sz="2000" b="1" dirty="0" smtClean="0"/>
              <a:t>Future Plan: </a:t>
            </a:r>
            <a:r>
              <a:rPr lang="en-US" sz="2000" b="1" dirty="0" smtClean="0"/>
              <a:t>SCION Pilot Service within </a:t>
            </a:r>
            <a:r>
              <a:rPr lang="" sz="2000" b="1" dirty="0" smtClean="0"/>
              <a:t>GEANT</a:t>
            </a:r>
            <a:endParaRPr lang="en-US" sz="2000" b="1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SCION pilot service can contribute to several planned </a:t>
            </a:r>
            <a:r>
              <a:rPr lang="" sz="2000" dirty="0" smtClean="0"/>
              <a:t>GEANT</a:t>
            </a:r>
            <a:r>
              <a:rPr lang="en-US" sz="2000" dirty="0" smtClean="0"/>
              <a:t> research activities: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b="1" dirty="0" smtClean="0"/>
              <a:t>Next-Generation Internet (NGI) </a:t>
            </a:r>
            <a:r>
              <a:rPr lang="en-US" sz="1800" dirty="0" smtClean="0"/>
              <a:t>activity</a:t>
            </a:r>
          </a:p>
          <a:p>
            <a:pPr marL="1144588" lvl="2" indent="-230188"/>
            <a:r>
              <a:rPr lang="en-US" sz="1600" dirty="0" smtClean="0"/>
              <a:t>SCION provides a scalable and reliable platform for future Internet applications, e.g., IoT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b="1" dirty="0" smtClean="0"/>
              <a:t>Security </a:t>
            </a:r>
            <a:r>
              <a:rPr lang="en-US" sz="1800" dirty="0" smtClean="0"/>
              <a:t>activity</a:t>
            </a:r>
            <a:endParaRPr lang="en-US" altLang="de-DE" sz="18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dirty="0" smtClean="0"/>
              <a:t>Future Plan: </a:t>
            </a:r>
            <a:r>
              <a:rPr lang="en-US" dirty="0" smtClean="0"/>
              <a:t>SCION </a:t>
            </a:r>
            <a:r>
              <a:rPr lang="x-none" dirty="0"/>
              <a:t>Pilot Service within </a:t>
            </a:r>
            <a:r>
              <a:rPr lang="x-none" dirty="0" smtClean="0"/>
              <a:t>GEANT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17</a:t>
            </a:fld>
            <a:endParaRPr lang="de-CH"/>
          </a:p>
        </p:txBody>
      </p:sp>
      <p:pic>
        <p:nvPicPr>
          <p:cNvPr id="6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1925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537574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Development of the SCIONLab pilot software environment 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Deployment of the SCIONLab infrastructure 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Providing a platform for NGI research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Enabling real-world research that is otherwise only possible in simulated environments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Interaction with other deployed SCION networks and services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SCIONLab enables a broad range of applications: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Nodes can contribute to the routing within the SCION topology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Researchers can attach their own computing resources anywhere within the SCIONLab network</a:t>
            </a:r>
            <a:endParaRPr lang="en-US" altLang="de-DE" sz="18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Goals of the </a:t>
            </a:r>
            <a:r>
              <a:rPr lang="" dirty="0" smtClean="0"/>
              <a:t>Planned </a:t>
            </a:r>
            <a:r>
              <a:rPr lang="en-US" dirty="0" smtClean="0"/>
              <a:t>SCION Pilot Service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18</a:t>
            </a:fld>
            <a:endParaRPr lang="de-CH"/>
          </a:p>
        </p:txBody>
      </p:sp>
      <p:pic>
        <p:nvPicPr>
          <p:cNvPr id="6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7237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925840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SCION pilot </a:t>
            </a:r>
            <a:r>
              <a:rPr lang="" altLang="de-DE" sz="2000" dirty="0" smtClean="0"/>
              <a:t>aims to</a:t>
            </a:r>
            <a:r>
              <a:rPr lang="en-US" altLang="de-DE" sz="2000" dirty="0" smtClean="0"/>
              <a:t> contribute to SCIONLab with several activities: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Development activities:</a:t>
            </a:r>
          </a:p>
          <a:p>
            <a:pPr marL="1144588" lvl="2" indent="-230188"/>
            <a:r>
              <a:rPr lang="en-US" altLang="de-DE" sz="1600" dirty="0" smtClean="0"/>
              <a:t>Supporting extension of SCIONLab</a:t>
            </a:r>
          </a:p>
          <a:p>
            <a:pPr marL="1144588" lvl="2" indent="-230188"/>
            <a:r>
              <a:rPr lang="en-US" altLang="de-DE" sz="1600" dirty="0" smtClean="0"/>
              <a:t>SCIONLab resource monitoring and enforcement mechanisms</a:t>
            </a:r>
          </a:p>
          <a:p>
            <a:pPr marL="1144588" lvl="2" indent="-230188"/>
            <a:r>
              <a:rPr lang="en-US" altLang="de-DE" sz="1600" dirty="0" smtClean="0"/>
              <a:t>Tools to help writing SCIONLab applications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Operations/support activities: </a:t>
            </a:r>
          </a:p>
          <a:p>
            <a:pPr marL="1144588" lvl="2" indent="-230188"/>
            <a:r>
              <a:rPr lang="en-US" altLang="de-DE" sz="1600" dirty="0" smtClean="0"/>
              <a:t>Purchase and management of SCIONLab nodes within GEANT, NRENs and associated universities </a:t>
            </a:r>
            <a:r>
              <a:rPr lang="en-US" altLang="de-DE" sz="1600" dirty="0" smtClean="0">
                <a:sym typeface="Wingdings" panose="05000000000000000000" pitchFamily="2" charset="2"/>
              </a:rPr>
              <a:t> serving </a:t>
            </a:r>
            <a:r>
              <a:rPr lang="en-US" altLang="de-DE" sz="1600" dirty="0" smtClean="0"/>
              <a:t>as attachment points for SCIONLab users and application developers </a:t>
            </a:r>
          </a:p>
          <a:p>
            <a:pPr marL="1144588" lvl="2" indent="-230188"/>
            <a:r>
              <a:rPr lang="en-US" altLang="de-DE" sz="1600" dirty="0" smtClean="0"/>
              <a:t>Study usability of the infrastructure for administrators and end users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Potential target KPIs:</a:t>
            </a:r>
          </a:p>
          <a:p>
            <a:pPr marL="1144588" lvl="2" indent="-230188"/>
            <a:r>
              <a:rPr lang="en-US" altLang="de-DE" sz="1600" dirty="0" smtClean="0"/>
              <a:t>Ease-of-use for researchers</a:t>
            </a:r>
          </a:p>
          <a:p>
            <a:pPr marL="1144588" lvl="2" indent="-230188"/>
            <a:r>
              <a:rPr lang="en-US" altLang="de-DE" sz="1600" dirty="0" smtClean="0"/>
              <a:t>Network availability and performance (bandwidth and latency)</a:t>
            </a:r>
          </a:p>
          <a:p>
            <a:pPr marL="1144588" lvl="2" indent="-230188"/>
            <a:r>
              <a:rPr lang="en-US" altLang="de-DE" sz="1600" dirty="0" smtClean="0"/>
              <a:t>Supported features (PKI, DDoS defense mechanisms, path selection support, end host / application support)</a:t>
            </a:r>
          </a:p>
          <a:p>
            <a:pPr marL="1144588" lvl="2" indent="-230188"/>
            <a:r>
              <a:rPr lang="en-US" altLang="de-DE" sz="1600" dirty="0" smtClean="0"/>
              <a:t>Usability</a:t>
            </a:r>
          </a:p>
          <a:p>
            <a:pPr marL="1144588" lvl="2" indent="-230188"/>
            <a:r>
              <a:rPr lang="en-US" altLang="de-DE" sz="1600" dirty="0" smtClean="0"/>
              <a:t>Scalability in terms of network size and amount of usage</a:t>
            </a:r>
            <a:endParaRPr lang="en-US" altLang="de-DE" sz="16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altLang="de-DE" dirty="0" smtClean="0"/>
              <a:t>Planned SCION Pilot Activities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19</a:t>
            </a:fld>
            <a:endParaRPr lang="de-CH"/>
          </a:p>
        </p:txBody>
      </p:sp>
      <p:pic>
        <p:nvPicPr>
          <p:cNvPr id="6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0104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537574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SCION: Scalability, Control, and Isolation on </a:t>
            </a:r>
            <a:br>
              <a:rPr lang="en-US" altLang="de-DE" sz="2000" dirty="0" smtClean="0"/>
            </a:br>
            <a:r>
              <a:rPr lang="en-US" altLang="de-DE" sz="2000" dirty="0" smtClean="0"/>
              <a:t>Next-Generation Networks</a:t>
            </a:r>
            <a:r>
              <a:rPr lang="" altLang="de-DE" sz="2000" dirty="0" smtClean="0"/>
              <a:t> [1]</a:t>
            </a:r>
            <a:endParaRPr lang="en-US" altLang="de-DE" sz="2000" dirty="0" smtClean="0"/>
          </a:p>
          <a:p>
            <a:pPr marL="741363" lvl="1" indent="-284163">
              <a:spcBef>
                <a:spcPts val="25"/>
              </a:spcBef>
            </a:pPr>
            <a:endParaRPr lang="en-US" sz="18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SCION Design </a:t>
            </a:r>
            <a:r>
              <a:rPr lang="en-US" sz="2000" dirty="0"/>
              <a:t>Goals</a:t>
            </a:r>
            <a:endParaRPr lang="en-US" altLang="de-DE" sz="2000" dirty="0"/>
          </a:p>
          <a:p>
            <a:pPr marL="741363" lvl="1" indent="-284163">
              <a:spcBef>
                <a:spcPts val="25"/>
              </a:spcBef>
            </a:pPr>
            <a:r>
              <a:rPr lang="en-US" sz="1800" dirty="0"/>
              <a:t>Availability in the</a:t>
            </a:r>
            <a:r>
              <a:rPr lang="en-US" sz="1800" dirty="0" smtClean="0"/>
              <a:t> presence </a:t>
            </a:r>
            <a:r>
              <a:rPr lang="en-US" sz="1800" dirty="0"/>
              <a:t>of</a:t>
            </a:r>
            <a:r>
              <a:rPr lang="en-US" sz="1800" dirty="0" smtClean="0"/>
              <a:t> adversaries </a:t>
            </a:r>
            <a:br>
              <a:rPr lang="en-US" sz="1800" dirty="0" smtClean="0"/>
            </a:br>
            <a:r>
              <a:rPr lang="en-US" sz="1800" dirty="0" smtClean="0"/>
              <a:t>(e.g. DDoS)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Transparency </a:t>
            </a:r>
            <a:r>
              <a:rPr lang="en-US" sz="1800" dirty="0"/>
              <a:t>and</a:t>
            </a:r>
            <a:r>
              <a:rPr lang="en-US" sz="1800" dirty="0" smtClean="0"/>
              <a:t> control </a:t>
            </a:r>
            <a:r>
              <a:rPr lang="en-US" sz="1800" dirty="0"/>
              <a:t>over</a:t>
            </a:r>
            <a:r>
              <a:rPr lang="en-US" sz="1800" dirty="0" smtClean="0"/>
              <a:t> forwarding paths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Multipath forwarding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Efficiency</a:t>
            </a:r>
            <a:r>
              <a:rPr lang="en-US" sz="1800" dirty="0"/>
              <a:t>, Scalability, and </a:t>
            </a:r>
            <a:r>
              <a:rPr lang="en-US" sz="1800" dirty="0" smtClean="0"/>
              <a:t>Extensibility</a:t>
            </a:r>
          </a:p>
          <a:p>
            <a:pPr marL="741363" lvl="1" indent="-284163">
              <a:spcBef>
                <a:spcPts val="25"/>
              </a:spcBef>
            </a:pPr>
            <a:r>
              <a:rPr lang="" sz="1800" dirty="0" smtClean="0"/>
              <a:t>Strong i</a:t>
            </a:r>
            <a:r>
              <a:rPr lang="en-US" sz="1800" dirty="0" err="1" smtClean="0"/>
              <a:t>ncentives</a:t>
            </a:r>
            <a:r>
              <a:rPr lang="en-US" sz="1800" dirty="0" smtClean="0"/>
              <a:t> </a:t>
            </a:r>
            <a:r>
              <a:rPr lang="en-US" sz="1800" dirty="0"/>
              <a:t>for </a:t>
            </a:r>
            <a:r>
              <a:rPr lang="en-US" sz="1800" dirty="0" smtClean="0"/>
              <a:t>deployment</a:t>
            </a:r>
            <a:endParaRPr lang="en-US" altLang="de-DE" sz="48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de-DE" smtClean="0"/>
              <a:t>SCION: A S</a:t>
            </a:r>
            <a:r>
              <a:rPr lang="en-US" smtClean="0"/>
              <a:t>ecure </a:t>
            </a:r>
            <a:r>
              <a:rPr lang="en-US"/>
              <a:t>Internet</a:t>
            </a:r>
            <a:r>
              <a:rPr lang="en-US" smtClean="0"/>
              <a:t> Architecture </a:t>
            </a:r>
            <a:endParaRPr lang="en-US" altLang="de-DE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2</a:t>
            </a:fld>
            <a:endParaRPr lang="de-CH"/>
          </a:p>
        </p:txBody>
      </p:sp>
      <p:pic>
        <p:nvPicPr>
          <p:cNvPr id="7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scion-knife.jpg" descr="scion-knife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33475" y="914400"/>
            <a:ext cx="2094556" cy="194098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68105" y="5546276"/>
            <a:ext cx="751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1400" dirty="0" smtClean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[1] </a:t>
            </a:r>
            <a:r>
              <a:rPr lang="en-US" sz="1400" dirty="0" smtClean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Adrian </a:t>
            </a:r>
            <a:r>
              <a:rPr lang="en-US" sz="1400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Perrig</a:t>
            </a:r>
            <a:r>
              <a:rPr lang="en-US" sz="14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Pawel </a:t>
            </a:r>
            <a:r>
              <a:rPr lang="en-US" sz="1400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Szalachowski</a:t>
            </a:r>
            <a:r>
              <a:rPr lang="en-US" sz="14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Raphael M. </a:t>
            </a:r>
            <a:r>
              <a:rPr lang="en-US" sz="1400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Reischuk</a:t>
            </a:r>
            <a:r>
              <a:rPr lang="en-US" sz="14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, Laurent </a:t>
            </a:r>
            <a:r>
              <a:rPr lang="en-US" sz="1400" dirty="0" err="1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Chuat</a:t>
            </a:r>
            <a:r>
              <a:rPr lang="en-US" sz="1400" dirty="0"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: SCION: A Secure Internet Architecture - </a:t>
            </a:r>
            <a:r>
              <a:rPr lang="en-US" sz="1400" u="sng" dirty="0">
                <a:solidFill>
                  <a:srgbClr val="0563C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  <a:hlinkClick r:id="rId7"/>
              </a:rPr>
              <a:t>http://</a:t>
            </a:r>
            <a:r>
              <a:rPr lang="en-US" sz="1400" u="sng" dirty="0" smtClean="0">
                <a:solidFill>
                  <a:srgbClr val="0563C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  <a:hlinkClick r:id="rId7"/>
              </a:rPr>
              <a:t>scion-architecture.net/pdf/SCION-book.pdf</a:t>
            </a:r>
            <a:endParaRPr lang="en-US" sz="1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6000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lot-network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22588" r="22795" b="58354"/>
          <a:stretch/>
        </p:blipFill>
        <p:spPr bwMode="auto">
          <a:xfrm>
            <a:off x="6114518" y="1259262"/>
            <a:ext cx="2911151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825946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Building up the SCION pilot service infrastructure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Pilot partners: 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(N)RENs: </a:t>
            </a:r>
            <a:r>
              <a:rPr lang="en-US" altLang="de-DE" sz="1800" dirty="0" smtClean="0"/>
              <a:t>SWITCH, DFN, ASNET-AM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GEANT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Universities and research institutes:</a:t>
            </a:r>
            <a:r>
              <a:rPr lang="en-US" altLang="de-DE" sz="1800" dirty="0" smtClean="0"/>
              <a:t> ETH, </a:t>
            </a:r>
            <a:br>
              <a:rPr lang="en-US" altLang="de-DE" sz="1800" dirty="0" smtClean="0"/>
            </a:br>
            <a:r>
              <a:rPr lang="en-US" altLang="de-DE" sz="1800" dirty="0" smtClean="0"/>
              <a:t>U. Bonn, U. Magdeburg, National Academy of Sciences of Armenia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Initial deployment: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15 SCION nodes across 3 GEANT PoPs and at the universities</a:t>
            </a:r>
          </a:p>
          <a:p>
            <a:pPr marL="1144588" lvl="2" indent="-230188"/>
            <a:r>
              <a:rPr lang="en-US" sz="1600" dirty="0" smtClean="0"/>
              <a:t>Border router network for SCION pilot backbone</a:t>
            </a:r>
            <a:r>
              <a:rPr lang="" sz="1600" dirty="0" smtClean="0"/>
              <a:t> </a:t>
            </a:r>
            <a:endParaRPr lang="" sz="1600" dirty="0" smtClean="0"/>
          </a:p>
          <a:p>
            <a:pPr marL="1144588" lvl="2" indent="-230188"/>
            <a:r>
              <a:rPr lang="en-US" sz="1600" dirty="0" smtClean="0"/>
              <a:t>Routers </a:t>
            </a:r>
            <a:r>
              <a:rPr lang="en-US" sz="1600" dirty="0" smtClean="0"/>
              <a:t>only needed at interconnection points with other SCION networks</a:t>
            </a:r>
          </a:p>
          <a:p>
            <a:pPr marL="1144588" lvl="2" indent="-230188"/>
            <a:r>
              <a:rPr lang="en-US" sz="1600" dirty="0" smtClean="0"/>
              <a:t>Internally: standard communication infrastructure used for SCION traffic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Key milestones after Year 1: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Support of SCION pilot service users through SCIONLab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Path-aware networking and hidden paths for secure IoT operation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Basic resource allocation system and control-plane PKI </a:t>
            </a:r>
            <a:br>
              <a:rPr lang="en-US" sz="1800" dirty="0" smtClean="0"/>
            </a:br>
            <a:r>
              <a:rPr lang="en-US" sz="1800" dirty="0" smtClean="0"/>
              <a:t>in place for SCIONLab users</a:t>
            </a:r>
            <a:endParaRPr lang="en-US" sz="18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altLang="de-DE" dirty="0" smtClean="0"/>
              <a:t>Planned Roadmap: Year 1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20</a:t>
            </a:fld>
            <a:endParaRPr lang="de-CH"/>
          </a:p>
        </p:txBody>
      </p:sp>
      <p:pic>
        <p:nvPicPr>
          <p:cNvPr id="7" name="Picture 2" descr="logo3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0573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 bwMode="auto">
          <a:xfrm>
            <a:off x="231112" y="3429553"/>
            <a:ext cx="8772211" cy="330591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 flipH="1">
            <a:off x="2248046" y="4382403"/>
            <a:ext cx="434229" cy="1054986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231112" y="1128877"/>
            <a:ext cx="8772211" cy="2304982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6210824" y="4593866"/>
            <a:ext cx="2156491" cy="1201275"/>
          </a:xfrm>
          <a:prstGeom prst="cloudCallout">
            <a:avLst>
              <a:gd name="adj1" fmla="val -19872"/>
              <a:gd name="adj2" fmla="val -646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DFN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" dirty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6807942" y="5739863"/>
            <a:ext cx="197313" cy="360503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6110038" y="5548341"/>
            <a:ext cx="362658" cy="415002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" altLang="de-DE" dirty="0" smtClean="0"/>
              <a:t>Potential Deployment of </a:t>
            </a:r>
            <a:r>
              <a:rPr lang="" altLang="de-DE" dirty="0" smtClean="0"/>
              <a:t>SCION </a:t>
            </a:r>
            <a:r>
              <a:rPr lang="" altLang="de-DE" dirty="0" smtClean="0"/>
              <a:t>over </a:t>
            </a:r>
            <a:r>
              <a:rPr lang="" altLang="de-DE" dirty="0" smtClean="0"/>
              <a:t>GEANT</a:t>
            </a:r>
            <a:r>
              <a:rPr lang="" altLang="de-DE" dirty="0" smtClean="0"/>
              <a:t> GTS</a:t>
            </a:r>
            <a:endParaRPr lang="en-US" altLang="de-D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21</a:t>
            </a:fld>
            <a:endParaRPr lang="de-CH"/>
          </a:p>
        </p:txBody>
      </p:sp>
      <p:sp>
        <p:nvSpPr>
          <p:cNvPr id="23" name="Cloud Callout 22"/>
          <p:cNvSpPr/>
          <p:nvPr/>
        </p:nvSpPr>
        <p:spPr bwMode="auto">
          <a:xfrm>
            <a:off x="1738362" y="1839178"/>
            <a:ext cx="5225143" cy="2910669"/>
          </a:xfrm>
          <a:prstGeom prst="cloudCallout">
            <a:avLst>
              <a:gd name="adj1" fmla="val -19872"/>
              <a:gd name="adj2" fmla="val -646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GEANT</a:t>
            </a:r>
            <a:b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</a:b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GTS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" dirty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090562" y="2742458"/>
            <a:ext cx="1340384" cy="1340384"/>
          </a:xfrm>
          <a:prstGeom prst="ellipse">
            <a:avLst/>
          </a:prstGeom>
          <a:solidFill>
            <a:srgbClr val="A333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137257" y="2763667"/>
            <a:ext cx="1340384" cy="1340384"/>
          </a:xfrm>
          <a:prstGeom prst="ellipse">
            <a:avLst/>
          </a:prstGeom>
          <a:solidFill>
            <a:srgbClr val="A333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403270" y="3071770"/>
            <a:ext cx="665018" cy="665018"/>
          </a:xfrm>
          <a:prstGeom prst="ellipse">
            <a:avLst/>
          </a:prstGeom>
          <a:solidFill>
            <a:srgbClr val="0068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h1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74023" y="3073903"/>
            <a:ext cx="665018" cy="665018"/>
          </a:xfrm>
          <a:prstGeom prst="ellipse">
            <a:avLst/>
          </a:prstGeom>
          <a:solidFill>
            <a:srgbClr val="0068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h2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cxnSp>
        <p:nvCxnSpPr>
          <p:cNvPr id="7" name="Straight Connector 6"/>
          <p:cNvCxnSpPr>
            <a:stCxn id="8" idx="6"/>
            <a:endCxn id="3" idx="2"/>
          </p:cNvCxnSpPr>
          <p:nvPr/>
        </p:nvCxnSpPr>
        <p:spPr bwMode="auto">
          <a:xfrm flipV="1">
            <a:off x="3139041" y="3404279"/>
            <a:ext cx="2264229" cy="2134"/>
          </a:xfrm>
          <a:prstGeom prst="line">
            <a:avLst/>
          </a:prstGeom>
          <a:solidFill>
            <a:srgbClr val="A3331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34989" y="2477607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" sz="1400" dirty="0" smtClean="0">
                <a:latin typeface="Lucida Sans Unicode"/>
                <a:ea typeface="+mn-ea"/>
                <a:cs typeface="+mn-cs"/>
                <a:sym typeface="Lucida Grande" charset="0"/>
              </a:rPr>
              <a:t>e.g. </a:t>
            </a:r>
            <a:r>
              <a:rPr lang="" sz="1400" dirty="0" smtClean="0">
                <a:latin typeface="Lucida Sans Unicode"/>
                <a:ea typeface="+mn-ea"/>
                <a:cs typeface="+mn-cs"/>
                <a:sym typeface="Lucida Grande" charset="0"/>
              </a:rPr>
              <a:t>H</a:t>
            </a:r>
            <a:r>
              <a:rPr lang="" sz="1400" dirty="0" smtClean="0">
                <a:latin typeface="Lucida Sans Unicode"/>
                <a:ea typeface="+mn-ea"/>
                <a:cs typeface="+mn-cs"/>
                <a:sym typeface="Lucida Grande" charset="0"/>
              </a:rPr>
              <a:t>amburg</a:t>
            </a:r>
            <a:endParaRPr lang="en-US" sz="1400" dirty="0">
              <a:latin typeface="Lucida Sans Unicode"/>
              <a:ea typeface="+mn-ea"/>
              <a:cs typeface="+mn-cs"/>
              <a:sym typeface="Lucida Grand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4023" y="232003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" sz="1400" dirty="0" smtClean="0">
                <a:latin typeface="Lucida Sans Unicode"/>
                <a:ea typeface="+mn-ea"/>
                <a:cs typeface="+mn-cs"/>
                <a:sym typeface="Lucida Grande" charset="0"/>
              </a:rPr>
              <a:t>Other </a:t>
            </a:r>
            <a:br>
              <a:rPr lang="" sz="1400" dirty="0" smtClean="0">
                <a:latin typeface="Lucida Sans Unicode"/>
                <a:ea typeface="+mn-ea"/>
                <a:cs typeface="+mn-cs"/>
                <a:sym typeface="Lucida Grande" charset="0"/>
              </a:rPr>
            </a:br>
            <a:r>
              <a:rPr lang="" sz="1400" dirty="0" smtClean="0">
                <a:latin typeface="Lucida Sans Unicode"/>
                <a:ea typeface="+mn-ea"/>
                <a:cs typeface="+mn-cs"/>
                <a:sym typeface="Lucida Grande" charset="0"/>
              </a:rPr>
              <a:t>Location</a:t>
            </a:r>
            <a:endParaRPr lang="en-US" sz="1400" dirty="0">
              <a:latin typeface="Lucida Sans Unicode"/>
              <a:ea typeface="+mn-ea"/>
              <a:cs typeface="+mn-cs"/>
              <a:sym typeface="Lucida Grande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60871" y="1900794"/>
            <a:ext cx="1092679" cy="39005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VPN_GW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3803424" y="1139053"/>
            <a:ext cx="1019331" cy="682952"/>
          </a:xfrm>
          <a:prstGeom prst="cloudCallout">
            <a:avLst>
              <a:gd name="adj1" fmla="val -19872"/>
              <a:gd name="adj2" fmla="val -646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Internet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03270" y="1155144"/>
            <a:ext cx="1601985" cy="665018"/>
          </a:xfrm>
          <a:prstGeom prst="rect">
            <a:avLst/>
          </a:prstGeom>
          <a:solidFill>
            <a:srgbClr val="A333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SCIONLab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Administrator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cxnSp>
        <p:nvCxnSpPr>
          <p:cNvPr id="18" name="Straight Connector 17"/>
          <p:cNvCxnSpPr>
            <a:stCxn id="8" idx="4"/>
          </p:cNvCxnSpPr>
          <p:nvPr/>
        </p:nvCxnSpPr>
        <p:spPr bwMode="auto">
          <a:xfrm flipH="1">
            <a:off x="2724878" y="3738921"/>
            <a:ext cx="81654" cy="608124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3" idx="5"/>
          </p:cNvCxnSpPr>
          <p:nvPr/>
        </p:nvCxnSpPr>
        <p:spPr bwMode="auto">
          <a:xfrm>
            <a:off x="5970898" y="3639398"/>
            <a:ext cx="703905" cy="1233294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3" idx="1"/>
          </p:cNvCxnSpPr>
          <p:nvPr/>
        </p:nvCxnSpPr>
        <p:spPr bwMode="auto">
          <a:xfrm flipH="1" flipV="1">
            <a:off x="4753550" y="2095823"/>
            <a:ext cx="747110" cy="1073336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8" idx="7"/>
            <a:endCxn id="12" idx="1"/>
          </p:cNvCxnSpPr>
          <p:nvPr/>
        </p:nvCxnSpPr>
        <p:spPr bwMode="auto">
          <a:xfrm flipV="1">
            <a:off x="3041652" y="2095823"/>
            <a:ext cx="619220" cy="1075470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Freeform 27"/>
          <p:cNvSpPr/>
          <p:nvPr/>
        </p:nvSpPr>
        <p:spPr bwMode="auto">
          <a:xfrm>
            <a:off x="4090694" y="1249366"/>
            <a:ext cx="1316231" cy="650402"/>
          </a:xfrm>
          <a:custGeom>
            <a:avLst/>
            <a:gdLst>
              <a:gd name="connsiteX0" fmla="*/ 151839 w 1809817"/>
              <a:gd name="connsiteY0" fmla="*/ 894303 h 894303"/>
              <a:gd name="connsiteX1" fmla="*/ 161887 w 1809817"/>
              <a:gd name="connsiteY1" fmla="*/ 251209 h 894303"/>
              <a:gd name="connsiteX2" fmla="*/ 1809817 w 1809817"/>
              <a:gd name="connsiteY2" fmla="*/ 0 h 8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817" h="894303">
                <a:moveTo>
                  <a:pt x="151839" y="894303"/>
                </a:moveTo>
                <a:cubicBezTo>
                  <a:pt x="18698" y="647281"/>
                  <a:pt x="-114443" y="400259"/>
                  <a:pt x="161887" y="251209"/>
                </a:cubicBezTo>
                <a:cubicBezTo>
                  <a:pt x="438217" y="102158"/>
                  <a:pt x="1124017" y="51079"/>
                  <a:pt x="1809817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5503597" y="5963343"/>
            <a:ext cx="1386093" cy="772124"/>
          </a:xfrm>
          <a:prstGeom prst="cloudCallout">
            <a:avLst>
              <a:gd name="adj1" fmla="val -19872"/>
              <a:gd name="adj2" fmla="val -646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" sz="1200" dirty="0" smtClean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" sz="1200" dirty="0" smtClean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" sz="1200" dirty="0" smtClean="0">
                <a:solidFill>
                  <a:srgbClr val="000000"/>
                </a:solidFill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OVGU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Magdeburg</a:t>
            </a:r>
            <a:endParaRPr lang="" sz="1200" dirty="0" smtClean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7" name="Cloud Callout 36"/>
          <p:cNvSpPr/>
          <p:nvPr/>
        </p:nvSpPr>
        <p:spPr bwMode="auto">
          <a:xfrm>
            <a:off x="7697412" y="5739862"/>
            <a:ext cx="1386093" cy="772124"/>
          </a:xfrm>
          <a:prstGeom prst="cloudCallout">
            <a:avLst>
              <a:gd name="adj1" fmla="val -19872"/>
              <a:gd name="adj2" fmla="val -646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" sz="1200" dirty="0" smtClean="0">
                <a:solidFill>
                  <a:srgbClr val="000000"/>
                </a:solidFill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Uni Bonn</a:t>
            </a:r>
            <a:endParaRPr lang="" sz="1200" dirty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47" y="5795141"/>
            <a:ext cx="416505" cy="3052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50" y="5981221"/>
            <a:ext cx="416505" cy="3052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30" y="5373532"/>
            <a:ext cx="416505" cy="3052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56" y="5548340"/>
            <a:ext cx="416505" cy="3052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56" y="4691793"/>
            <a:ext cx="416505" cy="3052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74" y="3637373"/>
            <a:ext cx="416505" cy="3052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17" y="3654067"/>
            <a:ext cx="416505" cy="30522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519778" y="2837691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" sz="1400" dirty="0" smtClean="0">
                <a:latin typeface="Lucida Sans Unicode"/>
                <a:ea typeface="+mn-ea"/>
                <a:cs typeface="+mn-cs"/>
                <a:sym typeface="Lucida Grande" charset="0"/>
              </a:rPr>
              <a:t>Control Layer</a:t>
            </a:r>
          </a:p>
          <a:p>
            <a:pPr algn="l"/>
            <a:r>
              <a:rPr lang="" sz="1400" dirty="0" smtClean="0">
                <a:latin typeface="Lucida Sans Unicode"/>
                <a:ea typeface="+mn-ea"/>
                <a:sym typeface="Lucida Grande" charset="0"/>
              </a:rPr>
              <a:t>(over IP)</a:t>
            </a:r>
            <a:endParaRPr lang="en-US" sz="1400" dirty="0">
              <a:latin typeface="Lucida Sans Unicode"/>
              <a:ea typeface="+mn-ea"/>
              <a:cs typeface="+mn-cs"/>
              <a:sym typeface="Lucida Grande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19778" y="3479793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" sz="1400" dirty="0" smtClean="0">
                <a:latin typeface="Lucida Sans Unicode"/>
                <a:ea typeface="+mn-ea"/>
                <a:cs typeface="+mn-cs"/>
                <a:sym typeface="Lucida Grande" charset="0"/>
              </a:rPr>
              <a:t>Data Layer</a:t>
            </a:r>
          </a:p>
          <a:p>
            <a:pPr algn="l"/>
            <a:r>
              <a:rPr lang="" sz="1400" dirty="0" smtClean="0">
                <a:latin typeface="Lucida Sans Unicode"/>
                <a:ea typeface="+mn-ea"/>
                <a:sym typeface="Lucida Grande" charset="0"/>
              </a:rPr>
              <a:t>(over SCION)</a:t>
            </a:r>
            <a:endParaRPr lang="en-US" sz="1400" dirty="0">
              <a:latin typeface="Lucida Sans Unicode"/>
              <a:ea typeface="+mn-ea"/>
              <a:cs typeface="+mn-cs"/>
              <a:sym typeface="Lucida Grande" charset="0"/>
            </a:endParaRPr>
          </a:p>
        </p:txBody>
      </p:sp>
      <p:sp>
        <p:nvSpPr>
          <p:cNvPr id="65" name="Cloud Callout 64"/>
          <p:cNvSpPr/>
          <p:nvPr/>
        </p:nvSpPr>
        <p:spPr bwMode="auto">
          <a:xfrm>
            <a:off x="1132037" y="5472748"/>
            <a:ext cx="2156491" cy="1201275"/>
          </a:xfrm>
          <a:prstGeom prst="cloudCallout">
            <a:avLst>
              <a:gd name="adj1" fmla="val -19872"/>
              <a:gd name="adj2" fmla="val -646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/>
            </a:r>
            <a:b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</a:b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SWITCH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" dirty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67" name="Cloud Callout 66"/>
          <p:cNvSpPr/>
          <p:nvPr/>
        </p:nvSpPr>
        <p:spPr bwMode="auto">
          <a:xfrm>
            <a:off x="3519129" y="5853565"/>
            <a:ext cx="1386093" cy="772124"/>
          </a:xfrm>
          <a:prstGeom prst="cloudCallout">
            <a:avLst>
              <a:gd name="adj1" fmla="val -19872"/>
              <a:gd name="adj2" fmla="val -646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" sz="1200" dirty="0" smtClean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" sz="1200" dirty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" sz="1200" dirty="0" smtClean="0">
                <a:solidFill>
                  <a:srgbClr val="000000"/>
                </a:solidFill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ETH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68" name="Cloud Callout 67"/>
          <p:cNvSpPr/>
          <p:nvPr/>
        </p:nvSpPr>
        <p:spPr bwMode="auto">
          <a:xfrm>
            <a:off x="91555" y="4168978"/>
            <a:ext cx="2156491" cy="1201275"/>
          </a:xfrm>
          <a:prstGeom prst="cloudCallout">
            <a:avLst>
              <a:gd name="adj1" fmla="val -19872"/>
              <a:gd name="adj2" fmla="val -646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rPr>
              <a:t>Swisscom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" dirty="0">
              <a:solidFill>
                <a:srgbClr val="000000"/>
              </a:solidFill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139041" y="5739863"/>
            <a:ext cx="719295" cy="180251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48" y="5614889"/>
            <a:ext cx="416505" cy="30522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84" y="5771388"/>
            <a:ext cx="416505" cy="305225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 bwMode="auto">
          <a:xfrm>
            <a:off x="2822654" y="6390604"/>
            <a:ext cx="729119" cy="31527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02" y="6195678"/>
            <a:ext cx="416505" cy="30522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74" y="6230607"/>
            <a:ext cx="416505" cy="305225"/>
          </a:xfrm>
          <a:prstGeom prst="rect">
            <a:avLst/>
          </a:prstGeom>
        </p:spPr>
      </p:pic>
      <p:cxnSp>
        <p:nvCxnSpPr>
          <p:cNvPr id="78" name="Straight Connector 77"/>
          <p:cNvCxnSpPr/>
          <p:nvPr/>
        </p:nvCxnSpPr>
        <p:spPr bwMode="auto">
          <a:xfrm flipH="1" flipV="1">
            <a:off x="1897299" y="5064993"/>
            <a:ext cx="296012" cy="387986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20" y="5284777"/>
            <a:ext cx="416505" cy="30522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40" y="4885364"/>
            <a:ext cx="416505" cy="305225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 bwMode="auto">
          <a:xfrm flipH="1" flipV="1">
            <a:off x="1074872" y="5367465"/>
            <a:ext cx="296012" cy="387986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93" y="5587249"/>
            <a:ext cx="416505" cy="30522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3" y="5187836"/>
            <a:ext cx="416505" cy="30522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23" y="4229791"/>
            <a:ext cx="416505" cy="305225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 bwMode="auto">
          <a:xfrm>
            <a:off x="6653554" y="3378789"/>
            <a:ext cx="703905" cy="1233294"/>
          </a:xfrm>
          <a:prstGeom prst="line">
            <a:avLst/>
          </a:prstGeom>
          <a:solidFill>
            <a:srgbClr val="A3331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12" y="4431184"/>
            <a:ext cx="416505" cy="30522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30" y="3376764"/>
            <a:ext cx="416505" cy="3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9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537574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Year 2: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Multi-path research, delivery of a multi-path QUIC socket that applications can use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Accurate resource monitoring throughout SCIONLab 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End-to-end PKI system that application developers can rely on to build highly secure TLS applications</a:t>
            </a:r>
            <a:endParaRPr lang="" altLang="de-DE" sz="1800" dirty="0" smtClean="0"/>
          </a:p>
          <a:p>
            <a:pPr marL="741363" lvl="1" indent="-284163">
              <a:spcBef>
                <a:spcPts val="25"/>
              </a:spcBef>
            </a:pPr>
            <a:endParaRPr lang="en-US" altLang="de-DE" sz="18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Year 3: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SIBRA inter-domain resource allocation system </a:t>
            </a:r>
            <a:r>
              <a:rPr lang="en-US" altLang="de-DE" sz="1800" dirty="0" smtClean="0">
                <a:sym typeface="Wingdings" panose="05000000000000000000" pitchFamily="2" charset="2"/>
              </a:rPr>
              <a:t> </a:t>
            </a:r>
            <a:r>
              <a:rPr lang="en-US" altLang="de-DE" sz="1800" dirty="0" smtClean="0"/>
              <a:t>strong DDoS defense mechanism. 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Resource monitoring and policing </a:t>
            </a:r>
            <a:r>
              <a:rPr lang="en-US" altLang="de-DE" sz="1800" dirty="0" smtClean="0">
                <a:sym typeface="Wingdings" panose="05000000000000000000" pitchFamily="2" charset="2"/>
              </a:rPr>
              <a:t> </a:t>
            </a:r>
            <a:r>
              <a:rPr lang="en-US" altLang="de-DE" sz="1800" dirty="0" smtClean="0"/>
              <a:t>enables detection and mitigation of users that exceed their allocated resources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Improve easy-to-use control- and end-to-end PKI systems</a:t>
            </a:r>
            <a:endParaRPr lang="en-US" altLang="de-DE" sz="18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altLang="de-DE" dirty="0"/>
              <a:t>Planned Roadmap: Year </a:t>
            </a:r>
            <a:r>
              <a:rPr lang="x-none" altLang="de-DE" dirty="0" smtClean="0"/>
              <a:t>2 &amp; 3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22</a:t>
            </a:fld>
            <a:endParaRPr lang="de-CH"/>
          </a:p>
        </p:txBody>
      </p:sp>
      <p:pic>
        <p:nvPicPr>
          <p:cNvPr id="6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5406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686798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" altLang="de-DE" sz="2000" dirty="0" smtClean="0"/>
              <a:t>Planned </a:t>
            </a:r>
            <a:r>
              <a:rPr lang="en-US" altLang="de-DE" sz="2000" dirty="0" smtClean="0"/>
              <a:t>SCION pilot service may be extended to further NRENs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Requirements: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NREN should be interconnected with GEANT</a:t>
            </a:r>
          </a:p>
          <a:p>
            <a:pPr marL="1144588" lvl="2" indent="-230188"/>
            <a:r>
              <a:rPr lang="en-US" altLang="de-DE" sz="1600" dirty="0" smtClean="0"/>
              <a:t>Ideally enabling a "native" SCION connection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NREN should be willing to contribute</a:t>
            </a:r>
          </a:p>
          <a:p>
            <a:pPr marL="1144588" lvl="2" indent="-230188"/>
            <a:r>
              <a:rPr lang="en-US" altLang="de-DE" sz="1600" dirty="0" smtClean="0"/>
              <a:t>Minimum: deploy, housing the nodes</a:t>
            </a:r>
            <a:endParaRPr lang="" altLang="de-DE" sz="1600" dirty="0" smtClean="0"/>
          </a:p>
          <a:p>
            <a:pPr marL="1144588" lvl="2" indent="-230188"/>
            <a:r>
              <a:rPr lang="" sz="1600" dirty="0" smtClean="0"/>
              <a:t>For e</a:t>
            </a:r>
            <a:r>
              <a:rPr lang="en-US" sz="1600" dirty="0" smtClean="0"/>
              <a:t>ach NREN </a:t>
            </a:r>
            <a:r>
              <a:rPr lang="en-US" sz="1600" dirty="0"/>
              <a:t>at least 3x SCION </a:t>
            </a:r>
            <a:r>
              <a:rPr lang="en-US" sz="1600" dirty="0" smtClean="0"/>
              <a:t>nodes</a:t>
            </a:r>
            <a:r>
              <a:rPr lang="" sz="1600" dirty="0" smtClean="0"/>
              <a:t> are required</a:t>
            </a:r>
            <a:endParaRPr lang="en-US" altLang="de-DE" sz="1600" dirty="0" smtClean="0"/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Ideally, have customer organizations (</a:t>
            </a:r>
            <a:r>
              <a:rPr lang="en-US" sz="1800" dirty="0"/>
              <a:t>associated </a:t>
            </a:r>
            <a:r>
              <a:rPr lang="en-US" altLang="de-DE" sz="1800" dirty="0" smtClean="0"/>
              <a:t>universities, research labs, etc.) who are willing to deploy a SCION network</a:t>
            </a:r>
            <a:endParaRPr lang="" altLang="de-DE" sz="1800" dirty="0" smtClean="0"/>
          </a:p>
          <a:p>
            <a:pPr marL="741363" lvl="1" indent="-284163">
              <a:spcBef>
                <a:spcPts val="25"/>
              </a:spcBef>
            </a:pPr>
            <a:endParaRPr lang="" altLang="de-DE" sz="1800" dirty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" altLang="de-DE" sz="2000" dirty="0" smtClean="0"/>
              <a:t>Contact us in case you are interested to participate in the SCION pilot service:</a:t>
            </a:r>
          </a:p>
          <a:p>
            <a:pPr marL="741363" lvl="1" indent="-284163">
              <a:spcBef>
                <a:spcPts val="25"/>
              </a:spcBef>
            </a:pPr>
            <a:r>
              <a:rPr lang="" altLang="de-DE" sz="1800" dirty="0" smtClean="0"/>
              <a:t>hausheer@ovgu.de, </a:t>
            </a:r>
            <a:r>
              <a:rPr lang="en-US" altLang="de-DE" sz="1800" dirty="0" smtClean="0"/>
              <a:t>kurt.baumann@switch.ch</a:t>
            </a:r>
            <a:endParaRPr lang="en-US" altLang="de-DE" sz="1800" dirty="0"/>
          </a:p>
          <a:p>
            <a:pPr marL="741363" lvl="1" indent="-284163">
              <a:spcBef>
                <a:spcPts val="25"/>
              </a:spcBef>
            </a:pPr>
            <a:endParaRPr lang="" altLang="de-DE" sz="18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altLang="de-DE" dirty="0" smtClean="0"/>
              <a:t>Trial Extension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23</a:t>
            </a:fld>
            <a:endParaRPr lang="de-CH"/>
          </a:p>
        </p:txBody>
      </p:sp>
      <p:pic>
        <p:nvPicPr>
          <p:cNvPr id="7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7171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3" y="1143000"/>
            <a:ext cx="8537574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SCION is a secure Internet architecture that has matured and is now ready for a large-scale pilot service deployment!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SCION prototype software in its 5th generation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Running in test environments at SWITCH, Swisscom, and ETH over the past 18 months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Running prototype SCIONLab environment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endParaRPr lang="en-US" altLang="de-DE" sz="20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Numerous benefits for researchers, end users, and NRENs: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Researchers: </a:t>
            </a:r>
            <a:r>
              <a:rPr lang="en-US" altLang="de-DE" sz="1800" dirty="0" smtClean="0"/>
              <a:t>Path-aware networking, multipath routing architecture, in-network DDoS defenses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End users: </a:t>
            </a:r>
            <a:r>
              <a:rPr lang="en-US" altLang="de-DE" sz="1800" dirty="0" smtClean="0"/>
              <a:t>Enhanced availability and reliability, increased bandwidth, decreased latency, dynamic path optimization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NRENs:</a:t>
            </a:r>
            <a:r>
              <a:rPr lang="en-US" altLang="de-DE" sz="1800" dirty="0" smtClean="0"/>
              <a:t> Better utilization of network resources, cost-savings in leased-line connections</a:t>
            </a:r>
          </a:p>
          <a:p>
            <a:pPr marL="741363" lvl="1" indent="-284163">
              <a:spcBef>
                <a:spcPts val="25"/>
              </a:spcBef>
            </a:pPr>
            <a:endParaRPr lang="en-US" altLang="de-DE" sz="18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altLang="de-DE" dirty="0" smtClean="0"/>
              <a:t>Conclusions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24</a:t>
            </a:fld>
            <a:endParaRPr lang="de-CH"/>
          </a:p>
        </p:txBody>
      </p:sp>
      <p:pic>
        <p:nvPicPr>
          <p:cNvPr id="6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3642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537574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hlinkClick r:id="rId5"/>
              </a:rPr>
              <a:t>https://www.scion-architecture.net</a:t>
            </a:r>
            <a:r>
              <a:rPr lang="en-US" sz="2000" dirty="0" smtClean="0"/>
              <a:t> 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Book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Papers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Videos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Tutorials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Newsletter signup</a:t>
            </a:r>
          </a:p>
          <a:p>
            <a:pPr marL="741363" lvl="1" indent="-284163">
              <a:spcBef>
                <a:spcPts val="25"/>
              </a:spcBef>
            </a:pPr>
            <a:endParaRPr lang="en-US" sz="18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hlinkClick r:id="rId6"/>
              </a:rPr>
              <a:t>https://github.com/scionproto/scion</a:t>
            </a:r>
            <a:r>
              <a:rPr lang="en-US" sz="2000" dirty="0" smtClean="0"/>
              <a:t> </a:t>
            </a:r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Source code</a:t>
            </a:r>
          </a:p>
          <a:p>
            <a:pPr marL="741363" lvl="1" indent="-284163">
              <a:spcBef>
                <a:spcPts val="25"/>
              </a:spcBef>
            </a:pPr>
            <a:endParaRPr lang="en-US" sz="18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hlinkClick r:id="rId7"/>
              </a:rPr>
              <a:t>https://www.scionlab.org </a:t>
            </a:r>
            <a:endParaRPr lang="en-US" sz="2000" dirty="0" smtClean="0"/>
          </a:p>
          <a:p>
            <a:pPr marL="741363" lvl="1" indent="-284163">
              <a:spcBef>
                <a:spcPts val="25"/>
              </a:spcBef>
            </a:pPr>
            <a:r>
              <a:rPr lang="en-US" sz="1800" dirty="0" smtClean="0"/>
              <a:t>SCIONLab Administration Software</a:t>
            </a:r>
            <a:endParaRPr lang="en-US" altLang="de-DE" sz="1800" dirty="0" smtClean="0"/>
          </a:p>
          <a:p>
            <a:pPr marL="741363" lvl="1" indent="-284163">
              <a:spcBef>
                <a:spcPts val="25"/>
              </a:spcBef>
            </a:pPr>
            <a:endParaRPr lang="en-US" sz="18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altLang="de-DE" dirty="0" smtClean="0"/>
              <a:t>Further Information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25</a:t>
            </a:fld>
            <a:endParaRPr lang="de-CH"/>
          </a:p>
        </p:txBody>
      </p:sp>
      <p:pic>
        <p:nvPicPr>
          <p:cNvPr id="6" name="Picture 2" descr="logo33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7389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Thank you for your attention!</a:t>
            </a:r>
            <a:br>
              <a:rPr lang="en-US" sz="3200" dirty="0"/>
            </a:br>
            <a:r>
              <a:rPr lang="en-US" sz="3200" dirty="0"/>
              <a:t>Questions?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sz="2400" b="1" dirty="0" smtClean="0">
                <a:hlinkClick r:id="rId3"/>
              </a:rPr>
              <a:t>hausheer@ovgu.de</a:t>
            </a:r>
            <a:endParaRPr lang="en-US" altLang="de-DE" sz="2400" b="1" dirty="0" smtClean="0"/>
          </a:p>
          <a:p>
            <a:pPr>
              <a:defRPr/>
            </a:pPr>
            <a:r>
              <a:rPr lang="en-US" altLang="de-DE" sz="2400" b="1" dirty="0" smtClean="0"/>
              <a:t>http://www.netsys.ovgu.de</a:t>
            </a:r>
            <a:endParaRPr lang="en-US" altLang="de-DE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50C17-2C95-43CE-A642-930BD684DF86}" type="slidenum">
              <a:rPr altLang="de-DE" smtClean="0">
                <a:solidFill>
                  <a:srgbClr val="000000"/>
                </a:solidFill>
              </a:rPr>
              <a:pPr/>
              <a:t>26</a:t>
            </a:fld>
            <a:endParaRPr altLang="de-DE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25" y="5376276"/>
            <a:ext cx="2694279" cy="855145"/>
          </a:xfrm>
          <a:prstGeom prst="rect">
            <a:avLst/>
          </a:prstGeom>
        </p:spPr>
      </p:pic>
      <p:pic>
        <p:nvPicPr>
          <p:cNvPr id="7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36" y="5416763"/>
            <a:ext cx="2409135" cy="79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73451" y="4"/>
            <a:ext cx="3576737" cy="174406"/>
          </a:xfrm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en-US" dirty="0" smtClean="0"/>
              <a:t>SCIONLab  - A Deployment of the SCION Secure Internet Architecture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0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537574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SCION supports research activities in </a:t>
            </a:r>
            <a:br>
              <a:rPr lang="en-US" altLang="de-DE" sz="2000" dirty="0" smtClean="0"/>
            </a:br>
            <a:r>
              <a:rPr lang="en-US" altLang="de-DE" sz="2000" dirty="0" smtClean="0"/>
              <a:t>several areas, e.g.: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Multipath communication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Advanced and highly secure PKI systems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In-network DDoS defenses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Next-generation routing architecture </a:t>
            </a:r>
            <a:br>
              <a:rPr lang="en-US" altLang="de-DE" sz="1800" dirty="0" smtClean="0"/>
            </a:br>
            <a:r>
              <a:rPr lang="en-US" altLang="de-DE" sz="1800" dirty="0" smtClean="0"/>
              <a:t>policy definitions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Path-aware applications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dirty="0" smtClean="0"/>
              <a:t>Path-based inter-domain routing architectures</a:t>
            </a:r>
          </a:p>
          <a:p>
            <a:pPr marL="741363" lvl="1" indent="-284163">
              <a:spcBef>
                <a:spcPts val="25"/>
              </a:spcBef>
            </a:pPr>
            <a:endParaRPr lang="en-US" altLang="de-DE" sz="18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altLang="de-DE" sz="2000" dirty="0" smtClean="0"/>
              <a:t>Those are difficult to evaluate on the current Internet!</a:t>
            </a:r>
            <a:endParaRPr lang="en-US" altLang="de-DE" sz="20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altLang="de-DE" dirty="0" smtClean="0"/>
              <a:t>SCION as a Research Testbed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3</a:t>
            </a:fld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" r="2392"/>
          <a:stretch/>
        </p:blipFill>
        <p:spPr>
          <a:xfrm>
            <a:off x="5679374" y="776350"/>
            <a:ext cx="3275971" cy="2533380"/>
          </a:xfrm>
          <a:prstGeom prst="rect">
            <a:avLst/>
          </a:prstGeom>
        </p:spPr>
      </p:pic>
      <p:pic>
        <p:nvPicPr>
          <p:cNvPr id="7" name="Picture 2" descr="logo3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84392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6506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" y="1143000"/>
            <a:ext cx="8537574" cy="4926496"/>
          </a:xfrm>
        </p:spPr>
        <p:txBody>
          <a:bodyPr vert="horz" lIns="254000"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2000" dirty="0" smtClean="0"/>
              <a:t>SCION architecture provides opportunities for several parties:</a:t>
            </a:r>
            <a:endParaRPr lang="en-US" altLang="de-DE" sz="2000" dirty="0" smtClean="0"/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Researchers</a:t>
            </a:r>
            <a:r>
              <a:rPr lang="en-US" altLang="de-DE" sz="1800" dirty="0" smtClean="0"/>
              <a:t> so far needed to rely on simulations, e.g.:</a:t>
            </a:r>
          </a:p>
          <a:p>
            <a:pPr marL="1144588" lvl="2" indent="-230188"/>
            <a:r>
              <a:rPr lang="en-US" altLang="de-DE" sz="1600" dirty="0" smtClean="0"/>
              <a:t>Path-aware </a:t>
            </a:r>
            <a:r>
              <a:rPr lang="en-US" altLang="de-DE" sz="1600" dirty="0" smtClean="0"/>
              <a:t>networking</a:t>
            </a:r>
            <a:endParaRPr lang="" altLang="de-DE" sz="1600" dirty="0" smtClean="0"/>
          </a:p>
          <a:p>
            <a:pPr marL="1144588" lvl="2" indent="-230188"/>
            <a:r>
              <a:rPr lang="" altLang="de-DE" sz="1600" dirty="0" smtClean="0"/>
              <a:t>Multipath communication</a:t>
            </a:r>
            <a:endParaRPr lang="en-US" altLang="de-DE" sz="1600" dirty="0" smtClean="0"/>
          </a:p>
          <a:p>
            <a:pPr marL="1144588" lvl="2" indent="-230188"/>
            <a:r>
              <a:rPr lang="en-US" altLang="de-DE" sz="1600" dirty="0" smtClean="0"/>
              <a:t>DDoS defenses relying on inter-domain mechanisms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End users </a:t>
            </a:r>
            <a:r>
              <a:rPr lang="en-US" altLang="de-DE" sz="1800" dirty="0" smtClean="0"/>
              <a:t>can benefit from several improvements:</a:t>
            </a:r>
          </a:p>
          <a:p>
            <a:pPr marL="1144588" lvl="2" indent="-230188"/>
            <a:r>
              <a:rPr lang="en-US" altLang="de-DE" sz="1600" dirty="0" smtClean="0"/>
              <a:t>Enhanced availability and reliability for applications</a:t>
            </a:r>
          </a:p>
          <a:p>
            <a:pPr marL="1144588" lvl="2" indent="-230188"/>
            <a:r>
              <a:rPr lang="en-US" altLang="de-DE" sz="1600" dirty="0" smtClean="0"/>
              <a:t>Increased bandwidth thanks to multi-path operation</a:t>
            </a:r>
          </a:p>
          <a:p>
            <a:pPr marL="1144588" lvl="2" indent="-230188"/>
            <a:r>
              <a:rPr lang="en-US" altLang="de-DE" sz="1600" dirty="0" smtClean="0"/>
              <a:t>Path optimization during a connection </a:t>
            </a:r>
            <a:r>
              <a:rPr lang="en-US" altLang="de-DE" sz="1600" dirty="0" smtClean="0">
                <a:sym typeface="Wingdings" panose="05000000000000000000" pitchFamily="2" charset="2"/>
              </a:rPr>
              <a:t> </a:t>
            </a:r>
            <a:r>
              <a:rPr lang="en-US" altLang="de-DE" sz="1600" dirty="0" smtClean="0"/>
              <a:t>increased bandwidth and/or decreased latency.</a:t>
            </a:r>
          </a:p>
          <a:p>
            <a:pPr marL="741363" lvl="1" indent="-284163">
              <a:spcBef>
                <a:spcPts val="25"/>
              </a:spcBef>
            </a:pPr>
            <a:r>
              <a:rPr lang="en-US" altLang="de-DE" sz="1800" b="1" dirty="0" smtClean="0"/>
              <a:t>NRENs</a:t>
            </a:r>
            <a:r>
              <a:rPr lang="en-US" altLang="de-DE" sz="1800" dirty="0" smtClean="0"/>
              <a:t>: </a:t>
            </a:r>
          </a:p>
          <a:p>
            <a:pPr marL="1144588" lvl="2" indent="-230188"/>
            <a:r>
              <a:rPr lang="en-US" altLang="de-DE" sz="1600" dirty="0" smtClean="0"/>
              <a:t>Better utilization of network resources through multi-path </a:t>
            </a:r>
            <a:r>
              <a:rPr lang="en-US" altLang="de-DE" sz="1600" dirty="0" smtClean="0"/>
              <a:t>support</a:t>
            </a:r>
            <a:r>
              <a:rPr lang="" altLang="de-DE" sz="1600" dirty="0"/>
              <a:t> </a:t>
            </a:r>
            <a:r>
              <a:rPr lang="" altLang="de-DE" sz="1600" dirty="0" smtClean="0"/>
              <a:t/>
            </a:r>
            <a:br>
              <a:rPr lang="" altLang="de-DE" sz="1600" dirty="0" smtClean="0"/>
            </a:br>
            <a:r>
              <a:rPr lang="en-US" altLang="de-DE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network </a:t>
            </a:r>
            <a:r>
              <a:rPr lang="en-US" sz="1600" dirty="0"/>
              <a:t>hotspots will be diminished due to the abolishment of shortest-path </a:t>
            </a:r>
            <a:r>
              <a:rPr lang="en-US" sz="1600" dirty="0" smtClean="0"/>
              <a:t>routing</a:t>
            </a:r>
            <a:endParaRPr lang="en-US" altLang="de-DE" sz="1600" dirty="0" smtClean="0"/>
          </a:p>
          <a:p>
            <a:pPr marL="1144588" lvl="2" indent="-230188"/>
            <a:r>
              <a:rPr lang="en-US" altLang="de-DE" sz="1600" dirty="0" smtClean="0"/>
              <a:t>Potential cost-savings in leased-line connections</a:t>
            </a:r>
            <a:endParaRPr lang="en-US" altLang="de-DE" sz="16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x-none" altLang="de-DE" dirty="0" smtClean="0"/>
              <a:t>SCION Enhancements for Key Stakeholders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4</a:t>
            </a:fld>
            <a:endParaRPr lang="de-CH"/>
          </a:p>
        </p:txBody>
      </p:sp>
      <p:pic>
        <p:nvPicPr>
          <p:cNvPr id="6" name="Picture 2" descr="logo3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94331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018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x-none" altLang="de-DE" dirty="0" smtClean="0"/>
              <a:t>SCIONLab</a:t>
            </a:r>
            <a:endParaRPr lang="en-US" alt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dirty="0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5</a:t>
            </a:fld>
            <a:endParaRPr lang="de-CH"/>
          </a:p>
        </p:txBody>
      </p:sp>
      <p:pic>
        <p:nvPicPr>
          <p:cNvPr id="6" name="Shape 95" descr="scionla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252" y="1143000"/>
            <a:ext cx="6955895" cy="5483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3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" sz="1800" dirty="0"/>
              <a:t>Fast </a:t>
            </a:r>
            <a:r>
              <a:rPr lang="en" sz="1800" dirty="0" smtClean="0"/>
              <a:t>setup</a:t>
            </a:r>
            <a:r>
              <a:rPr lang="x-none" sz="1800" dirty="0" smtClean="0"/>
              <a:t>, l</a:t>
            </a:r>
            <a:r>
              <a:rPr lang="en" sz="1800" dirty="0" smtClean="0"/>
              <a:t>ow </a:t>
            </a:r>
            <a:r>
              <a:rPr lang="en" sz="1800" dirty="0"/>
              <a:t>entry bar for </a:t>
            </a:r>
            <a:r>
              <a:rPr lang="en" sz="1800" dirty="0" smtClean="0"/>
              <a:t>users</a:t>
            </a:r>
            <a:endParaRPr lang="" dirty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" sz="1800" dirty="0" smtClean="0"/>
              <a:t>Little </a:t>
            </a:r>
            <a:r>
              <a:rPr lang="en" sz="1800" dirty="0"/>
              <a:t>required technical expertise: </a:t>
            </a:r>
            <a:r>
              <a:rPr lang="en" sz="1800" dirty="0" smtClean="0"/>
              <a:t>Setup of </a:t>
            </a:r>
            <a:r>
              <a:rPr lang="x-none" sz="1800" dirty="0" smtClean="0"/>
              <a:t/>
            </a:r>
            <a:br>
              <a:rPr lang="x-none" sz="1800" dirty="0" smtClean="0"/>
            </a:br>
            <a:r>
              <a:rPr lang="en" sz="1800" dirty="0" smtClean="0"/>
              <a:t>SCION</a:t>
            </a:r>
            <a:r>
              <a:rPr lang="x-none" sz="1800" dirty="0" smtClean="0"/>
              <a:t> </a:t>
            </a:r>
            <a:r>
              <a:rPr lang="en" sz="1800" dirty="0" smtClean="0"/>
              <a:t>should </a:t>
            </a:r>
            <a:r>
              <a:rPr lang="en" sz="1800" dirty="0"/>
              <a:t>be simple, intuitive </a:t>
            </a:r>
            <a:r>
              <a:rPr lang="en" sz="1800" dirty="0" smtClean="0"/>
              <a:t>and </a:t>
            </a:r>
            <a:r>
              <a:rPr lang="en" sz="1800" dirty="0" smtClean="0"/>
              <a:t>automated</a:t>
            </a:r>
            <a:endParaRPr lang="x-none" sz="1800" dirty="0" smtClean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x-none" sz="1800" dirty="0" smtClean="0"/>
              <a:t>SCION </a:t>
            </a:r>
            <a:r>
              <a:rPr lang="x-none" sz="1800" dirty="0" smtClean="0"/>
              <a:t>AS can be instantiated as a VM in few </a:t>
            </a:r>
            <a:r>
              <a:rPr lang="x-none" sz="1800" dirty="0" smtClean="0"/>
              <a:t>clicks</a:t>
            </a:r>
            <a:br>
              <a:rPr lang="x-none" sz="1800" dirty="0" smtClean="0"/>
            </a:br>
            <a:r>
              <a:rPr lang="x-none" sz="1800" dirty="0" smtClean="0"/>
              <a:t>taking around 10 min</a:t>
            </a:r>
            <a:endParaRPr lang="x-none" sz="1800" dirty="0" smtClean="0"/>
          </a:p>
          <a:p>
            <a:pPr marL="741363" lvl="1" indent="-284163">
              <a:spcBef>
                <a:spcPts val="25"/>
              </a:spcBef>
            </a:pPr>
            <a:r>
              <a:rPr lang="x-none" dirty="0">
                <a:hlinkClick r:id="rId3"/>
              </a:rPr>
              <a:t>http://www.scionlab.org</a:t>
            </a:r>
            <a:r>
              <a:rPr lang="x-none" dirty="0" smtClean="0">
                <a:hlinkClick r:id="rId3"/>
              </a:rPr>
              <a:t>/</a:t>
            </a:r>
            <a:endParaRPr lang="x-none" dirty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x-none" sz="1800" dirty="0"/>
              <a:t>Multiple attachment </a:t>
            </a:r>
            <a:r>
              <a:rPr lang="x-none" sz="1800" dirty="0" smtClean="0"/>
              <a:t>points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x-none" sz="1800" dirty="0" smtClean="0"/>
              <a:t>Support of NATed devices</a:t>
            </a:r>
            <a:br>
              <a:rPr lang="x-none" sz="1800" dirty="0" smtClean="0"/>
            </a:br>
            <a:r>
              <a:rPr lang="x-none" sz="1800" dirty="0" smtClean="0"/>
              <a:t>using OpenVPN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x-none" sz="1800" dirty="0" smtClean="0"/>
              <a:t>Provision of ARM images</a:t>
            </a:r>
            <a:br>
              <a:rPr lang="x-none" sz="1800" dirty="0" smtClean="0"/>
            </a:br>
            <a:r>
              <a:rPr lang="x-none" sz="1800" dirty="0" smtClean="0"/>
              <a:t>(RaspberryPi, Odroid)</a:t>
            </a:r>
            <a:endParaRPr lang="x-none" sz="1800" dirty="0"/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x-none" sz="1800" dirty="0" smtClean="0"/>
              <a:t>BYOC = Bring your own </a:t>
            </a:r>
            <a:br>
              <a:rPr lang="x-none" sz="1800" dirty="0" smtClean="0"/>
            </a:br>
            <a:r>
              <a:rPr lang="x-none" sz="1800" dirty="0" smtClean="0"/>
              <a:t>computation </a:t>
            </a:r>
            <a:r>
              <a:rPr lang="x-none" sz="1800" dirty="0" smtClean="0">
                <a:sym typeface="Wingdings" panose="05000000000000000000" pitchFamily="2" charset="2"/>
              </a:rPr>
              <a:t> Scale</a:t>
            </a:r>
            <a:br>
              <a:rPr lang="x-none" sz="1800" dirty="0" smtClean="0">
                <a:sym typeface="Wingdings" panose="05000000000000000000" pitchFamily="2" charset="2"/>
              </a:rPr>
            </a:br>
            <a:r>
              <a:rPr lang="x-none" sz="1800" dirty="0" smtClean="0">
                <a:sym typeface="Wingdings" panose="05000000000000000000" pitchFamily="2" charset="2"/>
              </a:rPr>
              <a:t>deployment as desired</a:t>
            </a:r>
            <a:r>
              <a:rPr lang="x-none" sz="1800" dirty="0"/>
              <a:t/>
            </a:r>
            <a:br>
              <a:rPr lang="x-none" sz="1800" dirty="0"/>
            </a:br>
            <a:r>
              <a:rPr lang="x-none" sz="1800" dirty="0" smtClean="0"/>
              <a:t>and connect anywhere </a:t>
            </a:r>
            <a:br>
              <a:rPr lang="x-none" sz="1800" dirty="0" smtClean="0"/>
            </a:br>
            <a:r>
              <a:rPr lang="x-none" sz="1800" dirty="0" smtClean="0"/>
              <a:t>to SCIONLab</a:t>
            </a:r>
            <a:endParaRPr lang="x-none" sz="1800" dirty="0" smtClean="0">
              <a:sym typeface="Wingdings" panose="05000000000000000000" pitchFamily="2" charset="2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x-none" altLang="de-DE" dirty="0" smtClean="0"/>
              <a:t>SCIONLab</a:t>
            </a:r>
            <a:endParaRPr lang="en-US" alt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6</a:t>
            </a:fld>
            <a:endParaRPr lang="de-CH"/>
          </a:p>
        </p:txBody>
      </p:sp>
      <p:pic>
        <p:nvPicPr>
          <p:cNvPr id="6" name="Shape 95" descr="scionla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6062" y="740510"/>
            <a:ext cx="2628492" cy="207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/>
          <a:stretch/>
        </p:blipFill>
        <p:spPr>
          <a:xfrm>
            <a:off x="3654135" y="2867290"/>
            <a:ext cx="5430419" cy="38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716495"/>
            <a:ext cx="8995410" cy="6095166"/>
            <a:chOff x="0" y="716495"/>
            <a:chExt cx="8995410" cy="609516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5" t="3996" r="8750"/>
            <a:stretch/>
          </p:blipFill>
          <p:spPr>
            <a:xfrm>
              <a:off x="148593" y="716495"/>
              <a:ext cx="8846817" cy="609516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148593" y="880110"/>
              <a:ext cx="6503667" cy="4000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385156"/>
              <a:ext cx="1184907" cy="4000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Grande CY" pitchFamily="-111" charset="-52"/>
                <a:ea typeface="ヒラギノ角ゴ Pro W3" pitchFamily="-111" charset="-128"/>
                <a:cs typeface="ヒラギノ角ゴ Pro W3" pitchFamily="-111" charset="-128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Global SCIONLab Network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2243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creen Shot 2017-11-03 at 11.00.59 AM.png" descr="Screen Shot 2017-11-03 at 11.00.5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3888" y="1225095"/>
            <a:ext cx="7934964" cy="5267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reen Shot 2017-11-03 at 11.01.14 AM.png" descr="Screen Shot 2017-11-03 at 11.01.14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9034" y="1225095"/>
            <a:ext cx="7872463" cy="5274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Screen Shot 2017-11-03 at 11.02.40 AM.png" descr="Screen Shot 2017-11-03 at 11.02.40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6682" y="1225095"/>
            <a:ext cx="7920484" cy="5267507"/>
          </a:xfrm>
          <a:prstGeom prst="rect">
            <a:avLst/>
          </a:prstGeom>
          <a:ln w="12700">
            <a:miter lim="400000"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SCION Visualization System</a:t>
            </a:r>
            <a:endParaRPr lang="en-US" alt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2480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dvAuto="0"/>
      <p:bldP spid="2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Swiss SCION Network</a:t>
            </a:r>
            <a:endParaRPr lang="en-US" altLang="de-D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Bef>
                <a:spcPct val="50000"/>
              </a:spcBef>
            </a:pPr>
            <a:r>
              <a:rPr lang="en-US" smtClean="0"/>
              <a:t>SCIONLab  - A Deployment of the SCION Secure Internet Architecture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fld id="{D74A6E90-B240-402D-B6B4-97AFF432ABC3}" type="slidenum">
              <a:rPr lang="de-CH" smtClean="0"/>
              <a:pPr algn="l">
                <a:spcBef>
                  <a:spcPct val="50000"/>
                </a:spcBef>
              </a:pPr>
              <a:t>9</a:t>
            </a:fld>
            <a:endParaRPr lang="de-CH"/>
          </a:p>
        </p:txBody>
      </p:sp>
      <p:grpSp>
        <p:nvGrpSpPr>
          <p:cNvPr id="6" name="Group 5"/>
          <p:cNvGrpSpPr/>
          <p:nvPr/>
        </p:nvGrpSpPr>
        <p:grpSpPr>
          <a:xfrm>
            <a:off x="79275" y="2087216"/>
            <a:ext cx="8910188" cy="3870851"/>
            <a:chOff x="680283" y="2316140"/>
            <a:chExt cx="23014355" cy="9998120"/>
          </a:xfrm>
        </p:grpSpPr>
        <p:pic>
          <p:nvPicPr>
            <p:cNvPr id="11" name="switzerland_isd_topology.pdf" descr="switzerland_isd_topology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62755" y="2316140"/>
              <a:ext cx="14058490" cy="999812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1024px-Zürcher_Kantonalbank_logo.svg.png" descr="1024px-Zürcher_Kantonalbank_logo.svg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0283" y="7598398"/>
              <a:ext cx="3911627" cy="95498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25.tif" descr="image25.t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783037" y="2954211"/>
              <a:ext cx="3496205" cy="89347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09990" y="2511440"/>
              <a:ext cx="3781894" cy="112769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783037" y="7109035"/>
              <a:ext cx="3911601" cy="1270001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8" name="Picture 2" descr="logo33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17" y="6174453"/>
            <a:ext cx="1571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</p:spPr>
        <p:txBody>
          <a:bodyPr/>
          <a:lstStyle/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r>
              <a:rPr lang="en-US" sz="1800" dirty="0" smtClean="0"/>
              <a:t>SCION running in test environments at SWITCH, Swisscom, and ETH over the past 18 months</a:t>
            </a:r>
          </a:p>
          <a:p>
            <a:pPr marL="341313" lvl="1" indent="-341313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vgu_INF">
  <a:themeElements>
    <a:clrScheme name="Benutzerdefiniert 32">
      <a:dk1>
        <a:srgbClr val="000000"/>
      </a:dk1>
      <a:lt1>
        <a:srgbClr val="FFFFFF"/>
      </a:lt1>
      <a:dk2>
        <a:srgbClr val="0068B4"/>
      </a:dk2>
      <a:lt2>
        <a:srgbClr val="5D8EA6"/>
      </a:lt2>
      <a:accent1>
        <a:srgbClr val="7A003F"/>
      </a:accent1>
      <a:accent2>
        <a:srgbClr val="0068B4"/>
      </a:accent2>
      <a:accent3>
        <a:srgbClr val="FFFFFF"/>
      </a:accent3>
      <a:accent4>
        <a:srgbClr val="000000"/>
      </a:accent4>
      <a:accent5>
        <a:srgbClr val="9EC7FF"/>
      </a:accent5>
      <a:accent6>
        <a:srgbClr val="0068B4"/>
      </a:accent6>
      <a:hlink>
        <a:srgbClr val="7A003F"/>
      </a:hlink>
      <a:folHlink>
        <a:srgbClr val="F39100"/>
      </a:folHlink>
    </a:clrScheme>
    <a:fontScheme name="Musterseite">
      <a:majorFont>
        <a:latin typeface="Lucida Grande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3331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 CY" pitchFamily="-111" charset="-52"/>
            <a:ea typeface="ヒラギノ角ゴ Pro W3" pitchFamily="-111" charset="-128"/>
            <a:cs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3331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 CY" pitchFamily="-111" charset="-52"/>
            <a:ea typeface="ヒラギノ角ゴ Pro W3" pitchFamily="-111" charset="-128"/>
            <a:cs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>
            <a:latin typeface="Lucida Sans Unicode"/>
            <a:ea typeface="+mn-ea"/>
            <a:cs typeface="+mn-cs"/>
            <a:sym typeface="Lucida Grande" charset="0"/>
          </a:defRPr>
        </a:defPPr>
      </a:lstStyle>
    </a:txDef>
  </a:objectDefaults>
  <a:extraClrSchemeLst>
    <a:extraClrScheme>
      <a:clrScheme name="Musterseite 1">
        <a:dk1>
          <a:srgbClr val="000000"/>
        </a:dk1>
        <a:lt1>
          <a:srgbClr val="FFFFFF"/>
        </a:lt1>
        <a:dk2>
          <a:srgbClr val="3C3C3C"/>
        </a:dk2>
        <a:lt2>
          <a:srgbClr val="808080"/>
        </a:lt2>
        <a:accent1>
          <a:srgbClr val="A7171A"/>
        </a:accent1>
        <a:accent2>
          <a:srgbClr val="642C29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5A2724"/>
        </a:accent6>
        <a:hlink>
          <a:srgbClr val="C31924"/>
        </a:hlink>
        <a:folHlink>
          <a:srgbClr val="DBC1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FolienLayout</Template>
  <TotalTime>717</TotalTime>
  <Words>1286</Words>
  <Application>Microsoft Office PowerPoint</Application>
  <PresentationFormat>On-screen Show (4:3)</PresentationFormat>
  <Paragraphs>321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Helvetica</vt:lpstr>
      <vt:lpstr>Lucida Grande</vt:lpstr>
      <vt:lpstr>Lucida Grande CY</vt:lpstr>
      <vt:lpstr>Lucida Sans Unicode</vt:lpstr>
      <vt:lpstr>Stafford</vt:lpstr>
      <vt:lpstr>Symbol</vt:lpstr>
      <vt:lpstr>Times</vt:lpstr>
      <vt:lpstr>Wingdings</vt:lpstr>
      <vt:lpstr>ヒラギノ角ゴ Pro W3</vt:lpstr>
      <vt:lpstr>Ovgu_INF</vt:lpstr>
      <vt:lpstr> SCIONLab  - A Deployment of the  SCION Secure Internet Architecture  Kurt Baumann (SWITCH), Alex Gall (SWITCH), David Hausheer (U. Magdeburg), Adrian Perrig (ETH), Matthew Smith (U. Bonn)</vt:lpstr>
      <vt:lpstr>SCION: A Secure Internet Architecture </vt:lpstr>
      <vt:lpstr>SCION as a Research Testbed</vt:lpstr>
      <vt:lpstr>SCION Enhancements for Key Stakeholders</vt:lpstr>
      <vt:lpstr>SCIONLab</vt:lpstr>
      <vt:lpstr>SCIONLab</vt:lpstr>
      <vt:lpstr>Global SCIONLab Network</vt:lpstr>
      <vt:lpstr>SCION Visualization System</vt:lpstr>
      <vt:lpstr>Swiss SCION Network</vt:lpstr>
      <vt:lpstr>SCION AS runs on Small Scale Devices</vt:lpstr>
      <vt:lpstr>SCION Endhost runs on Android</vt:lpstr>
      <vt:lpstr>SCIONLab Integrated Bandwidth Tester</vt:lpstr>
      <vt:lpstr>Application: IoT Access</vt:lpstr>
      <vt:lpstr>Use Case: IoT Protection through Default Off</vt:lpstr>
      <vt:lpstr>Use Case: VPN-based Deployment</vt:lpstr>
      <vt:lpstr>SCION-IP Gateway (SIG) Deployment</vt:lpstr>
      <vt:lpstr>Future Plan: SCION Pilot Service within GEANT</vt:lpstr>
      <vt:lpstr>Goals of the Planned SCION Pilot Service</vt:lpstr>
      <vt:lpstr>Planned SCION Pilot Activities</vt:lpstr>
      <vt:lpstr>Planned Roadmap: Year 1</vt:lpstr>
      <vt:lpstr>Potential Deployment of SCION over GEANT GTS</vt:lpstr>
      <vt:lpstr>Planned Roadmap: Year 2 &amp; 3</vt:lpstr>
      <vt:lpstr>Trial Extension</vt:lpstr>
      <vt:lpstr>Conclusions</vt:lpstr>
      <vt:lpstr>Further Information</vt:lpstr>
      <vt:lpstr>Thank you for your attention! Questions?</vt:lpstr>
    </vt:vector>
  </TitlesOfParts>
  <Company>Universität Ulm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Kaiser</dc:creator>
  <cp:lastModifiedBy>Windows User</cp:lastModifiedBy>
  <cp:revision>496</cp:revision>
  <cp:lastPrinted>2017-06-30T01:56:35Z</cp:lastPrinted>
  <dcterms:created xsi:type="dcterms:W3CDTF">2018-02-02T09:30:02Z</dcterms:created>
  <dcterms:modified xsi:type="dcterms:W3CDTF">2018-06-12T22:43:27Z</dcterms:modified>
</cp:coreProperties>
</file>