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sldIdLst>
    <p:sldId id="284" r:id="rId6"/>
    <p:sldId id="296" r:id="rId7"/>
    <p:sldId id="291" r:id="rId8"/>
    <p:sldId id="292" r:id="rId9"/>
    <p:sldId id="298" r:id="rId10"/>
    <p:sldId id="297" r:id="rId11"/>
    <p:sldId id="295" r:id="rId12"/>
    <p:sldId id="288" r:id="rId13"/>
    <p:sldId id="299" r:id="rId14"/>
    <p:sldId id="294" r:id="rId15"/>
    <p:sldId id="290" r:id="rId16"/>
    <p:sldId id="287" r:id="rId17"/>
    <p:sldId id="293" r:id="rId18"/>
    <p:sldId id="286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D58"/>
    <a:srgbClr val="4992CD"/>
    <a:srgbClr val="2D6B96"/>
    <a:srgbClr val="102870"/>
    <a:srgbClr val="4060BF"/>
    <a:srgbClr val="C72E43"/>
    <a:srgbClr val="2C0300"/>
    <a:srgbClr val="F41003"/>
    <a:srgbClr val="0B71FF"/>
    <a:srgbClr val="278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29775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767292"/>
            <a:ext cx="6984756" cy="37659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82C8E4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2205711"/>
            <a:ext cx="6984756" cy="42697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400" b="1">
                <a:solidFill>
                  <a:srgbClr val="F5E273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69764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F5E273"/>
                </a:solidFill>
              </a:rPr>
              <a:t>Thank </a:t>
            </a:r>
            <a:r>
              <a:rPr lang="en-GB" sz="2400" b="1" dirty="0" smtClean="0">
                <a:solidFill>
                  <a:srgbClr val="F5E273"/>
                </a:solidFill>
              </a:rPr>
              <a:t>you</a:t>
            </a:r>
            <a:endParaRPr lang="en-GB" sz="2400" b="1" dirty="0">
              <a:solidFill>
                <a:srgbClr val="F5E273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0718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69764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 smtClean="0">
                <a:solidFill>
                  <a:srgbClr val="F5E27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59405" y="4645656"/>
            <a:ext cx="396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 smtClean="0">
                <a:solidFill>
                  <a:schemeClr val="bg1"/>
                </a:solidFill>
              </a:rPr>
              <a:t>© GÉANT Association on behalf of the GN4-2 project. The research leading to these results has received funding from the European Union’s Horizon 2020research and innovation programme under Grant Agreement No. 731122 (GN4-2).</a:t>
            </a:r>
            <a:endParaRPr lang="en-GB" sz="5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" y="4670696"/>
            <a:ext cx="288687" cy="1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3" b="33913"/>
          <a:stretch/>
        </p:blipFill>
        <p:spPr>
          <a:xfrm>
            <a:off x="7317683" y="234462"/>
            <a:ext cx="1568409" cy="492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1C4161"/>
                </a:solidFill>
              </a:rPr>
              <a:t>TNC18 </a:t>
            </a:r>
            <a:r>
              <a:rPr lang="en-GB" sz="900" b="0" dirty="0" smtClean="0">
                <a:solidFill>
                  <a:srgbClr val="1C4161"/>
                </a:solidFill>
              </a:rPr>
              <a:t>Intelligent networks, cool edges?</a:t>
            </a:r>
            <a:endParaRPr lang="en-GB" sz="900" b="0" dirty="0">
              <a:solidFill>
                <a:srgbClr val="1C4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rgbClr val="F5E27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7643" y="2632690"/>
            <a:ext cx="5709641" cy="281467"/>
          </a:xfrm>
        </p:spPr>
        <p:txBody>
          <a:bodyPr>
            <a:normAutofit lnSpcReduction="10000"/>
          </a:bodyPr>
          <a:lstStyle/>
          <a:p>
            <a:r>
              <a:rPr lang="en-GB" b="0" dirty="0" smtClean="0"/>
              <a:t>Helga Spitaler, Sr. International Engagement Officer, GÉANT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Don’t forget the underdog!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TNC18, Trondheim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12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01" y="1165668"/>
            <a:ext cx="8439238" cy="3489722"/>
          </a:xfrm>
        </p:spPr>
        <p:txBody>
          <a:bodyPr/>
          <a:lstStyle/>
          <a:p>
            <a:r>
              <a:rPr lang="en-GB" sz="2800" dirty="0" smtClean="0"/>
              <a:t>Not necessarily bandwidth-hungry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Huge community-building and societal benefit potential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NRENs to tap!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Fringe user communities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7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278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1" t="26872" r="152" b="1755"/>
          <a:stretch/>
        </p:blipFill>
        <p:spPr>
          <a:xfrm>
            <a:off x="6732039" y="1909616"/>
            <a:ext cx="2411961" cy="17402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Fascinating impact stories from </a:t>
            </a:r>
            <a:r>
              <a:rPr lang="en-GB" dirty="0" smtClean="0"/>
              <a:t>around </a:t>
            </a:r>
            <a:r>
              <a:rPr lang="en-GB" smtClean="0"/>
              <a:t>the world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88565" y="2934571"/>
            <a:ext cx="3242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www.inthefieldstories.net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1742" r="40952" b="75242"/>
          <a:stretch/>
        </p:blipFill>
        <p:spPr>
          <a:xfrm>
            <a:off x="785932" y="1877519"/>
            <a:ext cx="4741914" cy="1001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6215" y="2608028"/>
            <a:ext cx="553839" cy="499166"/>
          </a:xfrm>
          <a:prstGeom prst="rect">
            <a:avLst/>
          </a:prstGeom>
          <a:solidFill>
            <a:srgbClr val="278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0303"/>
            <a:ext cx="9144000" cy="4233815"/>
          </a:xfrm>
          <a:prstGeom prst="rect">
            <a:avLst/>
          </a:prstGeom>
          <a:solidFill>
            <a:srgbClr val="49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 smtClean="0"/>
              <a:t>But why bother?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966281" y="1110536"/>
            <a:ext cx="6794458" cy="3404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8" y="3273014"/>
            <a:ext cx="2272624" cy="7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C7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94172" y="2179346"/>
            <a:ext cx="3477176" cy="1579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Don’t forget the underdog!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98" y="815558"/>
            <a:ext cx="2838615" cy="390309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3253" y="3575980"/>
            <a:ext cx="3795964" cy="263127"/>
          </a:xfrm>
        </p:spPr>
        <p:txBody>
          <a:bodyPr/>
          <a:lstStyle/>
          <a:p>
            <a:r>
              <a:rPr lang="en-GB" dirty="0" smtClean="0"/>
              <a:t>helga.spitaler@geant.org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C7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dilemma of a mum who loves her job…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279800">
            <a:off x="3958855" y="1117095"/>
            <a:ext cx="2827058" cy="37762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5067" r="5300" b="9343"/>
          <a:stretch/>
        </p:blipFill>
        <p:spPr>
          <a:xfrm rot="258914">
            <a:off x="4229091" y="1393264"/>
            <a:ext cx="2371279" cy="2811280"/>
          </a:xfrm>
          <a:ln w="76200">
            <a:noFill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 rot="234284">
            <a:off x="3956370" y="4240298"/>
            <a:ext cx="1845115" cy="51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The debate…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C7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956370" y="1117095"/>
            <a:ext cx="2829543" cy="3776269"/>
            <a:chOff x="3956370" y="1117095"/>
            <a:chExt cx="2829543" cy="3776269"/>
          </a:xfrm>
        </p:grpSpPr>
        <p:sp>
          <p:nvSpPr>
            <p:cNvPr id="13" name="Rectangle 12"/>
            <p:cNvSpPr/>
            <p:nvPr/>
          </p:nvSpPr>
          <p:spPr>
            <a:xfrm rot="279800">
              <a:off x="3958855" y="1117095"/>
              <a:ext cx="2827058" cy="3776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7" t="15067" r="5300" b="9343"/>
            <a:stretch/>
          </p:blipFill>
          <p:spPr>
            <a:xfrm rot="258914">
              <a:off x="4229091" y="1393264"/>
              <a:ext cx="2371279" cy="2811280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15" name="Title 3"/>
            <p:cNvSpPr txBox="1">
              <a:spLocks/>
            </p:cNvSpPr>
            <p:nvPr/>
          </p:nvSpPr>
          <p:spPr>
            <a:xfrm rot="234284">
              <a:off x="3956370" y="4240298"/>
              <a:ext cx="1845115" cy="512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00" b="1" kern="1200">
                  <a:solidFill>
                    <a:srgbClr val="F5E27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ush Script MT" panose="03060802040406070304" pitchFamily="66" charset="0"/>
                </a:rPr>
                <a:t>The debate…</a:t>
              </a:r>
            </a:p>
          </p:txBody>
        </p:sp>
      </p:grpSp>
      <p:sp>
        <p:nvSpPr>
          <p:cNvPr id="7" name="Rectangle 6"/>
          <p:cNvSpPr/>
          <p:nvPr/>
        </p:nvSpPr>
        <p:spPr>
          <a:xfrm rot="21193094">
            <a:off x="1647430" y="1423628"/>
            <a:ext cx="3923224" cy="30254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90"/>
          <a:stretch/>
        </p:blipFill>
        <p:spPr>
          <a:xfrm rot="21208254">
            <a:off x="1832651" y="1667725"/>
            <a:ext cx="3557700" cy="21877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of Duong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C7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get Duong better…remotely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6370" y="1117095"/>
            <a:ext cx="2829543" cy="3776269"/>
            <a:chOff x="3956370" y="1117095"/>
            <a:chExt cx="2829543" cy="3776269"/>
          </a:xfrm>
        </p:grpSpPr>
        <p:sp>
          <p:nvSpPr>
            <p:cNvPr id="13" name="Rectangle 12"/>
            <p:cNvSpPr/>
            <p:nvPr/>
          </p:nvSpPr>
          <p:spPr>
            <a:xfrm rot="279800">
              <a:off x="3958855" y="1117095"/>
              <a:ext cx="2827058" cy="3776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7" t="15067" r="5300" b="9343"/>
            <a:stretch/>
          </p:blipFill>
          <p:spPr>
            <a:xfrm rot="258914">
              <a:off x="4229091" y="1393264"/>
              <a:ext cx="2371279" cy="2811280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15" name="Title 3"/>
            <p:cNvSpPr txBox="1">
              <a:spLocks/>
            </p:cNvSpPr>
            <p:nvPr/>
          </p:nvSpPr>
          <p:spPr>
            <a:xfrm rot="234284">
              <a:off x="3956370" y="4240298"/>
              <a:ext cx="1845115" cy="512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00" b="1" kern="1200">
                  <a:solidFill>
                    <a:srgbClr val="F5E27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rush Script MT" panose="03060802040406070304" pitchFamily="66" charset="0"/>
                </a:rPr>
                <a:t>The dilemma …</a:t>
              </a:r>
              <a:endPara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21193094">
            <a:off x="1647430" y="1423628"/>
            <a:ext cx="3923224" cy="30254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3"/>
          <a:srcRect l="13290"/>
          <a:stretch/>
        </p:blipFill>
        <p:spPr>
          <a:xfrm rot="21208254">
            <a:off x="1832651" y="1661240"/>
            <a:ext cx="3557700" cy="2187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27794">
            <a:off x="3733257" y="1891042"/>
            <a:ext cx="3923224" cy="30254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214" t="9" r="14087" b="-9"/>
          <a:stretch/>
        </p:blipFill>
        <p:spPr>
          <a:xfrm rot="238613">
            <a:off x="3875485" y="2047927"/>
            <a:ext cx="3625414" cy="26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10" descr="Image result for tein*c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19" y="1328996"/>
            <a:ext cx="1838877" cy="8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31113" y="3072715"/>
            <a:ext cx="3408218" cy="0"/>
          </a:xfrm>
          <a:prstGeom prst="line">
            <a:avLst/>
          </a:prstGeom>
          <a:ln w="57150">
            <a:solidFill>
              <a:srgbClr val="611987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1" y="2511001"/>
            <a:ext cx="3156644" cy="0"/>
          </a:xfrm>
          <a:prstGeom prst="line">
            <a:avLst/>
          </a:prstGeom>
          <a:ln w="57150">
            <a:solidFill>
              <a:srgbClr val="611987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24303" y="2750665"/>
            <a:ext cx="3644894" cy="110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2880" y="1512366"/>
            <a:ext cx="3261633" cy="110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Image result for i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2" y="2108885"/>
            <a:ext cx="2241390" cy="18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i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13" y="2108885"/>
            <a:ext cx="2241390" cy="18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european docto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b="7196"/>
          <a:stretch/>
        </p:blipFill>
        <p:spPr bwMode="auto">
          <a:xfrm>
            <a:off x="1416123" y="2201523"/>
            <a:ext cx="2078350" cy="11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asian docto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-529" r="3265" b="7763"/>
          <a:stretch/>
        </p:blipFill>
        <p:spPr bwMode="auto">
          <a:xfrm>
            <a:off x="5512971" y="2195173"/>
            <a:ext cx="2077673" cy="11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33559 -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7761 -0.00216 L -0.32378 -0.002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C7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short-term agenda with a long-lasting impact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01143" y="1928727"/>
            <a:ext cx="47730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Preparatory Meeting for the ASEM ICT Ministerial </a:t>
            </a:r>
            <a:r>
              <a:rPr lang="en-GB" sz="2000" b="1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Meeting</a:t>
            </a:r>
          </a:p>
          <a:p>
            <a:endParaRPr lang="en-GB" sz="2000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8-9 June 2006</a:t>
            </a:r>
          </a:p>
          <a:p>
            <a:r>
              <a:rPr lang="en-GB" sz="20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Halong</a:t>
            </a:r>
            <a:r>
              <a:rPr lang="en-GB" sz="20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Bay, Vietnam</a:t>
            </a:r>
          </a:p>
        </p:txBody>
      </p:sp>
      <p:sp>
        <p:nvSpPr>
          <p:cNvPr id="11" name="Rectangle 10"/>
          <p:cNvSpPr/>
          <p:nvPr/>
        </p:nvSpPr>
        <p:spPr>
          <a:xfrm rot="227794">
            <a:off x="764912" y="1566211"/>
            <a:ext cx="3445283" cy="24017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29214">
            <a:off x="901947" y="1724867"/>
            <a:ext cx="3171210" cy="173135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490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NREN and medical communities join forces in the fight against Dengue Fever</a:t>
            </a:r>
            <a:endParaRPr lang="en-GB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47"/>
          <a:stretch/>
        </p:blipFill>
        <p:spPr>
          <a:xfrm>
            <a:off x="699660" y="1791059"/>
            <a:ext cx="2439353" cy="24880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l="-24" t="1504" r="49099" b="-1504"/>
          <a:stretch/>
        </p:blipFill>
        <p:spPr>
          <a:xfrm>
            <a:off x="5529738" y="1842466"/>
            <a:ext cx="2515848" cy="23104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9181" y="1211093"/>
            <a:ext cx="2004934" cy="2004933"/>
            <a:chOff x="3568930" y="1129084"/>
            <a:chExt cx="2004934" cy="2004933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0" r="1560"/>
            <a:stretch/>
          </p:blipFill>
          <p:spPr bwMode="auto">
            <a:xfrm>
              <a:off x="3601941" y="1381068"/>
              <a:ext cx="1971923" cy="1314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568930" y="1129084"/>
              <a:ext cx="2004933" cy="200493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29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pays off in the end…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322" y="1775012"/>
            <a:ext cx="8706678" cy="1984188"/>
          </a:xfrm>
          <a:prstGeom prst="rect">
            <a:avLst/>
          </a:prstGeom>
          <a:solidFill>
            <a:srgbClr val="C72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13924" y="1951498"/>
            <a:ext cx="4030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“We share the </a:t>
            </a:r>
            <a:r>
              <a:rPr lang="en-GB" sz="2400" b="1" i="1" dirty="0" smtClean="0">
                <a:solidFill>
                  <a:schemeClr val="bg1"/>
                </a:solidFill>
              </a:rPr>
              <a:t>mosquito </a:t>
            </a:r>
            <a:r>
              <a:rPr lang="en-GB" sz="2400" b="1" i="1" dirty="0">
                <a:solidFill>
                  <a:schemeClr val="bg1"/>
                </a:solidFill>
              </a:rPr>
              <a:t>and the virus, let’s also share our data</a:t>
            </a:r>
            <a:r>
              <a:rPr lang="en-GB" sz="2400" b="1" i="1" dirty="0" smtClean="0">
                <a:solidFill>
                  <a:schemeClr val="bg1"/>
                </a:solidFill>
              </a:rPr>
              <a:t>”</a:t>
            </a:r>
            <a:endParaRPr lang="en-GB" sz="2400" b="1" i="1" dirty="0">
              <a:solidFill>
                <a:schemeClr val="bg1"/>
              </a:solidFill>
            </a:endParaRPr>
          </a:p>
          <a:p>
            <a:r>
              <a:rPr lang="en-GB" sz="1400" b="1" i="1" dirty="0" smtClean="0">
                <a:solidFill>
                  <a:srgbClr val="1E2D58"/>
                </a:solidFill>
              </a:rPr>
              <a:t>Dr </a:t>
            </a:r>
            <a:r>
              <a:rPr lang="en-GB" sz="1400" b="1" i="1" dirty="0">
                <a:solidFill>
                  <a:srgbClr val="1E2D58"/>
                </a:solidFill>
              </a:rPr>
              <a:t>Raul Destura, National Institute of Health – University of the Philippines in Manila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0078" y="1456564"/>
            <a:ext cx="4209645" cy="2023581"/>
            <a:chOff x="333445" y="1480418"/>
            <a:chExt cx="4209645" cy="2023581"/>
          </a:xfrm>
        </p:grpSpPr>
        <p:sp>
          <p:nvSpPr>
            <p:cNvPr id="8" name="Rectangle 7"/>
            <p:cNvSpPr/>
            <p:nvPr/>
          </p:nvSpPr>
          <p:spPr>
            <a:xfrm rot="21336937">
              <a:off x="333445" y="1480418"/>
              <a:ext cx="4209645" cy="2023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" t="1122" r="415" b="1047"/>
            <a:stretch/>
          </p:blipFill>
          <p:spPr>
            <a:xfrm rot="21324881">
              <a:off x="516991" y="1712750"/>
              <a:ext cx="3842549" cy="1447874"/>
            </a:xfrm>
            <a:prstGeom prst="rect">
              <a:avLst/>
            </a:prstGeom>
            <a:ln w="57150">
              <a:noFill/>
              <a:miter lim="800000"/>
            </a:ln>
            <a:effectLst/>
          </p:spPr>
        </p:pic>
      </p:grpSp>
      <p:sp>
        <p:nvSpPr>
          <p:cNvPr id="10" name="Title 3"/>
          <p:cNvSpPr txBox="1">
            <a:spLocks/>
          </p:cNvSpPr>
          <p:nvPr/>
        </p:nvSpPr>
        <p:spPr>
          <a:xfrm rot="21242846">
            <a:off x="352734" y="3033207"/>
            <a:ext cx="4242007" cy="561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3</a:t>
            </a:r>
            <a:r>
              <a:rPr lang="en-GB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rd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APAN-TEIN Dengue Workshop, Manila, Jan 16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1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purl.org/dc/terms/"/>
    <ds:schemaRef ds:uri="http://www.w3.org/XML/1998/namespace"/>
    <ds:schemaRef ds:uri="e7019c98-23ef-46f8-8434-cfd3a3bc7393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3949</TotalTime>
  <Words>178</Words>
  <Application>Microsoft Office PowerPoint</Application>
  <PresentationFormat>On-screen Show (16:9)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BatangChe</vt:lpstr>
      <vt:lpstr>Arial</vt:lpstr>
      <vt:lpstr>Brush Script MT</vt:lpstr>
      <vt:lpstr>Calibri</vt:lpstr>
      <vt:lpstr>Verdana</vt:lpstr>
      <vt:lpstr>GEANT Association</vt:lpstr>
      <vt:lpstr>PowerPoint Presentation</vt:lpstr>
      <vt:lpstr>The dilemma of a mum who loves her job…</vt:lpstr>
      <vt:lpstr>The story of Duong</vt:lpstr>
      <vt:lpstr>Helping get Duong better…remotely</vt:lpstr>
      <vt:lpstr>PowerPoint Presentation</vt:lpstr>
      <vt:lpstr>A short-term agenda with a long-lasting impact</vt:lpstr>
      <vt:lpstr>PowerPoint Presentation</vt:lpstr>
      <vt:lpstr>NREN and medical communities join forces in the fight against Dengue Fever</vt:lpstr>
      <vt:lpstr>It pays off in the end…</vt:lpstr>
      <vt:lpstr>Fringe user communities</vt:lpstr>
      <vt:lpstr>Fascinating impact stories from around the world</vt:lpstr>
      <vt:lpstr>But why bother?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Helga Spitaler</cp:lastModifiedBy>
  <cp:revision>139</cp:revision>
  <dcterms:created xsi:type="dcterms:W3CDTF">2015-04-29T14:13:57Z</dcterms:created>
  <dcterms:modified xsi:type="dcterms:W3CDTF">2018-06-08T16:28:00Z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