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4"/>
  </p:notesMasterIdLst>
  <p:sldIdLst>
    <p:sldId id="284" r:id="rId6"/>
    <p:sldId id="296" r:id="rId7"/>
    <p:sldId id="297" r:id="rId8"/>
    <p:sldId id="299" r:id="rId9"/>
    <p:sldId id="289" r:id="rId10"/>
    <p:sldId id="293" r:id="rId11"/>
    <p:sldId id="288" r:id="rId12"/>
    <p:sldId id="286" r:id="rId1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273"/>
    <a:srgbClr val="82C8E4"/>
    <a:srgbClr val="4992CD"/>
    <a:srgbClr val="2D6B96"/>
    <a:srgbClr val="1C4161"/>
    <a:srgbClr val="CF1753"/>
    <a:srgbClr val="ED1556"/>
    <a:srgbClr val="EC0E51"/>
    <a:srgbClr val="004361"/>
    <a:srgbClr val="003F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80" autoAdjust="0"/>
    <p:restoredTop sz="94660"/>
  </p:normalViewPr>
  <p:slideViewPr>
    <p:cSldViewPr snapToGrid="0">
      <p:cViewPr varScale="1">
        <p:scale>
          <a:sx n="134" d="100"/>
          <a:sy n="134" d="100"/>
        </p:scale>
        <p:origin x="904" y="17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D8A83-A817-41E3-A602-3B517E18334E}" type="datetimeFigureOut">
              <a:rPr lang="en-GB" smtClean="0"/>
              <a:t>09/06/2018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In order to cope with the increasing complexities of managing existing network services, addressing the growing demand for new network services in addition to the ability to capture, and keep vital historical records of where a service have been physically connected and deployed overtime, avoid manual synchronisation upon service migration, and loss of data granularity.</a:t>
            </a:r>
          </a:p>
          <a:p>
            <a:r>
              <a:rPr lang="en-GB" sz="9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a:t>
            </a:fld>
            <a:endParaRPr lang="en-GB"/>
          </a:p>
        </p:txBody>
      </p:sp>
    </p:spTree>
    <p:extLst>
      <p:ext uri="{BB962C8B-B14F-4D97-AF65-F5344CB8AC3E}">
        <p14:creationId xmlns:p14="http://schemas.microsoft.com/office/powerpoint/2010/main" val="265193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Telemetry, utilisation, analytics, persistence, network traffic, network services, business intelligence, message broker, enterprise service bus, microservices.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2</a:t>
            </a:fld>
            <a:endParaRPr lang="en-GB"/>
          </a:p>
        </p:txBody>
      </p:sp>
    </p:spTree>
    <p:extLst>
      <p:ext uri="{BB962C8B-B14F-4D97-AF65-F5344CB8AC3E}">
        <p14:creationId xmlns:p14="http://schemas.microsoft.com/office/powerpoint/2010/main" val="3397262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GEANT is exploiting a new telemetry solution that reduces some of the above challenges and is capable of automatically identifying a service when it comes live, provide input for business intelligence, analytics and possible new opportunities.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3</a:t>
            </a:fld>
            <a:endParaRPr lang="en-GB"/>
          </a:p>
        </p:txBody>
      </p:sp>
    </p:spTree>
    <p:extLst>
      <p:ext uri="{BB962C8B-B14F-4D97-AF65-F5344CB8AC3E}">
        <p14:creationId xmlns:p14="http://schemas.microsoft.com/office/powerpoint/2010/main" val="857325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GEANT </a:t>
            </a:r>
            <a:r>
              <a:rPr lang="en-GB" dirty="0" err="1"/>
              <a:t>Poller</a:t>
            </a:r>
            <a:r>
              <a:rPr lang="en-GB" dirty="0"/>
              <a:t> Telemetry Solution; is a suite of applications consisting of loosely coupled components using an event-based architecture that leverages on a message broker middleware.</a:t>
            </a:r>
          </a:p>
          <a:p>
            <a:endParaRPr lang="en-US" dirty="0"/>
          </a:p>
          <a:p>
            <a:r>
              <a:rPr lang="en-US" dirty="0"/>
              <a:t>But first step, a naming convention change..  </a:t>
            </a:r>
          </a:p>
        </p:txBody>
      </p:sp>
      <p:sp>
        <p:nvSpPr>
          <p:cNvPr id="4" name="Slide Number Placeholder 3"/>
          <p:cNvSpPr>
            <a:spLocks noGrp="1"/>
          </p:cNvSpPr>
          <p:nvPr>
            <p:ph type="sldNum" sz="quarter" idx="10"/>
          </p:nvPr>
        </p:nvSpPr>
        <p:spPr/>
        <p:txBody>
          <a:bodyPr/>
          <a:lstStyle/>
          <a:p>
            <a:fld id="{9CBC110B-1C27-4A5B-8007-E6BF4BB6C5F7}" type="slidenum">
              <a:rPr lang="en-GB" smtClean="0"/>
              <a:t>4</a:t>
            </a:fld>
            <a:endParaRPr lang="en-GB"/>
          </a:p>
        </p:txBody>
      </p:sp>
    </p:spTree>
    <p:extLst>
      <p:ext uri="{BB962C8B-B14F-4D97-AF65-F5344CB8AC3E}">
        <p14:creationId xmlns:p14="http://schemas.microsoft.com/office/powerpoint/2010/main" val="3039871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0" i="0" kern="1200" dirty="0" err="1">
                <a:solidFill>
                  <a:schemeClr val="tx1"/>
                </a:solidFill>
                <a:effectLst/>
                <a:latin typeface="+mn-lt"/>
                <a:ea typeface="+mn-ea"/>
                <a:cs typeface="+mn-cs"/>
              </a:rPr>
              <a:t>e.g</a:t>
            </a:r>
            <a:r>
              <a:rPr lang="en-GB" sz="900" b="0" i="0" kern="1200" dirty="0">
                <a:solidFill>
                  <a:schemeClr val="tx1"/>
                </a:solidFill>
                <a:effectLst/>
                <a:latin typeface="+mn-lt"/>
                <a:ea typeface="+mn-ea"/>
                <a:cs typeface="+mn-cs"/>
              </a:rPr>
              <a:t>:- </a:t>
            </a:r>
          </a:p>
          <a:p>
            <a:r>
              <a:rPr lang="en-GB" sz="900" b="0" i="0" kern="1200" dirty="0">
                <a:solidFill>
                  <a:schemeClr val="tx1"/>
                </a:solidFill>
                <a:effectLst/>
                <a:latin typeface="+mn-lt"/>
                <a:ea typeface="+mn-ea"/>
                <a:cs typeface="+mn-cs"/>
              </a:rPr>
              <a:t>SRV_GLOBAL INFRASTRUCTURE BACKBONE LON SRF0000001 | </a:t>
            </a:r>
            <a:r>
              <a:rPr lang="en-GB" sz="900" b="0" i="0" kern="1200" dirty="0" err="1">
                <a:solidFill>
                  <a:schemeClr val="tx1"/>
                </a:solidFill>
                <a:effectLst/>
                <a:latin typeface="+mn-lt"/>
                <a:ea typeface="+mn-ea"/>
                <a:cs typeface="+mn-cs"/>
              </a:rPr>
              <a:t>ams-lon</a:t>
            </a:r>
            <a:endParaRPr lang="en-GB" sz="900" b="0" i="0" kern="1200" dirty="0">
              <a:solidFill>
                <a:schemeClr val="tx1"/>
              </a:solidFill>
              <a:effectLst/>
              <a:latin typeface="+mn-lt"/>
              <a:ea typeface="+mn-ea"/>
              <a:cs typeface="+mn-cs"/>
            </a:endParaRPr>
          </a:p>
          <a:p>
            <a:endParaRPr lang="en-GB" sz="900" b="0" i="0" kern="1200" dirty="0">
              <a:solidFill>
                <a:schemeClr val="tx1"/>
              </a:solidFill>
              <a:effectLst/>
              <a:latin typeface="+mn-lt"/>
              <a:ea typeface="+mn-ea"/>
              <a:cs typeface="+mn-cs"/>
            </a:endParaRPr>
          </a:p>
          <a:p>
            <a:r>
              <a:rPr lang="en-GB" sz="900" b="0" i="0" kern="1200" dirty="0">
                <a:solidFill>
                  <a:schemeClr val="tx1"/>
                </a:solidFill>
                <a:effectLst/>
                <a:latin typeface="+mn-lt"/>
                <a:ea typeface="+mn-ea"/>
                <a:cs typeface="+mn-cs"/>
              </a:rPr>
              <a:t>SRV_L2CIRCUIT CUSTOMER SWITCH AMSIX SRF9913005 | ams-gen_IX_SWITCH-AMSIX_13005</a:t>
            </a:r>
          </a:p>
          <a:p>
            <a:endParaRPr lang="en-US" dirty="0"/>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5</a:t>
            </a:fld>
            <a:endParaRPr lang="en-GB"/>
          </a:p>
        </p:txBody>
      </p:sp>
    </p:spTree>
    <p:extLst>
      <p:ext uri="{BB962C8B-B14F-4D97-AF65-F5344CB8AC3E}">
        <p14:creationId xmlns:p14="http://schemas.microsoft.com/office/powerpoint/2010/main" val="1200071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Technologies used for the project:-</a:t>
            </a:r>
          </a:p>
          <a:p>
            <a:r>
              <a:rPr lang="en-US" dirty="0"/>
              <a:t> - event driven messaging with asynchronous listeners.</a:t>
            </a:r>
          </a:p>
          <a:p>
            <a:r>
              <a:rPr lang="en-US" dirty="0"/>
              <a:t> - metric agents : a thread per router.</a:t>
            </a:r>
          </a:p>
          <a:p>
            <a:r>
              <a:rPr lang="en-US" dirty="0"/>
              <a:t> -  metadata agents : executors in both single threaded and multithreaded pool mode.</a:t>
            </a:r>
          </a:p>
          <a:p>
            <a:r>
              <a:rPr lang="en-US" dirty="0"/>
              <a:t>- message broker </a:t>
            </a:r>
            <a:r>
              <a:rPr lang="en-US" dirty="0" err="1"/>
              <a:t>activemq</a:t>
            </a:r>
            <a:r>
              <a:rPr lang="en-US" dirty="0"/>
              <a:t> / considered </a:t>
            </a:r>
            <a:r>
              <a:rPr lang="en-US" dirty="0" err="1"/>
              <a:t>kafka</a:t>
            </a:r>
            <a:r>
              <a:rPr lang="en-US" dirty="0"/>
              <a:t> </a:t>
            </a:r>
          </a:p>
          <a:p>
            <a:r>
              <a:rPr lang="en-US" dirty="0"/>
              <a: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6</a:t>
            </a:fld>
            <a:endParaRPr lang="en-GB"/>
          </a:p>
        </p:txBody>
      </p:sp>
    </p:spTree>
    <p:extLst>
      <p:ext uri="{BB962C8B-B14F-4D97-AF65-F5344CB8AC3E}">
        <p14:creationId xmlns:p14="http://schemas.microsoft.com/office/powerpoint/2010/main" val="1585903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benefits of the telemetry solution, includes separation of concerns and resource </a:t>
            </a:r>
            <a:r>
              <a:rPr lang="en-US" dirty="0" err="1"/>
              <a:t>optimisation</a:t>
            </a:r>
            <a:r>
              <a:rPr lang="en-US" dirty="0"/>
              <a:t> as memory, CPU and I/O requirements differ for each module within the application. </a:t>
            </a:r>
          </a:p>
          <a:p>
            <a:r>
              <a:rPr lang="en-US" dirty="0"/>
              <a:t>Docker</a:t>
            </a:r>
          </a:p>
          <a:p>
            <a:r>
              <a:rPr lang="en-US" dirty="0"/>
              <a:t>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Product owner - </a:t>
            </a:r>
            <a:r>
              <a:rPr lang="en-US" dirty="0" err="1"/>
              <a:t>Seb</a:t>
            </a:r>
            <a:r>
              <a:rPr lang="en-US" dirty="0"/>
              <a:t>, Software Dev team, Service Assurance, Network Engineering &amp; Implementation team.</a:t>
            </a:r>
          </a:p>
        </p:txBody>
      </p:sp>
      <p:sp>
        <p:nvSpPr>
          <p:cNvPr id="4" name="Slide Number Placeholder 3"/>
          <p:cNvSpPr>
            <a:spLocks noGrp="1"/>
          </p:cNvSpPr>
          <p:nvPr>
            <p:ph type="sldNum" sz="quarter" idx="10"/>
          </p:nvPr>
        </p:nvSpPr>
        <p:spPr/>
        <p:txBody>
          <a:bodyPr/>
          <a:lstStyle/>
          <a:p>
            <a:fld id="{9CBC110B-1C27-4A5B-8007-E6BF4BB6C5F7}" type="slidenum">
              <a:rPr lang="en-GB" smtClean="0"/>
              <a:t>7</a:t>
            </a:fld>
            <a:endParaRPr lang="en-GB"/>
          </a:p>
        </p:txBody>
      </p:sp>
    </p:spTree>
    <p:extLst>
      <p:ext uri="{BB962C8B-B14F-4D97-AF65-F5344CB8AC3E}">
        <p14:creationId xmlns:p14="http://schemas.microsoft.com/office/powerpoint/2010/main" val="42269630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86"/>
            <a:ext cx="9144000" cy="513892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9411" y="1125415"/>
            <a:ext cx="986095" cy="427892"/>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3152" y="928883"/>
            <a:ext cx="2965818" cy="745521"/>
          </a:xfrm>
          <a:prstGeom prst="rect">
            <a:avLst/>
          </a:prstGeom>
        </p:spPr>
      </p:pic>
      <p:sp>
        <p:nvSpPr>
          <p:cNvPr id="17" name="Text Placeholder 4"/>
          <p:cNvSpPr>
            <a:spLocks noGrp="1"/>
          </p:cNvSpPr>
          <p:nvPr>
            <p:ph type="body" sz="quarter" idx="11" hasCustomPrompt="1"/>
          </p:nvPr>
        </p:nvSpPr>
        <p:spPr>
          <a:xfrm>
            <a:off x="697644" y="3297754"/>
            <a:ext cx="3822700" cy="281467"/>
          </a:xfrm>
        </p:spPr>
        <p:txBody>
          <a:bodyPr>
            <a:noAutofit/>
          </a:bodyPr>
          <a:lstStyle>
            <a:lvl1pPr marL="0" indent="0">
              <a:buNone/>
              <a:defRPr sz="1400" b="1" baseline="0">
                <a:solidFill>
                  <a:schemeClr val="bg1"/>
                </a:solidFill>
              </a:defRPr>
            </a:lvl1pPr>
          </a:lstStyle>
          <a:p>
            <a:pPr lvl="0"/>
            <a:r>
              <a:rPr lang="en-US" dirty="0"/>
              <a:t>Presenter</a:t>
            </a:r>
          </a:p>
        </p:txBody>
      </p:sp>
      <p:sp>
        <p:nvSpPr>
          <p:cNvPr id="19" name="Text Placeholder 10"/>
          <p:cNvSpPr>
            <a:spLocks noGrp="1"/>
          </p:cNvSpPr>
          <p:nvPr>
            <p:ph type="body" sz="quarter" idx="17" hasCustomPrompt="1"/>
          </p:nvPr>
        </p:nvSpPr>
        <p:spPr>
          <a:xfrm>
            <a:off x="697644" y="2767292"/>
            <a:ext cx="6984756" cy="376599"/>
          </a:xfrm>
        </p:spPr>
        <p:txBody>
          <a:bodyPr>
            <a:normAutofit/>
          </a:bodyPr>
          <a:lstStyle>
            <a:lvl1pPr marL="0" indent="0">
              <a:buNone/>
              <a:defRPr sz="1600" b="1">
                <a:solidFill>
                  <a:srgbClr val="82C8E4"/>
                </a:solidFill>
              </a:defRPr>
            </a:lvl1pPr>
          </a:lstStyle>
          <a:p>
            <a:pPr lvl="0"/>
            <a:r>
              <a:rPr lang="en-US" dirty="0"/>
              <a:t>Subtitle</a:t>
            </a:r>
          </a:p>
        </p:txBody>
      </p:sp>
      <p:sp>
        <p:nvSpPr>
          <p:cNvPr id="20" name="Text Placeholder 10"/>
          <p:cNvSpPr>
            <a:spLocks noGrp="1"/>
          </p:cNvSpPr>
          <p:nvPr>
            <p:ph type="body" sz="quarter" idx="14" hasCustomPrompt="1"/>
          </p:nvPr>
        </p:nvSpPr>
        <p:spPr>
          <a:xfrm>
            <a:off x="697644" y="2205711"/>
            <a:ext cx="6984756" cy="426979"/>
          </a:xfrm>
        </p:spPr>
        <p:txBody>
          <a:bodyPr>
            <a:noAutofit/>
          </a:bodyPr>
          <a:lstStyle>
            <a:lvl1pPr marL="0" indent="0">
              <a:lnSpc>
                <a:spcPct val="70000"/>
              </a:lnSpc>
              <a:buNone/>
              <a:defRPr sz="2400" b="1">
                <a:solidFill>
                  <a:srgbClr val="F5E273"/>
                </a:solidFill>
              </a:defRPr>
            </a:lvl1pPr>
          </a:lstStyle>
          <a:p>
            <a:pPr lvl="0"/>
            <a:r>
              <a:rPr lang="en-US" dirty="0"/>
              <a:t>Title</a:t>
            </a:r>
          </a:p>
        </p:txBody>
      </p:sp>
      <p:sp>
        <p:nvSpPr>
          <p:cNvPr id="25" name="Text Placeholder 6"/>
          <p:cNvSpPr>
            <a:spLocks noGrp="1"/>
          </p:cNvSpPr>
          <p:nvPr>
            <p:ph type="body" sz="quarter" idx="12" hasCustomPrompt="1"/>
          </p:nvPr>
        </p:nvSpPr>
        <p:spPr>
          <a:xfrm>
            <a:off x="697643" y="3952706"/>
            <a:ext cx="3752453" cy="327255"/>
          </a:xfrm>
        </p:spPr>
        <p:txBody>
          <a:bodyPr/>
          <a:lstStyle>
            <a:lvl1pPr marL="0" indent="0">
              <a:buNone/>
              <a:defRPr sz="1200">
                <a:solidFill>
                  <a:schemeClr val="bg1"/>
                </a:solidFill>
              </a:defRPr>
            </a:lvl1pPr>
          </a:lstStyle>
          <a:p>
            <a:pPr lvl="0"/>
            <a:r>
              <a:rPr lang="en-US" dirty="0"/>
              <a:t>Location</a:t>
            </a:r>
            <a:endParaRPr lang="en-GB" dirty="0"/>
          </a:p>
        </p:txBody>
      </p:sp>
      <p:sp>
        <p:nvSpPr>
          <p:cNvPr id="26" name="Text Placeholder 6"/>
          <p:cNvSpPr>
            <a:spLocks noGrp="1"/>
          </p:cNvSpPr>
          <p:nvPr>
            <p:ph type="body" sz="quarter" idx="18" hasCustomPrompt="1"/>
          </p:nvPr>
        </p:nvSpPr>
        <p:spPr>
          <a:xfrm>
            <a:off x="697643" y="4186233"/>
            <a:ext cx="3752453" cy="321239"/>
          </a:xfrm>
        </p:spPr>
        <p:txBody>
          <a:bodyPr>
            <a:normAutofit/>
          </a:bodyPr>
          <a:lstStyle>
            <a:lvl1pPr marL="0" indent="0">
              <a:buNone/>
              <a:defRPr sz="1200">
                <a:solidFill>
                  <a:schemeClr val="bg1"/>
                </a:solidFill>
              </a:defRPr>
            </a:lvl1pPr>
          </a:lstStyle>
          <a:p>
            <a:pPr lvl="0"/>
            <a:r>
              <a:rPr lang="en-US" dirty="0"/>
              <a:t>Date</a:t>
            </a:r>
            <a:endParaRPr lang="en-GB" dirty="0"/>
          </a:p>
        </p:txBody>
      </p:sp>
    </p:spTree>
    <p:extLst>
      <p:ext uri="{BB962C8B-B14F-4D97-AF65-F5344CB8AC3E}">
        <p14:creationId xmlns:p14="http://schemas.microsoft.com/office/powerpoint/2010/main" val="41644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Placeholder 4"/>
          <p:cNvSpPr>
            <a:spLocks noGrp="1"/>
          </p:cNvSpPr>
          <p:nvPr>
            <p:ph type="sldNum" sz="quarter" idx="4"/>
          </p:nvPr>
        </p:nvSpPr>
        <p:spPr>
          <a:xfrm>
            <a:off x="6732039" y="4809533"/>
            <a:ext cx="2057400" cy="274637"/>
          </a:xfrm>
          <a:prstGeom prst="rect">
            <a:avLst/>
          </a:prstGeom>
        </p:spPr>
        <p:txBody>
          <a:bodyPr vert="horz" lIns="91440" tIns="45720" rIns="91440" bIns="45720" rtlCol="0" anchor="ctr"/>
          <a:lstStyle>
            <a:lvl1pPr algn="r">
              <a:defRPr sz="1000">
                <a:solidFill>
                  <a:schemeClr val="tx1">
                    <a:tint val="75000"/>
                  </a:schemeClr>
                </a:solidFill>
              </a:defRPr>
            </a:lvl1pPr>
          </a:lstStyle>
          <a:p>
            <a:fld id="{9E7CA0F2-EE66-4F60-8C00-E0BE38E7AEC5}" type="slidenum">
              <a:rPr lang="en-GB" smtClean="0"/>
              <a:pPr/>
              <a:t>‹#›</a:t>
            </a:fld>
            <a:endParaRPr lang="en-GB" dirty="0"/>
          </a:p>
        </p:txBody>
      </p:sp>
      <p:sp>
        <p:nvSpPr>
          <p:cNvPr id="5" name="Title Placeholder 1"/>
          <p:cNvSpPr>
            <a:spLocks noGrp="1"/>
          </p:cNvSpPr>
          <p:nvPr>
            <p:ph type="title"/>
          </p:nvPr>
        </p:nvSpPr>
        <p:spPr>
          <a:xfrm>
            <a:off x="350201" y="131562"/>
            <a:ext cx="6437461" cy="695826"/>
          </a:xfrm>
          <a:prstGeom prst="rect">
            <a:avLst/>
          </a:prstGeom>
        </p:spPr>
        <p:txBody>
          <a:bodyPr vert="horz" lIns="91440" tIns="45720" rIns="91440" bIns="45720" rtlCol="0" anchor="ctr">
            <a:normAutofit/>
          </a:bodyPr>
          <a:lstStyle/>
          <a:p>
            <a:r>
              <a:rPr lang="en-US" dirty="0"/>
              <a:t>Slide Title</a:t>
            </a:r>
            <a:br>
              <a:rPr lang="en-US" dirty="0"/>
            </a:br>
            <a:r>
              <a:rPr lang="en-US" dirty="0"/>
              <a:t>subtitle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for GN4 related presentations">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86"/>
            <a:ext cx="9144000" cy="5138928"/>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9411" y="1125415"/>
            <a:ext cx="986095" cy="427892"/>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3152" y="928883"/>
            <a:ext cx="2965818" cy="745521"/>
          </a:xfrm>
          <a:prstGeom prst="rect">
            <a:avLst/>
          </a:prstGeom>
        </p:spPr>
      </p:pic>
      <p:sp>
        <p:nvSpPr>
          <p:cNvPr id="14" name="Title 3"/>
          <p:cNvSpPr txBox="1">
            <a:spLocks/>
          </p:cNvSpPr>
          <p:nvPr userDrawn="1"/>
        </p:nvSpPr>
        <p:spPr>
          <a:xfrm>
            <a:off x="697643" y="2248268"/>
            <a:ext cx="2470860" cy="441921"/>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sz="2000" b="1" kern="1200" baseline="0">
                <a:solidFill>
                  <a:srgbClr val="004361"/>
                </a:solidFill>
                <a:latin typeface="Calibri"/>
                <a:ea typeface="Verdana" panose="020B0604030504040204" pitchFamily="34" charset="0"/>
                <a:cs typeface="Verdana" panose="020B0604030504040204" pitchFamily="34" charset="0"/>
              </a:defRPr>
            </a:lvl1pPr>
          </a:lstStyle>
          <a:p>
            <a:pPr algn="l"/>
            <a:r>
              <a:rPr lang="en-GB" sz="2400" b="1" dirty="0">
                <a:solidFill>
                  <a:srgbClr val="F5E273"/>
                </a:solidFill>
              </a:rPr>
              <a:t>Thank you</a:t>
            </a:r>
          </a:p>
        </p:txBody>
      </p:sp>
      <p:sp>
        <p:nvSpPr>
          <p:cNvPr id="13" name="Text Placeholder 4"/>
          <p:cNvSpPr>
            <a:spLocks noGrp="1"/>
          </p:cNvSpPr>
          <p:nvPr>
            <p:ph type="body" sz="quarter" idx="11" hasCustomPrompt="1"/>
          </p:nvPr>
        </p:nvSpPr>
        <p:spPr>
          <a:xfrm>
            <a:off x="770718" y="3575980"/>
            <a:ext cx="3795964" cy="263127"/>
          </a:xfrm>
        </p:spPr>
        <p:txBody>
          <a:bodyPr>
            <a:noAutofit/>
          </a:bodyPr>
          <a:lstStyle>
            <a:lvl1pPr marL="0" indent="0" algn="l">
              <a:buNone/>
              <a:defRPr sz="1400" baseline="0">
                <a:solidFill>
                  <a:schemeClr val="bg1"/>
                </a:solidFill>
              </a:defRPr>
            </a:lvl1pPr>
          </a:lstStyle>
          <a:p>
            <a:pPr lvl="0"/>
            <a:r>
              <a:rPr lang="en-GB" dirty="0"/>
              <a:t>Presenter email</a:t>
            </a:r>
          </a:p>
        </p:txBody>
      </p:sp>
      <p:sp>
        <p:nvSpPr>
          <p:cNvPr id="16" name="Title 3"/>
          <p:cNvSpPr txBox="1">
            <a:spLocks/>
          </p:cNvSpPr>
          <p:nvPr userDrawn="1"/>
        </p:nvSpPr>
        <p:spPr>
          <a:xfrm>
            <a:off x="697642" y="2618033"/>
            <a:ext cx="3704237" cy="441921"/>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sz="2000" b="1" kern="1200" baseline="0">
                <a:solidFill>
                  <a:srgbClr val="004361"/>
                </a:solidFill>
                <a:latin typeface="Calibri"/>
                <a:ea typeface="Verdana" panose="020B0604030504040204" pitchFamily="34" charset="0"/>
                <a:cs typeface="Verdana" panose="020B0604030504040204" pitchFamily="34" charset="0"/>
              </a:defRPr>
            </a:lvl1pPr>
          </a:lstStyle>
          <a:p>
            <a:pPr lvl="0" algn="l"/>
            <a:r>
              <a:rPr lang="en-US" sz="2800" b="1" dirty="0">
                <a:solidFill>
                  <a:srgbClr val="F5E273"/>
                </a:solidFill>
              </a:rPr>
              <a:t>Any Questions?</a:t>
            </a:r>
          </a:p>
        </p:txBody>
      </p:sp>
      <p:sp>
        <p:nvSpPr>
          <p:cNvPr id="19" name="TextBox 18"/>
          <p:cNvSpPr txBox="1"/>
          <p:nvPr userDrawn="1"/>
        </p:nvSpPr>
        <p:spPr>
          <a:xfrm>
            <a:off x="1059405" y="4645656"/>
            <a:ext cx="3969795" cy="246221"/>
          </a:xfrm>
          <a:prstGeom prst="rect">
            <a:avLst/>
          </a:prstGeom>
          <a:noFill/>
        </p:spPr>
        <p:txBody>
          <a:bodyPr wrap="square" rtlCol="0">
            <a:spAutoFit/>
          </a:bodyPr>
          <a:lstStyle/>
          <a:p>
            <a:pPr algn="l"/>
            <a:r>
              <a:rPr lang="en-GB" sz="500" dirty="0">
                <a:solidFill>
                  <a:schemeClr val="bg1"/>
                </a:solidFill>
              </a:rPr>
              <a:t>© GÉANT Association on behalf of the GN4-2 project. The research leading to these results has received funding from the European Union’s Horizon 2020research and innovation programme under Grant Agreement No. 731122 (GN4-2).</a:t>
            </a:r>
          </a:p>
        </p:txBody>
      </p:sp>
      <p:pic>
        <p:nvPicPr>
          <p:cNvPr id="20" name="Picture 1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0718" y="4670696"/>
            <a:ext cx="288687" cy="196151"/>
          </a:xfrm>
          <a:prstGeom prst="rect">
            <a:avLst/>
          </a:prstGeom>
        </p:spPr>
      </p:pic>
    </p:spTree>
    <p:extLst>
      <p:ext uri="{BB962C8B-B14F-4D97-AF65-F5344CB8AC3E}">
        <p14:creationId xmlns:p14="http://schemas.microsoft.com/office/powerpoint/2010/main" val="21185160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944628"/>
          </a:xfrm>
          <a:prstGeom prst="rect">
            <a:avLst/>
          </a:prstGeom>
        </p:spPr>
      </p:pic>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r="47143" b="33913"/>
          <a:stretch/>
        </p:blipFill>
        <p:spPr>
          <a:xfrm>
            <a:off x="7317683" y="234462"/>
            <a:ext cx="1568409" cy="492931"/>
          </a:xfrm>
          <a:prstGeom prst="rect">
            <a:avLst/>
          </a:prstGeom>
        </p:spPr>
      </p:pic>
      <p:sp>
        <p:nvSpPr>
          <p:cNvPr id="2" name="Title Placeholder 1"/>
          <p:cNvSpPr>
            <a:spLocks noGrp="1"/>
          </p:cNvSpPr>
          <p:nvPr>
            <p:ph type="title"/>
          </p:nvPr>
        </p:nvSpPr>
        <p:spPr>
          <a:xfrm>
            <a:off x="350201" y="131562"/>
            <a:ext cx="6437461" cy="695826"/>
          </a:xfrm>
          <a:prstGeom prst="rect">
            <a:avLst/>
          </a:prstGeom>
        </p:spPr>
        <p:txBody>
          <a:bodyPr vert="horz" lIns="91440" tIns="45720" rIns="91440" bIns="45720" rtlCol="0" anchor="ctr">
            <a:normAutofit/>
          </a:bodyPr>
          <a:lstStyle/>
          <a:p>
            <a:r>
              <a:rPr lang="en-US" dirty="0"/>
              <a:t>Slide Title</a:t>
            </a:r>
            <a:br>
              <a:rPr lang="en-US" dirty="0"/>
            </a:br>
            <a:r>
              <a:rPr lang="en-US" dirty="0"/>
              <a:t>subtitle</a:t>
            </a:r>
            <a:endParaRPr lang="en-GB" dirty="0"/>
          </a:p>
        </p:txBody>
      </p:sp>
      <p:sp>
        <p:nvSpPr>
          <p:cNvPr id="3" name="Text Placeholder 2"/>
          <p:cNvSpPr>
            <a:spLocks noGrp="1"/>
          </p:cNvSpPr>
          <p:nvPr>
            <p:ph type="body" idx="1"/>
          </p:nvPr>
        </p:nvSpPr>
        <p:spPr>
          <a:xfrm>
            <a:off x="350201" y="1149765"/>
            <a:ext cx="8439238" cy="3489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3" name="Straight Connector 12"/>
          <p:cNvCxnSpPr/>
          <p:nvPr userDrawn="1"/>
        </p:nvCxnSpPr>
        <p:spPr>
          <a:xfrm>
            <a:off x="426877" y="4809935"/>
            <a:ext cx="8362562" cy="0"/>
          </a:xfrm>
          <a:prstGeom prst="line">
            <a:avLst/>
          </a:prstGeom>
          <a:ln w="3175" cap="rnd">
            <a:solidFill>
              <a:srgbClr val="2D6B9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41735" y="4831436"/>
            <a:ext cx="2834072" cy="230832"/>
          </a:xfrm>
          <a:prstGeom prst="rect">
            <a:avLst/>
          </a:prstGeom>
          <a:noFill/>
        </p:spPr>
        <p:txBody>
          <a:bodyPr wrap="square" rtlCol="0">
            <a:spAutoFit/>
          </a:bodyPr>
          <a:lstStyle/>
          <a:p>
            <a:r>
              <a:rPr lang="en-GB" sz="900" b="1" dirty="0">
                <a:solidFill>
                  <a:srgbClr val="1C4161"/>
                </a:solidFill>
              </a:rPr>
              <a:t>TNC18 </a:t>
            </a:r>
            <a:r>
              <a:rPr lang="en-GB" sz="900" b="0" dirty="0">
                <a:solidFill>
                  <a:srgbClr val="1C4161"/>
                </a:solidFill>
              </a:rPr>
              <a:t>Intelligent networks, cool edges?</a:t>
            </a:r>
          </a:p>
        </p:txBody>
      </p:sp>
      <p:sp>
        <p:nvSpPr>
          <p:cNvPr id="5" name="Slide Number Placeholder 4"/>
          <p:cNvSpPr>
            <a:spLocks noGrp="1"/>
          </p:cNvSpPr>
          <p:nvPr>
            <p:ph type="sldNum" sz="quarter" idx="4"/>
          </p:nvPr>
        </p:nvSpPr>
        <p:spPr>
          <a:xfrm>
            <a:off x="6732039" y="4809533"/>
            <a:ext cx="2057400" cy="274637"/>
          </a:xfrm>
          <a:prstGeom prst="rect">
            <a:avLst/>
          </a:prstGeom>
        </p:spPr>
        <p:txBody>
          <a:bodyPr vert="horz" lIns="91440" tIns="45720" rIns="91440" bIns="45720" rtlCol="0" anchor="ctr"/>
          <a:lstStyle>
            <a:lvl1pPr algn="r">
              <a:defRPr sz="1000">
                <a:solidFill>
                  <a:schemeClr val="tx1">
                    <a:tint val="75000"/>
                  </a:schemeClr>
                </a:solidFill>
              </a:defRPr>
            </a:lvl1pPr>
          </a:lstStyle>
          <a:p>
            <a:fld id="{9E7CA0F2-EE66-4F60-8C00-E0BE38E7AEC5}" type="slidenum">
              <a:rPr lang="en-GB" smtClean="0"/>
              <a:pPr/>
              <a:t>‹#›</a:t>
            </a:fld>
            <a:endParaRPr lang="en-GB" dirty="0"/>
          </a:p>
        </p:txBody>
      </p:sp>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61" r:id="rId3"/>
  </p:sldLayoutIdLst>
  <p:hf hdr="0" ftr="0" dt="0"/>
  <p:txStyles>
    <p:titleStyle>
      <a:lvl1pPr algn="l" defTabSz="685800" rtl="0" eaLnBrk="1" latinLnBrk="0" hangingPunct="1">
        <a:lnSpc>
          <a:spcPct val="90000"/>
        </a:lnSpc>
        <a:spcBef>
          <a:spcPct val="0"/>
        </a:spcBef>
        <a:buNone/>
        <a:defRPr sz="1600" b="1" kern="1200">
          <a:solidFill>
            <a:srgbClr val="F5E273"/>
          </a:solidFill>
          <a:latin typeface="Arial" panose="020B0604020202020204" pitchFamily="34" charset="0"/>
          <a:ea typeface="Verdana" panose="020B0604030504040204"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rgbClr val="004360"/>
          </a:solidFill>
          <a:latin typeface="Arial" panose="020B0604020202020204" pitchFamily="34" charset="0"/>
          <a:ea typeface="Verdana" panose="020B060403050404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rgbClr val="004361"/>
          </a:solidFill>
          <a:latin typeface="Arial" panose="020B0604020202020204" pitchFamily="34" charset="0"/>
          <a:ea typeface="Verdana" panose="020B0604030504040204"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2"/>
          </a:solidFill>
          <a:latin typeface="Arial" panose="020B0604020202020204" pitchFamily="34" charset="0"/>
          <a:ea typeface="Verdana" panose="020B060403050404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rgbClr val="004360"/>
          </a:solidFill>
          <a:latin typeface="Arial" panose="020B0604020202020204" pitchFamily="34" charset="0"/>
          <a:ea typeface="Verdana" panose="020B0604030504040204"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004360"/>
          </a:solidFill>
          <a:latin typeface="Arial" panose="020B0604020202020204" pitchFamily="34"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lnSpcReduction="10000"/>
          </a:bodyPr>
          <a:lstStyle/>
          <a:p>
            <a:r>
              <a:rPr lang="en-GB" dirty="0"/>
              <a:t>Dominic Oyeniran</a:t>
            </a:r>
            <a:endParaRPr lang="en-GB" dirty="0">
              <a:solidFill>
                <a:schemeClr val="bg1"/>
              </a:solidFill>
            </a:endParaRPr>
          </a:p>
        </p:txBody>
      </p:sp>
      <p:sp>
        <p:nvSpPr>
          <p:cNvPr id="3" name="Text Placeholder 2"/>
          <p:cNvSpPr>
            <a:spLocks noGrp="1"/>
          </p:cNvSpPr>
          <p:nvPr>
            <p:ph type="body" sz="quarter" idx="17"/>
          </p:nvPr>
        </p:nvSpPr>
        <p:spPr/>
        <p:txBody>
          <a:bodyPr/>
          <a:lstStyle/>
          <a:p>
            <a:endParaRPr lang="en-GB" dirty="0"/>
          </a:p>
        </p:txBody>
      </p:sp>
      <p:sp>
        <p:nvSpPr>
          <p:cNvPr id="4" name="Text Placeholder 3"/>
          <p:cNvSpPr>
            <a:spLocks noGrp="1"/>
          </p:cNvSpPr>
          <p:nvPr>
            <p:ph type="body" sz="quarter" idx="14"/>
          </p:nvPr>
        </p:nvSpPr>
        <p:spPr/>
        <p:txBody>
          <a:bodyPr/>
          <a:lstStyle/>
          <a:p>
            <a:r>
              <a:rPr lang="en-GB" dirty="0"/>
              <a:t>A new tool for network telemetry analytics.</a:t>
            </a:r>
          </a:p>
        </p:txBody>
      </p:sp>
      <p:sp>
        <p:nvSpPr>
          <p:cNvPr id="5" name="Text Placeholder 4"/>
          <p:cNvSpPr>
            <a:spLocks noGrp="1"/>
          </p:cNvSpPr>
          <p:nvPr>
            <p:ph type="body" sz="quarter" idx="12"/>
          </p:nvPr>
        </p:nvSpPr>
        <p:spPr/>
        <p:txBody>
          <a:bodyPr/>
          <a:lstStyle/>
          <a:p>
            <a:r>
              <a:rPr lang="en-GB" dirty="0"/>
              <a:t>Trondheim, Norway</a:t>
            </a:r>
          </a:p>
        </p:txBody>
      </p:sp>
      <p:sp>
        <p:nvSpPr>
          <p:cNvPr id="6" name="Text Placeholder 5"/>
          <p:cNvSpPr>
            <a:spLocks noGrp="1"/>
          </p:cNvSpPr>
          <p:nvPr>
            <p:ph type="body" sz="quarter" idx="18"/>
          </p:nvPr>
        </p:nvSpPr>
        <p:spPr/>
        <p:txBody>
          <a:bodyPr/>
          <a:lstStyle/>
          <a:p>
            <a:r>
              <a:rPr lang="en-GB" dirty="0"/>
              <a:t>Tuesday  June 12, 2018</a:t>
            </a:r>
          </a:p>
        </p:txBody>
      </p:sp>
    </p:spTree>
    <p:extLst>
      <p:ext uri="{BB962C8B-B14F-4D97-AF65-F5344CB8AC3E}">
        <p14:creationId xmlns:p14="http://schemas.microsoft.com/office/powerpoint/2010/main" val="138953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2A66DE-150C-D442-BB8A-DC1CA5B6CCF3}"/>
              </a:ext>
            </a:extLst>
          </p:cNvPr>
          <p:cNvSpPr>
            <a:spLocks noGrp="1"/>
          </p:cNvSpPr>
          <p:nvPr>
            <p:ph type="sldNum" sz="quarter" idx="4"/>
          </p:nvPr>
        </p:nvSpPr>
        <p:spPr/>
        <p:txBody>
          <a:bodyPr/>
          <a:lstStyle/>
          <a:p>
            <a:fld id="{9E7CA0F2-EE66-4F60-8C00-E0BE38E7AEC5}" type="slidenum">
              <a:rPr lang="en-GB" smtClean="0"/>
              <a:pPr/>
              <a:t>2</a:t>
            </a:fld>
            <a:endParaRPr lang="en-GB" dirty="0"/>
          </a:p>
        </p:txBody>
      </p:sp>
      <p:sp>
        <p:nvSpPr>
          <p:cNvPr id="4" name="Title 3">
            <a:extLst>
              <a:ext uri="{FF2B5EF4-FFF2-40B4-BE49-F238E27FC236}">
                <a16:creationId xmlns:a16="http://schemas.microsoft.com/office/drawing/2014/main" id="{2627FDD0-727A-2849-A764-4CF003EBBC60}"/>
              </a:ext>
            </a:extLst>
          </p:cNvPr>
          <p:cNvSpPr>
            <a:spLocks noGrp="1"/>
          </p:cNvSpPr>
          <p:nvPr>
            <p:ph type="title"/>
          </p:nvPr>
        </p:nvSpPr>
        <p:spPr/>
        <p:txBody>
          <a:bodyPr/>
          <a:lstStyle/>
          <a:p>
            <a:endParaRPr lang="en-US" dirty="0"/>
          </a:p>
        </p:txBody>
      </p:sp>
      <p:sp>
        <p:nvSpPr>
          <p:cNvPr id="5" name="Content Placeholder 2">
            <a:extLst>
              <a:ext uri="{FF2B5EF4-FFF2-40B4-BE49-F238E27FC236}">
                <a16:creationId xmlns:a16="http://schemas.microsoft.com/office/drawing/2014/main" id="{8C29CFBE-C401-8644-AD2C-9DFBEF214F56}"/>
              </a:ext>
            </a:extLst>
          </p:cNvPr>
          <p:cNvSpPr txBox="1">
            <a:spLocks/>
          </p:cNvSpPr>
          <p:nvPr/>
        </p:nvSpPr>
        <p:spPr>
          <a:xfrm>
            <a:off x="848412" y="1287348"/>
            <a:ext cx="4751110" cy="17009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i="1" dirty="0"/>
              <a:t>GÉANT currently uses Cacti for SNMP telemetry data collection and visualisation, but with some limitations…</a:t>
            </a:r>
          </a:p>
        </p:txBody>
      </p:sp>
      <p:pic>
        <p:nvPicPr>
          <p:cNvPr id="6" name="Picture 5">
            <a:extLst>
              <a:ext uri="{FF2B5EF4-FFF2-40B4-BE49-F238E27FC236}">
                <a16:creationId xmlns:a16="http://schemas.microsoft.com/office/drawing/2014/main" id="{80A53660-E3AF-BB46-A9C3-0F03D28617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5937" y="1149765"/>
            <a:ext cx="2147382" cy="3489722"/>
          </a:xfrm>
          <a:prstGeom prst="rect">
            <a:avLst/>
          </a:prstGeom>
        </p:spPr>
      </p:pic>
    </p:spTree>
    <p:extLst>
      <p:ext uri="{BB962C8B-B14F-4D97-AF65-F5344CB8AC3E}">
        <p14:creationId xmlns:p14="http://schemas.microsoft.com/office/powerpoint/2010/main" val="299509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E9BDF9-4465-E146-8673-5D70972F1C42}"/>
              </a:ext>
            </a:extLst>
          </p:cNvPr>
          <p:cNvSpPr>
            <a:spLocks noGrp="1"/>
          </p:cNvSpPr>
          <p:nvPr>
            <p:ph type="sldNum" sz="quarter" idx="4"/>
          </p:nvPr>
        </p:nvSpPr>
        <p:spPr/>
        <p:txBody>
          <a:bodyPr/>
          <a:lstStyle/>
          <a:p>
            <a:fld id="{9E7CA0F2-EE66-4F60-8C00-E0BE38E7AEC5}" type="slidenum">
              <a:rPr lang="en-GB" smtClean="0"/>
              <a:pPr/>
              <a:t>3</a:t>
            </a:fld>
            <a:endParaRPr lang="en-GB" dirty="0"/>
          </a:p>
        </p:txBody>
      </p:sp>
      <p:sp>
        <p:nvSpPr>
          <p:cNvPr id="4" name="Title 3">
            <a:extLst>
              <a:ext uri="{FF2B5EF4-FFF2-40B4-BE49-F238E27FC236}">
                <a16:creationId xmlns:a16="http://schemas.microsoft.com/office/drawing/2014/main" id="{E76675D8-0633-CF4F-9076-D9DDBCEF0937}"/>
              </a:ext>
            </a:extLst>
          </p:cNvPr>
          <p:cNvSpPr>
            <a:spLocks noGrp="1"/>
          </p:cNvSpPr>
          <p:nvPr>
            <p:ph type="title"/>
          </p:nvPr>
        </p:nvSpPr>
        <p:spPr/>
        <p:txBody>
          <a:bodyPr/>
          <a:lstStyle/>
          <a:p>
            <a:r>
              <a:rPr lang="en-US" dirty="0"/>
              <a:t>The Quandary</a:t>
            </a:r>
          </a:p>
        </p:txBody>
      </p:sp>
      <p:pic>
        <p:nvPicPr>
          <p:cNvPr id="5" name="Picture 4">
            <a:extLst>
              <a:ext uri="{FF2B5EF4-FFF2-40B4-BE49-F238E27FC236}">
                <a16:creationId xmlns:a16="http://schemas.microsoft.com/office/drawing/2014/main" id="{D8A28C1E-E420-7047-9204-493682FB7FF5}"/>
              </a:ext>
            </a:extLst>
          </p:cNvPr>
          <p:cNvPicPr>
            <a:picLocks noChangeAspect="1"/>
          </p:cNvPicPr>
          <p:nvPr/>
        </p:nvPicPr>
        <p:blipFill rotWithShape="1">
          <a:blip r:embed="rId3">
            <a:extLst>
              <a:ext uri="{28A0092B-C50C-407E-A947-70E740481C1C}">
                <a14:useLocalDpi xmlns:a14="http://schemas.microsoft.com/office/drawing/2010/main" val="0"/>
              </a:ext>
            </a:extLst>
          </a:blip>
          <a:srcRect r="3939" b="7020"/>
          <a:stretch/>
        </p:blipFill>
        <p:spPr>
          <a:xfrm>
            <a:off x="180975" y="952498"/>
            <a:ext cx="8815790" cy="3857035"/>
          </a:xfrm>
          <a:prstGeom prst="rect">
            <a:avLst/>
          </a:prstGeom>
        </p:spPr>
      </p:pic>
    </p:spTree>
    <p:extLst>
      <p:ext uri="{BB962C8B-B14F-4D97-AF65-F5344CB8AC3E}">
        <p14:creationId xmlns:p14="http://schemas.microsoft.com/office/powerpoint/2010/main" val="370114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CEE9349-E6C5-0E44-B887-10C3A7DA29CE}"/>
              </a:ext>
            </a:extLst>
          </p:cNvPr>
          <p:cNvSpPr>
            <a:spLocks noGrp="1"/>
          </p:cNvSpPr>
          <p:nvPr>
            <p:ph type="sldNum" sz="quarter" idx="4"/>
          </p:nvPr>
        </p:nvSpPr>
        <p:spPr/>
        <p:txBody>
          <a:bodyPr/>
          <a:lstStyle/>
          <a:p>
            <a:fld id="{9E7CA0F2-EE66-4F60-8C00-E0BE38E7AEC5}" type="slidenum">
              <a:rPr lang="en-GB" smtClean="0"/>
              <a:pPr/>
              <a:t>4</a:t>
            </a:fld>
            <a:endParaRPr lang="en-GB" dirty="0"/>
          </a:p>
        </p:txBody>
      </p:sp>
      <p:sp>
        <p:nvSpPr>
          <p:cNvPr id="4" name="Title 3">
            <a:extLst>
              <a:ext uri="{FF2B5EF4-FFF2-40B4-BE49-F238E27FC236}">
                <a16:creationId xmlns:a16="http://schemas.microsoft.com/office/drawing/2014/main" id="{1DB0EFAA-1BCC-8242-BAA4-A00BA319AE9E}"/>
              </a:ext>
            </a:extLst>
          </p:cNvPr>
          <p:cNvSpPr>
            <a:spLocks noGrp="1"/>
          </p:cNvSpPr>
          <p:nvPr>
            <p:ph type="title"/>
          </p:nvPr>
        </p:nvSpPr>
        <p:spPr/>
        <p:txBody>
          <a:bodyPr/>
          <a:lstStyle/>
          <a:p>
            <a:r>
              <a:rPr lang="en-US" dirty="0"/>
              <a:t>Solution</a:t>
            </a:r>
          </a:p>
        </p:txBody>
      </p:sp>
      <p:pic>
        <p:nvPicPr>
          <p:cNvPr id="8" name="Picture 7">
            <a:extLst>
              <a:ext uri="{FF2B5EF4-FFF2-40B4-BE49-F238E27FC236}">
                <a16:creationId xmlns:a16="http://schemas.microsoft.com/office/drawing/2014/main" id="{7641E192-20E3-F34D-8EC5-1D30A6281353}"/>
              </a:ext>
            </a:extLst>
          </p:cNvPr>
          <p:cNvPicPr>
            <a:picLocks noChangeAspect="1"/>
          </p:cNvPicPr>
          <p:nvPr/>
        </p:nvPicPr>
        <p:blipFill rotWithShape="1">
          <a:blip r:embed="rId3">
            <a:extLst>
              <a:ext uri="{28A0092B-C50C-407E-A947-70E740481C1C}">
                <a14:useLocalDpi xmlns:a14="http://schemas.microsoft.com/office/drawing/2010/main" val="0"/>
              </a:ext>
            </a:extLst>
          </a:blip>
          <a:srcRect l="1147" t="2196" r="1353" b="2408"/>
          <a:stretch/>
        </p:blipFill>
        <p:spPr>
          <a:xfrm>
            <a:off x="590550" y="932509"/>
            <a:ext cx="8198889" cy="3877023"/>
          </a:xfrm>
          <a:prstGeom prst="rect">
            <a:avLst/>
          </a:prstGeom>
        </p:spPr>
      </p:pic>
    </p:spTree>
    <p:extLst>
      <p:ext uri="{BB962C8B-B14F-4D97-AF65-F5344CB8AC3E}">
        <p14:creationId xmlns:p14="http://schemas.microsoft.com/office/powerpoint/2010/main" val="315902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E903D9D-4D7F-644D-BFF1-47CB87D843C9}"/>
              </a:ext>
            </a:extLst>
          </p:cNvPr>
          <p:cNvSpPr>
            <a:spLocks noGrp="1"/>
          </p:cNvSpPr>
          <p:nvPr>
            <p:ph type="sldNum" sz="quarter" idx="4"/>
          </p:nvPr>
        </p:nvSpPr>
        <p:spPr/>
        <p:txBody>
          <a:bodyPr/>
          <a:lstStyle/>
          <a:p>
            <a:fld id="{9E7CA0F2-EE66-4F60-8C00-E0BE38E7AEC5}" type="slidenum">
              <a:rPr lang="en-GB" smtClean="0"/>
              <a:pPr/>
              <a:t>5</a:t>
            </a:fld>
            <a:endParaRPr lang="en-GB" dirty="0"/>
          </a:p>
        </p:txBody>
      </p:sp>
      <p:sp>
        <p:nvSpPr>
          <p:cNvPr id="4" name="Title 3">
            <a:extLst>
              <a:ext uri="{FF2B5EF4-FFF2-40B4-BE49-F238E27FC236}">
                <a16:creationId xmlns:a16="http://schemas.microsoft.com/office/drawing/2014/main" id="{25694E6D-0189-9B45-B6F0-F1DD97D28F82}"/>
              </a:ext>
            </a:extLst>
          </p:cNvPr>
          <p:cNvSpPr>
            <a:spLocks noGrp="1"/>
          </p:cNvSpPr>
          <p:nvPr>
            <p:ph type="title"/>
          </p:nvPr>
        </p:nvSpPr>
        <p:spPr/>
        <p:txBody>
          <a:bodyPr/>
          <a:lstStyle/>
          <a:p>
            <a:r>
              <a:rPr lang="en-GB" dirty="0"/>
              <a:t>Naming Convention</a:t>
            </a:r>
            <a:endParaRPr lang="en-US" dirty="0"/>
          </a:p>
        </p:txBody>
      </p:sp>
      <p:grpSp>
        <p:nvGrpSpPr>
          <p:cNvPr id="22" name="Group 21">
            <a:extLst>
              <a:ext uri="{FF2B5EF4-FFF2-40B4-BE49-F238E27FC236}">
                <a16:creationId xmlns:a16="http://schemas.microsoft.com/office/drawing/2014/main" id="{73A5E5A2-3FEA-9F49-952E-B36F0B824AD2}"/>
              </a:ext>
            </a:extLst>
          </p:cNvPr>
          <p:cNvGrpSpPr/>
          <p:nvPr/>
        </p:nvGrpSpPr>
        <p:grpSpPr>
          <a:xfrm>
            <a:off x="568144" y="1860956"/>
            <a:ext cx="8398574" cy="2948577"/>
            <a:chOff x="680110" y="2206062"/>
            <a:chExt cx="10960899" cy="3728311"/>
          </a:xfrm>
        </p:grpSpPr>
        <p:sp>
          <p:nvSpPr>
            <p:cNvPr id="23" name="Content Placeholder 1">
              <a:extLst>
                <a:ext uri="{FF2B5EF4-FFF2-40B4-BE49-F238E27FC236}">
                  <a16:creationId xmlns:a16="http://schemas.microsoft.com/office/drawing/2014/main" id="{C36AF2E5-FBF2-D648-B32C-DC43CC696D20}"/>
                </a:ext>
              </a:extLst>
            </p:cNvPr>
            <p:cNvSpPr txBox="1">
              <a:spLocks/>
            </p:cNvSpPr>
            <p:nvPr/>
          </p:nvSpPr>
          <p:spPr>
            <a:xfrm>
              <a:off x="914394" y="3476598"/>
              <a:ext cx="10726615" cy="41545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SRV_GLOBAL CUSTOMER TEST SRF9965248 | ASN9999 | For demonstration only</a:t>
              </a:r>
            </a:p>
          </p:txBody>
        </p:sp>
        <p:sp>
          <p:nvSpPr>
            <p:cNvPr id="24" name="Rectangle 23">
              <a:extLst>
                <a:ext uri="{FF2B5EF4-FFF2-40B4-BE49-F238E27FC236}">
                  <a16:creationId xmlns:a16="http://schemas.microsoft.com/office/drawing/2014/main" id="{697D91CA-41E8-2040-8EED-03CC7380DFF1}"/>
                </a:ext>
              </a:extLst>
            </p:cNvPr>
            <p:cNvSpPr/>
            <p:nvPr/>
          </p:nvSpPr>
          <p:spPr>
            <a:xfrm>
              <a:off x="914393" y="3403595"/>
              <a:ext cx="1750646" cy="5158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38F4A569-1D53-AE40-9A36-89CB03FF0627}"/>
                </a:ext>
              </a:extLst>
            </p:cNvPr>
            <p:cNvCxnSpPr>
              <a:stCxn id="27" idx="0"/>
              <a:endCxn id="28" idx="2"/>
            </p:cNvCxnSpPr>
            <p:nvPr/>
          </p:nvCxnSpPr>
          <p:spPr>
            <a:xfrm flipH="1" flipV="1">
              <a:off x="3038533" y="2903541"/>
              <a:ext cx="361153" cy="4258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Content Placeholder 1">
              <a:extLst>
                <a:ext uri="{FF2B5EF4-FFF2-40B4-BE49-F238E27FC236}">
                  <a16:creationId xmlns:a16="http://schemas.microsoft.com/office/drawing/2014/main" id="{994FA841-7EDA-D747-A596-CDFF3C843378}"/>
                </a:ext>
              </a:extLst>
            </p:cNvPr>
            <p:cNvSpPr txBox="1">
              <a:spLocks/>
            </p:cNvSpPr>
            <p:nvPr/>
          </p:nvSpPr>
          <p:spPr>
            <a:xfrm>
              <a:off x="680110" y="4606435"/>
              <a:ext cx="2857551" cy="885292"/>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dirty="0"/>
                <a:t>This is a point of access to a service and the service accessed is the global R&amp;E Internet.</a:t>
              </a:r>
            </a:p>
          </p:txBody>
        </p:sp>
        <p:sp>
          <p:nvSpPr>
            <p:cNvPr id="27" name="Rectangle 26">
              <a:extLst>
                <a:ext uri="{FF2B5EF4-FFF2-40B4-BE49-F238E27FC236}">
                  <a16:creationId xmlns:a16="http://schemas.microsoft.com/office/drawing/2014/main" id="{655ADD4F-797C-6245-AE6D-72272CC10F5D}"/>
                </a:ext>
              </a:extLst>
            </p:cNvPr>
            <p:cNvSpPr/>
            <p:nvPr/>
          </p:nvSpPr>
          <p:spPr>
            <a:xfrm>
              <a:off x="2665039" y="3329348"/>
              <a:ext cx="1469293" cy="5158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Content Placeholder 1">
              <a:extLst>
                <a:ext uri="{FF2B5EF4-FFF2-40B4-BE49-F238E27FC236}">
                  <a16:creationId xmlns:a16="http://schemas.microsoft.com/office/drawing/2014/main" id="{A5D8C447-5D3D-2246-8074-61E862FE8313}"/>
                </a:ext>
              </a:extLst>
            </p:cNvPr>
            <p:cNvSpPr txBox="1">
              <a:spLocks/>
            </p:cNvSpPr>
            <p:nvPr/>
          </p:nvSpPr>
          <p:spPr>
            <a:xfrm>
              <a:off x="1778815" y="2346696"/>
              <a:ext cx="2519435" cy="55684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dirty="0"/>
                <a:t>A customer is connected to this interface.</a:t>
              </a:r>
            </a:p>
          </p:txBody>
        </p:sp>
        <p:cxnSp>
          <p:nvCxnSpPr>
            <p:cNvPr id="29" name="Straight Arrow Connector 28">
              <a:extLst>
                <a:ext uri="{FF2B5EF4-FFF2-40B4-BE49-F238E27FC236}">
                  <a16:creationId xmlns:a16="http://schemas.microsoft.com/office/drawing/2014/main" id="{5F4741B6-F786-0E4D-9C1A-723DD16724B8}"/>
                </a:ext>
              </a:extLst>
            </p:cNvPr>
            <p:cNvCxnSpPr>
              <a:stCxn id="24" idx="2"/>
              <a:endCxn id="26" idx="0"/>
            </p:cNvCxnSpPr>
            <p:nvPr/>
          </p:nvCxnSpPr>
          <p:spPr>
            <a:xfrm>
              <a:off x="1789716" y="3919410"/>
              <a:ext cx="319170" cy="6870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FB133EE9-CDA5-364C-921C-DC2EAC3E739C}"/>
                </a:ext>
              </a:extLst>
            </p:cNvPr>
            <p:cNvSpPr/>
            <p:nvPr/>
          </p:nvSpPr>
          <p:spPr>
            <a:xfrm>
              <a:off x="4134332" y="3426419"/>
              <a:ext cx="656493" cy="5158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Arrow Connector 30">
              <a:extLst>
                <a:ext uri="{FF2B5EF4-FFF2-40B4-BE49-F238E27FC236}">
                  <a16:creationId xmlns:a16="http://schemas.microsoft.com/office/drawing/2014/main" id="{D8AF95AC-5B57-DA43-A67D-25E1DD7B2060}"/>
                </a:ext>
              </a:extLst>
            </p:cNvPr>
            <p:cNvCxnSpPr>
              <a:stCxn id="30" idx="2"/>
              <a:endCxn id="32" idx="0"/>
            </p:cNvCxnSpPr>
            <p:nvPr/>
          </p:nvCxnSpPr>
          <p:spPr>
            <a:xfrm>
              <a:off x="4462579" y="3942234"/>
              <a:ext cx="578233" cy="11068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Content Placeholder 1">
              <a:extLst>
                <a:ext uri="{FF2B5EF4-FFF2-40B4-BE49-F238E27FC236}">
                  <a16:creationId xmlns:a16="http://schemas.microsoft.com/office/drawing/2014/main" id="{FDB84DDE-503B-CC45-B858-DE8857493A45}"/>
                </a:ext>
              </a:extLst>
            </p:cNvPr>
            <p:cNvSpPr txBox="1">
              <a:spLocks/>
            </p:cNvSpPr>
            <p:nvPr/>
          </p:nvSpPr>
          <p:spPr>
            <a:xfrm>
              <a:off x="4040340" y="5049081"/>
              <a:ext cx="2000944" cy="885292"/>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dirty="0"/>
                <a:t>The name of the connected customer is “Test”.</a:t>
              </a:r>
            </a:p>
          </p:txBody>
        </p:sp>
        <p:sp>
          <p:nvSpPr>
            <p:cNvPr id="33" name="Rectangle 32">
              <a:extLst>
                <a:ext uri="{FF2B5EF4-FFF2-40B4-BE49-F238E27FC236}">
                  <a16:creationId xmlns:a16="http://schemas.microsoft.com/office/drawing/2014/main" id="{AB8CE941-64F9-1644-BB16-65687B6E7CEA}"/>
                </a:ext>
              </a:extLst>
            </p:cNvPr>
            <p:cNvSpPr/>
            <p:nvPr/>
          </p:nvSpPr>
          <p:spPr>
            <a:xfrm>
              <a:off x="4790825" y="3324198"/>
              <a:ext cx="1597216" cy="5158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1">
              <a:extLst>
                <a:ext uri="{FF2B5EF4-FFF2-40B4-BE49-F238E27FC236}">
                  <a16:creationId xmlns:a16="http://schemas.microsoft.com/office/drawing/2014/main" id="{2DD6A0F1-1F95-A24E-9FED-FCBDAE2E7665}"/>
                </a:ext>
              </a:extLst>
            </p:cNvPr>
            <p:cNvSpPr txBox="1">
              <a:spLocks/>
            </p:cNvSpPr>
            <p:nvPr/>
          </p:nvSpPr>
          <p:spPr>
            <a:xfrm>
              <a:off x="4742953" y="2206062"/>
              <a:ext cx="2519435" cy="55684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dirty="0"/>
                <a:t>A unique identifier is also assigned to the interface.</a:t>
              </a:r>
            </a:p>
          </p:txBody>
        </p:sp>
        <p:cxnSp>
          <p:nvCxnSpPr>
            <p:cNvPr id="35" name="Straight Arrow Connector 34">
              <a:extLst>
                <a:ext uri="{FF2B5EF4-FFF2-40B4-BE49-F238E27FC236}">
                  <a16:creationId xmlns:a16="http://schemas.microsoft.com/office/drawing/2014/main" id="{7A887401-4D17-EC4C-89FE-1367F8747C87}"/>
                </a:ext>
              </a:extLst>
            </p:cNvPr>
            <p:cNvCxnSpPr>
              <a:stCxn id="33" idx="0"/>
              <a:endCxn id="34" idx="2"/>
            </p:cNvCxnSpPr>
            <p:nvPr/>
          </p:nvCxnSpPr>
          <p:spPr>
            <a:xfrm flipV="1">
              <a:off x="5589433" y="2762907"/>
              <a:ext cx="413238" cy="561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F84F40BA-1769-E347-93D4-FF40761A2BF1}"/>
                </a:ext>
              </a:extLst>
            </p:cNvPr>
            <p:cNvSpPr/>
            <p:nvPr/>
          </p:nvSpPr>
          <p:spPr>
            <a:xfrm>
              <a:off x="6388040" y="3417361"/>
              <a:ext cx="4616015" cy="51581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Arrow Connector 36">
              <a:extLst>
                <a:ext uri="{FF2B5EF4-FFF2-40B4-BE49-F238E27FC236}">
                  <a16:creationId xmlns:a16="http://schemas.microsoft.com/office/drawing/2014/main" id="{EB8371C3-2BB6-0947-86DF-11EB1E184AD5}"/>
                </a:ext>
              </a:extLst>
            </p:cNvPr>
            <p:cNvCxnSpPr>
              <a:stCxn id="36" idx="2"/>
              <a:endCxn id="38" idx="0"/>
            </p:cNvCxnSpPr>
            <p:nvPr/>
          </p:nvCxnSpPr>
          <p:spPr>
            <a:xfrm flipH="1">
              <a:off x="8480301" y="3933176"/>
              <a:ext cx="215747" cy="69902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8" name="Content Placeholder 1">
              <a:extLst>
                <a:ext uri="{FF2B5EF4-FFF2-40B4-BE49-F238E27FC236}">
                  <a16:creationId xmlns:a16="http://schemas.microsoft.com/office/drawing/2014/main" id="{05C31FFA-2B1F-6541-8E45-ABCFFCAEDE1C}"/>
                </a:ext>
              </a:extLst>
            </p:cNvPr>
            <p:cNvSpPr txBox="1">
              <a:spLocks/>
            </p:cNvSpPr>
            <p:nvPr/>
          </p:nvSpPr>
          <p:spPr>
            <a:xfrm>
              <a:off x="6930799" y="4632202"/>
              <a:ext cx="3099004" cy="1218970"/>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dirty="0"/>
                <a:t>Following the “|” character is a human readable field allowing for additional information to be entered. This is ignored by the system.</a:t>
              </a:r>
            </a:p>
          </p:txBody>
        </p:sp>
      </p:grpSp>
      <p:sp>
        <p:nvSpPr>
          <p:cNvPr id="40" name="Content Placeholder 1">
            <a:extLst>
              <a:ext uri="{FF2B5EF4-FFF2-40B4-BE49-F238E27FC236}">
                <a16:creationId xmlns:a16="http://schemas.microsoft.com/office/drawing/2014/main" id="{C43E5CCE-67A6-CD45-A604-47999D73CDF1}"/>
              </a:ext>
            </a:extLst>
          </p:cNvPr>
          <p:cNvSpPr>
            <a:spLocks noGrp="1"/>
          </p:cNvSpPr>
          <p:nvPr>
            <p:ph idx="1"/>
          </p:nvPr>
        </p:nvSpPr>
        <p:spPr>
          <a:xfrm>
            <a:off x="568144" y="1085859"/>
            <a:ext cx="7884694" cy="517274"/>
          </a:xfrm>
        </p:spPr>
        <p:txBody>
          <a:bodyPr>
            <a:normAutofit/>
          </a:bodyPr>
          <a:lstStyle/>
          <a:p>
            <a:pPr marL="0" indent="0">
              <a:buNone/>
            </a:pPr>
            <a:r>
              <a:rPr lang="en-GB" dirty="0"/>
              <a:t>A new machine readable naming convention allows the software to gather required information about the relevant objects</a:t>
            </a:r>
          </a:p>
        </p:txBody>
      </p:sp>
    </p:spTree>
    <p:extLst>
      <p:ext uri="{BB962C8B-B14F-4D97-AF65-F5344CB8AC3E}">
        <p14:creationId xmlns:p14="http://schemas.microsoft.com/office/powerpoint/2010/main" val="1520356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158916F-7553-B649-8575-CCA99F97625E}"/>
              </a:ext>
            </a:extLst>
          </p:cNvPr>
          <p:cNvSpPr>
            <a:spLocks noGrp="1"/>
          </p:cNvSpPr>
          <p:nvPr>
            <p:ph type="sldNum" sz="quarter" idx="4"/>
          </p:nvPr>
        </p:nvSpPr>
        <p:spPr/>
        <p:txBody>
          <a:bodyPr/>
          <a:lstStyle/>
          <a:p>
            <a:fld id="{9E7CA0F2-EE66-4F60-8C00-E0BE38E7AEC5}" type="slidenum">
              <a:rPr lang="en-GB" smtClean="0"/>
              <a:pPr/>
              <a:t>6</a:t>
            </a:fld>
            <a:endParaRPr lang="en-GB" dirty="0"/>
          </a:p>
        </p:txBody>
      </p:sp>
      <p:sp>
        <p:nvSpPr>
          <p:cNvPr id="4" name="Title 3">
            <a:extLst>
              <a:ext uri="{FF2B5EF4-FFF2-40B4-BE49-F238E27FC236}">
                <a16:creationId xmlns:a16="http://schemas.microsoft.com/office/drawing/2014/main" id="{5A278C97-B1F6-9245-9CA8-8764A898D00B}"/>
              </a:ext>
            </a:extLst>
          </p:cNvPr>
          <p:cNvSpPr>
            <a:spLocks noGrp="1"/>
          </p:cNvSpPr>
          <p:nvPr>
            <p:ph type="title"/>
          </p:nvPr>
        </p:nvSpPr>
        <p:spPr/>
        <p:txBody>
          <a:bodyPr/>
          <a:lstStyle/>
          <a:p>
            <a:r>
              <a:rPr lang="en-US" dirty="0"/>
              <a:t>Application Architecture</a:t>
            </a:r>
          </a:p>
        </p:txBody>
      </p:sp>
      <p:pic>
        <p:nvPicPr>
          <p:cNvPr id="5" name="Picture 4">
            <a:extLst>
              <a:ext uri="{FF2B5EF4-FFF2-40B4-BE49-F238E27FC236}">
                <a16:creationId xmlns:a16="http://schemas.microsoft.com/office/drawing/2014/main" id="{A50E4FFB-E9F9-EF41-9B47-E30E69701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952" y="967494"/>
            <a:ext cx="7954095" cy="3781487"/>
          </a:xfrm>
          <a:prstGeom prst="rect">
            <a:avLst/>
          </a:prstGeom>
        </p:spPr>
      </p:pic>
    </p:spTree>
    <p:extLst>
      <p:ext uri="{BB962C8B-B14F-4D97-AF65-F5344CB8AC3E}">
        <p14:creationId xmlns:p14="http://schemas.microsoft.com/office/powerpoint/2010/main" val="924654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pPr marL="0" indent="0">
              <a:spcAft>
                <a:spcPts val="600"/>
              </a:spcAft>
              <a:buNone/>
            </a:pPr>
            <a:r>
              <a:rPr lang="en-GB" sz="1800" dirty="0"/>
              <a:t>      Visualisation</a:t>
            </a:r>
          </a:p>
          <a:p>
            <a:pPr marL="0" indent="0">
              <a:buNone/>
            </a:pPr>
            <a:r>
              <a:rPr lang="en-GB" sz="1800" dirty="0"/>
              <a:t>      Microservices architecture</a:t>
            </a:r>
            <a:endParaRPr lang="en-GB" dirty="0"/>
          </a:p>
          <a:p>
            <a:pPr marL="342900" lvl="1" indent="0">
              <a:buNone/>
            </a:pPr>
            <a:r>
              <a:rPr lang="en-GB" dirty="0"/>
              <a:t>  Separation of concerns</a:t>
            </a:r>
          </a:p>
          <a:p>
            <a:pPr marL="342900" lvl="1" indent="0">
              <a:buNone/>
            </a:pPr>
            <a:r>
              <a:rPr lang="en-GB" dirty="0"/>
              <a:t>  Resource optimisation </a:t>
            </a:r>
          </a:p>
          <a:p>
            <a:pPr lvl="1"/>
            <a:endParaRPr lang="en-GB" dirty="0"/>
          </a:p>
          <a:p>
            <a:pPr lvl="1"/>
            <a:endParaRPr lang="en-GB" dirty="0"/>
          </a:p>
          <a:p>
            <a:pPr marL="0" indent="0">
              <a:buNone/>
            </a:pPr>
            <a:r>
              <a:rPr lang="en-GB" dirty="0"/>
              <a:t>      We’d now like to recognize and thank the people who worked on the project… </a:t>
            </a:r>
          </a:p>
        </p:txBody>
      </p:sp>
      <p:sp>
        <p:nvSpPr>
          <p:cNvPr id="3" name="Title 2"/>
          <p:cNvSpPr>
            <a:spLocks noGrp="1"/>
          </p:cNvSpPr>
          <p:nvPr>
            <p:ph type="title"/>
          </p:nvPr>
        </p:nvSpPr>
        <p:spPr>
          <a:xfrm>
            <a:off x="341736" y="108000"/>
            <a:ext cx="6504542" cy="734400"/>
          </a:xfrm>
        </p:spPr>
        <p:txBody>
          <a:bodyPr/>
          <a:lstStyle/>
          <a:p>
            <a:r>
              <a:rPr lang="en-GB" dirty="0"/>
              <a:t>Appreciation &amp; Future Work</a:t>
            </a:r>
          </a:p>
        </p:txBody>
      </p:sp>
      <p:sp>
        <p:nvSpPr>
          <p:cNvPr id="4" name="Slide Number Placeholder 3"/>
          <p:cNvSpPr>
            <a:spLocks noGrp="1"/>
          </p:cNvSpPr>
          <p:nvPr>
            <p:ph type="sldNum" sz="quarter" idx="4"/>
          </p:nvPr>
        </p:nvSpPr>
        <p:spPr/>
        <p:txBody>
          <a:bodyPr/>
          <a:lstStyle/>
          <a:p>
            <a:fld id="{9E7CA0F2-EE66-4F60-8C00-E0BE38E7AEC5}" type="slidenum">
              <a:rPr lang="en-GB" smtClean="0"/>
              <a:pPr/>
              <a:t>7</a:t>
            </a:fld>
            <a:endParaRPr lang="en-GB" dirty="0"/>
          </a:p>
        </p:txBody>
      </p:sp>
      <p:pic>
        <p:nvPicPr>
          <p:cNvPr id="5" name="Picture 4">
            <a:extLst>
              <a:ext uri="{FF2B5EF4-FFF2-40B4-BE49-F238E27FC236}">
                <a16:creationId xmlns:a16="http://schemas.microsoft.com/office/drawing/2014/main" id="{E93F27B6-E395-A541-AF4C-951BCB38D3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201" y="1460849"/>
            <a:ext cx="291124" cy="303475"/>
          </a:xfrm>
          <a:prstGeom prst="rect">
            <a:avLst/>
          </a:prstGeom>
        </p:spPr>
      </p:pic>
      <p:pic>
        <p:nvPicPr>
          <p:cNvPr id="6" name="Picture 5">
            <a:extLst>
              <a:ext uri="{FF2B5EF4-FFF2-40B4-BE49-F238E27FC236}">
                <a16:creationId xmlns:a16="http://schemas.microsoft.com/office/drawing/2014/main" id="{A86EF360-4811-E648-8CC9-7E202398C5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357" y="1854561"/>
            <a:ext cx="291124" cy="303475"/>
          </a:xfrm>
          <a:prstGeom prst="rect">
            <a:avLst/>
          </a:prstGeom>
        </p:spPr>
      </p:pic>
      <p:pic>
        <p:nvPicPr>
          <p:cNvPr id="7" name="Picture 6">
            <a:extLst>
              <a:ext uri="{FF2B5EF4-FFF2-40B4-BE49-F238E27FC236}">
                <a16:creationId xmlns:a16="http://schemas.microsoft.com/office/drawing/2014/main" id="{9E16FD2B-1AAD-474A-BA92-54E2364BA9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201" y="3171610"/>
            <a:ext cx="291124" cy="303475"/>
          </a:xfrm>
          <a:prstGeom prst="rect">
            <a:avLst/>
          </a:prstGeom>
        </p:spPr>
      </p:pic>
    </p:spTree>
    <p:extLst>
      <p:ext uri="{BB962C8B-B14F-4D97-AF65-F5344CB8AC3E}">
        <p14:creationId xmlns:p14="http://schemas.microsoft.com/office/powerpoint/2010/main" val="2600189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err="1"/>
              <a:t>dominic.oyeniran</a:t>
            </a:r>
            <a:r>
              <a:rPr lang="en-GB" dirty="0"/>
              <a:t> at </a:t>
            </a:r>
            <a:r>
              <a:rPr lang="en-GB" dirty="0" err="1"/>
              <a:t>geant.org</a:t>
            </a:r>
            <a:endParaRPr lang="en-GB" dirty="0"/>
          </a:p>
        </p:txBody>
      </p:sp>
    </p:spTree>
    <p:extLst>
      <p:ext uri="{BB962C8B-B14F-4D97-AF65-F5344CB8AC3E}">
        <p14:creationId xmlns:p14="http://schemas.microsoft.com/office/powerpoint/2010/main" val="1022128791"/>
      </p:ext>
    </p:extLst>
  </p:cSld>
  <p:clrMapOvr>
    <a:masterClrMapping/>
  </p:clrMapOvr>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e7019c98-23ef-46f8-8434-cfd3a3bc7393">GN4PROJ-13-16</_dlc_DocId>
    <_dlc_DocIdUrl xmlns="e7019c98-23ef-46f8-8434-cfd3a3bc7393">
      <Url>https://intranet.geant.org/help-and-support/_layouts/15/DocIdRedir.aspx?ID=GN4PROJ-13-16</Url>
      <Description>GN4PROJ-13-16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FC14C35B6BD02428EFDFCF6B38DCCFF" ma:contentTypeVersion="3" ma:contentTypeDescription="Create a new document." ma:contentTypeScope="" ma:versionID="cb80918fe4a605eb18370ba55c5d957b">
  <xsd:schema xmlns:xsd="http://www.w3.org/2001/XMLSchema" xmlns:xs="http://www.w3.org/2001/XMLSchema" xmlns:p="http://schemas.microsoft.com/office/2006/metadata/properties" xmlns:ns1="http://schemas.microsoft.com/sharepoint/v3" xmlns:ns2="e7019c98-23ef-46f8-8434-cfd3a3bc7393" targetNamespace="http://schemas.microsoft.com/office/2006/metadata/properties" ma:root="true" ma:fieldsID="19d4d48c21c094bbdb8e7cf95f595ca6" ns1:_="" ns2:_="">
    <xsd:import namespace="http://schemas.microsoft.com/sharepoint/v3"/>
    <xsd:import namespace="e7019c98-23ef-46f8-8434-cfd3a3bc739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7019c98-23ef-46f8-8434-cfd3a3bc7393"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4E8D75-8AF6-4906-9862-16846F3CF792}">
  <ds:schemaRefs>
    <ds:schemaRef ds:uri="http://schemas.microsoft.com/sharepoint/events"/>
  </ds:schemaRefs>
</ds:datastoreItem>
</file>

<file path=customXml/itemProps2.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3.xml><?xml version="1.0" encoding="utf-8"?>
<ds:datastoreItem xmlns:ds="http://schemas.openxmlformats.org/officeDocument/2006/customXml" ds:itemID="{59AA3960-760A-4B61-8C8B-DBF90F37C8C8}">
  <ds:schemaRefs>
    <ds:schemaRef ds:uri="http://purl.org/dc/dcmitype/"/>
    <ds:schemaRef ds:uri="http://purl.org/dc/terms/"/>
    <ds:schemaRef ds:uri="http://schemas.microsoft.com/sharepoint/v3"/>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e7019c98-23ef-46f8-8434-cfd3a3bc7393"/>
    <ds:schemaRef ds:uri="http://schemas.microsoft.com/office/2006/metadata/properties"/>
  </ds:schemaRefs>
</ds:datastoreItem>
</file>

<file path=customXml/itemProps4.xml><?xml version="1.0" encoding="utf-8"?>
<ds:datastoreItem xmlns:ds="http://schemas.openxmlformats.org/officeDocument/2006/customXml" ds:itemID="{F2E35BE0-4019-4082-B1C6-2E4ACDDEA2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7019c98-23ef-46f8-8434-cfd3a3bc7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6506</TotalTime>
  <Words>484</Words>
  <Application>Microsoft Macintosh PowerPoint</Application>
  <PresentationFormat>On-screen Show (16:9)</PresentationFormat>
  <Paragraphs>61</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Verdana</vt:lpstr>
      <vt:lpstr>GEANT Association</vt:lpstr>
      <vt:lpstr>PowerPoint Presentation</vt:lpstr>
      <vt:lpstr>PowerPoint Presentation</vt:lpstr>
      <vt:lpstr>The Quandary</vt:lpstr>
      <vt:lpstr>Solution</vt:lpstr>
      <vt:lpstr>Naming Convention</vt:lpstr>
      <vt:lpstr>Application Architecture</vt:lpstr>
      <vt:lpstr>Appreciation &amp; Future Work</vt:lpstr>
      <vt:lpstr>PowerPoint Presentation</vt:lpstr>
    </vt:vector>
  </TitlesOfParts>
  <Company>DANTE</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keywords/>
  <dc:description>change to funding information Nov 2015</dc:description>
  <cp:lastModifiedBy>Dominic Oyeniran</cp:lastModifiedBy>
  <cp:revision>189</cp:revision>
  <dcterms:created xsi:type="dcterms:W3CDTF">2015-04-29T14:13:57Z</dcterms:created>
  <dcterms:modified xsi:type="dcterms:W3CDTF">2018-06-09T17:49:48Z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0x010100EFC14C35B6BD02428EFDFCF6B38DCCFF</vt:lpwstr>
  </property>
  <property fmtid="{D5CDD505-2E9C-101B-9397-08002B2CF9AE}" pid="3" name="_dlc_DocIdItemGuid">
    <vt:lpwstr>44859268-e552-4f71-81b4-ca39bd175d99</vt:lpwstr>
  </property>
</Properties>
</file>