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9" r:id="rId1"/>
    <p:sldMasterId id="2147484049" r:id="rId2"/>
  </p:sldMasterIdLst>
  <p:notesMasterIdLst>
    <p:notesMasterId r:id="rId24"/>
  </p:notesMasterIdLst>
  <p:sldIdLst>
    <p:sldId id="498" r:id="rId3"/>
    <p:sldId id="499" r:id="rId4"/>
    <p:sldId id="500" r:id="rId5"/>
    <p:sldId id="501" r:id="rId6"/>
    <p:sldId id="502" r:id="rId7"/>
    <p:sldId id="503" r:id="rId8"/>
    <p:sldId id="504" r:id="rId9"/>
    <p:sldId id="505" r:id="rId10"/>
    <p:sldId id="506" r:id="rId11"/>
    <p:sldId id="507" r:id="rId12"/>
    <p:sldId id="266" r:id="rId13"/>
    <p:sldId id="485" r:id="rId14"/>
    <p:sldId id="486" r:id="rId15"/>
    <p:sldId id="487" r:id="rId16"/>
    <p:sldId id="475" r:id="rId17"/>
    <p:sldId id="491" r:id="rId18"/>
    <p:sldId id="492" r:id="rId19"/>
    <p:sldId id="495" r:id="rId20"/>
    <p:sldId id="497" r:id="rId21"/>
    <p:sldId id="496" r:id="rId22"/>
    <p:sldId id="262" r:id="rId23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4" userDrawn="1">
          <p15:clr>
            <a:srgbClr val="A4A3A4"/>
          </p15:clr>
        </p15:guide>
        <p15:guide id="2" pos="181" userDrawn="1">
          <p15:clr>
            <a:srgbClr val="A4A3A4"/>
          </p15:clr>
        </p15:guide>
        <p15:guide id="3" pos="55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Homa" initials="JH" lastIdx="1" clrIdx="0">
    <p:extLst>
      <p:ext uri="{19B8F6BF-5375-455C-9EA6-DF929625EA0E}">
        <p15:presenceInfo xmlns:p15="http://schemas.microsoft.com/office/powerpoint/2012/main" userId="S-1-5-21-1067398659-1878665664-1788637320-103149" providerId="AD"/>
      </p:ext>
    </p:extLst>
  </p:cmAuthor>
  <p:cmAuthor id="2" name="Hayim Porat" initials="HP" lastIdx="2" clrIdx="1">
    <p:extLst>
      <p:ext uri="{19B8F6BF-5375-455C-9EA6-DF929625EA0E}">
        <p15:presenceInfo xmlns:p15="http://schemas.microsoft.com/office/powerpoint/2012/main" userId="S-1-5-21-1067398659-1878665664-1788637320-1212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5700"/>
    <a:srgbClr val="FFFFFF"/>
    <a:srgbClr val="FFAF00"/>
    <a:srgbClr val="978C74"/>
    <a:srgbClr val="000000"/>
    <a:srgbClr val="DBE8FD"/>
    <a:srgbClr val="008FC8"/>
    <a:srgbClr val="6DD5FF"/>
    <a:srgbClr val="E7EFFD"/>
    <a:srgbClr val="031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3849" autoAdjust="0"/>
  </p:normalViewPr>
  <p:slideViewPr>
    <p:cSldViewPr snapToGrid="0">
      <p:cViewPr varScale="1">
        <p:scale>
          <a:sx n="146" d="100"/>
          <a:sy n="146" d="100"/>
        </p:scale>
        <p:origin x="176" y="640"/>
      </p:cViewPr>
      <p:guideLst>
        <p:guide orient="horz" pos="554"/>
        <p:guide pos="181"/>
        <p:guide pos="55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5B537-47BF-48F2-B67B-CFB92B33DC62}" type="datetimeFigureOut">
              <a:rPr lang="en-US" smtClean="0"/>
              <a:t>6/11/18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9316F-2163-4DD7-BAB9-E76C74A1E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9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SKA: </a:t>
            </a:r>
          </a:p>
          <a:p>
            <a:r>
              <a:rPr lang="en-US" dirty="0"/>
              <a:t>South Africa 2 TBs/sec (340,000 laptops each day)</a:t>
            </a:r>
          </a:p>
          <a:p>
            <a:r>
              <a:rPr lang="en-US" dirty="0"/>
              <a:t>Australia 150 TBs/sec (5 times whole internet 2015)</a:t>
            </a:r>
          </a:p>
          <a:p>
            <a:r>
              <a:rPr lang="en-US" dirty="0"/>
              <a:t>LOFAR:</a:t>
            </a:r>
          </a:p>
          <a:p>
            <a:r>
              <a:rPr lang="en-US" dirty="0"/>
              <a:t>Processes in one month what would otherwise take 100Years on a single high-end PC</a:t>
            </a:r>
          </a:p>
          <a:p>
            <a:r>
              <a:rPr lang="en-US" dirty="0"/>
              <a:t>The more transport bandwidth can be provided, the better the correlation takes place and details are obtained.</a:t>
            </a:r>
          </a:p>
          <a:p>
            <a:r>
              <a:rPr lang="en-US" dirty="0"/>
              <a:t>CERN’s LHC: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Tier-1 site of the Large Hadron Collider of CERN. Together with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Nikhef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SURFsara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been storing and processing the huge amounts of data produced in Geneva and transferred at high rates to Amsterdam; helping scientists across the world, to make discoveries, publish papers and compete with each other hoping all to win the Nobel prize.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170 computer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centres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tier-0 at CERN, 13 tier-1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Nikhef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SURFsara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= LHC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Grid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would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take 100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1 week.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Jive: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Gathers data of many radio telescopes with tens of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Gbps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rates.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SURFsara’s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Carthesius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47,776 cores + 132 GPUs used for example to compute models for analyzing ”plastic soup”.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eScience</a:t>
            </a:r>
            <a:r>
              <a:rPr lang="en-US" dirty="0"/>
              <a:t> center: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Promotes digital enhanced research. Visualization, big data analytics act as 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60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6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paradigm</a:t>
            </a:r>
            <a:r>
              <a:rPr lang="nl-NL" dirty="0"/>
              <a:t> </a:t>
            </a:r>
            <a:r>
              <a:rPr lang="nl-NL" dirty="0" err="1"/>
              <a:t>automates</a:t>
            </a:r>
            <a:r>
              <a:rPr lang="nl-NL" dirty="0"/>
              <a:t> </a:t>
            </a:r>
            <a:r>
              <a:rPr lang="nl-NL" dirty="0" err="1"/>
              <a:t>network</a:t>
            </a:r>
            <a:r>
              <a:rPr lang="nl-NL" dirty="0"/>
              <a:t> planning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allows</a:t>
            </a:r>
            <a:r>
              <a:rPr lang="nl-NL" dirty="0"/>
              <a:t> </a:t>
            </a:r>
            <a:r>
              <a:rPr lang="nl-NL" dirty="0" err="1"/>
              <a:t>network</a:t>
            </a:r>
            <a:r>
              <a:rPr lang="nl-NL" dirty="0"/>
              <a:t> </a:t>
            </a:r>
            <a:r>
              <a:rPr lang="nl-NL" dirty="0" err="1"/>
              <a:t>automation</a:t>
            </a:r>
            <a:r>
              <a:rPr lang="nl-NL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92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316F-2163-4DD7-BAB9-E76C74A1E3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3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brings us to ECI’s place in the telecommunications revolution.</a:t>
            </a:r>
          </a:p>
          <a:p>
            <a:r>
              <a:rPr lang="en-US" dirty="0"/>
              <a:t>We don’t provide access devices and technologies like mobile phones, radio base stations, and set top boxes. </a:t>
            </a:r>
          </a:p>
          <a:p>
            <a:r>
              <a:rPr lang="en-US" dirty="0"/>
              <a:t>We also don’t engineer data centers or the applications that reside in them.</a:t>
            </a:r>
          </a:p>
          <a:p>
            <a:r>
              <a:rPr lang="en-US" dirty="0"/>
              <a:t>But what ECI does do is provide the high bandwidth connectivity fabric that ties everything together.</a:t>
            </a:r>
          </a:p>
          <a:p>
            <a:r>
              <a:rPr lang="en-US" dirty="0"/>
              <a:t>ECI’s solutions carry the rivers of data, video, and voice traffic to and from business, industrial, residential and mobile access points, and data centers.</a:t>
            </a:r>
          </a:p>
          <a:p>
            <a:r>
              <a:rPr lang="en-US" dirty="0"/>
              <a:t>Our solutions power the global bandwidth engine. In short,</a:t>
            </a:r>
            <a:r>
              <a:rPr lang="en-US" baseline="0" dirty="0"/>
              <a:t> ECI </a:t>
            </a:r>
            <a:r>
              <a:rPr lang="en-US" dirty="0"/>
              <a:t>enables the heavy lifting that takes place behind the scenes that makes telecommunications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8DA9316F-2163-4DD7-BAB9-E76C74A1E37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8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brings us to ECI’s place in the telecommunications revolution.</a:t>
            </a:r>
          </a:p>
          <a:p>
            <a:r>
              <a:rPr lang="en-US" dirty="0"/>
              <a:t>We don’t provide access devices and technologies like mobile phones, radio base stations, and set top boxes. </a:t>
            </a:r>
          </a:p>
          <a:p>
            <a:r>
              <a:rPr lang="en-US" dirty="0"/>
              <a:t>We also don’t engineer data centers or the applications that reside in them.</a:t>
            </a:r>
          </a:p>
          <a:p>
            <a:r>
              <a:rPr lang="en-US" dirty="0"/>
              <a:t>But what ECI does do is provide the high bandwidth connectivity fabric that ties everything together.</a:t>
            </a:r>
          </a:p>
          <a:p>
            <a:r>
              <a:rPr lang="en-US" dirty="0"/>
              <a:t>ECI’s solutions carry the rivers of data, video, and voice traffic to and from business, industrial, residential and mobile access points, and data centers.</a:t>
            </a:r>
          </a:p>
          <a:p>
            <a:r>
              <a:rPr lang="en-US" dirty="0"/>
              <a:t>Our solutions power the global bandwidth engine. In short,</a:t>
            </a:r>
            <a:r>
              <a:rPr lang="en-US" baseline="0" dirty="0"/>
              <a:t> ECI </a:t>
            </a:r>
            <a:r>
              <a:rPr lang="en-US" dirty="0"/>
              <a:t>enables the heavy lifting that takes place behind the scenes that makes telecommunications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8DA9316F-2163-4DD7-BAB9-E76C74A1E37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21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brings us to ECI’s place in the telecommunications revolution.</a:t>
            </a:r>
          </a:p>
          <a:p>
            <a:r>
              <a:rPr lang="en-US" dirty="0"/>
              <a:t>We don’t provide access devices and technologies like mobile phones, radio base stations, and set top boxes. </a:t>
            </a:r>
          </a:p>
          <a:p>
            <a:r>
              <a:rPr lang="en-US" dirty="0"/>
              <a:t>We also don’t engineer data centers or the applications that reside in them.</a:t>
            </a:r>
          </a:p>
          <a:p>
            <a:r>
              <a:rPr lang="en-US" dirty="0"/>
              <a:t>But what ECI does do is provide the high bandwidth connectivity fabric that ties everything together.</a:t>
            </a:r>
          </a:p>
          <a:p>
            <a:r>
              <a:rPr lang="en-US" dirty="0"/>
              <a:t>ECI’s solutions carry the rivers of data, video, and voice traffic to and from business, industrial, residential and mobile access points, and data centers.</a:t>
            </a:r>
          </a:p>
          <a:p>
            <a:r>
              <a:rPr lang="en-US" dirty="0"/>
              <a:t>Our solutions power the global bandwidth engine. In short,</a:t>
            </a:r>
            <a:r>
              <a:rPr lang="en-US" baseline="0" dirty="0"/>
              <a:t> ECI </a:t>
            </a:r>
            <a:r>
              <a:rPr lang="en-US" dirty="0"/>
              <a:t>enables the heavy lifting that takes place behind the scenes that makes telecommunications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8DA9316F-2163-4DD7-BAB9-E76C74A1E37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89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brings us to ECI’s place in the telecommunications revolution.</a:t>
            </a:r>
          </a:p>
          <a:p>
            <a:r>
              <a:rPr lang="en-US" dirty="0"/>
              <a:t>We don’t provide access devices and technologies like mobile phones, radio base stations, and set top boxes. </a:t>
            </a:r>
          </a:p>
          <a:p>
            <a:r>
              <a:rPr lang="en-US" dirty="0"/>
              <a:t>We also don’t engineer data centers or the applications that reside in them.</a:t>
            </a:r>
          </a:p>
          <a:p>
            <a:r>
              <a:rPr lang="en-US" dirty="0"/>
              <a:t>But what ECI does do is provide the high bandwidth connectivity fabric that ties everything together.</a:t>
            </a:r>
          </a:p>
          <a:p>
            <a:r>
              <a:rPr lang="en-US" dirty="0"/>
              <a:t>ECI’s solutions carry the rivers of data, video, and voice traffic to and from business, industrial, residential and mobile access points, and data centers.</a:t>
            </a:r>
          </a:p>
          <a:p>
            <a:r>
              <a:rPr lang="en-US" dirty="0"/>
              <a:t>Our solutions power the global bandwidth engine. In short,</a:t>
            </a:r>
            <a:r>
              <a:rPr lang="en-US" baseline="0" dirty="0"/>
              <a:t> ECI </a:t>
            </a:r>
            <a:r>
              <a:rPr lang="en-US" dirty="0"/>
              <a:t>enables the heavy lifting that takes place behind the scenes that makes telecommunications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8DA9316F-2163-4DD7-BAB9-E76C74A1E37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3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31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75238"/>
            <a:ext cx="8496300" cy="4406312"/>
            <a:chOff x="0" y="375238"/>
            <a:chExt cx="8496300" cy="4406312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0" y="375238"/>
              <a:ext cx="5956300" cy="4406312"/>
              <a:chOff x="0" y="375238"/>
              <a:chExt cx="5956300" cy="4406312"/>
            </a:xfrm>
          </p:grpSpPr>
          <p:sp>
            <p:nvSpPr>
              <p:cNvPr id="14" name="object 3"/>
              <p:cNvSpPr/>
              <p:nvPr userDrawn="1"/>
            </p:nvSpPr>
            <p:spPr>
              <a:xfrm>
                <a:off x="712181" y="1968748"/>
                <a:ext cx="911860" cy="305058"/>
              </a:xfrm>
              <a:custGeom>
                <a:avLst/>
                <a:gdLst/>
                <a:ahLst/>
                <a:cxnLst/>
                <a:rect l="l" t="t" r="r" b="b"/>
                <a:pathLst>
                  <a:path w="911860" h="305435">
                    <a:moveTo>
                      <a:pt x="0" y="305028"/>
                    </a:moveTo>
                    <a:lnTo>
                      <a:pt x="911758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4"/>
              <p:cNvSpPr/>
              <p:nvPr userDrawn="1"/>
            </p:nvSpPr>
            <p:spPr>
              <a:xfrm>
                <a:off x="1315876" y="2875703"/>
                <a:ext cx="308610" cy="926591"/>
              </a:xfrm>
              <a:custGeom>
                <a:avLst/>
                <a:gdLst/>
                <a:ahLst/>
                <a:cxnLst/>
                <a:rect l="l" t="t" r="r" b="b"/>
                <a:pathLst>
                  <a:path w="308609" h="927735">
                    <a:moveTo>
                      <a:pt x="0" y="0"/>
                    </a:moveTo>
                    <a:lnTo>
                      <a:pt x="308063" y="927696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5"/>
              <p:cNvSpPr/>
              <p:nvPr userDrawn="1"/>
            </p:nvSpPr>
            <p:spPr>
              <a:xfrm>
                <a:off x="709476" y="672611"/>
                <a:ext cx="4933950" cy="2203270"/>
              </a:xfrm>
              <a:custGeom>
                <a:avLst/>
                <a:gdLst/>
                <a:ahLst/>
                <a:cxnLst/>
                <a:rect l="l" t="t" r="r" b="b"/>
                <a:pathLst>
                  <a:path w="4933950" h="2205990">
                    <a:moveTo>
                      <a:pt x="4933429" y="0"/>
                    </a:moveTo>
                    <a:lnTo>
                      <a:pt x="0" y="379717"/>
                    </a:lnTo>
                    <a:lnTo>
                      <a:pt x="606399" y="2205812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6"/>
              <p:cNvSpPr/>
              <p:nvPr userDrawn="1"/>
            </p:nvSpPr>
            <p:spPr>
              <a:xfrm>
                <a:off x="1" y="672611"/>
                <a:ext cx="5643245" cy="3020141"/>
              </a:xfrm>
              <a:custGeom>
                <a:avLst/>
                <a:gdLst/>
                <a:ahLst/>
                <a:cxnLst/>
                <a:rect l="l" t="t" r="r" b="b"/>
                <a:pathLst>
                  <a:path w="5643245" h="3023870">
                    <a:moveTo>
                      <a:pt x="0" y="3023531"/>
                    </a:moveTo>
                    <a:lnTo>
                      <a:pt x="5642905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7"/>
              <p:cNvSpPr/>
              <p:nvPr userDrawn="1"/>
            </p:nvSpPr>
            <p:spPr>
              <a:xfrm>
                <a:off x="0" y="2275251"/>
                <a:ext cx="2538730" cy="1458699"/>
              </a:xfrm>
              <a:custGeom>
                <a:avLst/>
                <a:gdLst/>
                <a:ahLst/>
                <a:cxnLst/>
                <a:rect l="l" t="t" r="r" b="b"/>
                <a:pathLst>
                  <a:path w="2538730" h="1460500">
                    <a:moveTo>
                      <a:pt x="712816" y="0"/>
                    </a:moveTo>
                    <a:lnTo>
                      <a:pt x="2538695" y="610933"/>
                    </a:lnTo>
                    <a:lnTo>
                      <a:pt x="0" y="1460283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8"/>
              <p:cNvSpPr/>
              <p:nvPr userDrawn="1"/>
            </p:nvSpPr>
            <p:spPr>
              <a:xfrm>
                <a:off x="1" y="2037043"/>
                <a:ext cx="713105" cy="238466"/>
              </a:xfrm>
              <a:custGeom>
                <a:avLst/>
                <a:gdLst/>
                <a:ahLst/>
                <a:cxnLst/>
                <a:rect l="l" t="t" r="r" b="b"/>
                <a:pathLst>
                  <a:path w="713105" h="238760">
                    <a:moveTo>
                      <a:pt x="0" y="0"/>
                    </a:moveTo>
                    <a:lnTo>
                      <a:pt x="712816" y="238503"/>
                    </a:lnTo>
                  </a:path>
                </a:pathLst>
              </a:custGeom>
              <a:ln w="25399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9"/>
              <p:cNvSpPr/>
              <p:nvPr userDrawn="1"/>
            </p:nvSpPr>
            <p:spPr>
              <a:xfrm>
                <a:off x="1" y="674768"/>
                <a:ext cx="5649595" cy="1248773"/>
              </a:xfrm>
              <a:custGeom>
                <a:avLst/>
                <a:gdLst/>
                <a:ahLst/>
                <a:cxnLst/>
                <a:rect l="l" t="t" r="r" b="b"/>
                <a:pathLst>
                  <a:path w="5649595" h="1250314">
                    <a:moveTo>
                      <a:pt x="5649205" y="0"/>
                    </a:moveTo>
                    <a:lnTo>
                      <a:pt x="0" y="1250155"/>
                    </a:lnTo>
                  </a:path>
                </a:pathLst>
              </a:custGeom>
              <a:ln w="25399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0"/>
              <p:cNvSpPr/>
              <p:nvPr userDrawn="1"/>
            </p:nvSpPr>
            <p:spPr>
              <a:xfrm>
                <a:off x="709159" y="674768"/>
                <a:ext cx="4940300" cy="4045035"/>
              </a:xfrm>
              <a:custGeom>
                <a:avLst/>
                <a:gdLst/>
                <a:ahLst/>
                <a:cxnLst/>
                <a:rect l="l" t="t" r="r" b="b"/>
                <a:pathLst>
                  <a:path w="4940300" h="4050029">
                    <a:moveTo>
                      <a:pt x="613943" y="2201227"/>
                    </a:moveTo>
                    <a:lnTo>
                      <a:pt x="0" y="4049433"/>
                    </a:lnTo>
                    <a:lnTo>
                      <a:pt x="4940046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1"/>
              <p:cNvSpPr/>
              <p:nvPr userDrawn="1"/>
            </p:nvSpPr>
            <p:spPr>
              <a:xfrm>
                <a:off x="1323102" y="1968747"/>
                <a:ext cx="300990" cy="905027"/>
              </a:xfrm>
              <a:custGeom>
                <a:avLst/>
                <a:gdLst/>
                <a:ahLst/>
                <a:cxnLst/>
                <a:rect l="l" t="t" r="r" b="b"/>
                <a:pathLst>
                  <a:path w="300990" h="906144">
                    <a:moveTo>
                      <a:pt x="300837" y="0"/>
                    </a:moveTo>
                    <a:lnTo>
                      <a:pt x="0" y="905649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12"/>
              <p:cNvSpPr/>
              <p:nvPr userDrawn="1"/>
            </p:nvSpPr>
            <p:spPr>
              <a:xfrm>
                <a:off x="709248" y="1051860"/>
                <a:ext cx="635" cy="123418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35710">
                    <a:moveTo>
                      <a:pt x="25" y="1235583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3"/>
              <p:cNvSpPr/>
              <p:nvPr userDrawn="1"/>
            </p:nvSpPr>
            <p:spPr>
              <a:xfrm>
                <a:off x="709274" y="2285920"/>
                <a:ext cx="635" cy="122847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29995">
                    <a:moveTo>
                      <a:pt x="38" y="1229715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14"/>
              <p:cNvSpPr/>
              <p:nvPr userDrawn="1"/>
            </p:nvSpPr>
            <p:spPr>
              <a:xfrm>
                <a:off x="709312" y="3514119"/>
                <a:ext cx="635" cy="1205647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07135">
                    <a:moveTo>
                      <a:pt x="38" y="1206576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15"/>
              <p:cNvSpPr/>
              <p:nvPr userDrawn="1"/>
            </p:nvSpPr>
            <p:spPr>
              <a:xfrm>
                <a:off x="709350" y="3802408"/>
                <a:ext cx="915035" cy="917078"/>
              </a:xfrm>
              <a:custGeom>
                <a:avLst/>
                <a:gdLst/>
                <a:ahLst/>
                <a:cxnLst/>
                <a:rect l="l" t="t" r="r" b="b"/>
                <a:pathLst>
                  <a:path w="915035" h="918210">
                    <a:moveTo>
                      <a:pt x="0" y="917930"/>
                    </a:moveTo>
                    <a:lnTo>
                      <a:pt x="91459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16"/>
              <p:cNvSpPr/>
              <p:nvPr userDrawn="1"/>
            </p:nvSpPr>
            <p:spPr>
              <a:xfrm>
                <a:off x="0" y="4008175"/>
                <a:ext cx="709930" cy="711591"/>
              </a:xfrm>
              <a:custGeom>
                <a:avLst/>
                <a:gdLst/>
                <a:ahLst/>
                <a:cxnLst/>
                <a:rect l="l" t="t" r="r" b="b"/>
                <a:pathLst>
                  <a:path w="709930" h="712470">
                    <a:moveTo>
                      <a:pt x="0" y="0"/>
                    </a:moveTo>
                    <a:lnTo>
                      <a:pt x="709349" y="71191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17"/>
              <p:cNvSpPr/>
              <p:nvPr userDrawn="1"/>
            </p:nvSpPr>
            <p:spPr>
              <a:xfrm>
                <a:off x="1" y="1051860"/>
                <a:ext cx="709295" cy="711591"/>
              </a:xfrm>
              <a:custGeom>
                <a:avLst/>
                <a:gdLst/>
                <a:ahLst/>
                <a:cxnLst/>
                <a:rect l="l" t="t" r="r" b="b"/>
                <a:pathLst>
                  <a:path w="709295" h="712469">
                    <a:moveTo>
                      <a:pt x="709248" y="0"/>
                    </a:moveTo>
                    <a:lnTo>
                      <a:pt x="0" y="711887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18"/>
              <p:cNvSpPr/>
              <p:nvPr userDrawn="1"/>
            </p:nvSpPr>
            <p:spPr>
              <a:xfrm>
                <a:off x="709248" y="1051859"/>
                <a:ext cx="915035" cy="917078"/>
              </a:xfrm>
              <a:custGeom>
                <a:avLst/>
                <a:gdLst/>
                <a:ahLst/>
                <a:cxnLst/>
                <a:rect l="l" t="t" r="r" b="b"/>
                <a:pathLst>
                  <a:path w="915035" h="918210">
                    <a:moveTo>
                      <a:pt x="914755" y="917956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9"/>
              <p:cNvSpPr/>
              <p:nvPr userDrawn="1"/>
            </p:nvSpPr>
            <p:spPr>
              <a:xfrm>
                <a:off x="1624004" y="1968683"/>
                <a:ext cx="915035" cy="917078"/>
              </a:xfrm>
              <a:custGeom>
                <a:avLst/>
                <a:gdLst/>
                <a:ahLst/>
                <a:cxnLst/>
                <a:rect l="l" t="t" r="r" b="b"/>
                <a:pathLst>
                  <a:path w="915035" h="918210">
                    <a:moveTo>
                      <a:pt x="914692" y="917879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0"/>
              <p:cNvSpPr/>
              <p:nvPr userDrawn="1"/>
            </p:nvSpPr>
            <p:spPr>
              <a:xfrm>
                <a:off x="1623941" y="2885432"/>
                <a:ext cx="915035" cy="917078"/>
              </a:xfrm>
              <a:custGeom>
                <a:avLst/>
                <a:gdLst/>
                <a:ahLst/>
                <a:cxnLst/>
                <a:rect l="l" t="t" r="r" b="b"/>
                <a:pathLst>
                  <a:path w="915035" h="918210">
                    <a:moveTo>
                      <a:pt x="0" y="918108"/>
                    </a:moveTo>
                    <a:lnTo>
                      <a:pt x="914755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21"/>
              <p:cNvSpPr/>
              <p:nvPr userDrawn="1"/>
            </p:nvSpPr>
            <p:spPr>
              <a:xfrm>
                <a:off x="0" y="3270391"/>
                <a:ext cx="709930" cy="244174"/>
              </a:xfrm>
              <a:custGeom>
                <a:avLst/>
                <a:gdLst/>
                <a:ahLst/>
                <a:cxnLst/>
                <a:rect l="l" t="t" r="r" b="b"/>
                <a:pathLst>
                  <a:path w="709930" h="244475">
                    <a:moveTo>
                      <a:pt x="709311" y="244029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22"/>
              <p:cNvSpPr/>
              <p:nvPr userDrawn="1"/>
            </p:nvSpPr>
            <p:spPr>
              <a:xfrm>
                <a:off x="0" y="2273399"/>
                <a:ext cx="712470" cy="238466"/>
              </a:xfrm>
              <a:custGeom>
                <a:avLst/>
                <a:gdLst/>
                <a:ahLst/>
                <a:cxnLst/>
                <a:rect l="l" t="t" r="r" b="b"/>
                <a:pathLst>
                  <a:path w="712470" h="238760">
                    <a:moveTo>
                      <a:pt x="0" y="238259"/>
                    </a:moveTo>
                    <a:lnTo>
                      <a:pt x="712181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23"/>
              <p:cNvSpPr/>
              <p:nvPr userDrawn="1"/>
            </p:nvSpPr>
            <p:spPr>
              <a:xfrm>
                <a:off x="709312" y="3514119"/>
                <a:ext cx="915035" cy="288569"/>
              </a:xfrm>
              <a:custGeom>
                <a:avLst/>
                <a:gdLst/>
                <a:ahLst/>
                <a:cxnLst/>
                <a:rect l="l" t="t" r="r" b="b"/>
                <a:pathLst>
                  <a:path w="915035" h="288925">
                    <a:moveTo>
                      <a:pt x="914628" y="288683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24"/>
              <p:cNvSpPr/>
              <p:nvPr userDrawn="1"/>
            </p:nvSpPr>
            <p:spPr>
              <a:xfrm>
                <a:off x="5577827" y="594567"/>
                <a:ext cx="139700" cy="139528"/>
              </a:xfrm>
              <a:custGeom>
                <a:avLst/>
                <a:gdLst/>
                <a:ahLst/>
                <a:cxnLst/>
                <a:rect l="l" t="t" r="r" b="b"/>
                <a:pathLst>
                  <a:path w="139700" h="139700">
                    <a:moveTo>
                      <a:pt x="59075" y="0"/>
                    </a:moveTo>
                    <a:lnTo>
                      <a:pt x="15111" y="26344"/>
                    </a:lnTo>
                    <a:lnTo>
                      <a:pt x="0" y="72862"/>
                    </a:lnTo>
                    <a:lnTo>
                      <a:pt x="1709" y="84370"/>
                    </a:lnTo>
                    <a:lnTo>
                      <a:pt x="27524" y="124721"/>
                    </a:lnTo>
                    <a:lnTo>
                      <a:pt x="76772" y="139258"/>
                    </a:lnTo>
                    <a:lnTo>
                      <a:pt x="89812" y="136646"/>
                    </a:lnTo>
                    <a:lnTo>
                      <a:pt x="122645" y="115383"/>
                    </a:lnTo>
                    <a:lnTo>
                      <a:pt x="139354" y="76038"/>
                    </a:lnTo>
                    <a:lnTo>
                      <a:pt x="139303" y="64602"/>
                    </a:lnTo>
                    <a:lnTo>
                      <a:pt x="119745" y="21975"/>
                    </a:lnTo>
                    <a:lnTo>
                      <a:pt x="75566" y="187"/>
                    </a:lnTo>
                    <a:lnTo>
                      <a:pt x="59075" y="0"/>
                    </a:lnTo>
                    <a:close/>
                  </a:path>
                </a:pathLst>
              </a:custGeom>
              <a:solidFill>
                <a:srgbClr val="0057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val 39"/>
              <p:cNvSpPr/>
              <p:nvPr userDrawn="1"/>
            </p:nvSpPr>
            <p:spPr>
              <a:xfrm>
                <a:off x="634706" y="980578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 userDrawn="1"/>
            </p:nvSpPr>
            <p:spPr>
              <a:xfrm>
                <a:off x="1524000" y="18859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 userDrawn="1"/>
            </p:nvSpPr>
            <p:spPr>
              <a:xfrm>
                <a:off x="2438400" y="28003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 userDrawn="1"/>
            </p:nvSpPr>
            <p:spPr>
              <a:xfrm>
                <a:off x="1233798" y="28003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 userDrawn="1"/>
            </p:nvSpPr>
            <p:spPr>
              <a:xfrm>
                <a:off x="631497" y="21907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 userDrawn="1"/>
            </p:nvSpPr>
            <p:spPr>
              <a:xfrm>
                <a:off x="631497" y="3424546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 userDrawn="1"/>
            </p:nvSpPr>
            <p:spPr>
              <a:xfrm>
                <a:off x="631497" y="46291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 userDrawn="1"/>
            </p:nvSpPr>
            <p:spPr>
              <a:xfrm>
                <a:off x="1524000" y="37147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 userDrawn="1"/>
            </p:nvGrpSpPr>
            <p:grpSpPr>
              <a:xfrm>
                <a:off x="5243514" y="375238"/>
                <a:ext cx="712786" cy="715856"/>
                <a:chOff x="5338764" y="1391238"/>
                <a:chExt cx="712786" cy="715856"/>
              </a:xfrm>
            </p:grpSpPr>
            <p:sp>
              <p:nvSpPr>
                <p:cNvPr id="49" name="Oval 6"/>
                <p:cNvSpPr>
                  <a:spLocks noChangeArrowheads="1"/>
                </p:cNvSpPr>
                <p:nvPr/>
              </p:nvSpPr>
              <p:spPr bwMode="auto">
                <a:xfrm>
                  <a:off x="5338764" y="1391238"/>
                  <a:ext cx="712786" cy="715856"/>
                </a:xfrm>
                <a:prstGeom prst="ellipse">
                  <a:avLst/>
                </a:prstGeom>
                <a:solidFill>
                  <a:srgbClr val="0057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7"/>
                <p:cNvSpPr>
                  <a:spLocks noEditPoints="1"/>
                </p:cNvSpPr>
                <p:nvPr/>
              </p:nvSpPr>
              <p:spPr bwMode="auto">
                <a:xfrm>
                  <a:off x="5488690" y="1626104"/>
                  <a:ext cx="412935" cy="254822"/>
                </a:xfrm>
                <a:custGeom>
                  <a:avLst/>
                  <a:gdLst>
                    <a:gd name="T0" fmla="*/ 341 w 341"/>
                    <a:gd name="T1" fmla="*/ 3 h 210"/>
                    <a:gd name="T2" fmla="*/ 299 w 341"/>
                    <a:gd name="T3" fmla="*/ 3 h 210"/>
                    <a:gd name="T4" fmla="*/ 299 w 341"/>
                    <a:gd name="T5" fmla="*/ 207 h 210"/>
                    <a:gd name="T6" fmla="*/ 341 w 341"/>
                    <a:gd name="T7" fmla="*/ 207 h 210"/>
                    <a:gd name="T8" fmla="*/ 341 w 341"/>
                    <a:gd name="T9" fmla="*/ 3 h 210"/>
                    <a:gd name="T10" fmla="*/ 252 w 341"/>
                    <a:gd name="T11" fmla="*/ 160 h 210"/>
                    <a:gd name="T12" fmla="*/ 220 w 341"/>
                    <a:gd name="T13" fmla="*/ 171 h 210"/>
                    <a:gd name="T14" fmla="*/ 188 w 341"/>
                    <a:gd name="T15" fmla="*/ 153 h 210"/>
                    <a:gd name="T16" fmla="*/ 176 w 341"/>
                    <a:gd name="T17" fmla="*/ 104 h 210"/>
                    <a:gd name="T18" fmla="*/ 179 w 341"/>
                    <a:gd name="T19" fmla="*/ 76 h 210"/>
                    <a:gd name="T20" fmla="*/ 188 w 341"/>
                    <a:gd name="T21" fmla="*/ 56 h 210"/>
                    <a:gd name="T22" fmla="*/ 202 w 341"/>
                    <a:gd name="T23" fmla="*/ 44 h 210"/>
                    <a:gd name="T24" fmla="*/ 219 w 341"/>
                    <a:gd name="T25" fmla="*/ 40 h 210"/>
                    <a:gd name="T26" fmla="*/ 235 w 341"/>
                    <a:gd name="T27" fmla="*/ 42 h 210"/>
                    <a:gd name="T28" fmla="*/ 250 w 341"/>
                    <a:gd name="T29" fmla="*/ 50 h 210"/>
                    <a:gd name="T30" fmla="*/ 265 w 341"/>
                    <a:gd name="T31" fmla="*/ 14 h 210"/>
                    <a:gd name="T32" fmla="*/ 218 w 341"/>
                    <a:gd name="T33" fmla="*/ 0 h 210"/>
                    <a:gd name="T34" fmla="*/ 183 w 341"/>
                    <a:gd name="T35" fmla="*/ 8 h 210"/>
                    <a:gd name="T36" fmla="*/ 155 w 341"/>
                    <a:gd name="T37" fmla="*/ 30 h 210"/>
                    <a:gd name="T38" fmla="*/ 138 w 341"/>
                    <a:gd name="T39" fmla="*/ 63 h 210"/>
                    <a:gd name="T40" fmla="*/ 131 w 341"/>
                    <a:gd name="T41" fmla="*/ 106 h 210"/>
                    <a:gd name="T42" fmla="*/ 138 w 341"/>
                    <a:gd name="T43" fmla="*/ 148 h 210"/>
                    <a:gd name="T44" fmla="*/ 156 w 341"/>
                    <a:gd name="T45" fmla="*/ 181 h 210"/>
                    <a:gd name="T46" fmla="*/ 183 w 341"/>
                    <a:gd name="T47" fmla="*/ 203 h 210"/>
                    <a:gd name="T48" fmla="*/ 217 w 341"/>
                    <a:gd name="T49" fmla="*/ 210 h 210"/>
                    <a:gd name="T50" fmla="*/ 243 w 341"/>
                    <a:gd name="T51" fmla="*/ 207 h 210"/>
                    <a:gd name="T52" fmla="*/ 266 w 341"/>
                    <a:gd name="T53" fmla="*/ 195 h 210"/>
                    <a:gd name="T54" fmla="*/ 252 w 341"/>
                    <a:gd name="T55" fmla="*/ 160 h 210"/>
                    <a:gd name="T56" fmla="*/ 105 w 341"/>
                    <a:gd name="T57" fmla="*/ 207 h 210"/>
                    <a:gd name="T58" fmla="*/ 105 w 341"/>
                    <a:gd name="T59" fmla="*/ 168 h 210"/>
                    <a:gd name="T60" fmla="*/ 42 w 341"/>
                    <a:gd name="T61" fmla="*/ 168 h 210"/>
                    <a:gd name="T62" fmla="*/ 42 w 341"/>
                    <a:gd name="T63" fmla="*/ 121 h 210"/>
                    <a:gd name="T64" fmla="*/ 98 w 341"/>
                    <a:gd name="T65" fmla="*/ 121 h 210"/>
                    <a:gd name="T66" fmla="*/ 98 w 341"/>
                    <a:gd name="T67" fmla="*/ 84 h 210"/>
                    <a:gd name="T68" fmla="*/ 42 w 341"/>
                    <a:gd name="T69" fmla="*/ 84 h 210"/>
                    <a:gd name="T70" fmla="*/ 42 w 341"/>
                    <a:gd name="T71" fmla="*/ 42 h 210"/>
                    <a:gd name="T72" fmla="*/ 105 w 341"/>
                    <a:gd name="T73" fmla="*/ 42 h 210"/>
                    <a:gd name="T74" fmla="*/ 105 w 341"/>
                    <a:gd name="T75" fmla="*/ 3 h 210"/>
                    <a:gd name="T76" fmla="*/ 0 w 341"/>
                    <a:gd name="T77" fmla="*/ 3 h 210"/>
                    <a:gd name="T78" fmla="*/ 0 w 341"/>
                    <a:gd name="T79" fmla="*/ 207 h 210"/>
                    <a:gd name="T80" fmla="*/ 105 w 341"/>
                    <a:gd name="T81" fmla="*/ 20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41" h="210">
                      <a:moveTo>
                        <a:pt x="341" y="3"/>
                      </a:moveTo>
                      <a:cubicBezTo>
                        <a:pt x="299" y="3"/>
                        <a:pt x="299" y="3"/>
                        <a:pt x="299" y="3"/>
                      </a:cubicBezTo>
                      <a:cubicBezTo>
                        <a:pt x="299" y="207"/>
                        <a:pt x="299" y="207"/>
                        <a:pt x="299" y="207"/>
                      </a:cubicBezTo>
                      <a:cubicBezTo>
                        <a:pt x="341" y="207"/>
                        <a:pt x="341" y="207"/>
                        <a:pt x="341" y="207"/>
                      </a:cubicBezTo>
                      <a:lnTo>
                        <a:pt x="341" y="3"/>
                      </a:lnTo>
                      <a:close/>
                      <a:moveTo>
                        <a:pt x="252" y="160"/>
                      </a:moveTo>
                      <a:cubicBezTo>
                        <a:pt x="242" y="167"/>
                        <a:pt x="231" y="171"/>
                        <a:pt x="220" y="171"/>
                      </a:cubicBezTo>
                      <a:cubicBezTo>
                        <a:pt x="206" y="171"/>
                        <a:pt x="196" y="165"/>
                        <a:pt x="188" y="153"/>
                      </a:cubicBezTo>
                      <a:cubicBezTo>
                        <a:pt x="180" y="141"/>
                        <a:pt x="176" y="125"/>
                        <a:pt x="176" y="104"/>
                      </a:cubicBezTo>
                      <a:cubicBezTo>
                        <a:pt x="176" y="94"/>
                        <a:pt x="177" y="84"/>
                        <a:pt x="179" y="76"/>
                      </a:cubicBezTo>
                      <a:cubicBezTo>
                        <a:pt x="181" y="68"/>
                        <a:pt x="184" y="62"/>
                        <a:pt x="188" y="56"/>
                      </a:cubicBezTo>
                      <a:cubicBezTo>
                        <a:pt x="192" y="51"/>
                        <a:pt x="196" y="47"/>
                        <a:pt x="202" y="44"/>
                      </a:cubicBezTo>
                      <a:cubicBezTo>
                        <a:pt x="207" y="41"/>
                        <a:pt x="213" y="40"/>
                        <a:pt x="219" y="40"/>
                      </a:cubicBezTo>
                      <a:cubicBezTo>
                        <a:pt x="225" y="40"/>
                        <a:pt x="230" y="41"/>
                        <a:pt x="235" y="42"/>
                      </a:cubicBezTo>
                      <a:cubicBezTo>
                        <a:pt x="241" y="44"/>
                        <a:pt x="246" y="47"/>
                        <a:pt x="250" y="50"/>
                      </a:cubicBezTo>
                      <a:cubicBezTo>
                        <a:pt x="265" y="14"/>
                        <a:pt x="265" y="14"/>
                        <a:pt x="265" y="14"/>
                      </a:cubicBezTo>
                      <a:cubicBezTo>
                        <a:pt x="251" y="5"/>
                        <a:pt x="235" y="0"/>
                        <a:pt x="218" y="0"/>
                      </a:cubicBezTo>
                      <a:cubicBezTo>
                        <a:pt x="205" y="0"/>
                        <a:pt x="194" y="3"/>
                        <a:pt x="183" y="8"/>
                      </a:cubicBezTo>
                      <a:cubicBezTo>
                        <a:pt x="172" y="13"/>
                        <a:pt x="163" y="20"/>
                        <a:pt x="155" y="30"/>
                      </a:cubicBezTo>
                      <a:cubicBezTo>
                        <a:pt x="148" y="39"/>
                        <a:pt x="142" y="50"/>
                        <a:pt x="138" y="63"/>
                      </a:cubicBezTo>
                      <a:cubicBezTo>
                        <a:pt x="133" y="76"/>
                        <a:pt x="131" y="90"/>
                        <a:pt x="131" y="106"/>
                      </a:cubicBezTo>
                      <a:cubicBezTo>
                        <a:pt x="131" y="121"/>
                        <a:pt x="133" y="136"/>
                        <a:pt x="138" y="148"/>
                      </a:cubicBezTo>
                      <a:cubicBezTo>
                        <a:pt x="142" y="161"/>
                        <a:pt x="148" y="172"/>
                        <a:pt x="156" y="181"/>
                      </a:cubicBezTo>
                      <a:cubicBezTo>
                        <a:pt x="163" y="191"/>
                        <a:pt x="172" y="198"/>
                        <a:pt x="183" y="203"/>
                      </a:cubicBezTo>
                      <a:cubicBezTo>
                        <a:pt x="194" y="208"/>
                        <a:pt x="205" y="210"/>
                        <a:pt x="217" y="210"/>
                      </a:cubicBezTo>
                      <a:cubicBezTo>
                        <a:pt x="226" y="210"/>
                        <a:pt x="235" y="209"/>
                        <a:pt x="243" y="207"/>
                      </a:cubicBezTo>
                      <a:cubicBezTo>
                        <a:pt x="251" y="204"/>
                        <a:pt x="259" y="201"/>
                        <a:pt x="266" y="195"/>
                      </a:cubicBezTo>
                      <a:lnTo>
                        <a:pt x="252" y="160"/>
                      </a:lnTo>
                      <a:close/>
                      <a:moveTo>
                        <a:pt x="105" y="207"/>
                      </a:moveTo>
                      <a:cubicBezTo>
                        <a:pt x="105" y="168"/>
                        <a:pt x="105" y="168"/>
                        <a:pt x="105" y="168"/>
                      </a:cubicBezTo>
                      <a:cubicBezTo>
                        <a:pt x="42" y="168"/>
                        <a:pt x="42" y="168"/>
                        <a:pt x="42" y="168"/>
                      </a:cubicBezTo>
                      <a:cubicBezTo>
                        <a:pt x="42" y="121"/>
                        <a:pt x="42" y="121"/>
                        <a:pt x="42" y="121"/>
                      </a:cubicBezTo>
                      <a:cubicBezTo>
                        <a:pt x="98" y="121"/>
                        <a:pt x="98" y="121"/>
                        <a:pt x="98" y="121"/>
                      </a:cubicBezTo>
                      <a:cubicBezTo>
                        <a:pt x="98" y="84"/>
                        <a:pt x="98" y="84"/>
                        <a:pt x="98" y="84"/>
                      </a:cubicBezTo>
                      <a:cubicBezTo>
                        <a:pt x="42" y="84"/>
                        <a:pt x="42" y="84"/>
                        <a:pt x="42" y="84"/>
                      </a:cubicBezTo>
                      <a:cubicBezTo>
                        <a:pt x="42" y="42"/>
                        <a:pt x="42" y="42"/>
                        <a:pt x="42" y="42"/>
                      </a:cubicBezTo>
                      <a:cubicBezTo>
                        <a:pt x="105" y="42"/>
                        <a:pt x="105" y="42"/>
                        <a:pt x="105" y="42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lnTo>
                        <a:pt x="105" y="2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6162675" y="657224"/>
              <a:ext cx="2333625" cy="151939"/>
            </a:xfrm>
            <a:custGeom>
              <a:avLst/>
              <a:gdLst>
                <a:gd name="T0" fmla="*/ 981 w 1011"/>
                <a:gd name="T1" fmla="*/ 28 h 63"/>
                <a:gd name="T2" fmla="*/ 981 w 1011"/>
                <a:gd name="T3" fmla="*/ 33 h 63"/>
                <a:gd name="T4" fmla="*/ 946 w 1011"/>
                <a:gd name="T5" fmla="*/ 30 h 63"/>
                <a:gd name="T6" fmla="*/ 924 w 1011"/>
                <a:gd name="T7" fmla="*/ 0 h 63"/>
                <a:gd name="T8" fmla="*/ 923 w 1011"/>
                <a:gd name="T9" fmla="*/ 41 h 63"/>
                <a:gd name="T10" fmla="*/ 936 w 1011"/>
                <a:gd name="T11" fmla="*/ 63 h 63"/>
                <a:gd name="T12" fmla="*/ 923 w 1011"/>
                <a:gd name="T13" fmla="*/ 31 h 63"/>
                <a:gd name="T14" fmla="*/ 935 w 1011"/>
                <a:gd name="T15" fmla="*/ 21 h 63"/>
                <a:gd name="T16" fmla="*/ 866 w 1011"/>
                <a:gd name="T17" fmla="*/ 0 h 63"/>
                <a:gd name="T18" fmla="*/ 843 w 1011"/>
                <a:gd name="T19" fmla="*/ 45 h 63"/>
                <a:gd name="T20" fmla="*/ 883 w 1011"/>
                <a:gd name="T21" fmla="*/ 55 h 63"/>
                <a:gd name="T22" fmla="*/ 866 w 1011"/>
                <a:gd name="T23" fmla="*/ 52 h 63"/>
                <a:gd name="T24" fmla="*/ 873 w 1011"/>
                <a:gd name="T25" fmla="*/ 17 h 63"/>
                <a:gd name="T26" fmla="*/ 806 w 1011"/>
                <a:gd name="T27" fmla="*/ 34 h 63"/>
                <a:gd name="T28" fmla="*/ 760 w 1011"/>
                <a:gd name="T29" fmla="*/ 1 h 63"/>
                <a:gd name="T30" fmla="*/ 811 w 1011"/>
                <a:gd name="T31" fmla="*/ 63 h 63"/>
                <a:gd name="T32" fmla="*/ 706 w 1011"/>
                <a:gd name="T33" fmla="*/ 13 h 63"/>
                <a:gd name="T34" fmla="*/ 746 w 1011"/>
                <a:gd name="T35" fmla="*/ 13 h 63"/>
                <a:gd name="T36" fmla="*/ 686 w 1011"/>
                <a:gd name="T37" fmla="*/ 37 h 63"/>
                <a:gd name="T38" fmla="*/ 688 w 1011"/>
                <a:gd name="T39" fmla="*/ 1 h 63"/>
                <a:gd name="T40" fmla="*/ 634 w 1011"/>
                <a:gd name="T41" fmla="*/ 1 h 63"/>
                <a:gd name="T42" fmla="*/ 592 w 1011"/>
                <a:gd name="T43" fmla="*/ 63 h 63"/>
                <a:gd name="T44" fmla="*/ 542 w 1011"/>
                <a:gd name="T45" fmla="*/ 48 h 63"/>
                <a:gd name="T46" fmla="*/ 523 w 1011"/>
                <a:gd name="T47" fmla="*/ 17 h 63"/>
                <a:gd name="T48" fmla="*/ 546 w 1011"/>
                <a:gd name="T49" fmla="*/ 4 h 63"/>
                <a:gd name="T50" fmla="*/ 506 w 1011"/>
                <a:gd name="T51" fmla="*/ 32 h 63"/>
                <a:gd name="T52" fmla="*/ 539 w 1011"/>
                <a:gd name="T53" fmla="*/ 62 h 63"/>
                <a:gd name="T54" fmla="*/ 472 w 1011"/>
                <a:gd name="T55" fmla="*/ 63 h 63"/>
                <a:gd name="T56" fmla="*/ 414 w 1011"/>
                <a:gd name="T57" fmla="*/ 1 h 63"/>
                <a:gd name="T58" fmla="*/ 440 w 1011"/>
                <a:gd name="T59" fmla="*/ 13 h 63"/>
                <a:gd name="T60" fmla="*/ 385 w 1011"/>
                <a:gd name="T61" fmla="*/ 26 h 63"/>
                <a:gd name="T62" fmla="*/ 378 w 1011"/>
                <a:gd name="T63" fmla="*/ 13 h 63"/>
                <a:gd name="T64" fmla="*/ 390 w 1011"/>
                <a:gd name="T65" fmla="*/ 1 h 63"/>
                <a:gd name="T66" fmla="*/ 363 w 1011"/>
                <a:gd name="T67" fmla="*/ 17 h 63"/>
                <a:gd name="T68" fmla="*/ 384 w 1011"/>
                <a:gd name="T69" fmla="*/ 44 h 63"/>
                <a:gd name="T70" fmla="*/ 365 w 1011"/>
                <a:gd name="T71" fmla="*/ 46 h 63"/>
                <a:gd name="T72" fmla="*/ 393 w 1011"/>
                <a:gd name="T73" fmla="*/ 58 h 63"/>
                <a:gd name="T74" fmla="*/ 327 w 1011"/>
                <a:gd name="T75" fmla="*/ 1 h 63"/>
                <a:gd name="T76" fmla="*/ 332 w 1011"/>
                <a:gd name="T77" fmla="*/ 52 h 63"/>
                <a:gd name="T78" fmla="*/ 324 w 1011"/>
                <a:gd name="T79" fmla="*/ 25 h 63"/>
                <a:gd name="T80" fmla="*/ 269 w 1011"/>
                <a:gd name="T81" fmla="*/ 1 h 63"/>
                <a:gd name="T82" fmla="*/ 235 w 1011"/>
                <a:gd name="T83" fmla="*/ 51 h 63"/>
                <a:gd name="T84" fmla="*/ 215 w 1011"/>
                <a:gd name="T85" fmla="*/ 25 h 63"/>
                <a:gd name="T86" fmla="*/ 203 w 1011"/>
                <a:gd name="T87" fmla="*/ 63 h 63"/>
                <a:gd name="T88" fmla="*/ 135 w 1011"/>
                <a:gd name="T89" fmla="*/ 37 h 63"/>
                <a:gd name="T90" fmla="*/ 154 w 1011"/>
                <a:gd name="T91" fmla="*/ 13 h 63"/>
                <a:gd name="T92" fmla="*/ 100 w 1011"/>
                <a:gd name="T93" fmla="*/ 63 h 63"/>
                <a:gd name="T94" fmla="*/ 71 w 1011"/>
                <a:gd name="T95" fmla="*/ 1 h 63"/>
                <a:gd name="T96" fmla="*/ 87 w 1011"/>
                <a:gd name="T97" fmla="*/ 37 h 63"/>
                <a:gd name="T98" fmla="*/ 0 w 1011"/>
                <a:gd name="T99" fmla="*/ 1 h 63"/>
                <a:gd name="T100" fmla="*/ 26 w 1011"/>
                <a:gd name="T101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1" h="63">
                  <a:moveTo>
                    <a:pt x="1011" y="63"/>
                  </a:moveTo>
                  <a:cubicBezTo>
                    <a:pt x="993" y="30"/>
                    <a:pt x="993" y="30"/>
                    <a:pt x="993" y="30"/>
                  </a:cubicBezTo>
                  <a:cubicBezTo>
                    <a:pt x="1010" y="1"/>
                    <a:pt x="1010" y="1"/>
                    <a:pt x="1010" y="1"/>
                  </a:cubicBezTo>
                  <a:cubicBezTo>
                    <a:pt x="996" y="1"/>
                    <a:pt x="996" y="1"/>
                    <a:pt x="996" y="1"/>
                  </a:cubicBezTo>
                  <a:cubicBezTo>
                    <a:pt x="981" y="28"/>
                    <a:pt x="981" y="28"/>
                    <a:pt x="981" y="28"/>
                  </a:cubicBezTo>
                  <a:cubicBezTo>
                    <a:pt x="981" y="1"/>
                    <a:pt x="981" y="1"/>
                    <a:pt x="981" y="1"/>
                  </a:cubicBezTo>
                  <a:cubicBezTo>
                    <a:pt x="968" y="1"/>
                    <a:pt x="968" y="1"/>
                    <a:pt x="968" y="1"/>
                  </a:cubicBezTo>
                  <a:cubicBezTo>
                    <a:pt x="968" y="63"/>
                    <a:pt x="968" y="63"/>
                    <a:pt x="968" y="63"/>
                  </a:cubicBezTo>
                  <a:cubicBezTo>
                    <a:pt x="981" y="63"/>
                    <a:pt x="981" y="63"/>
                    <a:pt x="981" y="63"/>
                  </a:cubicBezTo>
                  <a:cubicBezTo>
                    <a:pt x="981" y="33"/>
                    <a:pt x="981" y="33"/>
                    <a:pt x="981" y="33"/>
                  </a:cubicBezTo>
                  <a:cubicBezTo>
                    <a:pt x="997" y="63"/>
                    <a:pt x="997" y="63"/>
                    <a:pt x="997" y="63"/>
                  </a:cubicBezTo>
                  <a:lnTo>
                    <a:pt x="1011" y="63"/>
                  </a:lnTo>
                  <a:close/>
                  <a:moveTo>
                    <a:pt x="950" y="63"/>
                  </a:moveTo>
                  <a:cubicBezTo>
                    <a:pt x="939" y="38"/>
                    <a:pt x="939" y="38"/>
                    <a:pt x="939" y="38"/>
                  </a:cubicBezTo>
                  <a:cubicBezTo>
                    <a:pt x="942" y="36"/>
                    <a:pt x="944" y="33"/>
                    <a:pt x="946" y="30"/>
                  </a:cubicBezTo>
                  <a:cubicBezTo>
                    <a:pt x="947" y="28"/>
                    <a:pt x="948" y="24"/>
                    <a:pt x="948" y="20"/>
                  </a:cubicBezTo>
                  <a:cubicBezTo>
                    <a:pt x="948" y="18"/>
                    <a:pt x="947" y="15"/>
                    <a:pt x="946" y="13"/>
                  </a:cubicBezTo>
                  <a:cubicBezTo>
                    <a:pt x="945" y="10"/>
                    <a:pt x="944" y="8"/>
                    <a:pt x="942" y="6"/>
                  </a:cubicBezTo>
                  <a:cubicBezTo>
                    <a:pt x="940" y="5"/>
                    <a:pt x="938" y="3"/>
                    <a:pt x="935" y="2"/>
                  </a:cubicBezTo>
                  <a:cubicBezTo>
                    <a:pt x="932" y="1"/>
                    <a:pt x="928" y="0"/>
                    <a:pt x="924" y="0"/>
                  </a:cubicBezTo>
                  <a:cubicBezTo>
                    <a:pt x="921" y="0"/>
                    <a:pt x="919" y="1"/>
                    <a:pt x="917" y="1"/>
                  </a:cubicBezTo>
                  <a:cubicBezTo>
                    <a:pt x="914" y="1"/>
                    <a:pt x="912" y="1"/>
                    <a:pt x="910" y="1"/>
                  </a:cubicBezTo>
                  <a:cubicBezTo>
                    <a:pt x="910" y="63"/>
                    <a:pt x="910" y="63"/>
                    <a:pt x="910" y="63"/>
                  </a:cubicBezTo>
                  <a:cubicBezTo>
                    <a:pt x="923" y="63"/>
                    <a:pt x="923" y="63"/>
                    <a:pt x="923" y="63"/>
                  </a:cubicBezTo>
                  <a:cubicBezTo>
                    <a:pt x="923" y="41"/>
                    <a:pt x="923" y="41"/>
                    <a:pt x="923" y="41"/>
                  </a:cubicBezTo>
                  <a:cubicBezTo>
                    <a:pt x="923" y="41"/>
                    <a:pt x="924" y="41"/>
                    <a:pt x="924" y="41"/>
                  </a:cubicBezTo>
                  <a:cubicBezTo>
                    <a:pt x="925" y="41"/>
                    <a:pt x="926" y="41"/>
                    <a:pt x="926" y="41"/>
                  </a:cubicBezTo>
                  <a:cubicBezTo>
                    <a:pt x="927" y="41"/>
                    <a:pt x="927" y="41"/>
                    <a:pt x="927" y="41"/>
                  </a:cubicBezTo>
                  <a:cubicBezTo>
                    <a:pt x="927" y="41"/>
                    <a:pt x="928" y="41"/>
                    <a:pt x="928" y="41"/>
                  </a:cubicBezTo>
                  <a:cubicBezTo>
                    <a:pt x="936" y="63"/>
                    <a:pt x="936" y="63"/>
                    <a:pt x="936" y="63"/>
                  </a:cubicBezTo>
                  <a:lnTo>
                    <a:pt x="950" y="63"/>
                  </a:lnTo>
                  <a:close/>
                  <a:moveTo>
                    <a:pt x="932" y="29"/>
                  </a:moveTo>
                  <a:cubicBezTo>
                    <a:pt x="931" y="30"/>
                    <a:pt x="928" y="31"/>
                    <a:pt x="926" y="31"/>
                  </a:cubicBezTo>
                  <a:cubicBezTo>
                    <a:pt x="924" y="31"/>
                    <a:pt x="924" y="31"/>
                    <a:pt x="924" y="31"/>
                  </a:cubicBezTo>
                  <a:cubicBezTo>
                    <a:pt x="924" y="31"/>
                    <a:pt x="923" y="31"/>
                    <a:pt x="923" y="31"/>
                  </a:cubicBezTo>
                  <a:cubicBezTo>
                    <a:pt x="923" y="12"/>
                    <a:pt x="923" y="12"/>
                    <a:pt x="923" y="12"/>
                  </a:cubicBezTo>
                  <a:cubicBezTo>
                    <a:pt x="923" y="12"/>
                    <a:pt x="924" y="12"/>
                    <a:pt x="924" y="12"/>
                  </a:cubicBezTo>
                  <a:cubicBezTo>
                    <a:pt x="925" y="12"/>
                    <a:pt x="925" y="12"/>
                    <a:pt x="926" y="12"/>
                  </a:cubicBezTo>
                  <a:cubicBezTo>
                    <a:pt x="929" y="12"/>
                    <a:pt x="931" y="13"/>
                    <a:pt x="933" y="14"/>
                  </a:cubicBezTo>
                  <a:cubicBezTo>
                    <a:pt x="934" y="16"/>
                    <a:pt x="935" y="18"/>
                    <a:pt x="935" y="21"/>
                  </a:cubicBezTo>
                  <a:cubicBezTo>
                    <a:pt x="935" y="24"/>
                    <a:pt x="934" y="27"/>
                    <a:pt x="932" y="29"/>
                  </a:cubicBezTo>
                  <a:moveTo>
                    <a:pt x="888" y="19"/>
                  </a:moveTo>
                  <a:cubicBezTo>
                    <a:pt x="887" y="15"/>
                    <a:pt x="885" y="11"/>
                    <a:pt x="883" y="9"/>
                  </a:cubicBezTo>
                  <a:cubicBezTo>
                    <a:pt x="881" y="6"/>
                    <a:pt x="879" y="4"/>
                    <a:pt x="876" y="2"/>
                  </a:cubicBezTo>
                  <a:cubicBezTo>
                    <a:pt x="873" y="1"/>
                    <a:pt x="869" y="0"/>
                    <a:pt x="866" y="0"/>
                  </a:cubicBezTo>
                  <a:cubicBezTo>
                    <a:pt x="862" y="0"/>
                    <a:pt x="859" y="1"/>
                    <a:pt x="856" y="2"/>
                  </a:cubicBezTo>
                  <a:cubicBezTo>
                    <a:pt x="853" y="4"/>
                    <a:pt x="850" y="6"/>
                    <a:pt x="848" y="9"/>
                  </a:cubicBezTo>
                  <a:cubicBezTo>
                    <a:pt x="846" y="11"/>
                    <a:pt x="844" y="15"/>
                    <a:pt x="843" y="19"/>
                  </a:cubicBezTo>
                  <a:cubicBezTo>
                    <a:pt x="842" y="23"/>
                    <a:pt x="842" y="27"/>
                    <a:pt x="842" y="32"/>
                  </a:cubicBezTo>
                  <a:cubicBezTo>
                    <a:pt x="842" y="37"/>
                    <a:pt x="842" y="41"/>
                    <a:pt x="843" y="45"/>
                  </a:cubicBezTo>
                  <a:cubicBezTo>
                    <a:pt x="844" y="49"/>
                    <a:pt x="846" y="52"/>
                    <a:pt x="848" y="55"/>
                  </a:cubicBezTo>
                  <a:cubicBezTo>
                    <a:pt x="850" y="58"/>
                    <a:pt x="853" y="60"/>
                    <a:pt x="855" y="61"/>
                  </a:cubicBezTo>
                  <a:cubicBezTo>
                    <a:pt x="858" y="63"/>
                    <a:pt x="862" y="63"/>
                    <a:pt x="865" y="63"/>
                  </a:cubicBezTo>
                  <a:cubicBezTo>
                    <a:pt x="869" y="63"/>
                    <a:pt x="872" y="63"/>
                    <a:pt x="875" y="61"/>
                  </a:cubicBezTo>
                  <a:cubicBezTo>
                    <a:pt x="878" y="60"/>
                    <a:pt x="881" y="57"/>
                    <a:pt x="883" y="55"/>
                  </a:cubicBezTo>
                  <a:cubicBezTo>
                    <a:pt x="885" y="52"/>
                    <a:pt x="887" y="49"/>
                    <a:pt x="888" y="45"/>
                  </a:cubicBezTo>
                  <a:cubicBezTo>
                    <a:pt x="889" y="41"/>
                    <a:pt x="889" y="36"/>
                    <a:pt x="889" y="32"/>
                  </a:cubicBezTo>
                  <a:cubicBezTo>
                    <a:pt x="889" y="27"/>
                    <a:pt x="889" y="22"/>
                    <a:pt x="888" y="19"/>
                  </a:cubicBezTo>
                  <a:moveTo>
                    <a:pt x="873" y="47"/>
                  </a:moveTo>
                  <a:cubicBezTo>
                    <a:pt x="871" y="50"/>
                    <a:pt x="869" y="52"/>
                    <a:pt x="866" y="52"/>
                  </a:cubicBezTo>
                  <a:cubicBezTo>
                    <a:pt x="862" y="52"/>
                    <a:pt x="860" y="50"/>
                    <a:pt x="858" y="47"/>
                  </a:cubicBezTo>
                  <a:cubicBezTo>
                    <a:pt x="856" y="43"/>
                    <a:pt x="855" y="38"/>
                    <a:pt x="855" y="32"/>
                  </a:cubicBezTo>
                  <a:cubicBezTo>
                    <a:pt x="855" y="25"/>
                    <a:pt x="856" y="20"/>
                    <a:pt x="858" y="17"/>
                  </a:cubicBezTo>
                  <a:cubicBezTo>
                    <a:pt x="860" y="13"/>
                    <a:pt x="862" y="11"/>
                    <a:pt x="866" y="11"/>
                  </a:cubicBezTo>
                  <a:cubicBezTo>
                    <a:pt x="869" y="11"/>
                    <a:pt x="871" y="13"/>
                    <a:pt x="873" y="17"/>
                  </a:cubicBezTo>
                  <a:cubicBezTo>
                    <a:pt x="875" y="20"/>
                    <a:pt x="876" y="25"/>
                    <a:pt x="876" y="32"/>
                  </a:cubicBezTo>
                  <a:cubicBezTo>
                    <a:pt x="876" y="38"/>
                    <a:pt x="875" y="43"/>
                    <a:pt x="873" y="47"/>
                  </a:cubicBezTo>
                  <a:moveTo>
                    <a:pt x="826" y="1"/>
                  </a:moveTo>
                  <a:cubicBezTo>
                    <a:pt x="812" y="1"/>
                    <a:pt x="812" y="1"/>
                    <a:pt x="812" y="1"/>
                  </a:cubicBezTo>
                  <a:cubicBezTo>
                    <a:pt x="806" y="34"/>
                    <a:pt x="806" y="34"/>
                    <a:pt x="806" y="34"/>
                  </a:cubicBezTo>
                  <a:cubicBezTo>
                    <a:pt x="795" y="1"/>
                    <a:pt x="795" y="1"/>
                    <a:pt x="795" y="1"/>
                  </a:cubicBezTo>
                  <a:cubicBezTo>
                    <a:pt x="791" y="1"/>
                    <a:pt x="791" y="1"/>
                    <a:pt x="791" y="1"/>
                  </a:cubicBezTo>
                  <a:cubicBezTo>
                    <a:pt x="780" y="34"/>
                    <a:pt x="780" y="34"/>
                    <a:pt x="780" y="34"/>
                  </a:cubicBezTo>
                  <a:cubicBezTo>
                    <a:pt x="774" y="1"/>
                    <a:pt x="774" y="1"/>
                    <a:pt x="774" y="1"/>
                  </a:cubicBezTo>
                  <a:cubicBezTo>
                    <a:pt x="760" y="1"/>
                    <a:pt x="760" y="1"/>
                    <a:pt x="760" y="1"/>
                  </a:cubicBezTo>
                  <a:cubicBezTo>
                    <a:pt x="775" y="63"/>
                    <a:pt x="775" y="63"/>
                    <a:pt x="775" y="63"/>
                  </a:cubicBezTo>
                  <a:cubicBezTo>
                    <a:pt x="780" y="63"/>
                    <a:pt x="780" y="63"/>
                    <a:pt x="780" y="63"/>
                  </a:cubicBezTo>
                  <a:cubicBezTo>
                    <a:pt x="793" y="28"/>
                    <a:pt x="793" y="28"/>
                    <a:pt x="793" y="28"/>
                  </a:cubicBezTo>
                  <a:cubicBezTo>
                    <a:pt x="806" y="63"/>
                    <a:pt x="806" y="63"/>
                    <a:pt x="806" y="63"/>
                  </a:cubicBezTo>
                  <a:cubicBezTo>
                    <a:pt x="811" y="63"/>
                    <a:pt x="811" y="63"/>
                    <a:pt x="811" y="63"/>
                  </a:cubicBezTo>
                  <a:lnTo>
                    <a:pt x="826" y="1"/>
                  </a:lnTo>
                  <a:close/>
                  <a:moveTo>
                    <a:pt x="746" y="13"/>
                  </a:moveTo>
                  <a:cubicBezTo>
                    <a:pt x="746" y="1"/>
                    <a:pt x="746" y="1"/>
                    <a:pt x="746" y="1"/>
                  </a:cubicBezTo>
                  <a:cubicBezTo>
                    <a:pt x="706" y="1"/>
                    <a:pt x="706" y="1"/>
                    <a:pt x="706" y="1"/>
                  </a:cubicBezTo>
                  <a:cubicBezTo>
                    <a:pt x="706" y="13"/>
                    <a:pt x="706" y="13"/>
                    <a:pt x="706" y="13"/>
                  </a:cubicBezTo>
                  <a:cubicBezTo>
                    <a:pt x="719" y="13"/>
                    <a:pt x="719" y="13"/>
                    <a:pt x="719" y="13"/>
                  </a:cubicBezTo>
                  <a:cubicBezTo>
                    <a:pt x="719" y="63"/>
                    <a:pt x="719" y="63"/>
                    <a:pt x="719" y="63"/>
                  </a:cubicBezTo>
                  <a:cubicBezTo>
                    <a:pt x="732" y="63"/>
                    <a:pt x="732" y="63"/>
                    <a:pt x="732" y="63"/>
                  </a:cubicBezTo>
                  <a:cubicBezTo>
                    <a:pt x="732" y="13"/>
                    <a:pt x="732" y="13"/>
                    <a:pt x="732" y="13"/>
                  </a:cubicBezTo>
                  <a:lnTo>
                    <a:pt x="746" y="13"/>
                  </a:lnTo>
                  <a:close/>
                  <a:moveTo>
                    <a:pt x="688" y="63"/>
                  </a:moveTo>
                  <a:cubicBezTo>
                    <a:pt x="688" y="51"/>
                    <a:pt x="688" y="51"/>
                    <a:pt x="688" y="51"/>
                  </a:cubicBezTo>
                  <a:cubicBezTo>
                    <a:pt x="669" y="51"/>
                    <a:pt x="669" y="51"/>
                    <a:pt x="669" y="51"/>
                  </a:cubicBezTo>
                  <a:cubicBezTo>
                    <a:pt x="669" y="37"/>
                    <a:pt x="669" y="37"/>
                    <a:pt x="669" y="37"/>
                  </a:cubicBezTo>
                  <a:cubicBezTo>
                    <a:pt x="686" y="37"/>
                    <a:pt x="686" y="37"/>
                    <a:pt x="686" y="37"/>
                  </a:cubicBezTo>
                  <a:cubicBezTo>
                    <a:pt x="686" y="25"/>
                    <a:pt x="686" y="25"/>
                    <a:pt x="686" y="25"/>
                  </a:cubicBezTo>
                  <a:cubicBezTo>
                    <a:pt x="669" y="25"/>
                    <a:pt x="669" y="25"/>
                    <a:pt x="669" y="25"/>
                  </a:cubicBezTo>
                  <a:cubicBezTo>
                    <a:pt x="669" y="13"/>
                    <a:pt x="669" y="13"/>
                    <a:pt x="669" y="13"/>
                  </a:cubicBezTo>
                  <a:cubicBezTo>
                    <a:pt x="688" y="13"/>
                    <a:pt x="688" y="13"/>
                    <a:pt x="688" y="13"/>
                  </a:cubicBezTo>
                  <a:cubicBezTo>
                    <a:pt x="688" y="1"/>
                    <a:pt x="688" y="1"/>
                    <a:pt x="688" y="1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6" y="63"/>
                    <a:pt x="656" y="63"/>
                    <a:pt x="656" y="63"/>
                  </a:cubicBezTo>
                  <a:lnTo>
                    <a:pt x="688" y="63"/>
                  </a:lnTo>
                  <a:close/>
                  <a:moveTo>
                    <a:pt x="634" y="63"/>
                  </a:moveTo>
                  <a:cubicBezTo>
                    <a:pt x="634" y="1"/>
                    <a:pt x="634" y="1"/>
                    <a:pt x="634" y="1"/>
                  </a:cubicBezTo>
                  <a:cubicBezTo>
                    <a:pt x="621" y="1"/>
                    <a:pt x="621" y="1"/>
                    <a:pt x="621" y="1"/>
                  </a:cubicBezTo>
                  <a:cubicBezTo>
                    <a:pt x="621" y="32"/>
                    <a:pt x="621" y="32"/>
                    <a:pt x="621" y="32"/>
                  </a:cubicBezTo>
                  <a:cubicBezTo>
                    <a:pt x="596" y="0"/>
                    <a:pt x="596" y="0"/>
                    <a:pt x="596" y="0"/>
                  </a:cubicBezTo>
                  <a:cubicBezTo>
                    <a:pt x="592" y="1"/>
                    <a:pt x="592" y="1"/>
                    <a:pt x="592" y="1"/>
                  </a:cubicBezTo>
                  <a:cubicBezTo>
                    <a:pt x="592" y="63"/>
                    <a:pt x="592" y="63"/>
                    <a:pt x="592" y="63"/>
                  </a:cubicBezTo>
                  <a:cubicBezTo>
                    <a:pt x="605" y="63"/>
                    <a:pt x="605" y="63"/>
                    <a:pt x="605" y="63"/>
                  </a:cubicBezTo>
                  <a:cubicBezTo>
                    <a:pt x="605" y="31"/>
                    <a:pt x="605" y="31"/>
                    <a:pt x="605" y="31"/>
                  </a:cubicBezTo>
                  <a:cubicBezTo>
                    <a:pt x="630" y="63"/>
                    <a:pt x="630" y="63"/>
                    <a:pt x="630" y="63"/>
                  </a:cubicBezTo>
                  <a:lnTo>
                    <a:pt x="634" y="63"/>
                  </a:lnTo>
                  <a:close/>
                  <a:moveTo>
                    <a:pt x="542" y="48"/>
                  </a:moveTo>
                  <a:cubicBezTo>
                    <a:pt x="539" y="50"/>
                    <a:pt x="536" y="52"/>
                    <a:pt x="533" y="52"/>
                  </a:cubicBezTo>
                  <a:cubicBezTo>
                    <a:pt x="528" y="52"/>
                    <a:pt x="525" y="50"/>
                    <a:pt x="523" y="46"/>
                  </a:cubicBezTo>
                  <a:cubicBezTo>
                    <a:pt x="520" y="43"/>
                    <a:pt x="519" y="38"/>
                    <a:pt x="519" y="31"/>
                  </a:cubicBezTo>
                  <a:cubicBezTo>
                    <a:pt x="519" y="28"/>
                    <a:pt x="519" y="25"/>
                    <a:pt x="520" y="23"/>
                  </a:cubicBezTo>
                  <a:cubicBezTo>
                    <a:pt x="521" y="21"/>
                    <a:pt x="522" y="19"/>
                    <a:pt x="523" y="17"/>
                  </a:cubicBezTo>
                  <a:cubicBezTo>
                    <a:pt x="524" y="15"/>
                    <a:pt x="525" y="14"/>
                    <a:pt x="527" y="13"/>
                  </a:cubicBezTo>
                  <a:cubicBezTo>
                    <a:pt x="529" y="12"/>
                    <a:pt x="530" y="12"/>
                    <a:pt x="532" y="12"/>
                  </a:cubicBezTo>
                  <a:cubicBezTo>
                    <a:pt x="534" y="12"/>
                    <a:pt x="536" y="12"/>
                    <a:pt x="537" y="13"/>
                  </a:cubicBezTo>
                  <a:cubicBezTo>
                    <a:pt x="539" y="13"/>
                    <a:pt x="540" y="14"/>
                    <a:pt x="542" y="15"/>
                  </a:cubicBezTo>
                  <a:cubicBezTo>
                    <a:pt x="546" y="4"/>
                    <a:pt x="546" y="4"/>
                    <a:pt x="546" y="4"/>
                  </a:cubicBezTo>
                  <a:cubicBezTo>
                    <a:pt x="542" y="1"/>
                    <a:pt x="537" y="0"/>
                    <a:pt x="532" y="0"/>
                  </a:cubicBezTo>
                  <a:cubicBezTo>
                    <a:pt x="528" y="0"/>
                    <a:pt x="525" y="1"/>
                    <a:pt x="521" y="2"/>
                  </a:cubicBezTo>
                  <a:cubicBezTo>
                    <a:pt x="518" y="4"/>
                    <a:pt x="515" y="6"/>
                    <a:pt x="513" y="9"/>
                  </a:cubicBezTo>
                  <a:cubicBezTo>
                    <a:pt x="511" y="12"/>
                    <a:pt x="509" y="15"/>
                    <a:pt x="508" y="19"/>
                  </a:cubicBezTo>
                  <a:cubicBezTo>
                    <a:pt x="506" y="23"/>
                    <a:pt x="506" y="27"/>
                    <a:pt x="506" y="32"/>
                  </a:cubicBezTo>
                  <a:cubicBezTo>
                    <a:pt x="506" y="37"/>
                    <a:pt x="506" y="41"/>
                    <a:pt x="508" y="45"/>
                  </a:cubicBezTo>
                  <a:cubicBezTo>
                    <a:pt x="509" y="49"/>
                    <a:pt x="511" y="52"/>
                    <a:pt x="513" y="55"/>
                  </a:cubicBezTo>
                  <a:cubicBezTo>
                    <a:pt x="516" y="58"/>
                    <a:pt x="518" y="60"/>
                    <a:pt x="521" y="61"/>
                  </a:cubicBezTo>
                  <a:cubicBezTo>
                    <a:pt x="525" y="63"/>
                    <a:pt x="528" y="63"/>
                    <a:pt x="532" y="63"/>
                  </a:cubicBezTo>
                  <a:cubicBezTo>
                    <a:pt x="534" y="63"/>
                    <a:pt x="537" y="63"/>
                    <a:pt x="539" y="62"/>
                  </a:cubicBezTo>
                  <a:cubicBezTo>
                    <a:pt x="542" y="62"/>
                    <a:pt x="544" y="61"/>
                    <a:pt x="546" y="59"/>
                  </a:cubicBezTo>
                  <a:lnTo>
                    <a:pt x="542" y="48"/>
                  </a:lnTo>
                  <a:close/>
                  <a:moveTo>
                    <a:pt x="485" y="1"/>
                  </a:moveTo>
                  <a:cubicBezTo>
                    <a:pt x="472" y="1"/>
                    <a:pt x="472" y="1"/>
                    <a:pt x="472" y="1"/>
                  </a:cubicBezTo>
                  <a:cubicBezTo>
                    <a:pt x="472" y="63"/>
                    <a:pt x="472" y="63"/>
                    <a:pt x="472" y="63"/>
                  </a:cubicBezTo>
                  <a:cubicBezTo>
                    <a:pt x="485" y="63"/>
                    <a:pt x="485" y="63"/>
                    <a:pt x="485" y="63"/>
                  </a:cubicBezTo>
                  <a:lnTo>
                    <a:pt x="485" y="1"/>
                  </a:lnTo>
                  <a:close/>
                  <a:moveTo>
                    <a:pt x="453" y="13"/>
                  </a:moveTo>
                  <a:cubicBezTo>
                    <a:pt x="453" y="1"/>
                    <a:pt x="453" y="1"/>
                    <a:pt x="453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4" y="13"/>
                    <a:pt x="414" y="13"/>
                    <a:pt x="414" y="13"/>
                  </a:cubicBezTo>
                  <a:cubicBezTo>
                    <a:pt x="427" y="13"/>
                    <a:pt x="427" y="13"/>
                    <a:pt x="427" y="13"/>
                  </a:cubicBezTo>
                  <a:cubicBezTo>
                    <a:pt x="427" y="63"/>
                    <a:pt x="427" y="63"/>
                    <a:pt x="427" y="63"/>
                  </a:cubicBezTo>
                  <a:cubicBezTo>
                    <a:pt x="440" y="63"/>
                    <a:pt x="440" y="63"/>
                    <a:pt x="440" y="63"/>
                  </a:cubicBezTo>
                  <a:cubicBezTo>
                    <a:pt x="440" y="13"/>
                    <a:pt x="440" y="13"/>
                    <a:pt x="440" y="13"/>
                  </a:cubicBezTo>
                  <a:lnTo>
                    <a:pt x="453" y="13"/>
                  </a:lnTo>
                  <a:close/>
                  <a:moveTo>
                    <a:pt x="397" y="40"/>
                  </a:moveTo>
                  <a:cubicBezTo>
                    <a:pt x="396" y="39"/>
                    <a:pt x="396" y="37"/>
                    <a:pt x="395" y="36"/>
                  </a:cubicBezTo>
                  <a:cubicBezTo>
                    <a:pt x="394" y="34"/>
                    <a:pt x="392" y="33"/>
                    <a:pt x="391" y="31"/>
                  </a:cubicBezTo>
                  <a:cubicBezTo>
                    <a:pt x="389" y="30"/>
                    <a:pt x="387" y="28"/>
                    <a:pt x="385" y="26"/>
                  </a:cubicBezTo>
                  <a:cubicBezTo>
                    <a:pt x="383" y="25"/>
                    <a:pt x="382" y="24"/>
                    <a:pt x="381" y="23"/>
                  </a:cubicBezTo>
                  <a:cubicBezTo>
                    <a:pt x="380" y="22"/>
                    <a:pt x="379" y="22"/>
                    <a:pt x="378" y="21"/>
                  </a:cubicBezTo>
                  <a:cubicBezTo>
                    <a:pt x="377" y="20"/>
                    <a:pt x="377" y="19"/>
                    <a:pt x="377" y="19"/>
                  </a:cubicBezTo>
                  <a:cubicBezTo>
                    <a:pt x="376" y="18"/>
                    <a:pt x="376" y="17"/>
                    <a:pt x="376" y="16"/>
                  </a:cubicBezTo>
                  <a:cubicBezTo>
                    <a:pt x="376" y="15"/>
                    <a:pt x="377" y="14"/>
                    <a:pt x="378" y="13"/>
                  </a:cubicBezTo>
                  <a:cubicBezTo>
                    <a:pt x="379" y="12"/>
                    <a:pt x="380" y="12"/>
                    <a:pt x="382" y="12"/>
                  </a:cubicBezTo>
                  <a:cubicBezTo>
                    <a:pt x="384" y="12"/>
                    <a:pt x="385" y="12"/>
                    <a:pt x="387" y="13"/>
                  </a:cubicBezTo>
                  <a:cubicBezTo>
                    <a:pt x="389" y="14"/>
                    <a:pt x="391" y="15"/>
                    <a:pt x="392" y="16"/>
                  </a:cubicBezTo>
                  <a:cubicBezTo>
                    <a:pt x="396" y="4"/>
                    <a:pt x="396" y="4"/>
                    <a:pt x="396" y="4"/>
                  </a:cubicBezTo>
                  <a:cubicBezTo>
                    <a:pt x="394" y="3"/>
                    <a:pt x="392" y="2"/>
                    <a:pt x="390" y="1"/>
                  </a:cubicBezTo>
                  <a:cubicBezTo>
                    <a:pt x="387" y="0"/>
                    <a:pt x="384" y="0"/>
                    <a:pt x="382" y="0"/>
                  </a:cubicBezTo>
                  <a:cubicBezTo>
                    <a:pt x="379" y="0"/>
                    <a:pt x="376" y="1"/>
                    <a:pt x="374" y="1"/>
                  </a:cubicBezTo>
                  <a:cubicBezTo>
                    <a:pt x="371" y="2"/>
                    <a:pt x="370" y="4"/>
                    <a:pt x="368" y="5"/>
                  </a:cubicBezTo>
                  <a:cubicBezTo>
                    <a:pt x="366" y="7"/>
                    <a:pt x="365" y="9"/>
                    <a:pt x="364" y="11"/>
                  </a:cubicBezTo>
                  <a:cubicBezTo>
                    <a:pt x="364" y="13"/>
                    <a:pt x="363" y="15"/>
                    <a:pt x="363" y="17"/>
                  </a:cubicBezTo>
                  <a:cubicBezTo>
                    <a:pt x="363" y="20"/>
                    <a:pt x="364" y="24"/>
                    <a:pt x="366" y="27"/>
                  </a:cubicBezTo>
                  <a:cubicBezTo>
                    <a:pt x="368" y="29"/>
                    <a:pt x="371" y="32"/>
                    <a:pt x="375" y="35"/>
                  </a:cubicBezTo>
                  <a:cubicBezTo>
                    <a:pt x="377" y="37"/>
                    <a:pt x="379" y="38"/>
                    <a:pt x="380" y="39"/>
                  </a:cubicBezTo>
                  <a:cubicBezTo>
                    <a:pt x="381" y="40"/>
                    <a:pt x="382" y="41"/>
                    <a:pt x="383" y="42"/>
                  </a:cubicBezTo>
                  <a:cubicBezTo>
                    <a:pt x="383" y="43"/>
                    <a:pt x="384" y="43"/>
                    <a:pt x="384" y="44"/>
                  </a:cubicBezTo>
                  <a:cubicBezTo>
                    <a:pt x="384" y="45"/>
                    <a:pt x="385" y="46"/>
                    <a:pt x="385" y="46"/>
                  </a:cubicBezTo>
                  <a:cubicBezTo>
                    <a:pt x="385" y="48"/>
                    <a:pt x="384" y="49"/>
                    <a:pt x="383" y="50"/>
                  </a:cubicBezTo>
                  <a:cubicBezTo>
                    <a:pt x="382" y="51"/>
                    <a:pt x="381" y="52"/>
                    <a:pt x="379" y="52"/>
                  </a:cubicBezTo>
                  <a:cubicBezTo>
                    <a:pt x="377" y="52"/>
                    <a:pt x="374" y="51"/>
                    <a:pt x="372" y="50"/>
                  </a:cubicBezTo>
                  <a:cubicBezTo>
                    <a:pt x="370" y="49"/>
                    <a:pt x="367" y="48"/>
                    <a:pt x="365" y="46"/>
                  </a:cubicBezTo>
                  <a:cubicBezTo>
                    <a:pt x="362" y="58"/>
                    <a:pt x="362" y="58"/>
                    <a:pt x="362" y="58"/>
                  </a:cubicBezTo>
                  <a:cubicBezTo>
                    <a:pt x="364" y="60"/>
                    <a:pt x="367" y="61"/>
                    <a:pt x="370" y="62"/>
                  </a:cubicBezTo>
                  <a:cubicBezTo>
                    <a:pt x="373" y="63"/>
                    <a:pt x="376" y="63"/>
                    <a:pt x="379" y="63"/>
                  </a:cubicBezTo>
                  <a:cubicBezTo>
                    <a:pt x="382" y="63"/>
                    <a:pt x="385" y="63"/>
                    <a:pt x="387" y="62"/>
                  </a:cubicBezTo>
                  <a:cubicBezTo>
                    <a:pt x="389" y="61"/>
                    <a:pt x="391" y="60"/>
                    <a:pt x="393" y="58"/>
                  </a:cubicBezTo>
                  <a:cubicBezTo>
                    <a:pt x="394" y="56"/>
                    <a:pt x="396" y="54"/>
                    <a:pt x="396" y="52"/>
                  </a:cubicBezTo>
                  <a:cubicBezTo>
                    <a:pt x="397" y="50"/>
                    <a:pt x="397" y="48"/>
                    <a:pt x="397" y="45"/>
                  </a:cubicBezTo>
                  <a:cubicBezTo>
                    <a:pt x="397" y="44"/>
                    <a:pt x="397" y="42"/>
                    <a:pt x="397" y="40"/>
                  </a:cubicBezTo>
                  <a:moveTo>
                    <a:pt x="348" y="63"/>
                  </a:moveTo>
                  <a:cubicBezTo>
                    <a:pt x="327" y="1"/>
                    <a:pt x="327" y="1"/>
                    <a:pt x="327" y="1"/>
                  </a:cubicBezTo>
                  <a:cubicBezTo>
                    <a:pt x="321" y="1"/>
                    <a:pt x="321" y="1"/>
                    <a:pt x="321" y="1"/>
                  </a:cubicBezTo>
                  <a:cubicBezTo>
                    <a:pt x="301" y="63"/>
                    <a:pt x="301" y="63"/>
                    <a:pt x="301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6" y="52"/>
                    <a:pt x="316" y="52"/>
                    <a:pt x="316" y="52"/>
                  </a:cubicBezTo>
                  <a:cubicBezTo>
                    <a:pt x="332" y="52"/>
                    <a:pt x="332" y="52"/>
                    <a:pt x="332" y="52"/>
                  </a:cubicBezTo>
                  <a:cubicBezTo>
                    <a:pt x="335" y="63"/>
                    <a:pt x="335" y="63"/>
                    <a:pt x="335" y="63"/>
                  </a:cubicBezTo>
                  <a:lnTo>
                    <a:pt x="348" y="63"/>
                  </a:lnTo>
                  <a:close/>
                  <a:moveTo>
                    <a:pt x="328" y="41"/>
                  </a:moveTo>
                  <a:cubicBezTo>
                    <a:pt x="320" y="41"/>
                    <a:pt x="320" y="41"/>
                    <a:pt x="320" y="41"/>
                  </a:cubicBezTo>
                  <a:cubicBezTo>
                    <a:pt x="324" y="25"/>
                    <a:pt x="324" y="25"/>
                    <a:pt x="324" y="25"/>
                  </a:cubicBezTo>
                  <a:lnTo>
                    <a:pt x="328" y="41"/>
                  </a:lnTo>
                  <a:close/>
                  <a:moveTo>
                    <a:pt x="287" y="63"/>
                  </a:moveTo>
                  <a:cubicBezTo>
                    <a:pt x="287" y="51"/>
                    <a:pt x="287" y="51"/>
                    <a:pt x="287" y="51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56" y="1"/>
                    <a:pt x="256" y="1"/>
                    <a:pt x="256" y="1"/>
                  </a:cubicBezTo>
                  <a:cubicBezTo>
                    <a:pt x="256" y="63"/>
                    <a:pt x="256" y="63"/>
                    <a:pt x="256" y="63"/>
                  </a:cubicBezTo>
                  <a:lnTo>
                    <a:pt x="287" y="63"/>
                  </a:lnTo>
                  <a:close/>
                  <a:moveTo>
                    <a:pt x="235" y="63"/>
                  </a:moveTo>
                  <a:cubicBezTo>
                    <a:pt x="235" y="51"/>
                    <a:pt x="235" y="51"/>
                    <a:pt x="235" y="51"/>
                  </a:cubicBezTo>
                  <a:cubicBezTo>
                    <a:pt x="215" y="51"/>
                    <a:pt x="215" y="51"/>
                    <a:pt x="215" y="51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32" y="37"/>
                    <a:pt x="232" y="37"/>
                    <a:pt x="232" y="37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15" y="25"/>
                    <a:pt x="215" y="25"/>
                    <a:pt x="215" y="25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35" y="1"/>
                    <a:pt x="235" y="1"/>
                    <a:pt x="235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63"/>
                    <a:pt x="203" y="63"/>
                    <a:pt x="203" y="63"/>
                  </a:cubicBezTo>
                  <a:lnTo>
                    <a:pt x="235" y="63"/>
                  </a:lnTo>
                  <a:close/>
                  <a:moveTo>
                    <a:pt x="154" y="63"/>
                  </a:moveTo>
                  <a:cubicBezTo>
                    <a:pt x="154" y="51"/>
                    <a:pt x="154" y="51"/>
                    <a:pt x="154" y="51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63"/>
                    <a:pt x="123" y="63"/>
                    <a:pt x="123" y="63"/>
                  </a:cubicBezTo>
                  <a:lnTo>
                    <a:pt x="154" y="63"/>
                  </a:lnTo>
                  <a:close/>
                  <a:moveTo>
                    <a:pt x="100" y="63"/>
                  </a:moveTo>
                  <a:cubicBezTo>
                    <a:pt x="100" y="1"/>
                    <a:pt x="100" y="1"/>
                    <a:pt x="100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63"/>
                    <a:pt x="87" y="63"/>
                    <a:pt x="87" y="63"/>
                  </a:cubicBezTo>
                  <a:lnTo>
                    <a:pt x="100" y="63"/>
                  </a:lnTo>
                  <a:close/>
                  <a:moveTo>
                    <a:pt x="40" y="13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13"/>
                    <a:pt x="26" y="13"/>
                    <a:pt x="26" y="13"/>
                  </a:cubicBezTo>
                  <a:lnTo>
                    <a:pt x="40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16671" y="1625353"/>
            <a:ext cx="3584429" cy="1670297"/>
          </a:xfrm>
        </p:spPr>
        <p:txBody>
          <a:bodyPr>
            <a:noAutofit/>
          </a:bodyPr>
          <a:lstStyle>
            <a:lvl1pPr algn="l"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16670" y="3816769"/>
            <a:ext cx="2333336" cy="764252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</a:p>
          <a:p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649913" y="98107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588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1 kolom, g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sp>
        <p:nvSpPr>
          <p:cNvPr id="13" name="Rounded Rectangle 12"/>
          <p:cNvSpPr/>
          <p:nvPr userDrawn="1"/>
        </p:nvSpPr>
        <p:spPr>
          <a:xfrm>
            <a:off x="142875" y="1081088"/>
            <a:ext cx="8856000" cy="3954066"/>
          </a:xfrm>
          <a:prstGeom prst="roundRect">
            <a:avLst>
              <a:gd name="adj" fmla="val 2626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4" name="Content Placeholder 8"/>
          <p:cNvSpPr>
            <a:spLocks noGrp="1"/>
          </p:cNvSpPr>
          <p:nvPr>
            <p:ph sz="quarter" idx="14"/>
          </p:nvPr>
        </p:nvSpPr>
        <p:spPr>
          <a:xfrm>
            <a:off x="287337" y="1188244"/>
            <a:ext cx="8568000" cy="373737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000" y="108000"/>
            <a:ext cx="8856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2962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, 1 kolom, g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081088"/>
            <a:ext cx="8856000" cy="3954066"/>
          </a:xfrm>
          <a:prstGeom prst="roundRect">
            <a:avLst>
              <a:gd name="adj" fmla="val 306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>
              <a:buNone/>
              <a:defRPr sz="75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000" y="108000"/>
            <a:ext cx="8856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73074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met header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081088"/>
            <a:ext cx="8856000" cy="3521869"/>
          </a:xfrm>
          <a:prstGeom prst="roundRect">
            <a:avLst>
              <a:gd name="adj" fmla="val 3062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75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4000" y="108000"/>
            <a:ext cx="8856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13" name="Groeperen 12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14" name="Rechthoek 13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5" name="Picture 21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865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08347"/>
            <a:ext cx="8856000" cy="4494609"/>
          </a:xfrm>
          <a:prstGeom prst="roundRect">
            <a:avLst>
              <a:gd name="adj" fmla="val 2376"/>
            </a:avLst>
          </a:prstGeo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>
              <a:buNone/>
              <a:defRPr sz="75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8" name="Groeperen 7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9" name="Rechthoek 8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0" name="Picture 2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3244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gee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08349"/>
            <a:ext cx="8856000" cy="4494608"/>
          </a:xfrm>
          <a:prstGeom prst="roundRect">
            <a:avLst>
              <a:gd name="adj" fmla="val 2349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287339" y="213917"/>
            <a:ext cx="8569325" cy="428069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10" name="Groeperen 9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11" name="Rechthoek 10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3" name="Picture 21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3812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geen header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08349"/>
            <a:ext cx="8856000" cy="4926806"/>
          </a:xfrm>
          <a:prstGeom prst="roundRect">
            <a:avLst>
              <a:gd name="adj" fmla="val 2164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7340" y="216000"/>
            <a:ext cx="8569324" cy="47096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85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, geen header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08349"/>
            <a:ext cx="8856000" cy="4926806"/>
          </a:xfrm>
          <a:prstGeom prst="roundRect">
            <a:avLst>
              <a:gd name="adj" fmla="val 2163"/>
            </a:avLst>
          </a:prstGeo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>
              <a:buNone/>
              <a:defRPr sz="75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05746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42875" y="1081088"/>
            <a:ext cx="8856000" cy="3521869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87338" y="1188244"/>
            <a:ext cx="4213226" cy="330636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4645025" y="1188244"/>
            <a:ext cx="4210975" cy="330636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08000"/>
            <a:ext cx="8856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195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recht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42875" y="1081088"/>
            <a:ext cx="8856000" cy="3521869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87338" y="1188244"/>
            <a:ext cx="4213225" cy="330636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45026" y="1188244"/>
            <a:ext cx="4211638" cy="3306367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75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08000"/>
            <a:ext cx="8856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8761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link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7338" y="1188244"/>
            <a:ext cx="4212000" cy="3306367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5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42875" y="1081087"/>
            <a:ext cx="8856000" cy="3521870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5026" y="1188244"/>
            <a:ext cx="4207238" cy="330636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08000"/>
            <a:ext cx="8856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943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2868"/>
            <a:ext cx="8706911" cy="583574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71525"/>
            <a:ext cx="8732668" cy="3860765"/>
          </a:xfrm>
        </p:spPr>
        <p:txBody>
          <a:bodyPr/>
          <a:lstStyle>
            <a:lvl1pPr>
              <a:buClr>
                <a:schemeClr val="accent2"/>
              </a:buClr>
              <a:buSzPct val="75000"/>
              <a:defRPr/>
            </a:lvl1pPr>
            <a:lvl2pPr>
              <a:buClr>
                <a:schemeClr val="accent2"/>
              </a:buClr>
              <a:buSzPct val="75000"/>
              <a:defRPr/>
            </a:lvl2pPr>
            <a:lvl3pPr>
              <a:buClr>
                <a:schemeClr val="accent2"/>
              </a:buClr>
              <a:buSzPct val="75000"/>
              <a:defRPr/>
            </a:lvl3pPr>
            <a:lvl4pPr>
              <a:buClr>
                <a:schemeClr val="accent2"/>
              </a:buClr>
              <a:buSzPct val="75000"/>
              <a:defRPr/>
            </a:lvl4pPr>
            <a:lvl5pPr>
              <a:buClr>
                <a:schemeClr val="accent2"/>
              </a:buClr>
              <a:buSzPct val="75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04800" y="48411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ED8C31-08EA-44FA-838E-8225086AB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19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, recht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42876" y="1081088"/>
            <a:ext cx="4357687" cy="3521869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45025" y="1081087"/>
            <a:ext cx="4356101" cy="3521870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75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000" y="108000"/>
            <a:ext cx="8856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17" name="Rechthoek 16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8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1244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, link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5025" y="1081088"/>
            <a:ext cx="4356099" cy="3521869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 marL="108000" indent="-10800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42876" y="1081088"/>
            <a:ext cx="4357687" cy="3521869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5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nl-NL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000" y="108000"/>
            <a:ext cx="8856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17" name="Rechthoek 16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8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4103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5026" y="1081087"/>
            <a:ext cx="4356100" cy="3521870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142876" y="1081087"/>
            <a:ext cx="4357687" cy="3521870"/>
          </a:xfrm>
          <a:prstGeom prst="roundRect">
            <a:avLst>
              <a:gd name="adj" fmla="val 3274"/>
            </a:avLst>
          </a:prstGeom>
          <a:ln w="12700">
            <a:solidFill>
              <a:schemeClr val="accent1"/>
            </a:solidFill>
          </a:ln>
        </p:spPr>
        <p:txBody>
          <a:bodyPr lIns="97200" tIns="64800" rIns="144000" bIns="144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4000" y="108000"/>
            <a:ext cx="8856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13" name="Groeperen 12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17" name="Rechthoek 16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8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462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645026" y="1081088"/>
            <a:ext cx="4356100" cy="3521869"/>
          </a:xfrm>
          <a:prstGeom prst="roundRect">
            <a:avLst>
              <a:gd name="adj" fmla="val 3274"/>
            </a:avLst>
          </a:prstGeom>
          <a:ln w="12700">
            <a:solidFill>
              <a:schemeClr val="accent1"/>
            </a:solidFill>
          </a:ln>
        </p:spPr>
        <p:txBody>
          <a:bodyPr lIns="97200" tIns="64800" rIns="144000" bIns="144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42876" y="1081088"/>
            <a:ext cx="4357688" cy="3521869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4000" y="108000"/>
            <a:ext cx="8856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13" name="Groeperen 12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17" name="Rechthoek 16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8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5683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42875" y="1081088"/>
            <a:ext cx="8858250" cy="3521869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87337" y="1188244"/>
            <a:ext cx="2761200" cy="330636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6098400" y="1188244"/>
            <a:ext cx="2761200" cy="330636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3193200" y="1188244"/>
            <a:ext cx="2761200" cy="330636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4000" y="108000"/>
            <a:ext cx="8856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19" name="Groeperen 18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21" name="Rechthoek 20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3866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43507" y="1081088"/>
            <a:ext cx="2852106" cy="3521869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  <a:ln>
            <a:noFill/>
          </a:ln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1754" y="1081088"/>
            <a:ext cx="2872172" cy="3521869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7"/>
          </p:nvPr>
        </p:nvSpPr>
        <p:spPr>
          <a:xfrm>
            <a:off x="6149975" y="1081088"/>
            <a:ext cx="2850025" cy="3521869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08000"/>
            <a:ext cx="8856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13" name="Groeperen 12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2539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6149975" y="1081088"/>
            <a:ext cx="2851149" cy="3521869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138489" y="1081087"/>
            <a:ext cx="2865437" cy="3521870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7"/>
          </p:nvPr>
        </p:nvSpPr>
        <p:spPr>
          <a:xfrm>
            <a:off x="142876" y="1081087"/>
            <a:ext cx="2852738" cy="3521870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08000"/>
            <a:ext cx="8856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  <a:solidFill>
            <a:schemeClr val="accent1"/>
          </a:solidFill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13" name="Groeperen 12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646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49976" y="1081088"/>
            <a:ext cx="2851150" cy="3521869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1754" y="1081088"/>
            <a:ext cx="2872172" cy="3521869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7"/>
          </p:nvPr>
        </p:nvSpPr>
        <p:spPr>
          <a:xfrm>
            <a:off x="142876" y="1081087"/>
            <a:ext cx="2852738" cy="3521870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08000"/>
            <a:ext cx="8856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13" name="Groeperen 12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466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1754" y="1081087"/>
            <a:ext cx="2872172" cy="3521870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42876" y="1081087"/>
            <a:ext cx="2852738" cy="3521870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750" b="0" baseline="0">
                <a:solidFill>
                  <a:srgbClr val="C00000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6149975" y="1081087"/>
            <a:ext cx="2851151" cy="3521870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08000"/>
            <a:ext cx="8856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14" name="Groeperen 13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7852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6" y="1081087"/>
            <a:ext cx="2852738" cy="3521870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138489" y="1081087"/>
            <a:ext cx="2865437" cy="3521870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750" b="0" baseline="0">
                <a:solidFill>
                  <a:srgbClr val="C00000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6149975" y="1081088"/>
            <a:ext cx="2850025" cy="3521869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08000"/>
            <a:ext cx="8856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14" name="Groeperen 13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65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19" y="213577"/>
            <a:ext cx="8712968" cy="5835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904800" y="48411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ED8C31-08EA-44FA-838E-8225086AB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02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6" y="1081088"/>
            <a:ext cx="2852738" cy="3521869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149976" y="1081088"/>
            <a:ext cx="2851150" cy="3521869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750" b="0" baseline="0">
                <a:solidFill>
                  <a:srgbClr val="C00000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3132001" y="1081088"/>
            <a:ext cx="2871925" cy="3521869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08000"/>
            <a:ext cx="8856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14" name="Groeperen 13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8604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2001" y="1081088"/>
            <a:ext cx="2865437" cy="3521869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49976" y="1081088"/>
            <a:ext cx="2851150" cy="3521869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42874" y="1081088"/>
            <a:ext cx="2852739" cy="3521869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750" b="0" baseline="0">
                <a:solidFill>
                  <a:srgbClr val="C00000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08000"/>
            <a:ext cx="8856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1597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138489" y="1081088"/>
            <a:ext cx="2865437" cy="3521869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750" b="0" baseline="0">
                <a:solidFill>
                  <a:srgbClr val="C00000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42876" y="1081088"/>
            <a:ext cx="2852738" cy="3521869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6149975" y="1081088"/>
            <a:ext cx="2851151" cy="3521869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08000"/>
            <a:ext cx="8856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630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6" y="1081088"/>
            <a:ext cx="2852738" cy="3521869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149976" y="1081088"/>
            <a:ext cx="2851150" cy="3521869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750" b="0" baseline="0">
                <a:solidFill>
                  <a:srgbClr val="C00000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138489" y="1081088"/>
            <a:ext cx="2865437" cy="3521869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08000"/>
            <a:ext cx="8856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8054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49976" y="1081087"/>
            <a:ext cx="2851150" cy="3521870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6" y="1081087"/>
            <a:ext cx="2852738" cy="3521870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132001" y="1081088"/>
            <a:ext cx="2871925" cy="3521869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750" b="0" baseline="0">
                <a:solidFill>
                  <a:srgbClr val="C00000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08000"/>
            <a:ext cx="8856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17" name="Rechthoek 16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161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teks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08347"/>
            <a:ext cx="8858250" cy="4494609"/>
          </a:xfrm>
          <a:prstGeom prst="roundRect">
            <a:avLst>
              <a:gd name="adj" fmla="val 2416"/>
            </a:avLst>
          </a:prstGeo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>
              <a:buNone/>
              <a:defRPr sz="75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7338" y="216000"/>
            <a:ext cx="4217987" cy="864000"/>
          </a:xfrm>
          <a:prstGeom prst="roundRect">
            <a:avLst>
              <a:gd name="adj" fmla="val 12412"/>
            </a:avLst>
          </a:prstGeom>
          <a:solidFill>
            <a:schemeClr val="accent1"/>
          </a:solidFill>
        </p:spPr>
        <p:txBody>
          <a:bodyPr lIns="108000">
            <a:norm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87338" y="1188244"/>
            <a:ext cx="4213226" cy="1916609"/>
          </a:xfrm>
          <a:prstGeom prst="roundRect">
            <a:avLst>
              <a:gd name="adj" fmla="val 5184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9200" tIns="61200" rIns="144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12" name="Groeperen 11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13" name="Rechthoek 12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5" name="Picture 21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633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6" y="108347"/>
            <a:ext cx="8858249" cy="4494609"/>
          </a:xfrm>
          <a:prstGeom prst="roundRect">
            <a:avLst>
              <a:gd name="adj" fmla="val 2416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75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645026" y="1188244"/>
            <a:ext cx="4211638" cy="1916609"/>
          </a:xfrm>
          <a:prstGeom prst="roundRect">
            <a:avLst>
              <a:gd name="adj" fmla="val 5184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9200" tIns="61200" rIns="144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45026" y="215999"/>
            <a:ext cx="4211638" cy="864000"/>
          </a:xfrm>
          <a:prstGeom prst="roundRect">
            <a:avLst>
              <a:gd name="adj" fmla="val 12412"/>
            </a:avLst>
          </a:prstGeom>
          <a:solidFill>
            <a:schemeClr val="accent1"/>
          </a:solidFill>
        </p:spPr>
        <p:txBody>
          <a:bodyPr lIns="108000">
            <a:norm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13" name="Groeperen 12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14" name="Rechthoek 13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6" name="Picture 21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56325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header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08000"/>
            <a:ext cx="8856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9" name="Groeperen 8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11" name="Rechthoek 10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2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4200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6" name="Groeperen 5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7" name="Rechthoek 6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8" name="Picture 2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4901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71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31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2071" y="1625353"/>
            <a:ext cx="3101829" cy="1670297"/>
          </a:xfrm>
        </p:spPr>
        <p:txBody>
          <a:bodyPr>
            <a:noAutofit/>
          </a:bodyPr>
          <a:lstStyle>
            <a:lvl1pPr algn="l"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42070" y="3613569"/>
            <a:ext cx="2333336" cy="764252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</a:p>
          <a:p>
            <a:r>
              <a:rPr lang="en-US" dirty="0"/>
              <a:t>Title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75238"/>
            <a:ext cx="8496300" cy="4406312"/>
            <a:chOff x="0" y="375238"/>
            <a:chExt cx="8496300" cy="4406312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0" y="375238"/>
              <a:ext cx="5956300" cy="4406312"/>
              <a:chOff x="0" y="375238"/>
              <a:chExt cx="5956300" cy="4406312"/>
            </a:xfrm>
          </p:grpSpPr>
          <p:sp>
            <p:nvSpPr>
              <p:cNvPr id="14" name="object 3"/>
              <p:cNvSpPr/>
              <p:nvPr userDrawn="1"/>
            </p:nvSpPr>
            <p:spPr>
              <a:xfrm>
                <a:off x="712181" y="1968748"/>
                <a:ext cx="911860" cy="305058"/>
              </a:xfrm>
              <a:custGeom>
                <a:avLst/>
                <a:gdLst/>
                <a:ahLst/>
                <a:cxnLst/>
                <a:rect l="l" t="t" r="r" b="b"/>
                <a:pathLst>
                  <a:path w="911860" h="305435">
                    <a:moveTo>
                      <a:pt x="0" y="305028"/>
                    </a:moveTo>
                    <a:lnTo>
                      <a:pt x="911758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4"/>
              <p:cNvSpPr/>
              <p:nvPr userDrawn="1"/>
            </p:nvSpPr>
            <p:spPr>
              <a:xfrm>
                <a:off x="1315876" y="2875703"/>
                <a:ext cx="308610" cy="926591"/>
              </a:xfrm>
              <a:custGeom>
                <a:avLst/>
                <a:gdLst/>
                <a:ahLst/>
                <a:cxnLst/>
                <a:rect l="l" t="t" r="r" b="b"/>
                <a:pathLst>
                  <a:path w="308609" h="927735">
                    <a:moveTo>
                      <a:pt x="0" y="0"/>
                    </a:moveTo>
                    <a:lnTo>
                      <a:pt x="308063" y="927696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5"/>
              <p:cNvSpPr/>
              <p:nvPr userDrawn="1"/>
            </p:nvSpPr>
            <p:spPr>
              <a:xfrm>
                <a:off x="709476" y="672611"/>
                <a:ext cx="4933950" cy="2203270"/>
              </a:xfrm>
              <a:custGeom>
                <a:avLst/>
                <a:gdLst/>
                <a:ahLst/>
                <a:cxnLst/>
                <a:rect l="l" t="t" r="r" b="b"/>
                <a:pathLst>
                  <a:path w="4933950" h="2205990">
                    <a:moveTo>
                      <a:pt x="4933429" y="0"/>
                    </a:moveTo>
                    <a:lnTo>
                      <a:pt x="0" y="379717"/>
                    </a:lnTo>
                    <a:lnTo>
                      <a:pt x="606399" y="2205812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6"/>
              <p:cNvSpPr/>
              <p:nvPr userDrawn="1"/>
            </p:nvSpPr>
            <p:spPr>
              <a:xfrm>
                <a:off x="1" y="672611"/>
                <a:ext cx="5643245" cy="3020141"/>
              </a:xfrm>
              <a:custGeom>
                <a:avLst/>
                <a:gdLst/>
                <a:ahLst/>
                <a:cxnLst/>
                <a:rect l="l" t="t" r="r" b="b"/>
                <a:pathLst>
                  <a:path w="5643245" h="3023870">
                    <a:moveTo>
                      <a:pt x="0" y="3023531"/>
                    </a:moveTo>
                    <a:lnTo>
                      <a:pt x="5642905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7"/>
              <p:cNvSpPr/>
              <p:nvPr userDrawn="1"/>
            </p:nvSpPr>
            <p:spPr>
              <a:xfrm>
                <a:off x="0" y="2275251"/>
                <a:ext cx="2538730" cy="1458699"/>
              </a:xfrm>
              <a:custGeom>
                <a:avLst/>
                <a:gdLst/>
                <a:ahLst/>
                <a:cxnLst/>
                <a:rect l="l" t="t" r="r" b="b"/>
                <a:pathLst>
                  <a:path w="2538730" h="1460500">
                    <a:moveTo>
                      <a:pt x="712816" y="0"/>
                    </a:moveTo>
                    <a:lnTo>
                      <a:pt x="2538695" y="610933"/>
                    </a:lnTo>
                    <a:lnTo>
                      <a:pt x="0" y="1460283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8"/>
              <p:cNvSpPr/>
              <p:nvPr userDrawn="1"/>
            </p:nvSpPr>
            <p:spPr>
              <a:xfrm>
                <a:off x="1" y="2037043"/>
                <a:ext cx="713105" cy="238466"/>
              </a:xfrm>
              <a:custGeom>
                <a:avLst/>
                <a:gdLst/>
                <a:ahLst/>
                <a:cxnLst/>
                <a:rect l="l" t="t" r="r" b="b"/>
                <a:pathLst>
                  <a:path w="713105" h="238760">
                    <a:moveTo>
                      <a:pt x="0" y="0"/>
                    </a:moveTo>
                    <a:lnTo>
                      <a:pt x="712816" y="238503"/>
                    </a:lnTo>
                  </a:path>
                </a:pathLst>
              </a:custGeom>
              <a:ln w="25399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9"/>
              <p:cNvSpPr/>
              <p:nvPr userDrawn="1"/>
            </p:nvSpPr>
            <p:spPr>
              <a:xfrm>
                <a:off x="1" y="674768"/>
                <a:ext cx="5649595" cy="1248773"/>
              </a:xfrm>
              <a:custGeom>
                <a:avLst/>
                <a:gdLst/>
                <a:ahLst/>
                <a:cxnLst/>
                <a:rect l="l" t="t" r="r" b="b"/>
                <a:pathLst>
                  <a:path w="5649595" h="1250314">
                    <a:moveTo>
                      <a:pt x="5649205" y="0"/>
                    </a:moveTo>
                    <a:lnTo>
                      <a:pt x="0" y="1250155"/>
                    </a:lnTo>
                  </a:path>
                </a:pathLst>
              </a:custGeom>
              <a:ln w="25399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0"/>
              <p:cNvSpPr/>
              <p:nvPr userDrawn="1"/>
            </p:nvSpPr>
            <p:spPr>
              <a:xfrm>
                <a:off x="709159" y="674768"/>
                <a:ext cx="4940300" cy="4045035"/>
              </a:xfrm>
              <a:custGeom>
                <a:avLst/>
                <a:gdLst/>
                <a:ahLst/>
                <a:cxnLst/>
                <a:rect l="l" t="t" r="r" b="b"/>
                <a:pathLst>
                  <a:path w="4940300" h="4050029">
                    <a:moveTo>
                      <a:pt x="613943" y="2201227"/>
                    </a:moveTo>
                    <a:lnTo>
                      <a:pt x="0" y="4049433"/>
                    </a:lnTo>
                    <a:lnTo>
                      <a:pt x="4940046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1"/>
              <p:cNvSpPr/>
              <p:nvPr userDrawn="1"/>
            </p:nvSpPr>
            <p:spPr>
              <a:xfrm>
                <a:off x="1323102" y="1968747"/>
                <a:ext cx="300990" cy="905027"/>
              </a:xfrm>
              <a:custGeom>
                <a:avLst/>
                <a:gdLst/>
                <a:ahLst/>
                <a:cxnLst/>
                <a:rect l="l" t="t" r="r" b="b"/>
                <a:pathLst>
                  <a:path w="300990" h="906144">
                    <a:moveTo>
                      <a:pt x="300837" y="0"/>
                    </a:moveTo>
                    <a:lnTo>
                      <a:pt x="0" y="905649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12"/>
              <p:cNvSpPr/>
              <p:nvPr userDrawn="1"/>
            </p:nvSpPr>
            <p:spPr>
              <a:xfrm>
                <a:off x="709248" y="1051860"/>
                <a:ext cx="635" cy="123418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35710">
                    <a:moveTo>
                      <a:pt x="25" y="1235583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3"/>
              <p:cNvSpPr/>
              <p:nvPr userDrawn="1"/>
            </p:nvSpPr>
            <p:spPr>
              <a:xfrm>
                <a:off x="709274" y="2285920"/>
                <a:ext cx="635" cy="122847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29995">
                    <a:moveTo>
                      <a:pt x="38" y="1229715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14"/>
              <p:cNvSpPr/>
              <p:nvPr userDrawn="1"/>
            </p:nvSpPr>
            <p:spPr>
              <a:xfrm>
                <a:off x="709312" y="3514119"/>
                <a:ext cx="635" cy="1205647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07135">
                    <a:moveTo>
                      <a:pt x="38" y="1206576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15"/>
              <p:cNvSpPr/>
              <p:nvPr userDrawn="1"/>
            </p:nvSpPr>
            <p:spPr>
              <a:xfrm>
                <a:off x="709350" y="3802408"/>
                <a:ext cx="915035" cy="917078"/>
              </a:xfrm>
              <a:custGeom>
                <a:avLst/>
                <a:gdLst/>
                <a:ahLst/>
                <a:cxnLst/>
                <a:rect l="l" t="t" r="r" b="b"/>
                <a:pathLst>
                  <a:path w="915035" h="918210">
                    <a:moveTo>
                      <a:pt x="0" y="917930"/>
                    </a:moveTo>
                    <a:lnTo>
                      <a:pt x="91459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16"/>
              <p:cNvSpPr/>
              <p:nvPr userDrawn="1"/>
            </p:nvSpPr>
            <p:spPr>
              <a:xfrm>
                <a:off x="0" y="4008175"/>
                <a:ext cx="709930" cy="711591"/>
              </a:xfrm>
              <a:custGeom>
                <a:avLst/>
                <a:gdLst/>
                <a:ahLst/>
                <a:cxnLst/>
                <a:rect l="l" t="t" r="r" b="b"/>
                <a:pathLst>
                  <a:path w="709930" h="712470">
                    <a:moveTo>
                      <a:pt x="0" y="0"/>
                    </a:moveTo>
                    <a:lnTo>
                      <a:pt x="709349" y="71191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17"/>
              <p:cNvSpPr/>
              <p:nvPr userDrawn="1"/>
            </p:nvSpPr>
            <p:spPr>
              <a:xfrm>
                <a:off x="1" y="1051860"/>
                <a:ext cx="709295" cy="711591"/>
              </a:xfrm>
              <a:custGeom>
                <a:avLst/>
                <a:gdLst/>
                <a:ahLst/>
                <a:cxnLst/>
                <a:rect l="l" t="t" r="r" b="b"/>
                <a:pathLst>
                  <a:path w="709295" h="712469">
                    <a:moveTo>
                      <a:pt x="709248" y="0"/>
                    </a:moveTo>
                    <a:lnTo>
                      <a:pt x="0" y="711887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18"/>
              <p:cNvSpPr/>
              <p:nvPr userDrawn="1"/>
            </p:nvSpPr>
            <p:spPr>
              <a:xfrm>
                <a:off x="709248" y="1051859"/>
                <a:ext cx="915035" cy="917078"/>
              </a:xfrm>
              <a:custGeom>
                <a:avLst/>
                <a:gdLst/>
                <a:ahLst/>
                <a:cxnLst/>
                <a:rect l="l" t="t" r="r" b="b"/>
                <a:pathLst>
                  <a:path w="915035" h="918210">
                    <a:moveTo>
                      <a:pt x="914755" y="917956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9"/>
              <p:cNvSpPr/>
              <p:nvPr userDrawn="1"/>
            </p:nvSpPr>
            <p:spPr>
              <a:xfrm>
                <a:off x="1624004" y="1968683"/>
                <a:ext cx="915035" cy="917078"/>
              </a:xfrm>
              <a:custGeom>
                <a:avLst/>
                <a:gdLst/>
                <a:ahLst/>
                <a:cxnLst/>
                <a:rect l="l" t="t" r="r" b="b"/>
                <a:pathLst>
                  <a:path w="915035" h="918210">
                    <a:moveTo>
                      <a:pt x="914692" y="917879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0"/>
              <p:cNvSpPr/>
              <p:nvPr userDrawn="1"/>
            </p:nvSpPr>
            <p:spPr>
              <a:xfrm>
                <a:off x="1623941" y="2885432"/>
                <a:ext cx="915035" cy="917078"/>
              </a:xfrm>
              <a:custGeom>
                <a:avLst/>
                <a:gdLst/>
                <a:ahLst/>
                <a:cxnLst/>
                <a:rect l="l" t="t" r="r" b="b"/>
                <a:pathLst>
                  <a:path w="915035" h="918210">
                    <a:moveTo>
                      <a:pt x="0" y="918108"/>
                    </a:moveTo>
                    <a:lnTo>
                      <a:pt x="914755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21"/>
              <p:cNvSpPr/>
              <p:nvPr userDrawn="1"/>
            </p:nvSpPr>
            <p:spPr>
              <a:xfrm>
                <a:off x="0" y="3270391"/>
                <a:ext cx="709930" cy="244174"/>
              </a:xfrm>
              <a:custGeom>
                <a:avLst/>
                <a:gdLst/>
                <a:ahLst/>
                <a:cxnLst/>
                <a:rect l="l" t="t" r="r" b="b"/>
                <a:pathLst>
                  <a:path w="709930" h="244475">
                    <a:moveTo>
                      <a:pt x="709311" y="244029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22"/>
              <p:cNvSpPr/>
              <p:nvPr userDrawn="1"/>
            </p:nvSpPr>
            <p:spPr>
              <a:xfrm>
                <a:off x="0" y="2273399"/>
                <a:ext cx="712470" cy="238466"/>
              </a:xfrm>
              <a:custGeom>
                <a:avLst/>
                <a:gdLst/>
                <a:ahLst/>
                <a:cxnLst/>
                <a:rect l="l" t="t" r="r" b="b"/>
                <a:pathLst>
                  <a:path w="712470" h="238760">
                    <a:moveTo>
                      <a:pt x="0" y="238259"/>
                    </a:moveTo>
                    <a:lnTo>
                      <a:pt x="712181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23"/>
              <p:cNvSpPr/>
              <p:nvPr userDrawn="1"/>
            </p:nvSpPr>
            <p:spPr>
              <a:xfrm>
                <a:off x="709312" y="3514119"/>
                <a:ext cx="915035" cy="288569"/>
              </a:xfrm>
              <a:custGeom>
                <a:avLst/>
                <a:gdLst/>
                <a:ahLst/>
                <a:cxnLst/>
                <a:rect l="l" t="t" r="r" b="b"/>
                <a:pathLst>
                  <a:path w="915035" h="288925">
                    <a:moveTo>
                      <a:pt x="914628" y="288683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24"/>
              <p:cNvSpPr/>
              <p:nvPr userDrawn="1"/>
            </p:nvSpPr>
            <p:spPr>
              <a:xfrm>
                <a:off x="5577827" y="594567"/>
                <a:ext cx="139700" cy="139528"/>
              </a:xfrm>
              <a:custGeom>
                <a:avLst/>
                <a:gdLst/>
                <a:ahLst/>
                <a:cxnLst/>
                <a:rect l="l" t="t" r="r" b="b"/>
                <a:pathLst>
                  <a:path w="139700" h="139700">
                    <a:moveTo>
                      <a:pt x="59075" y="0"/>
                    </a:moveTo>
                    <a:lnTo>
                      <a:pt x="15111" y="26344"/>
                    </a:lnTo>
                    <a:lnTo>
                      <a:pt x="0" y="72862"/>
                    </a:lnTo>
                    <a:lnTo>
                      <a:pt x="1709" y="84370"/>
                    </a:lnTo>
                    <a:lnTo>
                      <a:pt x="27524" y="124721"/>
                    </a:lnTo>
                    <a:lnTo>
                      <a:pt x="76772" y="139258"/>
                    </a:lnTo>
                    <a:lnTo>
                      <a:pt x="89812" y="136646"/>
                    </a:lnTo>
                    <a:lnTo>
                      <a:pt x="122645" y="115383"/>
                    </a:lnTo>
                    <a:lnTo>
                      <a:pt x="139354" y="76038"/>
                    </a:lnTo>
                    <a:lnTo>
                      <a:pt x="139303" y="64602"/>
                    </a:lnTo>
                    <a:lnTo>
                      <a:pt x="119745" y="21975"/>
                    </a:lnTo>
                    <a:lnTo>
                      <a:pt x="75566" y="187"/>
                    </a:lnTo>
                    <a:lnTo>
                      <a:pt x="59075" y="0"/>
                    </a:lnTo>
                    <a:close/>
                  </a:path>
                </a:pathLst>
              </a:custGeom>
              <a:solidFill>
                <a:srgbClr val="0057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val 39"/>
              <p:cNvSpPr/>
              <p:nvPr userDrawn="1"/>
            </p:nvSpPr>
            <p:spPr>
              <a:xfrm>
                <a:off x="634706" y="980578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 userDrawn="1"/>
            </p:nvSpPr>
            <p:spPr>
              <a:xfrm>
                <a:off x="1524000" y="18859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 userDrawn="1"/>
            </p:nvSpPr>
            <p:spPr>
              <a:xfrm>
                <a:off x="2438400" y="28003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 userDrawn="1"/>
            </p:nvSpPr>
            <p:spPr>
              <a:xfrm>
                <a:off x="1233798" y="28003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 userDrawn="1"/>
            </p:nvSpPr>
            <p:spPr>
              <a:xfrm>
                <a:off x="631497" y="21907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 userDrawn="1"/>
            </p:nvSpPr>
            <p:spPr>
              <a:xfrm>
                <a:off x="631497" y="3424546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 userDrawn="1"/>
            </p:nvSpPr>
            <p:spPr>
              <a:xfrm>
                <a:off x="631497" y="46291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 userDrawn="1"/>
            </p:nvSpPr>
            <p:spPr>
              <a:xfrm>
                <a:off x="1524000" y="37147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 userDrawn="1"/>
            </p:nvGrpSpPr>
            <p:grpSpPr>
              <a:xfrm>
                <a:off x="5243514" y="375238"/>
                <a:ext cx="712786" cy="715856"/>
                <a:chOff x="5338764" y="1391238"/>
                <a:chExt cx="712786" cy="715856"/>
              </a:xfrm>
            </p:grpSpPr>
            <p:sp>
              <p:nvSpPr>
                <p:cNvPr id="49" name="Oval 6"/>
                <p:cNvSpPr>
                  <a:spLocks noChangeArrowheads="1"/>
                </p:cNvSpPr>
                <p:nvPr/>
              </p:nvSpPr>
              <p:spPr bwMode="auto">
                <a:xfrm>
                  <a:off x="5338764" y="1391238"/>
                  <a:ext cx="712786" cy="715856"/>
                </a:xfrm>
                <a:prstGeom prst="ellipse">
                  <a:avLst/>
                </a:prstGeom>
                <a:solidFill>
                  <a:srgbClr val="0057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7"/>
                <p:cNvSpPr>
                  <a:spLocks noEditPoints="1"/>
                </p:cNvSpPr>
                <p:nvPr/>
              </p:nvSpPr>
              <p:spPr bwMode="auto">
                <a:xfrm>
                  <a:off x="5488690" y="1626104"/>
                  <a:ext cx="412935" cy="254822"/>
                </a:xfrm>
                <a:custGeom>
                  <a:avLst/>
                  <a:gdLst>
                    <a:gd name="T0" fmla="*/ 341 w 341"/>
                    <a:gd name="T1" fmla="*/ 3 h 210"/>
                    <a:gd name="T2" fmla="*/ 299 w 341"/>
                    <a:gd name="T3" fmla="*/ 3 h 210"/>
                    <a:gd name="T4" fmla="*/ 299 w 341"/>
                    <a:gd name="T5" fmla="*/ 207 h 210"/>
                    <a:gd name="T6" fmla="*/ 341 w 341"/>
                    <a:gd name="T7" fmla="*/ 207 h 210"/>
                    <a:gd name="T8" fmla="*/ 341 w 341"/>
                    <a:gd name="T9" fmla="*/ 3 h 210"/>
                    <a:gd name="T10" fmla="*/ 252 w 341"/>
                    <a:gd name="T11" fmla="*/ 160 h 210"/>
                    <a:gd name="T12" fmla="*/ 220 w 341"/>
                    <a:gd name="T13" fmla="*/ 171 h 210"/>
                    <a:gd name="T14" fmla="*/ 188 w 341"/>
                    <a:gd name="T15" fmla="*/ 153 h 210"/>
                    <a:gd name="T16" fmla="*/ 176 w 341"/>
                    <a:gd name="T17" fmla="*/ 104 h 210"/>
                    <a:gd name="T18" fmla="*/ 179 w 341"/>
                    <a:gd name="T19" fmla="*/ 76 h 210"/>
                    <a:gd name="T20" fmla="*/ 188 w 341"/>
                    <a:gd name="T21" fmla="*/ 56 h 210"/>
                    <a:gd name="T22" fmla="*/ 202 w 341"/>
                    <a:gd name="T23" fmla="*/ 44 h 210"/>
                    <a:gd name="T24" fmla="*/ 219 w 341"/>
                    <a:gd name="T25" fmla="*/ 40 h 210"/>
                    <a:gd name="T26" fmla="*/ 235 w 341"/>
                    <a:gd name="T27" fmla="*/ 42 h 210"/>
                    <a:gd name="T28" fmla="*/ 250 w 341"/>
                    <a:gd name="T29" fmla="*/ 50 h 210"/>
                    <a:gd name="T30" fmla="*/ 265 w 341"/>
                    <a:gd name="T31" fmla="*/ 14 h 210"/>
                    <a:gd name="T32" fmla="*/ 218 w 341"/>
                    <a:gd name="T33" fmla="*/ 0 h 210"/>
                    <a:gd name="T34" fmla="*/ 183 w 341"/>
                    <a:gd name="T35" fmla="*/ 8 h 210"/>
                    <a:gd name="T36" fmla="*/ 155 w 341"/>
                    <a:gd name="T37" fmla="*/ 30 h 210"/>
                    <a:gd name="T38" fmla="*/ 138 w 341"/>
                    <a:gd name="T39" fmla="*/ 63 h 210"/>
                    <a:gd name="T40" fmla="*/ 131 w 341"/>
                    <a:gd name="T41" fmla="*/ 106 h 210"/>
                    <a:gd name="T42" fmla="*/ 138 w 341"/>
                    <a:gd name="T43" fmla="*/ 148 h 210"/>
                    <a:gd name="T44" fmla="*/ 156 w 341"/>
                    <a:gd name="T45" fmla="*/ 181 h 210"/>
                    <a:gd name="T46" fmla="*/ 183 w 341"/>
                    <a:gd name="T47" fmla="*/ 203 h 210"/>
                    <a:gd name="T48" fmla="*/ 217 w 341"/>
                    <a:gd name="T49" fmla="*/ 210 h 210"/>
                    <a:gd name="T50" fmla="*/ 243 w 341"/>
                    <a:gd name="T51" fmla="*/ 207 h 210"/>
                    <a:gd name="T52" fmla="*/ 266 w 341"/>
                    <a:gd name="T53" fmla="*/ 195 h 210"/>
                    <a:gd name="T54" fmla="*/ 252 w 341"/>
                    <a:gd name="T55" fmla="*/ 160 h 210"/>
                    <a:gd name="T56" fmla="*/ 105 w 341"/>
                    <a:gd name="T57" fmla="*/ 207 h 210"/>
                    <a:gd name="T58" fmla="*/ 105 w 341"/>
                    <a:gd name="T59" fmla="*/ 168 h 210"/>
                    <a:gd name="T60" fmla="*/ 42 w 341"/>
                    <a:gd name="T61" fmla="*/ 168 h 210"/>
                    <a:gd name="T62" fmla="*/ 42 w 341"/>
                    <a:gd name="T63" fmla="*/ 121 h 210"/>
                    <a:gd name="T64" fmla="*/ 98 w 341"/>
                    <a:gd name="T65" fmla="*/ 121 h 210"/>
                    <a:gd name="T66" fmla="*/ 98 w 341"/>
                    <a:gd name="T67" fmla="*/ 84 h 210"/>
                    <a:gd name="T68" fmla="*/ 42 w 341"/>
                    <a:gd name="T69" fmla="*/ 84 h 210"/>
                    <a:gd name="T70" fmla="*/ 42 w 341"/>
                    <a:gd name="T71" fmla="*/ 42 h 210"/>
                    <a:gd name="T72" fmla="*/ 105 w 341"/>
                    <a:gd name="T73" fmla="*/ 42 h 210"/>
                    <a:gd name="T74" fmla="*/ 105 w 341"/>
                    <a:gd name="T75" fmla="*/ 3 h 210"/>
                    <a:gd name="T76" fmla="*/ 0 w 341"/>
                    <a:gd name="T77" fmla="*/ 3 h 210"/>
                    <a:gd name="T78" fmla="*/ 0 w 341"/>
                    <a:gd name="T79" fmla="*/ 207 h 210"/>
                    <a:gd name="T80" fmla="*/ 105 w 341"/>
                    <a:gd name="T81" fmla="*/ 20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41" h="210">
                      <a:moveTo>
                        <a:pt x="341" y="3"/>
                      </a:moveTo>
                      <a:cubicBezTo>
                        <a:pt x="299" y="3"/>
                        <a:pt x="299" y="3"/>
                        <a:pt x="299" y="3"/>
                      </a:cubicBezTo>
                      <a:cubicBezTo>
                        <a:pt x="299" y="207"/>
                        <a:pt x="299" y="207"/>
                        <a:pt x="299" y="207"/>
                      </a:cubicBezTo>
                      <a:cubicBezTo>
                        <a:pt x="341" y="207"/>
                        <a:pt x="341" y="207"/>
                        <a:pt x="341" y="207"/>
                      </a:cubicBezTo>
                      <a:lnTo>
                        <a:pt x="341" y="3"/>
                      </a:lnTo>
                      <a:close/>
                      <a:moveTo>
                        <a:pt x="252" y="160"/>
                      </a:moveTo>
                      <a:cubicBezTo>
                        <a:pt x="242" y="167"/>
                        <a:pt x="231" y="171"/>
                        <a:pt x="220" y="171"/>
                      </a:cubicBezTo>
                      <a:cubicBezTo>
                        <a:pt x="206" y="171"/>
                        <a:pt x="196" y="165"/>
                        <a:pt x="188" y="153"/>
                      </a:cubicBezTo>
                      <a:cubicBezTo>
                        <a:pt x="180" y="141"/>
                        <a:pt x="176" y="125"/>
                        <a:pt x="176" y="104"/>
                      </a:cubicBezTo>
                      <a:cubicBezTo>
                        <a:pt x="176" y="94"/>
                        <a:pt x="177" y="84"/>
                        <a:pt x="179" y="76"/>
                      </a:cubicBezTo>
                      <a:cubicBezTo>
                        <a:pt x="181" y="68"/>
                        <a:pt x="184" y="62"/>
                        <a:pt x="188" y="56"/>
                      </a:cubicBezTo>
                      <a:cubicBezTo>
                        <a:pt x="192" y="51"/>
                        <a:pt x="196" y="47"/>
                        <a:pt x="202" y="44"/>
                      </a:cubicBezTo>
                      <a:cubicBezTo>
                        <a:pt x="207" y="41"/>
                        <a:pt x="213" y="40"/>
                        <a:pt x="219" y="40"/>
                      </a:cubicBezTo>
                      <a:cubicBezTo>
                        <a:pt x="225" y="40"/>
                        <a:pt x="230" y="41"/>
                        <a:pt x="235" y="42"/>
                      </a:cubicBezTo>
                      <a:cubicBezTo>
                        <a:pt x="241" y="44"/>
                        <a:pt x="246" y="47"/>
                        <a:pt x="250" y="50"/>
                      </a:cubicBezTo>
                      <a:cubicBezTo>
                        <a:pt x="265" y="14"/>
                        <a:pt x="265" y="14"/>
                        <a:pt x="265" y="14"/>
                      </a:cubicBezTo>
                      <a:cubicBezTo>
                        <a:pt x="251" y="5"/>
                        <a:pt x="235" y="0"/>
                        <a:pt x="218" y="0"/>
                      </a:cubicBezTo>
                      <a:cubicBezTo>
                        <a:pt x="205" y="0"/>
                        <a:pt x="194" y="3"/>
                        <a:pt x="183" y="8"/>
                      </a:cubicBezTo>
                      <a:cubicBezTo>
                        <a:pt x="172" y="13"/>
                        <a:pt x="163" y="20"/>
                        <a:pt x="155" y="30"/>
                      </a:cubicBezTo>
                      <a:cubicBezTo>
                        <a:pt x="148" y="39"/>
                        <a:pt x="142" y="50"/>
                        <a:pt x="138" y="63"/>
                      </a:cubicBezTo>
                      <a:cubicBezTo>
                        <a:pt x="133" y="76"/>
                        <a:pt x="131" y="90"/>
                        <a:pt x="131" y="106"/>
                      </a:cubicBezTo>
                      <a:cubicBezTo>
                        <a:pt x="131" y="121"/>
                        <a:pt x="133" y="136"/>
                        <a:pt x="138" y="148"/>
                      </a:cubicBezTo>
                      <a:cubicBezTo>
                        <a:pt x="142" y="161"/>
                        <a:pt x="148" y="172"/>
                        <a:pt x="156" y="181"/>
                      </a:cubicBezTo>
                      <a:cubicBezTo>
                        <a:pt x="163" y="191"/>
                        <a:pt x="172" y="198"/>
                        <a:pt x="183" y="203"/>
                      </a:cubicBezTo>
                      <a:cubicBezTo>
                        <a:pt x="194" y="208"/>
                        <a:pt x="205" y="210"/>
                        <a:pt x="217" y="210"/>
                      </a:cubicBezTo>
                      <a:cubicBezTo>
                        <a:pt x="226" y="210"/>
                        <a:pt x="235" y="209"/>
                        <a:pt x="243" y="207"/>
                      </a:cubicBezTo>
                      <a:cubicBezTo>
                        <a:pt x="251" y="204"/>
                        <a:pt x="259" y="201"/>
                        <a:pt x="266" y="195"/>
                      </a:cubicBezTo>
                      <a:lnTo>
                        <a:pt x="252" y="160"/>
                      </a:lnTo>
                      <a:close/>
                      <a:moveTo>
                        <a:pt x="105" y="207"/>
                      </a:moveTo>
                      <a:cubicBezTo>
                        <a:pt x="105" y="168"/>
                        <a:pt x="105" y="168"/>
                        <a:pt x="105" y="168"/>
                      </a:cubicBezTo>
                      <a:cubicBezTo>
                        <a:pt x="42" y="168"/>
                        <a:pt x="42" y="168"/>
                        <a:pt x="42" y="168"/>
                      </a:cubicBezTo>
                      <a:cubicBezTo>
                        <a:pt x="42" y="121"/>
                        <a:pt x="42" y="121"/>
                        <a:pt x="42" y="121"/>
                      </a:cubicBezTo>
                      <a:cubicBezTo>
                        <a:pt x="98" y="121"/>
                        <a:pt x="98" y="121"/>
                        <a:pt x="98" y="121"/>
                      </a:cubicBezTo>
                      <a:cubicBezTo>
                        <a:pt x="98" y="84"/>
                        <a:pt x="98" y="84"/>
                        <a:pt x="98" y="84"/>
                      </a:cubicBezTo>
                      <a:cubicBezTo>
                        <a:pt x="42" y="84"/>
                        <a:pt x="42" y="84"/>
                        <a:pt x="42" y="84"/>
                      </a:cubicBezTo>
                      <a:cubicBezTo>
                        <a:pt x="42" y="42"/>
                        <a:pt x="42" y="42"/>
                        <a:pt x="42" y="42"/>
                      </a:cubicBezTo>
                      <a:cubicBezTo>
                        <a:pt x="105" y="42"/>
                        <a:pt x="105" y="42"/>
                        <a:pt x="105" y="42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lnTo>
                        <a:pt x="105" y="2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6162675" y="657224"/>
              <a:ext cx="2333625" cy="151939"/>
            </a:xfrm>
            <a:custGeom>
              <a:avLst/>
              <a:gdLst>
                <a:gd name="T0" fmla="*/ 981 w 1011"/>
                <a:gd name="T1" fmla="*/ 28 h 63"/>
                <a:gd name="T2" fmla="*/ 981 w 1011"/>
                <a:gd name="T3" fmla="*/ 33 h 63"/>
                <a:gd name="T4" fmla="*/ 946 w 1011"/>
                <a:gd name="T5" fmla="*/ 30 h 63"/>
                <a:gd name="T6" fmla="*/ 924 w 1011"/>
                <a:gd name="T7" fmla="*/ 0 h 63"/>
                <a:gd name="T8" fmla="*/ 923 w 1011"/>
                <a:gd name="T9" fmla="*/ 41 h 63"/>
                <a:gd name="T10" fmla="*/ 936 w 1011"/>
                <a:gd name="T11" fmla="*/ 63 h 63"/>
                <a:gd name="T12" fmla="*/ 923 w 1011"/>
                <a:gd name="T13" fmla="*/ 31 h 63"/>
                <a:gd name="T14" fmla="*/ 935 w 1011"/>
                <a:gd name="T15" fmla="*/ 21 h 63"/>
                <a:gd name="T16" fmla="*/ 866 w 1011"/>
                <a:gd name="T17" fmla="*/ 0 h 63"/>
                <a:gd name="T18" fmla="*/ 843 w 1011"/>
                <a:gd name="T19" fmla="*/ 45 h 63"/>
                <a:gd name="T20" fmla="*/ 883 w 1011"/>
                <a:gd name="T21" fmla="*/ 55 h 63"/>
                <a:gd name="T22" fmla="*/ 866 w 1011"/>
                <a:gd name="T23" fmla="*/ 52 h 63"/>
                <a:gd name="T24" fmla="*/ 873 w 1011"/>
                <a:gd name="T25" fmla="*/ 17 h 63"/>
                <a:gd name="T26" fmla="*/ 806 w 1011"/>
                <a:gd name="T27" fmla="*/ 34 h 63"/>
                <a:gd name="T28" fmla="*/ 760 w 1011"/>
                <a:gd name="T29" fmla="*/ 1 h 63"/>
                <a:gd name="T30" fmla="*/ 811 w 1011"/>
                <a:gd name="T31" fmla="*/ 63 h 63"/>
                <a:gd name="T32" fmla="*/ 706 w 1011"/>
                <a:gd name="T33" fmla="*/ 13 h 63"/>
                <a:gd name="T34" fmla="*/ 746 w 1011"/>
                <a:gd name="T35" fmla="*/ 13 h 63"/>
                <a:gd name="T36" fmla="*/ 686 w 1011"/>
                <a:gd name="T37" fmla="*/ 37 h 63"/>
                <a:gd name="T38" fmla="*/ 688 w 1011"/>
                <a:gd name="T39" fmla="*/ 1 h 63"/>
                <a:gd name="T40" fmla="*/ 634 w 1011"/>
                <a:gd name="T41" fmla="*/ 1 h 63"/>
                <a:gd name="T42" fmla="*/ 592 w 1011"/>
                <a:gd name="T43" fmla="*/ 63 h 63"/>
                <a:gd name="T44" fmla="*/ 542 w 1011"/>
                <a:gd name="T45" fmla="*/ 48 h 63"/>
                <a:gd name="T46" fmla="*/ 523 w 1011"/>
                <a:gd name="T47" fmla="*/ 17 h 63"/>
                <a:gd name="T48" fmla="*/ 546 w 1011"/>
                <a:gd name="T49" fmla="*/ 4 h 63"/>
                <a:gd name="T50" fmla="*/ 506 w 1011"/>
                <a:gd name="T51" fmla="*/ 32 h 63"/>
                <a:gd name="T52" fmla="*/ 539 w 1011"/>
                <a:gd name="T53" fmla="*/ 62 h 63"/>
                <a:gd name="T54" fmla="*/ 472 w 1011"/>
                <a:gd name="T55" fmla="*/ 63 h 63"/>
                <a:gd name="T56" fmla="*/ 414 w 1011"/>
                <a:gd name="T57" fmla="*/ 1 h 63"/>
                <a:gd name="T58" fmla="*/ 440 w 1011"/>
                <a:gd name="T59" fmla="*/ 13 h 63"/>
                <a:gd name="T60" fmla="*/ 385 w 1011"/>
                <a:gd name="T61" fmla="*/ 26 h 63"/>
                <a:gd name="T62" fmla="*/ 378 w 1011"/>
                <a:gd name="T63" fmla="*/ 13 h 63"/>
                <a:gd name="T64" fmla="*/ 390 w 1011"/>
                <a:gd name="T65" fmla="*/ 1 h 63"/>
                <a:gd name="T66" fmla="*/ 363 w 1011"/>
                <a:gd name="T67" fmla="*/ 17 h 63"/>
                <a:gd name="T68" fmla="*/ 384 w 1011"/>
                <a:gd name="T69" fmla="*/ 44 h 63"/>
                <a:gd name="T70" fmla="*/ 365 w 1011"/>
                <a:gd name="T71" fmla="*/ 46 h 63"/>
                <a:gd name="T72" fmla="*/ 393 w 1011"/>
                <a:gd name="T73" fmla="*/ 58 h 63"/>
                <a:gd name="T74" fmla="*/ 327 w 1011"/>
                <a:gd name="T75" fmla="*/ 1 h 63"/>
                <a:gd name="T76" fmla="*/ 332 w 1011"/>
                <a:gd name="T77" fmla="*/ 52 h 63"/>
                <a:gd name="T78" fmla="*/ 324 w 1011"/>
                <a:gd name="T79" fmla="*/ 25 h 63"/>
                <a:gd name="T80" fmla="*/ 269 w 1011"/>
                <a:gd name="T81" fmla="*/ 1 h 63"/>
                <a:gd name="T82" fmla="*/ 235 w 1011"/>
                <a:gd name="T83" fmla="*/ 51 h 63"/>
                <a:gd name="T84" fmla="*/ 215 w 1011"/>
                <a:gd name="T85" fmla="*/ 25 h 63"/>
                <a:gd name="T86" fmla="*/ 203 w 1011"/>
                <a:gd name="T87" fmla="*/ 63 h 63"/>
                <a:gd name="T88" fmla="*/ 135 w 1011"/>
                <a:gd name="T89" fmla="*/ 37 h 63"/>
                <a:gd name="T90" fmla="*/ 154 w 1011"/>
                <a:gd name="T91" fmla="*/ 13 h 63"/>
                <a:gd name="T92" fmla="*/ 100 w 1011"/>
                <a:gd name="T93" fmla="*/ 63 h 63"/>
                <a:gd name="T94" fmla="*/ 71 w 1011"/>
                <a:gd name="T95" fmla="*/ 1 h 63"/>
                <a:gd name="T96" fmla="*/ 87 w 1011"/>
                <a:gd name="T97" fmla="*/ 37 h 63"/>
                <a:gd name="T98" fmla="*/ 0 w 1011"/>
                <a:gd name="T99" fmla="*/ 1 h 63"/>
                <a:gd name="T100" fmla="*/ 26 w 1011"/>
                <a:gd name="T101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1" h="63">
                  <a:moveTo>
                    <a:pt x="1011" y="63"/>
                  </a:moveTo>
                  <a:cubicBezTo>
                    <a:pt x="993" y="30"/>
                    <a:pt x="993" y="30"/>
                    <a:pt x="993" y="30"/>
                  </a:cubicBezTo>
                  <a:cubicBezTo>
                    <a:pt x="1010" y="1"/>
                    <a:pt x="1010" y="1"/>
                    <a:pt x="1010" y="1"/>
                  </a:cubicBezTo>
                  <a:cubicBezTo>
                    <a:pt x="996" y="1"/>
                    <a:pt x="996" y="1"/>
                    <a:pt x="996" y="1"/>
                  </a:cubicBezTo>
                  <a:cubicBezTo>
                    <a:pt x="981" y="28"/>
                    <a:pt x="981" y="28"/>
                    <a:pt x="981" y="28"/>
                  </a:cubicBezTo>
                  <a:cubicBezTo>
                    <a:pt x="981" y="1"/>
                    <a:pt x="981" y="1"/>
                    <a:pt x="981" y="1"/>
                  </a:cubicBezTo>
                  <a:cubicBezTo>
                    <a:pt x="968" y="1"/>
                    <a:pt x="968" y="1"/>
                    <a:pt x="968" y="1"/>
                  </a:cubicBezTo>
                  <a:cubicBezTo>
                    <a:pt x="968" y="63"/>
                    <a:pt x="968" y="63"/>
                    <a:pt x="968" y="63"/>
                  </a:cubicBezTo>
                  <a:cubicBezTo>
                    <a:pt x="981" y="63"/>
                    <a:pt x="981" y="63"/>
                    <a:pt x="981" y="63"/>
                  </a:cubicBezTo>
                  <a:cubicBezTo>
                    <a:pt x="981" y="33"/>
                    <a:pt x="981" y="33"/>
                    <a:pt x="981" y="33"/>
                  </a:cubicBezTo>
                  <a:cubicBezTo>
                    <a:pt x="997" y="63"/>
                    <a:pt x="997" y="63"/>
                    <a:pt x="997" y="63"/>
                  </a:cubicBezTo>
                  <a:lnTo>
                    <a:pt x="1011" y="63"/>
                  </a:lnTo>
                  <a:close/>
                  <a:moveTo>
                    <a:pt x="950" y="63"/>
                  </a:moveTo>
                  <a:cubicBezTo>
                    <a:pt x="939" y="38"/>
                    <a:pt x="939" y="38"/>
                    <a:pt x="939" y="38"/>
                  </a:cubicBezTo>
                  <a:cubicBezTo>
                    <a:pt x="942" y="36"/>
                    <a:pt x="944" y="33"/>
                    <a:pt x="946" y="30"/>
                  </a:cubicBezTo>
                  <a:cubicBezTo>
                    <a:pt x="947" y="28"/>
                    <a:pt x="948" y="24"/>
                    <a:pt x="948" y="20"/>
                  </a:cubicBezTo>
                  <a:cubicBezTo>
                    <a:pt x="948" y="18"/>
                    <a:pt x="947" y="15"/>
                    <a:pt x="946" y="13"/>
                  </a:cubicBezTo>
                  <a:cubicBezTo>
                    <a:pt x="945" y="10"/>
                    <a:pt x="944" y="8"/>
                    <a:pt x="942" y="6"/>
                  </a:cubicBezTo>
                  <a:cubicBezTo>
                    <a:pt x="940" y="5"/>
                    <a:pt x="938" y="3"/>
                    <a:pt x="935" y="2"/>
                  </a:cubicBezTo>
                  <a:cubicBezTo>
                    <a:pt x="932" y="1"/>
                    <a:pt x="928" y="0"/>
                    <a:pt x="924" y="0"/>
                  </a:cubicBezTo>
                  <a:cubicBezTo>
                    <a:pt x="921" y="0"/>
                    <a:pt x="919" y="1"/>
                    <a:pt x="917" y="1"/>
                  </a:cubicBezTo>
                  <a:cubicBezTo>
                    <a:pt x="914" y="1"/>
                    <a:pt x="912" y="1"/>
                    <a:pt x="910" y="1"/>
                  </a:cubicBezTo>
                  <a:cubicBezTo>
                    <a:pt x="910" y="63"/>
                    <a:pt x="910" y="63"/>
                    <a:pt x="910" y="63"/>
                  </a:cubicBezTo>
                  <a:cubicBezTo>
                    <a:pt x="923" y="63"/>
                    <a:pt x="923" y="63"/>
                    <a:pt x="923" y="63"/>
                  </a:cubicBezTo>
                  <a:cubicBezTo>
                    <a:pt x="923" y="41"/>
                    <a:pt x="923" y="41"/>
                    <a:pt x="923" y="41"/>
                  </a:cubicBezTo>
                  <a:cubicBezTo>
                    <a:pt x="923" y="41"/>
                    <a:pt x="924" y="41"/>
                    <a:pt x="924" y="41"/>
                  </a:cubicBezTo>
                  <a:cubicBezTo>
                    <a:pt x="925" y="41"/>
                    <a:pt x="926" y="41"/>
                    <a:pt x="926" y="41"/>
                  </a:cubicBezTo>
                  <a:cubicBezTo>
                    <a:pt x="927" y="41"/>
                    <a:pt x="927" y="41"/>
                    <a:pt x="927" y="41"/>
                  </a:cubicBezTo>
                  <a:cubicBezTo>
                    <a:pt x="927" y="41"/>
                    <a:pt x="928" y="41"/>
                    <a:pt x="928" y="41"/>
                  </a:cubicBezTo>
                  <a:cubicBezTo>
                    <a:pt x="936" y="63"/>
                    <a:pt x="936" y="63"/>
                    <a:pt x="936" y="63"/>
                  </a:cubicBezTo>
                  <a:lnTo>
                    <a:pt x="950" y="63"/>
                  </a:lnTo>
                  <a:close/>
                  <a:moveTo>
                    <a:pt x="932" y="29"/>
                  </a:moveTo>
                  <a:cubicBezTo>
                    <a:pt x="931" y="30"/>
                    <a:pt x="928" y="31"/>
                    <a:pt x="926" y="31"/>
                  </a:cubicBezTo>
                  <a:cubicBezTo>
                    <a:pt x="924" y="31"/>
                    <a:pt x="924" y="31"/>
                    <a:pt x="924" y="31"/>
                  </a:cubicBezTo>
                  <a:cubicBezTo>
                    <a:pt x="924" y="31"/>
                    <a:pt x="923" y="31"/>
                    <a:pt x="923" y="31"/>
                  </a:cubicBezTo>
                  <a:cubicBezTo>
                    <a:pt x="923" y="12"/>
                    <a:pt x="923" y="12"/>
                    <a:pt x="923" y="12"/>
                  </a:cubicBezTo>
                  <a:cubicBezTo>
                    <a:pt x="923" y="12"/>
                    <a:pt x="924" y="12"/>
                    <a:pt x="924" y="12"/>
                  </a:cubicBezTo>
                  <a:cubicBezTo>
                    <a:pt x="925" y="12"/>
                    <a:pt x="925" y="12"/>
                    <a:pt x="926" y="12"/>
                  </a:cubicBezTo>
                  <a:cubicBezTo>
                    <a:pt x="929" y="12"/>
                    <a:pt x="931" y="13"/>
                    <a:pt x="933" y="14"/>
                  </a:cubicBezTo>
                  <a:cubicBezTo>
                    <a:pt x="934" y="16"/>
                    <a:pt x="935" y="18"/>
                    <a:pt x="935" y="21"/>
                  </a:cubicBezTo>
                  <a:cubicBezTo>
                    <a:pt x="935" y="24"/>
                    <a:pt x="934" y="27"/>
                    <a:pt x="932" y="29"/>
                  </a:cubicBezTo>
                  <a:moveTo>
                    <a:pt x="888" y="19"/>
                  </a:moveTo>
                  <a:cubicBezTo>
                    <a:pt x="887" y="15"/>
                    <a:pt x="885" y="11"/>
                    <a:pt x="883" y="9"/>
                  </a:cubicBezTo>
                  <a:cubicBezTo>
                    <a:pt x="881" y="6"/>
                    <a:pt x="879" y="4"/>
                    <a:pt x="876" y="2"/>
                  </a:cubicBezTo>
                  <a:cubicBezTo>
                    <a:pt x="873" y="1"/>
                    <a:pt x="869" y="0"/>
                    <a:pt x="866" y="0"/>
                  </a:cubicBezTo>
                  <a:cubicBezTo>
                    <a:pt x="862" y="0"/>
                    <a:pt x="859" y="1"/>
                    <a:pt x="856" y="2"/>
                  </a:cubicBezTo>
                  <a:cubicBezTo>
                    <a:pt x="853" y="4"/>
                    <a:pt x="850" y="6"/>
                    <a:pt x="848" y="9"/>
                  </a:cubicBezTo>
                  <a:cubicBezTo>
                    <a:pt x="846" y="11"/>
                    <a:pt x="844" y="15"/>
                    <a:pt x="843" y="19"/>
                  </a:cubicBezTo>
                  <a:cubicBezTo>
                    <a:pt x="842" y="23"/>
                    <a:pt x="842" y="27"/>
                    <a:pt x="842" y="32"/>
                  </a:cubicBezTo>
                  <a:cubicBezTo>
                    <a:pt x="842" y="37"/>
                    <a:pt x="842" y="41"/>
                    <a:pt x="843" y="45"/>
                  </a:cubicBezTo>
                  <a:cubicBezTo>
                    <a:pt x="844" y="49"/>
                    <a:pt x="846" y="52"/>
                    <a:pt x="848" y="55"/>
                  </a:cubicBezTo>
                  <a:cubicBezTo>
                    <a:pt x="850" y="58"/>
                    <a:pt x="853" y="60"/>
                    <a:pt x="855" y="61"/>
                  </a:cubicBezTo>
                  <a:cubicBezTo>
                    <a:pt x="858" y="63"/>
                    <a:pt x="862" y="63"/>
                    <a:pt x="865" y="63"/>
                  </a:cubicBezTo>
                  <a:cubicBezTo>
                    <a:pt x="869" y="63"/>
                    <a:pt x="872" y="63"/>
                    <a:pt x="875" y="61"/>
                  </a:cubicBezTo>
                  <a:cubicBezTo>
                    <a:pt x="878" y="60"/>
                    <a:pt x="881" y="57"/>
                    <a:pt x="883" y="55"/>
                  </a:cubicBezTo>
                  <a:cubicBezTo>
                    <a:pt x="885" y="52"/>
                    <a:pt x="887" y="49"/>
                    <a:pt x="888" y="45"/>
                  </a:cubicBezTo>
                  <a:cubicBezTo>
                    <a:pt x="889" y="41"/>
                    <a:pt x="889" y="36"/>
                    <a:pt x="889" y="32"/>
                  </a:cubicBezTo>
                  <a:cubicBezTo>
                    <a:pt x="889" y="27"/>
                    <a:pt x="889" y="22"/>
                    <a:pt x="888" y="19"/>
                  </a:cubicBezTo>
                  <a:moveTo>
                    <a:pt x="873" y="47"/>
                  </a:moveTo>
                  <a:cubicBezTo>
                    <a:pt x="871" y="50"/>
                    <a:pt x="869" y="52"/>
                    <a:pt x="866" y="52"/>
                  </a:cubicBezTo>
                  <a:cubicBezTo>
                    <a:pt x="862" y="52"/>
                    <a:pt x="860" y="50"/>
                    <a:pt x="858" y="47"/>
                  </a:cubicBezTo>
                  <a:cubicBezTo>
                    <a:pt x="856" y="43"/>
                    <a:pt x="855" y="38"/>
                    <a:pt x="855" y="32"/>
                  </a:cubicBezTo>
                  <a:cubicBezTo>
                    <a:pt x="855" y="25"/>
                    <a:pt x="856" y="20"/>
                    <a:pt x="858" y="17"/>
                  </a:cubicBezTo>
                  <a:cubicBezTo>
                    <a:pt x="860" y="13"/>
                    <a:pt x="862" y="11"/>
                    <a:pt x="866" y="11"/>
                  </a:cubicBezTo>
                  <a:cubicBezTo>
                    <a:pt x="869" y="11"/>
                    <a:pt x="871" y="13"/>
                    <a:pt x="873" y="17"/>
                  </a:cubicBezTo>
                  <a:cubicBezTo>
                    <a:pt x="875" y="20"/>
                    <a:pt x="876" y="25"/>
                    <a:pt x="876" y="32"/>
                  </a:cubicBezTo>
                  <a:cubicBezTo>
                    <a:pt x="876" y="38"/>
                    <a:pt x="875" y="43"/>
                    <a:pt x="873" y="47"/>
                  </a:cubicBezTo>
                  <a:moveTo>
                    <a:pt x="826" y="1"/>
                  </a:moveTo>
                  <a:cubicBezTo>
                    <a:pt x="812" y="1"/>
                    <a:pt x="812" y="1"/>
                    <a:pt x="812" y="1"/>
                  </a:cubicBezTo>
                  <a:cubicBezTo>
                    <a:pt x="806" y="34"/>
                    <a:pt x="806" y="34"/>
                    <a:pt x="806" y="34"/>
                  </a:cubicBezTo>
                  <a:cubicBezTo>
                    <a:pt x="795" y="1"/>
                    <a:pt x="795" y="1"/>
                    <a:pt x="795" y="1"/>
                  </a:cubicBezTo>
                  <a:cubicBezTo>
                    <a:pt x="791" y="1"/>
                    <a:pt x="791" y="1"/>
                    <a:pt x="791" y="1"/>
                  </a:cubicBezTo>
                  <a:cubicBezTo>
                    <a:pt x="780" y="34"/>
                    <a:pt x="780" y="34"/>
                    <a:pt x="780" y="34"/>
                  </a:cubicBezTo>
                  <a:cubicBezTo>
                    <a:pt x="774" y="1"/>
                    <a:pt x="774" y="1"/>
                    <a:pt x="774" y="1"/>
                  </a:cubicBezTo>
                  <a:cubicBezTo>
                    <a:pt x="760" y="1"/>
                    <a:pt x="760" y="1"/>
                    <a:pt x="760" y="1"/>
                  </a:cubicBezTo>
                  <a:cubicBezTo>
                    <a:pt x="775" y="63"/>
                    <a:pt x="775" y="63"/>
                    <a:pt x="775" y="63"/>
                  </a:cubicBezTo>
                  <a:cubicBezTo>
                    <a:pt x="780" y="63"/>
                    <a:pt x="780" y="63"/>
                    <a:pt x="780" y="63"/>
                  </a:cubicBezTo>
                  <a:cubicBezTo>
                    <a:pt x="793" y="28"/>
                    <a:pt x="793" y="28"/>
                    <a:pt x="793" y="28"/>
                  </a:cubicBezTo>
                  <a:cubicBezTo>
                    <a:pt x="806" y="63"/>
                    <a:pt x="806" y="63"/>
                    <a:pt x="806" y="63"/>
                  </a:cubicBezTo>
                  <a:cubicBezTo>
                    <a:pt x="811" y="63"/>
                    <a:pt x="811" y="63"/>
                    <a:pt x="811" y="63"/>
                  </a:cubicBezTo>
                  <a:lnTo>
                    <a:pt x="826" y="1"/>
                  </a:lnTo>
                  <a:close/>
                  <a:moveTo>
                    <a:pt x="746" y="13"/>
                  </a:moveTo>
                  <a:cubicBezTo>
                    <a:pt x="746" y="1"/>
                    <a:pt x="746" y="1"/>
                    <a:pt x="746" y="1"/>
                  </a:cubicBezTo>
                  <a:cubicBezTo>
                    <a:pt x="706" y="1"/>
                    <a:pt x="706" y="1"/>
                    <a:pt x="706" y="1"/>
                  </a:cubicBezTo>
                  <a:cubicBezTo>
                    <a:pt x="706" y="13"/>
                    <a:pt x="706" y="13"/>
                    <a:pt x="706" y="13"/>
                  </a:cubicBezTo>
                  <a:cubicBezTo>
                    <a:pt x="719" y="13"/>
                    <a:pt x="719" y="13"/>
                    <a:pt x="719" y="13"/>
                  </a:cubicBezTo>
                  <a:cubicBezTo>
                    <a:pt x="719" y="63"/>
                    <a:pt x="719" y="63"/>
                    <a:pt x="719" y="63"/>
                  </a:cubicBezTo>
                  <a:cubicBezTo>
                    <a:pt x="732" y="63"/>
                    <a:pt x="732" y="63"/>
                    <a:pt x="732" y="63"/>
                  </a:cubicBezTo>
                  <a:cubicBezTo>
                    <a:pt x="732" y="13"/>
                    <a:pt x="732" y="13"/>
                    <a:pt x="732" y="13"/>
                  </a:cubicBezTo>
                  <a:lnTo>
                    <a:pt x="746" y="13"/>
                  </a:lnTo>
                  <a:close/>
                  <a:moveTo>
                    <a:pt x="688" y="63"/>
                  </a:moveTo>
                  <a:cubicBezTo>
                    <a:pt x="688" y="51"/>
                    <a:pt x="688" y="51"/>
                    <a:pt x="688" y="51"/>
                  </a:cubicBezTo>
                  <a:cubicBezTo>
                    <a:pt x="669" y="51"/>
                    <a:pt x="669" y="51"/>
                    <a:pt x="669" y="51"/>
                  </a:cubicBezTo>
                  <a:cubicBezTo>
                    <a:pt x="669" y="37"/>
                    <a:pt x="669" y="37"/>
                    <a:pt x="669" y="37"/>
                  </a:cubicBezTo>
                  <a:cubicBezTo>
                    <a:pt x="686" y="37"/>
                    <a:pt x="686" y="37"/>
                    <a:pt x="686" y="37"/>
                  </a:cubicBezTo>
                  <a:cubicBezTo>
                    <a:pt x="686" y="25"/>
                    <a:pt x="686" y="25"/>
                    <a:pt x="686" y="25"/>
                  </a:cubicBezTo>
                  <a:cubicBezTo>
                    <a:pt x="669" y="25"/>
                    <a:pt x="669" y="25"/>
                    <a:pt x="669" y="25"/>
                  </a:cubicBezTo>
                  <a:cubicBezTo>
                    <a:pt x="669" y="13"/>
                    <a:pt x="669" y="13"/>
                    <a:pt x="669" y="13"/>
                  </a:cubicBezTo>
                  <a:cubicBezTo>
                    <a:pt x="688" y="13"/>
                    <a:pt x="688" y="13"/>
                    <a:pt x="688" y="13"/>
                  </a:cubicBezTo>
                  <a:cubicBezTo>
                    <a:pt x="688" y="1"/>
                    <a:pt x="688" y="1"/>
                    <a:pt x="688" y="1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6" y="63"/>
                    <a:pt x="656" y="63"/>
                    <a:pt x="656" y="63"/>
                  </a:cubicBezTo>
                  <a:lnTo>
                    <a:pt x="688" y="63"/>
                  </a:lnTo>
                  <a:close/>
                  <a:moveTo>
                    <a:pt x="634" y="63"/>
                  </a:moveTo>
                  <a:cubicBezTo>
                    <a:pt x="634" y="1"/>
                    <a:pt x="634" y="1"/>
                    <a:pt x="634" y="1"/>
                  </a:cubicBezTo>
                  <a:cubicBezTo>
                    <a:pt x="621" y="1"/>
                    <a:pt x="621" y="1"/>
                    <a:pt x="621" y="1"/>
                  </a:cubicBezTo>
                  <a:cubicBezTo>
                    <a:pt x="621" y="32"/>
                    <a:pt x="621" y="32"/>
                    <a:pt x="621" y="32"/>
                  </a:cubicBezTo>
                  <a:cubicBezTo>
                    <a:pt x="596" y="0"/>
                    <a:pt x="596" y="0"/>
                    <a:pt x="596" y="0"/>
                  </a:cubicBezTo>
                  <a:cubicBezTo>
                    <a:pt x="592" y="1"/>
                    <a:pt x="592" y="1"/>
                    <a:pt x="592" y="1"/>
                  </a:cubicBezTo>
                  <a:cubicBezTo>
                    <a:pt x="592" y="63"/>
                    <a:pt x="592" y="63"/>
                    <a:pt x="592" y="63"/>
                  </a:cubicBezTo>
                  <a:cubicBezTo>
                    <a:pt x="605" y="63"/>
                    <a:pt x="605" y="63"/>
                    <a:pt x="605" y="63"/>
                  </a:cubicBezTo>
                  <a:cubicBezTo>
                    <a:pt x="605" y="31"/>
                    <a:pt x="605" y="31"/>
                    <a:pt x="605" y="31"/>
                  </a:cubicBezTo>
                  <a:cubicBezTo>
                    <a:pt x="630" y="63"/>
                    <a:pt x="630" y="63"/>
                    <a:pt x="630" y="63"/>
                  </a:cubicBezTo>
                  <a:lnTo>
                    <a:pt x="634" y="63"/>
                  </a:lnTo>
                  <a:close/>
                  <a:moveTo>
                    <a:pt x="542" y="48"/>
                  </a:moveTo>
                  <a:cubicBezTo>
                    <a:pt x="539" y="50"/>
                    <a:pt x="536" y="52"/>
                    <a:pt x="533" y="52"/>
                  </a:cubicBezTo>
                  <a:cubicBezTo>
                    <a:pt x="528" y="52"/>
                    <a:pt x="525" y="50"/>
                    <a:pt x="523" y="46"/>
                  </a:cubicBezTo>
                  <a:cubicBezTo>
                    <a:pt x="520" y="43"/>
                    <a:pt x="519" y="38"/>
                    <a:pt x="519" y="31"/>
                  </a:cubicBezTo>
                  <a:cubicBezTo>
                    <a:pt x="519" y="28"/>
                    <a:pt x="519" y="25"/>
                    <a:pt x="520" y="23"/>
                  </a:cubicBezTo>
                  <a:cubicBezTo>
                    <a:pt x="521" y="21"/>
                    <a:pt x="522" y="19"/>
                    <a:pt x="523" y="17"/>
                  </a:cubicBezTo>
                  <a:cubicBezTo>
                    <a:pt x="524" y="15"/>
                    <a:pt x="525" y="14"/>
                    <a:pt x="527" y="13"/>
                  </a:cubicBezTo>
                  <a:cubicBezTo>
                    <a:pt x="529" y="12"/>
                    <a:pt x="530" y="12"/>
                    <a:pt x="532" y="12"/>
                  </a:cubicBezTo>
                  <a:cubicBezTo>
                    <a:pt x="534" y="12"/>
                    <a:pt x="536" y="12"/>
                    <a:pt x="537" y="13"/>
                  </a:cubicBezTo>
                  <a:cubicBezTo>
                    <a:pt x="539" y="13"/>
                    <a:pt x="540" y="14"/>
                    <a:pt x="542" y="15"/>
                  </a:cubicBezTo>
                  <a:cubicBezTo>
                    <a:pt x="546" y="4"/>
                    <a:pt x="546" y="4"/>
                    <a:pt x="546" y="4"/>
                  </a:cubicBezTo>
                  <a:cubicBezTo>
                    <a:pt x="542" y="1"/>
                    <a:pt x="537" y="0"/>
                    <a:pt x="532" y="0"/>
                  </a:cubicBezTo>
                  <a:cubicBezTo>
                    <a:pt x="528" y="0"/>
                    <a:pt x="525" y="1"/>
                    <a:pt x="521" y="2"/>
                  </a:cubicBezTo>
                  <a:cubicBezTo>
                    <a:pt x="518" y="4"/>
                    <a:pt x="515" y="6"/>
                    <a:pt x="513" y="9"/>
                  </a:cubicBezTo>
                  <a:cubicBezTo>
                    <a:pt x="511" y="12"/>
                    <a:pt x="509" y="15"/>
                    <a:pt x="508" y="19"/>
                  </a:cubicBezTo>
                  <a:cubicBezTo>
                    <a:pt x="506" y="23"/>
                    <a:pt x="506" y="27"/>
                    <a:pt x="506" y="32"/>
                  </a:cubicBezTo>
                  <a:cubicBezTo>
                    <a:pt x="506" y="37"/>
                    <a:pt x="506" y="41"/>
                    <a:pt x="508" y="45"/>
                  </a:cubicBezTo>
                  <a:cubicBezTo>
                    <a:pt x="509" y="49"/>
                    <a:pt x="511" y="52"/>
                    <a:pt x="513" y="55"/>
                  </a:cubicBezTo>
                  <a:cubicBezTo>
                    <a:pt x="516" y="58"/>
                    <a:pt x="518" y="60"/>
                    <a:pt x="521" y="61"/>
                  </a:cubicBezTo>
                  <a:cubicBezTo>
                    <a:pt x="525" y="63"/>
                    <a:pt x="528" y="63"/>
                    <a:pt x="532" y="63"/>
                  </a:cubicBezTo>
                  <a:cubicBezTo>
                    <a:pt x="534" y="63"/>
                    <a:pt x="537" y="63"/>
                    <a:pt x="539" y="62"/>
                  </a:cubicBezTo>
                  <a:cubicBezTo>
                    <a:pt x="542" y="62"/>
                    <a:pt x="544" y="61"/>
                    <a:pt x="546" y="59"/>
                  </a:cubicBezTo>
                  <a:lnTo>
                    <a:pt x="542" y="48"/>
                  </a:lnTo>
                  <a:close/>
                  <a:moveTo>
                    <a:pt x="485" y="1"/>
                  </a:moveTo>
                  <a:cubicBezTo>
                    <a:pt x="472" y="1"/>
                    <a:pt x="472" y="1"/>
                    <a:pt x="472" y="1"/>
                  </a:cubicBezTo>
                  <a:cubicBezTo>
                    <a:pt x="472" y="63"/>
                    <a:pt x="472" y="63"/>
                    <a:pt x="472" y="63"/>
                  </a:cubicBezTo>
                  <a:cubicBezTo>
                    <a:pt x="485" y="63"/>
                    <a:pt x="485" y="63"/>
                    <a:pt x="485" y="63"/>
                  </a:cubicBezTo>
                  <a:lnTo>
                    <a:pt x="485" y="1"/>
                  </a:lnTo>
                  <a:close/>
                  <a:moveTo>
                    <a:pt x="453" y="13"/>
                  </a:moveTo>
                  <a:cubicBezTo>
                    <a:pt x="453" y="1"/>
                    <a:pt x="453" y="1"/>
                    <a:pt x="453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4" y="13"/>
                    <a:pt x="414" y="13"/>
                    <a:pt x="414" y="13"/>
                  </a:cubicBezTo>
                  <a:cubicBezTo>
                    <a:pt x="427" y="13"/>
                    <a:pt x="427" y="13"/>
                    <a:pt x="427" y="13"/>
                  </a:cubicBezTo>
                  <a:cubicBezTo>
                    <a:pt x="427" y="63"/>
                    <a:pt x="427" y="63"/>
                    <a:pt x="427" y="63"/>
                  </a:cubicBezTo>
                  <a:cubicBezTo>
                    <a:pt x="440" y="63"/>
                    <a:pt x="440" y="63"/>
                    <a:pt x="440" y="63"/>
                  </a:cubicBezTo>
                  <a:cubicBezTo>
                    <a:pt x="440" y="13"/>
                    <a:pt x="440" y="13"/>
                    <a:pt x="440" y="13"/>
                  </a:cubicBezTo>
                  <a:lnTo>
                    <a:pt x="453" y="13"/>
                  </a:lnTo>
                  <a:close/>
                  <a:moveTo>
                    <a:pt x="397" y="40"/>
                  </a:moveTo>
                  <a:cubicBezTo>
                    <a:pt x="396" y="39"/>
                    <a:pt x="396" y="37"/>
                    <a:pt x="395" y="36"/>
                  </a:cubicBezTo>
                  <a:cubicBezTo>
                    <a:pt x="394" y="34"/>
                    <a:pt x="392" y="33"/>
                    <a:pt x="391" y="31"/>
                  </a:cubicBezTo>
                  <a:cubicBezTo>
                    <a:pt x="389" y="30"/>
                    <a:pt x="387" y="28"/>
                    <a:pt x="385" y="26"/>
                  </a:cubicBezTo>
                  <a:cubicBezTo>
                    <a:pt x="383" y="25"/>
                    <a:pt x="382" y="24"/>
                    <a:pt x="381" y="23"/>
                  </a:cubicBezTo>
                  <a:cubicBezTo>
                    <a:pt x="380" y="22"/>
                    <a:pt x="379" y="22"/>
                    <a:pt x="378" y="21"/>
                  </a:cubicBezTo>
                  <a:cubicBezTo>
                    <a:pt x="377" y="20"/>
                    <a:pt x="377" y="19"/>
                    <a:pt x="377" y="19"/>
                  </a:cubicBezTo>
                  <a:cubicBezTo>
                    <a:pt x="376" y="18"/>
                    <a:pt x="376" y="17"/>
                    <a:pt x="376" y="16"/>
                  </a:cubicBezTo>
                  <a:cubicBezTo>
                    <a:pt x="376" y="15"/>
                    <a:pt x="377" y="14"/>
                    <a:pt x="378" y="13"/>
                  </a:cubicBezTo>
                  <a:cubicBezTo>
                    <a:pt x="379" y="12"/>
                    <a:pt x="380" y="12"/>
                    <a:pt x="382" y="12"/>
                  </a:cubicBezTo>
                  <a:cubicBezTo>
                    <a:pt x="384" y="12"/>
                    <a:pt x="385" y="12"/>
                    <a:pt x="387" y="13"/>
                  </a:cubicBezTo>
                  <a:cubicBezTo>
                    <a:pt x="389" y="14"/>
                    <a:pt x="391" y="15"/>
                    <a:pt x="392" y="16"/>
                  </a:cubicBezTo>
                  <a:cubicBezTo>
                    <a:pt x="396" y="4"/>
                    <a:pt x="396" y="4"/>
                    <a:pt x="396" y="4"/>
                  </a:cubicBezTo>
                  <a:cubicBezTo>
                    <a:pt x="394" y="3"/>
                    <a:pt x="392" y="2"/>
                    <a:pt x="390" y="1"/>
                  </a:cubicBezTo>
                  <a:cubicBezTo>
                    <a:pt x="387" y="0"/>
                    <a:pt x="384" y="0"/>
                    <a:pt x="382" y="0"/>
                  </a:cubicBezTo>
                  <a:cubicBezTo>
                    <a:pt x="379" y="0"/>
                    <a:pt x="376" y="1"/>
                    <a:pt x="374" y="1"/>
                  </a:cubicBezTo>
                  <a:cubicBezTo>
                    <a:pt x="371" y="2"/>
                    <a:pt x="370" y="4"/>
                    <a:pt x="368" y="5"/>
                  </a:cubicBezTo>
                  <a:cubicBezTo>
                    <a:pt x="366" y="7"/>
                    <a:pt x="365" y="9"/>
                    <a:pt x="364" y="11"/>
                  </a:cubicBezTo>
                  <a:cubicBezTo>
                    <a:pt x="364" y="13"/>
                    <a:pt x="363" y="15"/>
                    <a:pt x="363" y="17"/>
                  </a:cubicBezTo>
                  <a:cubicBezTo>
                    <a:pt x="363" y="20"/>
                    <a:pt x="364" y="24"/>
                    <a:pt x="366" y="27"/>
                  </a:cubicBezTo>
                  <a:cubicBezTo>
                    <a:pt x="368" y="29"/>
                    <a:pt x="371" y="32"/>
                    <a:pt x="375" y="35"/>
                  </a:cubicBezTo>
                  <a:cubicBezTo>
                    <a:pt x="377" y="37"/>
                    <a:pt x="379" y="38"/>
                    <a:pt x="380" y="39"/>
                  </a:cubicBezTo>
                  <a:cubicBezTo>
                    <a:pt x="381" y="40"/>
                    <a:pt x="382" y="41"/>
                    <a:pt x="383" y="42"/>
                  </a:cubicBezTo>
                  <a:cubicBezTo>
                    <a:pt x="383" y="43"/>
                    <a:pt x="384" y="43"/>
                    <a:pt x="384" y="44"/>
                  </a:cubicBezTo>
                  <a:cubicBezTo>
                    <a:pt x="384" y="45"/>
                    <a:pt x="385" y="46"/>
                    <a:pt x="385" y="46"/>
                  </a:cubicBezTo>
                  <a:cubicBezTo>
                    <a:pt x="385" y="48"/>
                    <a:pt x="384" y="49"/>
                    <a:pt x="383" y="50"/>
                  </a:cubicBezTo>
                  <a:cubicBezTo>
                    <a:pt x="382" y="51"/>
                    <a:pt x="381" y="52"/>
                    <a:pt x="379" y="52"/>
                  </a:cubicBezTo>
                  <a:cubicBezTo>
                    <a:pt x="377" y="52"/>
                    <a:pt x="374" y="51"/>
                    <a:pt x="372" y="50"/>
                  </a:cubicBezTo>
                  <a:cubicBezTo>
                    <a:pt x="370" y="49"/>
                    <a:pt x="367" y="48"/>
                    <a:pt x="365" y="46"/>
                  </a:cubicBezTo>
                  <a:cubicBezTo>
                    <a:pt x="362" y="58"/>
                    <a:pt x="362" y="58"/>
                    <a:pt x="362" y="58"/>
                  </a:cubicBezTo>
                  <a:cubicBezTo>
                    <a:pt x="364" y="60"/>
                    <a:pt x="367" y="61"/>
                    <a:pt x="370" y="62"/>
                  </a:cubicBezTo>
                  <a:cubicBezTo>
                    <a:pt x="373" y="63"/>
                    <a:pt x="376" y="63"/>
                    <a:pt x="379" y="63"/>
                  </a:cubicBezTo>
                  <a:cubicBezTo>
                    <a:pt x="382" y="63"/>
                    <a:pt x="385" y="63"/>
                    <a:pt x="387" y="62"/>
                  </a:cubicBezTo>
                  <a:cubicBezTo>
                    <a:pt x="389" y="61"/>
                    <a:pt x="391" y="60"/>
                    <a:pt x="393" y="58"/>
                  </a:cubicBezTo>
                  <a:cubicBezTo>
                    <a:pt x="394" y="56"/>
                    <a:pt x="396" y="54"/>
                    <a:pt x="396" y="52"/>
                  </a:cubicBezTo>
                  <a:cubicBezTo>
                    <a:pt x="397" y="50"/>
                    <a:pt x="397" y="48"/>
                    <a:pt x="397" y="45"/>
                  </a:cubicBezTo>
                  <a:cubicBezTo>
                    <a:pt x="397" y="44"/>
                    <a:pt x="397" y="42"/>
                    <a:pt x="397" y="40"/>
                  </a:cubicBezTo>
                  <a:moveTo>
                    <a:pt x="348" y="63"/>
                  </a:moveTo>
                  <a:cubicBezTo>
                    <a:pt x="327" y="1"/>
                    <a:pt x="327" y="1"/>
                    <a:pt x="327" y="1"/>
                  </a:cubicBezTo>
                  <a:cubicBezTo>
                    <a:pt x="321" y="1"/>
                    <a:pt x="321" y="1"/>
                    <a:pt x="321" y="1"/>
                  </a:cubicBezTo>
                  <a:cubicBezTo>
                    <a:pt x="301" y="63"/>
                    <a:pt x="301" y="63"/>
                    <a:pt x="301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6" y="52"/>
                    <a:pt x="316" y="52"/>
                    <a:pt x="316" y="52"/>
                  </a:cubicBezTo>
                  <a:cubicBezTo>
                    <a:pt x="332" y="52"/>
                    <a:pt x="332" y="52"/>
                    <a:pt x="332" y="52"/>
                  </a:cubicBezTo>
                  <a:cubicBezTo>
                    <a:pt x="335" y="63"/>
                    <a:pt x="335" y="63"/>
                    <a:pt x="335" y="63"/>
                  </a:cubicBezTo>
                  <a:lnTo>
                    <a:pt x="348" y="63"/>
                  </a:lnTo>
                  <a:close/>
                  <a:moveTo>
                    <a:pt x="328" y="41"/>
                  </a:moveTo>
                  <a:cubicBezTo>
                    <a:pt x="320" y="41"/>
                    <a:pt x="320" y="41"/>
                    <a:pt x="320" y="41"/>
                  </a:cubicBezTo>
                  <a:cubicBezTo>
                    <a:pt x="324" y="25"/>
                    <a:pt x="324" y="25"/>
                    <a:pt x="324" y="25"/>
                  </a:cubicBezTo>
                  <a:lnTo>
                    <a:pt x="328" y="41"/>
                  </a:lnTo>
                  <a:close/>
                  <a:moveTo>
                    <a:pt x="287" y="63"/>
                  </a:moveTo>
                  <a:cubicBezTo>
                    <a:pt x="287" y="51"/>
                    <a:pt x="287" y="51"/>
                    <a:pt x="287" y="51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56" y="1"/>
                    <a:pt x="256" y="1"/>
                    <a:pt x="256" y="1"/>
                  </a:cubicBezTo>
                  <a:cubicBezTo>
                    <a:pt x="256" y="63"/>
                    <a:pt x="256" y="63"/>
                    <a:pt x="256" y="63"/>
                  </a:cubicBezTo>
                  <a:lnTo>
                    <a:pt x="287" y="63"/>
                  </a:lnTo>
                  <a:close/>
                  <a:moveTo>
                    <a:pt x="235" y="63"/>
                  </a:moveTo>
                  <a:cubicBezTo>
                    <a:pt x="235" y="51"/>
                    <a:pt x="235" y="51"/>
                    <a:pt x="235" y="51"/>
                  </a:cubicBezTo>
                  <a:cubicBezTo>
                    <a:pt x="215" y="51"/>
                    <a:pt x="215" y="51"/>
                    <a:pt x="215" y="51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32" y="37"/>
                    <a:pt x="232" y="37"/>
                    <a:pt x="232" y="37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15" y="25"/>
                    <a:pt x="215" y="25"/>
                    <a:pt x="215" y="25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35" y="1"/>
                    <a:pt x="235" y="1"/>
                    <a:pt x="235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63"/>
                    <a:pt x="203" y="63"/>
                    <a:pt x="203" y="63"/>
                  </a:cubicBezTo>
                  <a:lnTo>
                    <a:pt x="235" y="63"/>
                  </a:lnTo>
                  <a:close/>
                  <a:moveTo>
                    <a:pt x="154" y="63"/>
                  </a:moveTo>
                  <a:cubicBezTo>
                    <a:pt x="154" y="51"/>
                    <a:pt x="154" y="51"/>
                    <a:pt x="154" y="51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63"/>
                    <a:pt x="123" y="63"/>
                    <a:pt x="123" y="63"/>
                  </a:cubicBezTo>
                  <a:lnTo>
                    <a:pt x="154" y="63"/>
                  </a:lnTo>
                  <a:close/>
                  <a:moveTo>
                    <a:pt x="100" y="63"/>
                  </a:moveTo>
                  <a:cubicBezTo>
                    <a:pt x="100" y="1"/>
                    <a:pt x="100" y="1"/>
                    <a:pt x="100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63"/>
                    <a:pt x="87" y="63"/>
                    <a:pt x="87" y="63"/>
                  </a:cubicBezTo>
                  <a:lnTo>
                    <a:pt x="100" y="63"/>
                  </a:lnTo>
                  <a:close/>
                  <a:moveTo>
                    <a:pt x="40" y="13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13"/>
                    <a:pt x="26" y="13"/>
                    <a:pt x="26" y="13"/>
                  </a:cubicBezTo>
                  <a:lnTo>
                    <a:pt x="40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2245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Su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 userDrawn="1"/>
        </p:nvSpPr>
        <p:spPr>
          <a:xfrm>
            <a:off x="142875" y="108000"/>
            <a:ext cx="8856000" cy="49275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09" y="1796571"/>
            <a:ext cx="439978" cy="36576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56325" y="3079153"/>
            <a:ext cx="5183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400" b="1">
                <a:solidFill>
                  <a:prstClr val="black"/>
                </a:solidFill>
                <a:latin typeface="Verdana"/>
              </a:rPr>
              <a:t>W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13" y="628650"/>
            <a:ext cx="504000" cy="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13" y="3735445"/>
            <a:ext cx="432000" cy="3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13" y="1185610"/>
            <a:ext cx="504000" cy="324000"/>
          </a:xfrm>
          <a:prstGeom prst="rect">
            <a:avLst/>
          </a:prstGeom>
        </p:spPr>
      </p:pic>
      <p:pic>
        <p:nvPicPr>
          <p:cNvPr id="13" name="Picture 12" descr="linked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831" y="2449292"/>
            <a:ext cx="457200" cy="342900"/>
          </a:xfrm>
          <a:prstGeom prst="rect">
            <a:avLst/>
          </a:prstGeom>
        </p:spPr>
      </p:pic>
      <p:sp>
        <p:nvSpPr>
          <p:cNvPr id="1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259721" y="662400"/>
            <a:ext cx="7596941" cy="2025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[Email]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59721" y="1216000"/>
            <a:ext cx="7596941" cy="2025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[@twiternaam]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59721" y="1878201"/>
            <a:ext cx="7596941" cy="2025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[Skype adres]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259721" y="2519492"/>
            <a:ext cx="7596941" cy="2025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[LinkedIn adres]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259721" y="3162568"/>
            <a:ext cx="7596941" cy="2025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 err="1"/>
              <a:t>www.surf.nl</a:t>
            </a:r>
            <a:r>
              <a:rPr lang="nl-NL" noProof="0" dirty="0"/>
              <a:t>/surfnet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259721" y="3796195"/>
            <a:ext cx="7596941" cy="2025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[Telefoon]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114027" y="4416847"/>
            <a:ext cx="6742636" cy="2025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Creative Commons “Attribution” license:</a:t>
            </a:r>
          </a:p>
          <a:p>
            <a:pPr lvl="0"/>
            <a:r>
              <a:rPr lang="nl-NL" noProof="0"/>
              <a:t>http://creativecommons.org/licenses/by/3.0/</a:t>
            </a:r>
          </a:p>
        </p:txBody>
      </p:sp>
      <p:grpSp>
        <p:nvGrpSpPr>
          <p:cNvPr id="24" name="Groeperen 23"/>
          <p:cNvGrpSpPr/>
          <p:nvPr userDrawn="1"/>
        </p:nvGrpSpPr>
        <p:grpSpPr>
          <a:xfrm>
            <a:off x="7000875" y="4238625"/>
            <a:ext cx="1855125" cy="714375"/>
            <a:chOff x="9334500" y="5651500"/>
            <a:chExt cx="2473500" cy="952500"/>
          </a:xfrm>
        </p:grpSpPr>
        <p:sp>
          <p:nvSpPr>
            <p:cNvPr id="26" name="Rechthoek 25"/>
            <p:cNvSpPr/>
            <p:nvPr userDrawn="1"/>
          </p:nvSpPr>
          <p:spPr>
            <a:xfrm>
              <a:off x="9334500" y="5651500"/>
              <a:ext cx="2473500" cy="952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27" name="Picture 6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1304" y="5717194"/>
              <a:ext cx="2035264" cy="840840"/>
            </a:xfrm>
            <a:prstGeom prst="rect">
              <a:avLst/>
            </a:prstGeom>
          </p:spPr>
        </p:pic>
      </p:grpSp>
      <p:pic>
        <p:nvPicPr>
          <p:cNvPr id="28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4" y="4402365"/>
            <a:ext cx="1130783" cy="3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964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Surf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42875" y="108000"/>
            <a:ext cx="8856000" cy="49275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grpSp>
        <p:nvGrpSpPr>
          <p:cNvPr id="5" name="Groeperen 4"/>
          <p:cNvGrpSpPr/>
          <p:nvPr userDrawn="1"/>
        </p:nvGrpSpPr>
        <p:grpSpPr>
          <a:xfrm>
            <a:off x="7000875" y="4238625"/>
            <a:ext cx="1855125" cy="714375"/>
            <a:chOff x="9334500" y="5651500"/>
            <a:chExt cx="2473500" cy="952500"/>
          </a:xfrm>
        </p:grpSpPr>
        <p:sp>
          <p:nvSpPr>
            <p:cNvPr id="6" name="Rechthoek 5"/>
            <p:cNvSpPr/>
            <p:nvPr userDrawn="1"/>
          </p:nvSpPr>
          <p:spPr>
            <a:xfrm>
              <a:off x="9334500" y="5651500"/>
              <a:ext cx="2473500" cy="952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8" name="Picture 6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1304" y="5717194"/>
              <a:ext cx="2035264" cy="84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2173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42875" y="108000"/>
            <a:ext cx="8856000" cy="49275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pic>
        <p:nvPicPr>
          <p:cNvPr id="3" name="Afbeelding 3" descr="SURF_what SURF can do_f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941" y="4151493"/>
            <a:ext cx="2869923" cy="63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21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Surf blanco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42875" y="108000"/>
            <a:ext cx="8856000" cy="49275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4" y="4402365"/>
            <a:ext cx="1130783" cy="388997"/>
          </a:xfrm>
          <a:prstGeom prst="rect">
            <a:avLst/>
          </a:prstGeom>
        </p:spPr>
      </p:pic>
      <p:grpSp>
        <p:nvGrpSpPr>
          <p:cNvPr id="8" name="Groeperen 7"/>
          <p:cNvGrpSpPr/>
          <p:nvPr userDrawn="1"/>
        </p:nvGrpSpPr>
        <p:grpSpPr>
          <a:xfrm>
            <a:off x="7000875" y="4238625"/>
            <a:ext cx="1855125" cy="714375"/>
            <a:chOff x="9334500" y="5651500"/>
            <a:chExt cx="2473500" cy="952500"/>
          </a:xfrm>
        </p:grpSpPr>
        <p:sp>
          <p:nvSpPr>
            <p:cNvPr id="9" name="Rechthoek 8"/>
            <p:cNvSpPr/>
            <p:nvPr userDrawn="1"/>
          </p:nvSpPr>
          <p:spPr>
            <a:xfrm>
              <a:off x="9334500" y="5651500"/>
              <a:ext cx="2473500" cy="952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0" name="Picture 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1304" y="5717194"/>
              <a:ext cx="2035264" cy="84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8394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lide met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42875" y="108000"/>
            <a:ext cx="8856000" cy="49275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pic>
        <p:nvPicPr>
          <p:cNvPr id="8" name="Afbeelding 3" descr="SURF_what SURF can do_f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488" y="4151493"/>
            <a:ext cx="2869923" cy="639869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4" y="4402365"/>
            <a:ext cx="1130783" cy="3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355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tekst, logo Surf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42875" y="108000"/>
            <a:ext cx="8856000" cy="49275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4" y="1059657"/>
            <a:ext cx="3994150" cy="2633597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4" y="4402365"/>
            <a:ext cx="1130783" cy="388997"/>
          </a:xfrm>
          <a:prstGeom prst="rect">
            <a:avLst/>
          </a:prstGeom>
        </p:spPr>
      </p:pic>
      <p:grpSp>
        <p:nvGrpSpPr>
          <p:cNvPr id="10" name="Groeperen 9"/>
          <p:cNvGrpSpPr/>
          <p:nvPr userDrawn="1"/>
        </p:nvGrpSpPr>
        <p:grpSpPr>
          <a:xfrm>
            <a:off x="7000875" y="4238625"/>
            <a:ext cx="1855125" cy="714375"/>
            <a:chOff x="9334500" y="5651500"/>
            <a:chExt cx="2473500" cy="952500"/>
          </a:xfrm>
        </p:grpSpPr>
        <p:sp>
          <p:nvSpPr>
            <p:cNvPr id="11" name="Rechthoek 10"/>
            <p:cNvSpPr/>
            <p:nvPr userDrawn="1"/>
          </p:nvSpPr>
          <p:spPr>
            <a:xfrm>
              <a:off x="9334500" y="5651500"/>
              <a:ext cx="2473500" cy="952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2" name="Picture 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1304" y="5717194"/>
              <a:ext cx="2035264" cy="84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432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tekst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42875" y="108000"/>
            <a:ext cx="8856000" cy="49275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4" y="1059657"/>
            <a:ext cx="3994150" cy="2633597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Afbeelding 3" descr="SURF_what SURF can do_f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214" y="4151493"/>
            <a:ext cx="2869923" cy="639869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4" y="4402365"/>
            <a:ext cx="1130783" cy="3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39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personalia logo Su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142875" y="108000"/>
            <a:ext cx="8856000" cy="49275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4" y="1059656"/>
            <a:ext cx="3994150" cy="202500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[Naam]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76264" y="1414976"/>
            <a:ext cx="399461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dirty="0" err="1">
                <a:solidFill>
                  <a:prstClr val="white"/>
                </a:solidFill>
              </a:rPr>
              <a:t>www.surf.nl</a:t>
            </a:r>
            <a:r>
              <a:rPr lang="nl-NL" sz="1200" dirty="0">
                <a:solidFill>
                  <a:prstClr val="white"/>
                </a:solidFill>
              </a:rPr>
              <a:t>/surfnet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4" y="1237316"/>
            <a:ext cx="3994150" cy="2025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[Email]</a:t>
            </a:r>
          </a:p>
        </p:txBody>
      </p:sp>
      <p:grpSp>
        <p:nvGrpSpPr>
          <p:cNvPr id="10" name="Groeperen 9"/>
          <p:cNvGrpSpPr/>
          <p:nvPr userDrawn="1"/>
        </p:nvGrpSpPr>
        <p:grpSpPr>
          <a:xfrm>
            <a:off x="7000875" y="4238625"/>
            <a:ext cx="1855125" cy="714375"/>
            <a:chOff x="9334500" y="5651500"/>
            <a:chExt cx="2473500" cy="952500"/>
          </a:xfrm>
        </p:grpSpPr>
        <p:sp>
          <p:nvSpPr>
            <p:cNvPr id="11" name="Rechthoek 10"/>
            <p:cNvSpPr/>
            <p:nvPr userDrawn="1"/>
          </p:nvSpPr>
          <p:spPr>
            <a:xfrm>
              <a:off x="9334500" y="5651500"/>
              <a:ext cx="2473500" cy="952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2" name="Picture 6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1304" y="5717194"/>
              <a:ext cx="2035264" cy="84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1907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person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142875" y="108000"/>
            <a:ext cx="8856000" cy="49275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4" y="1059656"/>
            <a:ext cx="3994150" cy="202500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[Naam]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76264" y="1414976"/>
            <a:ext cx="399461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dirty="0" err="1">
                <a:solidFill>
                  <a:prstClr val="white"/>
                </a:solidFill>
              </a:rPr>
              <a:t>www.surf.nl</a:t>
            </a:r>
            <a:r>
              <a:rPr lang="nl-NL" sz="1200" dirty="0">
                <a:solidFill>
                  <a:prstClr val="white"/>
                </a:solidFill>
              </a:rPr>
              <a:t>/surfnet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4" y="1237316"/>
            <a:ext cx="3994150" cy="2025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[Email]</a:t>
            </a:r>
          </a:p>
        </p:txBody>
      </p:sp>
      <p:pic>
        <p:nvPicPr>
          <p:cNvPr id="10" name="Afbeelding 3" descr="SURF_what SURF can do_f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575" y="4151493"/>
            <a:ext cx="2869923" cy="63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84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personalia, logo Surf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08000"/>
            <a:ext cx="8856000" cy="49275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4" y="1059656"/>
            <a:ext cx="3994150" cy="202500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[Naam]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76264" y="1414976"/>
            <a:ext cx="399461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dirty="0" err="1">
                <a:solidFill>
                  <a:prstClr val="white"/>
                </a:solidFill>
              </a:rPr>
              <a:t>www.surf.nl</a:t>
            </a:r>
            <a:r>
              <a:rPr lang="nl-NL" sz="1200" dirty="0">
                <a:solidFill>
                  <a:prstClr val="white"/>
                </a:solidFill>
              </a:rPr>
              <a:t>/surfnet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4" y="1237316"/>
            <a:ext cx="3994150" cy="2025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[Email]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4" y="4402365"/>
            <a:ext cx="1130783" cy="388997"/>
          </a:xfrm>
          <a:prstGeom prst="rect">
            <a:avLst/>
          </a:prstGeom>
        </p:spPr>
      </p:pic>
      <p:grpSp>
        <p:nvGrpSpPr>
          <p:cNvPr id="11" name="Groeperen 10"/>
          <p:cNvGrpSpPr/>
          <p:nvPr userDrawn="1"/>
        </p:nvGrpSpPr>
        <p:grpSpPr>
          <a:xfrm>
            <a:off x="7000875" y="4231171"/>
            <a:ext cx="1855125" cy="714375"/>
            <a:chOff x="9334500" y="5651500"/>
            <a:chExt cx="2473500" cy="952500"/>
          </a:xfrm>
        </p:grpSpPr>
        <p:sp>
          <p:nvSpPr>
            <p:cNvPr id="13" name="Rechthoek 12"/>
            <p:cNvSpPr/>
            <p:nvPr userDrawn="1"/>
          </p:nvSpPr>
          <p:spPr>
            <a:xfrm>
              <a:off x="9334500" y="5651500"/>
              <a:ext cx="2473500" cy="952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5" name="Picture 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1304" y="5717194"/>
              <a:ext cx="2035264" cy="84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433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0256" y="1068405"/>
            <a:ext cx="8602031" cy="356388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buClr>
                <a:schemeClr val="accent2"/>
              </a:buClr>
              <a:buSzPct val="75000"/>
              <a:buNone/>
              <a:defRPr/>
            </a:lvl1pPr>
            <a:lvl2pPr>
              <a:buClr>
                <a:schemeClr val="accent2"/>
              </a:buClr>
              <a:buSzPct val="75000"/>
              <a:defRPr/>
            </a:lvl2pPr>
            <a:lvl3pPr>
              <a:buClr>
                <a:schemeClr val="accent2"/>
              </a:buClr>
              <a:buSzPct val="75000"/>
              <a:defRPr/>
            </a:lvl3pPr>
            <a:lvl4pPr>
              <a:buClr>
                <a:schemeClr val="accent2"/>
              </a:buClr>
              <a:buSzPct val="75000"/>
              <a:defRPr/>
            </a:lvl4pPr>
            <a:lvl5pPr>
              <a:buClr>
                <a:schemeClr val="accent2"/>
              </a:buClr>
              <a:buSzPct val="75000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257" y="213576"/>
            <a:ext cx="8602030" cy="748949"/>
          </a:xfrm>
        </p:spPr>
        <p:txBody>
          <a:bodyPr lIns="0"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he-IL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904800" y="48411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ED8C31-08EA-44FA-838E-8225086AB14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303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personalia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08000"/>
            <a:ext cx="8856000" cy="49275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4" y="1059656"/>
            <a:ext cx="3994150" cy="202500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[Naam]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76264" y="1414976"/>
            <a:ext cx="399461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dirty="0" err="1">
                <a:solidFill>
                  <a:prstClr val="white"/>
                </a:solidFill>
              </a:rPr>
              <a:t>www.surf.nl</a:t>
            </a:r>
            <a:r>
              <a:rPr lang="nl-NL" sz="1200" dirty="0">
                <a:solidFill>
                  <a:prstClr val="white"/>
                </a:solidFill>
              </a:rPr>
              <a:t>/surfnet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4" y="1237316"/>
            <a:ext cx="3994150" cy="2025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[Email]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4" y="4402365"/>
            <a:ext cx="1130783" cy="388997"/>
          </a:xfrm>
          <a:prstGeom prst="rect">
            <a:avLst/>
          </a:prstGeom>
        </p:spPr>
      </p:pic>
      <p:pic>
        <p:nvPicPr>
          <p:cNvPr id="9" name="Afbeelding 3" descr="SURF_what SURF can do_fc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391" y="4151493"/>
            <a:ext cx="2869923" cy="63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8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_surfnet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168109"/>
            <a:ext cx="8856000" cy="863963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42875" y="108002"/>
            <a:ext cx="8858250" cy="3954412"/>
          </a:xfrm>
          <a:prstGeom prst="roundRect">
            <a:avLst>
              <a:gd name="adj" fmla="val 2730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75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  <a:endParaRPr lang="nl-NL" noProof="0" dirty="0"/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288000" y="1161000"/>
            <a:ext cx="8568000" cy="432000"/>
          </a:xfrm>
          <a:prstGeom prst="roundRect">
            <a:avLst>
              <a:gd name="adj" fmla="val 24321"/>
            </a:avLst>
          </a:prstGeom>
          <a:solidFill>
            <a:schemeClr val="accent1"/>
          </a:solidFill>
        </p:spPr>
        <p:txBody>
          <a:bodyPr lIns="108000" tIns="0" rIns="144000" bIns="0" anchor="ctr" anchorCtr="0">
            <a:normAutofit/>
          </a:bodyPr>
          <a:lstStyle>
            <a:lvl1pPr marL="0" indent="0" algn="l">
              <a:buNone/>
              <a:defRPr sz="1500" b="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l-N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16000"/>
            <a:ext cx="8568000" cy="864000"/>
          </a:xfrm>
          <a:prstGeom prst="roundRect">
            <a:avLst>
              <a:gd name="adj" fmla="val 12645"/>
            </a:avLst>
          </a:prstGeom>
          <a:solidFill>
            <a:schemeClr val="accent1"/>
          </a:solidFill>
        </p:spPr>
        <p:txBody>
          <a:bodyPr lIns="108000" tIns="0" rIns="144000" bIns="0" anchor="ctr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/>
              <a:t>CLICK TO EDIT MASTER TITLE STYLE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42875" y="4171500"/>
            <a:ext cx="6480000" cy="86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000" y="4171500"/>
            <a:ext cx="6780675" cy="864000"/>
          </a:xfrm>
          <a:prstGeom prst="rect">
            <a:avLst/>
          </a:prstGeom>
          <a:noFill/>
          <a:ln>
            <a:noFill/>
          </a:ln>
        </p:spPr>
        <p:txBody>
          <a:bodyPr lIns="14400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" name="Groeperen 3"/>
          <p:cNvGrpSpPr/>
          <p:nvPr userDrawn="1"/>
        </p:nvGrpSpPr>
        <p:grpSpPr>
          <a:xfrm>
            <a:off x="7000875" y="4238625"/>
            <a:ext cx="1855125" cy="714375"/>
            <a:chOff x="9334500" y="5651500"/>
            <a:chExt cx="2473500" cy="952500"/>
          </a:xfrm>
        </p:grpSpPr>
        <p:sp>
          <p:nvSpPr>
            <p:cNvPr id="3" name="Rechthoek 2"/>
            <p:cNvSpPr/>
            <p:nvPr userDrawn="1"/>
          </p:nvSpPr>
          <p:spPr>
            <a:xfrm>
              <a:off x="9334500" y="5651500"/>
              <a:ext cx="2473500" cy="952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1" name="Picture 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1304" y="5717194"/>
              <a:ext cx="2035264" cy="84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461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, fo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oto 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127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 descr="pic_surfnet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216694"/>
            <a:ext cx="8568000" cy="1377164"/>
          </a:xfrm>
          <a:prstGeom prst="rect">
            <a:avLst/>
          </a:prstGeom>
        </p:spPr>
      </p:pic>
      <p:pic>
        <p:nvPicPr>
          <p:cNvPr id="14" name="Picture 13" descr="pic_surfnet2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168109"/>
            <a:ext cx="8856000" cy="863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2591"/>
            <a:ext cx="9144000" cy="29718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88000" y="1161000"/>
            <a:ext cx="8568000" cy="432000"/>
          </a:xfrm>
          <a:prstGeom prst="rect">
            <a:avLst/>
          </a:prstGeom>
          <a:noFill/>
        </p:spPr>
        <p:txBody>
          <a:bodyPr lIns="144000" tIns="0" rIns="144000" bIns="0" anchor="ctr" anchorCtr="0">
            <a:normAutofit/>
          </a:bodyPr>
          <a:lstStyle>
            <a:lvl1pPr marL="0" indent="0" algn="l">
              <a:buNone/>
              <a:defRPr sz="1500" b="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l-NL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16000"/>
            <a:ext cx="8568000" cy="864000"/>
          </a:xfrm>
          <a:prstGeom prst="rect">
            <a:avLst/>
          </a:prstGeom>
          <a:noFill/>
        </p:spPr>
        <p:txBody>
          <a:bodyPr lIns="144000" tIns="0" rIns="144000" bIns="0" anchor="ctr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/>
              <a:t>CLICK TO EDIT MASTER TITLE STYLE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42875" y="4171500"/>
            <a:ext cx="6480000" cy="86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001" y="4171500"/>
            <a:ext cx="6768938" cy="864000"/>
          </a:xfrm>
          <a:prstGeom prst="rect">
            <a:avLst/>
          </a:prstGeom>
          <a:noFill/>
          <a:ln>
            <a:noFill/>
          </a:ln>
        </p:spPr>
        <p:txBody>
          <a:bodyPr lIns="14400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53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, fot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oto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Picture 15" descr="pic_surfnet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216694"/>
            <a:ext cx="8568000" cy="1377164"/>
          </a:xfrm>
          <a:prstGeom prst="rect">
            <a:avLst/>
          </a:prstGeom>
        </p:spPr>
      </p:pic>
      <p:pic>
        <p:nvPicPr>
          <p:cNvPr id="13" name="Picture 12" descr="pic_surfnet2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168109"/>
            <a:ext cx="8856000" cy="863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2591"/>
            <a:ext cx="9144000" cy="29718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88000" y="1161000"/>
            <a:ext cx="8568000" cy="432000"/>
          </a:xfrm>
          <a:prstGeom prst="rect">
            <a:avLst/>
          </a:prstGeom>
          <a:noFill/>
        </p:spPr>
        <p:txBody>
          <a:bodyPr lIns="144000" tIns="0" rIns="144000" bIns="0" anchor="ctr" anchorCtr="0">
            <a:normAutofit/>
          </a:bodyPr>
          <a:lstStyle>
            <a:lvl1pPr marL="0" indent="0" algn="l">
              <a:buNone/>
              <a:defRPr sz="1500" b="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l-NL" noProof="0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16000"/>
            <a:ext cx="8568000" cy="864000"/>
          </a:xfrm>
          <a:prstGeom prst="rect">
            <a:avLst/>
          </a:prstGeom>
          <a:noFill/>
        </p:spPr>
        <p:txBody>
          <a:bodyPr lIns="144000" tIns="0" rIns="144000" bIns="0" anchor="ctr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/>
              <a:t>CLICK TO EDIT MASTER TITLE STYLE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42875" y="4171500"/>
            <a:ext cx="6480000" cy="86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001" y="4171500"/>
            <a:ext cx="6768938" cy="864000"/>
          </a:xfrm>
          <a:prstGeom prst="rect">
            <a:avLst/>
          </a:prstGeom>
          <a:noFill/>
          <a:ln>
            <a:noFill/>
          </a:ln>
        </p:spPr>
        <p:txBody>
          <a:bodyPr lIns="14400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7000875" y="4238625"/>
            <a:ext cx="1855125" cy="714375"/>
            <a:chOff x="9334500" y="5651500"/>
            <a:chExt cx="2473500" cy="952500"/>
          </a:xfrm>
        </p:grpSpPr>
        <p:sp>
          <p:nvSpPr>
            <p:cNvPr id="18" name="Rechthoek 17"/>
            <p:cNvSpPr/>
            <p:nvPr userDrawn="1"/>
          </p:nvSpPr>
          <p:spPr>
            <a:xfrm>
              <a:off x="9334500" y="5651500"/>
              <a:ext cx="2473500" cy="952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9" name="Picture 6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1304" y="5717194"/>
              <a:ext cx="2035264" cy="84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11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349"/>
            <a:ext cx="8856000" cy="863963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42875" y="1081087"/>
            <a:ext cx="8856000" cy="3521870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87337" y="1188244"/>
            <a:ext cx="8568000" cy="330636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139"/>
            <a:ext cx="1323430" cy="1797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4712941"/>
            <a:ext cx="8855208" cy="325784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  <p:grpSp>
        <p:nvGrpSpPr>
          <p:cNvPr id="4" name="Groeperen 3"/>
          <p:cNvGrpSpPr/>
          <p:nvPr userDrawn="1"/>
        </p:nvGrpSpPr>
        <p:grpSpPr>
          <a:xfrm>
            <a:off x="8246346" y="4756638"/>
            <a:ext cx="661806" cy="229732"/>
            <a:chOff x="10995128" y="6342183"/>
            <a:chExt cx="882408" cy="306309"/>
          </a:xfrm>
        </p:grpSpPr>
        <p:sp>
          <p:nvSpPr>
            <p:cNvPr id="3" name="Rechthoek 2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5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932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7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25.xml"/><Relationship Id="rId4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4702629"/>
            <a:ext cx="9144000" cy="440871"/>
          </a:xfrm>
          <a:prstGeom prst="rect">
            <a:avLst/>
          </a:prstGeom>
          <a:solidFill>
            <a:srgbClr val="005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236122"/>
            <a:ext cx="8712968" cy="583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951570"/>
            <a:ext cx="8640960" cy="36706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48407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ED8C31-08EA-44FA-838E-8225086AB14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0015" y="4767610"/>
            <a:ext cx="346171" cy="324000"/>
            <a:chOff x="6808788" y="3787775"/>
            <a:chExt cx="2211388" cy="2220913"/>
          </a:xfrm>
        </p:grpSpPr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6808788" y="3787775"/>
              <a:ext cx="2211388" cy="2220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7273926" y="4516438"/>
              <a:ext cx="1281113" cy="790575"/>
            </a:xfrm>
            <a:custGeom>
              <a:avLst/>
              <a:gdLst>
                <a:gd name="T0" fmla="*/ 341 w 341"/>
                <a:gd name="T1" fmla="*/ 3 h 210"/>
                <a:gd name="T2" fmla="*/ 299 w 341"/>
                <a:gd name="T3" fmla="*/ 3 h 210"/>
                <a:gd name="T4" fmla="*/ 299 w 341"/>
                <a:gd name="T5" fmla="*/ 207 h 210"/>
                <a:gd name="T6" fmla="*/ 341 w 341"/>
                <a:gd name="T7" fmla="*/ 207 h 210"/>
                <a:gd name="T8" fmla="*/ 341 w 341"/>
                <a:gd name="T9" fmla="*/ 3 h 210"/>
                <a:gd name="T10" fmla="*/ 252 w 341"/>
                <a:gd name="T11" fmla="*/ 160 h 210"/>
                <a:gd name="T12" fmla="*/ 220 w 341"/>
                <a:gd name="T13" fmla="*/ 171 h 210"/>
                <a:gd name="T14" fmla="*/ 188 w 341"/>
                <a:gd name="T15" fmla="*/ 153 h 210"/>
                <a:gd name="T16" fmla="*/ 176 w 341"/>
                <a:gd name="T17" fmla="*/ 104 h 210"/>
                <a:gd name="T18" fmla="*/ 179 w 341"/>
                <a:gd name="T19" fmla="*/ 76 h 210"/>
                <a:gd name="T20" fmla="*/ 188 w 341"/>
                <a:gd name="T21" fmla="*/ 56 h 210"/>
                <a:gd name="T22" fmla="*/ 202 w 341"/>
                <a:gd name="T23" fmla="*/ 44 h 210"/>
                <a:gd name="T24" fmla="*/ 219 w 341"/>
                <a:gd name="T25" fmla="*/ 40 h 210"/>
                <a:gd name="T26" fmla="*/ 235 w 341"/>
                <a:gd name="T27" fmla="*/ 42 h 210"/>
                <a:gd name="T28" fmla="*/ 250 w 341"/>
                <a:gd name="T29" fmla="*/ 50 h 210"/>
                <a:gd name="T30" fmla="*/ 265 w 341"/>
                <a:gd name="T31" fmla="*/ 14 h 210"/>
                <a:gd name="T32" fmla="*/ 218 w 341"/>
                <a:gd name="T33" fmla="*/ 0 h 210"/>
                <a:gd name="T34" fmla="*/ 183 w 341"/>
                <a:gd name="T35" fmla="*/ 8 h 210"/>
                <a:gd name="T36" fmla="*/ 155 w 341"/>
                <a:gd name="T37" fmla="*/ 30 h 210"/>
                <a:gd name="T38" fmla="*/ 138 w 341"/>
                <a:gd name="T39" fmla="*/ 63 h 210"/>
                <a:gd name="T40" fmla="*/ 131 w 341"/>
                <a:gd name="T41" fmla="*/ 106 h 210"/>
                <a:gd name="T42" fmla="*/ 138 w 341"/>
                <a:gd name="T43" fmla="*/ 148 h 210"/>
                <a:gd name="T44" fmla="*/ 156 w 341"/>
                <a:gd name="T45" fmla="*/ 181 h 210"/>
                <a:gd name="T46" fmla="*/ 183 w 341"/>
                <a:gd name="T47" fmla="*/ 203 h 210"/>
                <a:gd name="T48" fmla="*/ 217 w 341"/>
                <a:gd name="T49" fmla="*/ 210 h 210"/>
                <a:gd name="T50" fmla="*/ 243 w 341"/>
                <a:gd name="T51" fmla="*/ 207 h 210"/>
                <a:gd name="T52" fmla="*/ 266 w 341"/>
                <a:gd name="T53" fmla="*/ 195 h 210"/>
                <a:gd name="T54" fmla="*/ 252 w 341"/>
                <a:gd name="T55" fmla="*/ 160 h 210"/>
                <a:gd name="T56" fmla="*/ 105 w 341"/>
                <a:gd name="T57" fmla="*/ 207 h 210"/>
                <a:gd name="T58" fmla="*/ 105 w 341"/>
                <a:gd name="T59" fmla="*/ 168 h 210"/>
                <a:gd name="T60" fmla="*/ 42 w 341"/>
                <a:gd name="T61" fmla="*/ 168 h 210"/>
                <a:gd name="T62" fmla="*/ 42 w 341"/>
                <a:gd name="T63" fmla="*/ 121 h 210"/>
                <a:gd name="T64" fmla="*/ 98 w 341"/>
                <a:gd name="T65" fmla="*/ 121 h 210"/>
                <a:gd name="T66" fmla="*/ 98 w 341"/>
                <a:gd name="T67" fmla="*/ 84 h 210"/>
                <a:gd name="T68" fmla="*/ 42 w 341"/>
                <a:gd name="T69" fmla="*/ 84 h 210"/>
                <a:gd name="T70" fmla="*/ 42 w 341"/>
                <a:gd name="T71" fmla="*/ 42 h 210"/>
                <a:gd name="T72" fmla="*/ 105 w 341"/>
                <a:gd name="T73" fmla="*/ 42 h 210"/>
                <a:gd name="T74" fmla="*/ 105 w 341"/>
                <a:gd name="T75" fmla="*/ 3 h 210"/>
                <a:gd name="T76" fmla="*/ 0 w 341"/>
                <a:gd name="T77" fmla="*/ 3 h 210"/>
                <a:gd name="T78" fmla="*/ 0 w 341"/>
                <a:gd name="T79" fmla="*/ 207 h 210"/>
                <a:gd name="T80" fmla="*/ 105 w 341"/>
                <a:gd name="T81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1" h="210">
                  <a:moveTo>
                    <a:pt x="341" y="3"/>
                  </a:moveTo>
                  <a:cubicBezTo>
                    <a:pt x="299" y="3"/>
                    <a:pt x="299" y="3"/>
                    <a:pt x="299" y="3"/>
                  </a:cubicBezTo>
                  <a:cubicBezTo>
                    <a:pt x="299" y="207"/>
                    <a:pt x="299" y="207"/>
                    <a:pt x="299" y="207"/>
                  </a:cubicBezTo>
                  <a:cubicBezTo>
                    <a:pt x="341" y="207"/>
                    <a:pt x="341" y="207"/>
                    <a:pt x="341" y="207"/>
                  </a:cubicBezTo>
                  <a:lnTo>
                    <a:pt x="341" y="3"/>
                  </a:lnTo>
                  <a:close/>
                  <a:moveTo>
                    <a:pt x="252" y="160"/>
                  </a:moveTo>
                  <a:cubicBezTo>
                    <a:pt x="242" y="167"/>
                    <a:pt x="231" y="171"/>
                    <a:pt x="220" y="171"/>
                  </a:cubicBezTo>
                  <a:cubicBezTo>
                    <a:pt x="206" y="171"/>
                    <a:pt x="196" y="165"/>
                    <a:pt x="188" y="153"/>
                  </a:cubicBezTo>
                  <a:cubicBezTo>
                    <a:pt x="180" y="141"/>
                    <a:pt x="176" y="125"/>
                    <a:pt x="176" y="104"/>
                  </a:cubicBezTo>
                  <a:cubicBezTo>
                    <a:pt x="176" y="94"/>
                    <a:pt x="177" y="84"/>
                    <a:pt x="179" y="76"/>
                  </a:cubicBezTo>
                  <a:cubicBezTo>
                    <a:pt x="181" y="68"/>
                    <a:pt x="184" y="62"/>
                    <a:pt x="188" y="56"/>
                  </a:cubicBezTo>
                  <a:cubicBezTo>
                    <a:pt x="192" y="51"/>
                    <a:pt x="196" y="47"/>
                    <a:pt x="202" y="44"/>
                  </a:cubicBezTo>
                  <a:cubicBezTo>
                    <a:pt x="207" y="41"/>
                    <a:pt x="213" y="40"/>
                    <a:pt x="219" y="40"/>
                  </a:cubicBezTo>
                  <a:cubicBezTo>
                    <a:pt x="225" y="40"/>
                    <a:pt x="230" y="41"/>
                    <a:pt x="235" y="42"/>
                  </a:cubicBezTo>
                  <a:cubicBezTo>
                    <a:pt x="241" y="44"/>
                    <a:pt x="246" y="47"/>
                    <a:pt x="250" y="50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51" y="5"/>
                    <a:pt x="235" y="0"/>
                    <a:pt x="218" y="0"/>
                  </a:cubicBezTo>
                  <a:cubicBezTo>
                    <a:pt x="205" y="0"/>
                    <a:pt x="194" y="3"/>
                    <a:pt x="183" y="8"/>
                  </a:cubicBezTo>
                  <a:cubicBezTo>
                    <a:pt x="172" y="13"/>
                    <a:pt x="163" y="20"/>
                    <a:pt x="155" y="30"/>
                  </a:cubicBezTo>
                  <a:cubicBezTo>
                    <a:pt x="148" y="39"/>
                    <a:pt x="142" y="50"/>
                    <a:pt x="138" y="63"/>
                  </a:cubicBezTo>
                  <a:cubicBezTo>
                    <a:pt x="133" y="76"/>
                    <a:pt x="131" y="90"/>
                    <a:pt x="131" y="106"/>
                  </a:cubicBezTo>
                  <a:cubicBezTo>
                    <a:pt x="131" y="121"/>
                    <a:pt x="133" y="136"/>
                    <a:pt x="138" y="148"/>
                  </a:cubicBezTo>
                  <a:cubicBezTo>
                    <a:pt x="142" y="161"/>
                    <a:pt x="148" y="172"/>
                    <a:pt x="156" y="181"/>
                  </a:cubicBezTo>
                  <a:cubicBezTo>
                    <a:pt x="163" y="191"/>
                    <a:pt x="172" y="198"/>
                    <a:pt x="183" y="203"/>
                  </a:cubicBezTo>
                  <a:cubicBezTo>
                    <a:pt x="194" y="208"/>
                    <a:pt x="205" y="210"/>
                    <a:pt x="217" y="210"/>
                  </a:cubicBezTo>
                  <a:cubicBezTo>
                    <a:pt x="226" y="210"/>
                    <a:pt x="235" y="209"/>
                    <a:pt x="243" y="207"/>
                  </a:cubicBezTo>
                  <a:cubicBezTo>
                    <a:pt x="251" y="204"/>
                    <a:pt x="259" y="201"/>
                    <a:pt x="266" y="195"/>
                  </a:cubicBezTo>
                  <a:lnTo>
                    <a:pt x="252" y="160"/>
                  </a:lnTo>
                  <a:close/>
                  <a:moveTo>
                    <a:pt x="105" y="207"/>
                  </a:moveTo>
                  <a:cubicBezTo>
                    <a:pt x="105" y="168"/>
                    <a:pt x="105" y="168"/>
                    <a:pt x="105" y="168"/>
                  </a:cubicBezTo>
                  <a:cubicBezTo>
                    <a:pt x="42" y="168"/>
                    <a:pt x="42" y="168"/>
                    <a:pt x="42" y="168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07"/>
                    <a:pt x="0" y="207"/>
                    <a:pt x="0" y="207"/>
                  </a:cubicBezTo>
                  <a:lnTo>
                    <a:pt x="105" y="207"/>
                  </a:lnTo>
                  <a:close/>
                </a:path>
              </a:pathLst>
            </a:custGeom>
            <a:solidFill>
              <a:srgbClr val="005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67149" y="4810900"/>
            <a:ext cx="189913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ECI</a:t>
            </a:r>
            <a:r>
              <a:rPr lang="en-US" sz="1200" baseline="0" dirty="0">
                <a:solidFill>
                  <a:schemeClr val="bg1"/>
                </a:solidFill>
              </a:rPr>
              <a:t> Proprietary</a:t>
            </a:r>
            <a:endParaRPr lang="he-I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2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41" r:id="rId3"/>
    <p:sldLayoutId id="2147484047" r:id="rId4"/>
    <p:sldLayoutId id="2147484048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cap="all" baseline="0">
          <a:solidFill>
            <a:srgbClr val="0057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spcBef>
          <a:spcPct val="20000"/>
        </a:spcBef>
        <a:buClr>
          <a:srgbClr val="B500FF"/>
        </a:buClr>
        <a:buSzPct val="90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500FF"/>
        </a:buClr>
        <a:buSzPct val="90000"/>
        <a:buFont typeface="Wingdings" panose="05000000000000000000" pitchFamily="2" charset="2"/>
        <a:buChar char="l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500FF"/>
        </a:buClr>
        <a:buSzPct val="90000"/>
        <a:buFont typeface="Wingdings" panose="05000000000000000000" pitchFamily="2" charset="2"/>
        <a:buChar char="l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500FF"/>
        </a:buClr>
        <a:buSzPct val="90000"/>
        <a:buFont typeface="Wingdings" panose="05000000000000000000" pitchFamily="2" charset="2"/>
        <a:buChar char="l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500FF"/>
        </a:buClr>
        <a:buSzPct val="90000"/>
        <a:buFont typeface="Wingdings" panose="05000000000000000000" pitchFamily="2" charset="2"/>
        <a:buChar char="l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999" y="1188244"/>
            <a:ext cx="8568663" cy="33063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44000" y="108001"/>
            <a:ext cx="8856000" cy="865931"/>
          </a:xfrm>
          <a:prstGeom prst="rect">
            <a:avLst/>
          </a:prstGeom>
          <a:noFill/>
          <a:ln>
            <a:noFill/>
          </a:ln>
        </p:spPr>
        <p:txBody>
          <a:bodyPr vert="horz" lIns="144000" tIns="0" rIns="14400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2875" y="4711500"/>
            <a:ext cx="6480000" cy="324000"/>
          </a:xfrm>
          <a:prstGeom prst="rect">
            <a:avLst/>
          </a:prstGeom>
        </p:spPr>
        <p:txBody>
          <a:bodyPr lIns="144000" tIns="0" rIns="0" bIns="0" anchor="ctr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2"/>
          </p:nvPr>
        </p:nvSpPr>
        <p:spPr>
          <a:xfrm>
            <a:off x="5803951" y="4779915"/>
            <a:ext cx="2133600" cy="111844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36944" y="4779001"/>
            <a:ext cx="438611" cy="163672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  <p:sldLayoutId id="2147484066" r:id="rId17"/>
    <p:sldLayoutId id="2147484067" r:id="rId18"/>
    <p:sldLayoutId id="2147484068" r:id="rId19"/>
    <p:sldLayoutId id="2147484069" r:id="rId20"/>
    <p:sldLayoutId id="2147484070" r:id="rId21"/>
    <p:sldLayoutId id="2147484071" r:id="rId22"/>
    <p:sldLayoutId id="2147484072" r:id="rId23"/>
    <p:sldLayoutId id="2147484073" r:id="rId24"/>
    <p:sldLayoutId id="2147484074" r:id="rId25"/>
    <p:sldLayoutId id="2147484075" r:id="rId26"/>
    <p:sldLayoutId id="2147484076" r:id="rId27"/>
    <p:sldLayoutId id="2147484077" r:id="rId28"/>
    <p:sldLayoutId id="2147484078" r:id="rId29"/>
    <p:sldLayoutId id="2147484079" r:id="rId30"/>
    <p:sldLayoutId id="2147484080" r:id="rId31"/>
    <p:sldLayoutId id="2147484081" r:id="rId32"/>
    <p:sldLayoutId id="2147484082" r:id="rId33"/>
    <p:sldLayoutId id="2147484083" r:id="rId34"/>
    <p:sldLayoutId id="2147484084" r:id="rId35"/>
    <p:sldLayoutId id="2147484085" r:id="rId36"/>
    <p:sldLayoutId id="2147484086" r:id="rId37"/>
    <p:sldLayoutId id="2147484087" r:id="rId38"/>
    <p:sldLayoutId id="2147484088" r:id="rId39"/>
    <p:sldLayoutId id="2147484089" r:id="rId40"/>
    <p:sldLayoutId id="2147484090" r:id="rId41"/>
    <p:sldLayoutId id="2147484091" r:id="rId42"/>
    <p:sldLayoutId id="2147484092" r:id="rId43"/>
    <p:sldLayoutId id="2147484093" r:id="rId44"/>
    <p:sldLayoutId id="2147484094" r:id="rId45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400" b="1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685800" rtl="0" eaLnBrk="1" latinLnBrk="0" hangingPunct="1">
        <a:spcBef>
          <a:spcPts val="0"/>
        </a:spcBef>
        <a:buFont typeface="Arial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108000" algn="l" defTabSz="685800" rtl="0" eaLnBrk="1" latinLnBrk="0" hangingPunct="1">
        <a:spcBef>
          <a:spcPts val="0"/>
        </a:spcBef>
        <a:buFont typeface="Arial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spcBef>
          <a:spcPts val="900"/>
        </a:spcBef>
        <a:buFont typeface="Arial" pitchFamily="34" charset="0"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ijdelijke aanduiding voor afbeelding 17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22"/>
            <a:ext cx="9152573" cy="4080822"/>
          </a:xfrm>
        </p:spPr>
      </p:pic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4001" y="216000"/>
            <a:ext cx="8843589" cy="864000"/>
          </a:xfrm>
        </p:spPr>
        <p:txBody>
          <a:bodyPr/>
          <a:lstStyle/>
          <a:p>
            <a:r>
              <a:rPr lang="en-US" dirty="0"/>
              <a:t>Organic, Self-Adjusting Optical Networks</a:t>
            </a:r>
            <a:endParaRPr lang="nl-NL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Hayim</a:t>
            </a:r>
            <a:r>
              <a:rPr lang="nl-NL" dirty="0"/>
              <a:t> </a:t>
            </a:r>
            <a:r>
              <a:rPr lang="nl-NL" dirty="0" err="1"/>
              <a:t>Porat</a:t>
            </a:r>
            <a:r>
              <a:rPr lang="nl-NL" dirty="0"/>
              <a:t>, CTO, ECI </a:t>
            </a:r>
          </a:p>
          <a:p>
            <a:r>
              <a:rPr lang="nl-NL" dirty="0"/>
              <a:t>Rob Smets, Optical Transport Architect, SURFnet</a:t>
            </a:r>
          </a:p>
        </p:txBody>
      </p:sp>
      <p:pic>
        <p:nvPicPr>
          <p:cNvPr id="2050" name="Picture 2" descr="Afbeeldingsresultaat voor ECI telecom logo">
            <a:extLst>
              <a:ext uri="{FF2B5EF4-FFF2-40B4-BE49-F238E27FC236}">
                <a16:creationId xmlns:a16="http://schemas.microsoft.com/office/drawing/2014/main" id="{84E7CABB-27CF-7D41-9AB4-F7FF13B9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347" y="4170172"/>
            <a:ext cx="865328" cy="86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977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711E7D-2B0D-124F-8834-97D37A1625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188244"/>
            <a:ext cx="5679123" cy="3737372"/>
          </a:xfrm>
        </p:spPr>
        <p:txBody>
          <a:bodyPr>
            <a:normAutofit lnSpcReduction="10000"/>
          </a:bodyPr>
          <a:lstStyle/>
          <a:p>
            <a:r>
              <a:rPr lang="en-US" sz="1350" dirty="0"/>
              <a:t>SURFnet’s internal and external drivers for an architecture, which can easily grow and shrink have been outlined.</a:t>
            </a:r>
          </a:p>
          <a:p>
            <a:endParaRPr lang="en-US" dirty="0"/>
          </a:p>
          <a:p>
            <a:r>
              <a:rPr lang="en-US" sz="1350" dirty="0"/>
              <a:t>The programmable photonic layer, SURFnet currently deploys, enables automation features to allow the network to self-adjust to shifts in required bandwidth and topology.</a:t>
            </a:r>
          </a:p>
          <a:p>
            <a:endParaRPr lang="en-US" sz="1350" dirty="0"/>
          </a:p>
          <a:p>
            <a:r>
              <a:rPr lang="en-US" sz="1350" dirty="0"/>
              <a:t>The automation layer, currently implemented for the creation, modification, and deletion of services, will also be the foundation of adjusting the transport resources for the benefit of the service layer. </a:t>
            </a:r>
          </a:p>
          <a:p>
            <a:endParaRPr lang="en-US" sz="1350" dirty="0"/>
          </a:p>
          <a:p>
            <a:r>
              <a:rPr lang="en-US" sz="1350" dirty="0"/>
              <a:t>Future SURFnet network releases will benefit from an automation platform where both service-layer and optical transport-layer control planes join and enable automated network planning.</a:t>
            </a:r>
          </a:p>
          <a:p>
            <a:endParaRPr lang="en-US" sz="1350" dirty="0"/>
          </a:p>
          <a:p>
            <a:r>
              <a:rPr lang="en-US" sz="1350" dirty="0"/>
              <a:t>Questions…</a:t>
            </a:r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B003BE-F249-0B44-AD94-27E895AC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conclusions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1F753-F6B5-394B-B380-B6E19E5380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82781" y="1623000"/>
            <a:ext cx="3823813" cy="286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04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2506" y="2101030"/>
            <a:ext cx="5345224" cy="1460653"/>
          </a:xfrm>
        </p:spPr>
        <p:txBody>
          <a:bodyPr/>
          <a:lstStyle/>
          <a:p>
            <a:pPr algn="ctr"/>
            <a:r>
              <a:rPr lang="en-US" sz="2800" dirty="0"/>
              <a:t>On the road to AI-based self organizing networks</a:t>
            </a:r>
            <a:endParaRPr lang="he-IL" sz="2000" b="0" dirty="0">
              <a:solidFill>
                <a:schemeClr val="accent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750618" y="3749449"/>
            <a:ext cx="3429000" cy="1019357"/>
          </a:xfrm>
        </p:spPr>
        <p:txBody>
          <a:bodyPr wrap="none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Hayim Porat, </a:t>
            </a:r>
            <a:r>
              <a:rPr lang="en-US" b="0" dirty="0"/>
              <a:t>CTO, ECI</a:t>
            </a:r>
          </a:p>
          <a:p>
            <a:pPr algn="ctr">
              <a:spcBef>
                <a:spcPts val="0"/>
              </a:spcBef>
            </a:pPr>
            <a:r>
              <a:rPr lang="nl-NL" dirty="0"/>
              <a:t>Rob Smets, </a:t>
            </a:r>
            <a:r>
              <a:rPr lang="nl-NL" b="0" dirty="0"/>
              <a:t>Optical Transport Architect, Surfnet</a:t>
            </a:r>
          </a:p>
          <a:p>
            <a:pPr algn="ctr"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1786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" name="Table 4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469194"/>
              </p:ext>
            </p:extLst>
          </p:nvPr>
        </p:nvGraphicFramePr>
        <p:xfrm>
          <a:off x="336917" y="1577423"/>
          <a:ext cx="8455069" cy="296052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226875">
                  <a:extLst>
                    <a:ext uri="{9D8B030D-6E8A-4147-A177-3AD203B41FA5}">
                      <a16:colId xmlns:a16="http://schemas.microsoft.com/office/drawing/2014/main" val="1855708887"/>
                    </a:ext>
                  </a:extLst>
                </a:gridCol>
                <a:gridCol w="1573619">
                  <a:extLst>
                    <a:ext uri="{9D8B030D-6E8A-4147-A177-3AD203B41FA5}">
                      <a16:colId xmlns:a16="http://schemas.microsoft.com/office/drawing/2014/main" val="1239314406"/>
                    </a:ext>
                  </a:extLst>
                </a:gridCol>
                <a:gridCol w="2920409">
                  <a:extLst>
                    <a:ext uri="{9D8B030D-6E8A-4147-A177-3AD203B41FA5}">
                      <a16:colId xmlns:a16="http://schemas.microsoft.com/office/drawing/2014/main" val="195012723"/>
                    </a:ext>
                  </a:extLst>
                </a:gridCol>
                <a:gridCol w="1261730">
                  <a:extLst>
                    <a:ext uri="{9D8B030D-6E8A-4147-A177-3AD203B41FA5}">
                      <a16:colId xmlns:a16="http://schemas.microsoft.com/office/drawing/2014/main" val="2761894089"/>
                    </a:ext>
                  </a:extLst>
                </a:gridCol>
                <a:gridCol w="1472436">
                  <a:extLst>
                    <a:ext uri="{9D8B030D-6E8A-4147-A177-3AD203B41FA5}">
                      <a16:colId xmlns:a16="http://schemas.microsoft.com/office/drawing/2014/main" val="4009497284"/>
                    </a:ext>
                  </a:extLst>
                </a:gridCol>
              </a:tblGrid>
              <a:tr h="2479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030012"/>
                  </a:ext>
                </a:extLst>
              </a:tr>
              <a:tr h="4806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Devices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&amp; Things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Access</a:t>
                      </a:r>
                    </a:p>
                    <a:p>
                      <a:pPr algn="ctr"/>
                      <a:r>
                        <a:rPr lang="en-GB" sz="1200" dirty="0"/>
                        <a:t>Points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THE NETWORK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Data Centers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Applications</a:t>
                      </a:r>
                    </a:p>
                    <a:p>
                      <a:pPr algn="ctr"/>
                      <a:r>
                        <a:rPr lang="en-GB" sz="1200" dirty="0"/>
                        <a:t>&amp; Services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29" y="104474"/>
            <a:ext cx="2477428" cy="528853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WHERE ECI</a:t>
            </a:r>
            <a:r>
              <a:rPr lang="en-GB" cap="none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FITS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0" name="Picture 4" descr="Image result for amazon web servic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3119" y="1861330"/>
            <a:ext cx="621511" cy="3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6" descr="Image result for facebook 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77" y="2261870"/>
            <a:ext cx="407246" cy="4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14" descr="Image result for sales forc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0735" y="2422919"/>
            <a:ext cx="581007" cy="41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16" descr="Image result for azure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98904" y="3210425"/>
            <a:ext cx="929090" cy="3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1896797" y="3275523"/>
            <a:ext cx="245779" cy="203840"/>
            <a:chOff x="2189163" y="1195416"/>
            <a:chExt cx="830263" cy="673072"/>
          </a:xfrm>
          <a:solidFill>
            <a:schemeClr val="tx2"/>
          </a:solidFill>
        </p:grpSpPr>
        <p:sp>
          <p:nvSpPr>
            <p:cNvPr id="187" name="Freeform 70"/>
            <p:cNvSpPr>
              <a:spLocks noEditPoints="1"/>
            </p:cNvSpPr>
            <p:nvPr/>
          </p:nvSpPr>
          <p:spPr bwMode="auto">
            <a:xfrm>
              <a:off x="2354263" y="1341438"/>
              <a:ext cx="492125" cy="527050"/>
            </a:xfrm>
            <a:custGeom>
              <a:avLst/>
              <a:gdLst>
                <a:gd name="T0" fmla="*/ 391 w 398"/>
                <a:gd name="T1" fmla="*/ 425 h 425"/>
                <a:gd name="T2" fmla="*/ 7 w 398"/>
                <a:gd name="T3" fmla="*/ 425 h 425"/>
                <a:gd name="T4" fmla="*/ 0 w 398"/>
                <a:gd name="T5" fmla="*/ 418 h 425"/>
                <a:gd name="T6" fmla="*/ 0 w 398"/>
                <a:gd name="T7" fmla="*/ 212 h 425"/>
                <a:gd name="T8" fmla="*/ 9 w 398"/>
                <a:gd name="T9" fmla="*/ 191 h 425"/>
                <a:gd name="T10" fmla="*/ 197 w 398"/>
                <a:gd name="T11" fmla="*/ 2 h 425"/>
                <a:gd name="T12" fmla="*/ 203 w 398"/>
                <a:gd name="T13" fmla="*/ 0 h 425"/>
                <a:gd name="T14" fmla="*/ 208 w 398"/>
                <a:gd name="T15" fmla="*/ 2 h 425"/>
                <a:gd name="T16" fmla="*/ 389 w 398"/>
                <a:gd name="T17" fmla="*/ 184 h 425"/>
                <a:gd name="T18" fmla="*/ 398 w 398"/>
                <a:gd name="T19" fmla="*/ 205 h 425"/>
                <a:gd name="T20" fmla="*/ 398 w 398"/>
                <a:gd name="T21" fmla="*/ 418 h 425"/>
                <a:gd name="T22" fmla="*/ 391 w 398"/>
                <a:gd name="T23" fmla="*/ 425 h 425"/>
                <a:gd name="T24" fmla="*/ 140 w 398"/>
                <a:gd name="T25" fmla="*/ 177 h 425"/>
                <a:gd name="T26" fmla="*/ 111 w 398"/>
                <a:gd name="T27" fmla="*/ 206 h 425"/>
                <a:gd name="T28" fmla="*/ 111 w 398"/>
                <a:gd name="T29" fmla="*/ 329 h 425"/>
                <a:gd name="T30" fmla="*/ 140 w 398"/>
                <a:gd name="T31" fmla="*/ 359 h 425"/>
                <a:gd name="T32" fmla="*/ 264 w 398"/>
                <a:gd name="T33" fmla="*/ 359 h 425"/>
                <a:gd name="T34" fmla="*/ 293 w 398"/>
                <a:gd name="T35" fmla="*/ 329 h 425"/>
                <a:gd name="T36" fmla="*/ 293 w 398"/>
                <a:gd name="T37" fmla="*/ 206 h 425"/>
                <a:gd name="T38" fmla="*/ 264 w 398"/>
                <a:gd name="T39" fmla="*/ 177 h 425"/>
                <a:gd name="T40" fmla="*/ 140 w 398"/>
                <a:gd name="T41" fmla="*/ 177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8" h="425">
                  <a:moveTo>
                    <a:pt x="391" y="425"/>
                  </a:moveTo>
                  <a:cubicBezTo>
                    <a:pt x="7" y="425"/>
                    <a:pt x="7" y="425"/>
                    <a:pt x="7" y="425"/>
                  </a:cubicBezTo>
                  <a:cubicBezTo>
                    <a:pt x="3" y="425"/>
                    <a:pt x="0" y="422"/>
                    <a:pt x="0" y="418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6"/>
                    <a:pt x="4" y="196"/>
                    <a:pt x="9" y="191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9" y="1"/>
                    <a:pt x="201" y="0"/>
                    <a:pt x="203" y="0"/>
                  </a:cubicBezTo>
                  <a:cubicBezTo>
                    <a:pt x="205" y="0"/>
                    <a:pt x="206" y="1"/>
                    <a:pt x="208" y="2"/>
                  </a:cubicBezTo>
                  <a:cubicBezTo>
                    <a:pt x="389" y="184"/>
                    <a:pt x="389" y="184"/>
                    <a:pt x="389" y="184"/>
                  </a:cubicBezTo>
                  <a:cubicBezTo>
                    <a:pt x="394" y="188"/>
                    <a:pt x="398" y="199"/>
                    <a:pt x="398" y="205"/>
                  </a:cubicBezTo>
                  <a:cubicBezTo>
                    <a:pt x="398" y="418"/>
                    <a:pt x="398" y="418"/>
                    <a:pt x="398" y="418"/>
                  </a:cubicBezTo>
                  <a:cubicBezTo>
                    <a:pt x="398" y="422"/>
                    <a:pt x="395" y="425"/>
                    <a:pt x="391" y="425"/>
                  </a:cubicBezTo>
                  <a:close/>
                  <a:moveTo>
                    <a:pt x="140" y="177"/>
                  </a:moveTo>
                  <a:cubicBezTo>
                    <a:pt x="124" y="177"/>
                    <a:pt x="111" y="190"/>
                    <a:pt x="111" y="206"/>
                  </a:cubicBezTo>
                  <a:cubicBezTo>
                    <a:pt x="111" y="329"/>
                    <a:pt x="111" y="329"/>
                    <a:pt x="111" y="329"/>
                  </a:cubicBezTo>
                  <a:cubicBezTo>
                    <a:pt x="111" y="346"/>
                    <a:pt x="124" y="359"/>
                    <a:pt x="140" y="359"/>
                  </a:cubicBezTo>
                  <a:cubicBezTo>
                    <a:pt x="264" y="359"/>
                    <a:pt x="264" y="359"/>
                    <a:pt x="264" y="359"/>
                  </a:cubicBezTo>
                  <a:cubicBezTo>
                    <a:pt x="280" y="359"/>
                    <a:pt x="293" y="346"/>
                    <a:pt x="293" y="329"/>
                  </a:cubicBezTo>
                  <a:cubicBezTo>
                    <a:pt x="293" y="206"/>
                    <a:pt x="293" y="206"/>
                    <a:pt x="293" y="206"/>
                  </a:cubicBezTo>
                  <a:cubicBezTo>
                    <a:pt x="293" y="190"/>
                    <a:pt x="280" y="177"/>
                    <a:pt x="264" y="177"/>
                  </a:cubicBezTo>
                  <a:cubicBezTo>
                    <a:pt x="140" y="177"/>
                    <a:pt x="140" y="177"/>
                    <a:pt x="140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88" name="Freeform 72"/>
            <p:cNvSpPr>
              <a:spLocks/>
            </p:cNvSpPr>
            <p:nvPr/>
          </p:nvSpPr>
          <p:spPr bwMode="auto">
            <a:xfrm>
              <a:off x="2189163" y="1195416"/>
              <a:ext cx="830263" cy="468313"/>
            </a:xfrm>
            <a:custGeom>
              <a:avLst/>
              <a:gdLst>
                <a:gd name="T0" fmla="*/ 626 w 669"/>
                <a:gd name="T1" fmla="*/ 377 h 377"/>
                <a:gd name="T2" fmla="*/ 621 w 669"/>
                <a:gd name="T3" fmla="*/ 375 h 377"/>
                <a:gd name="T4" fmla="*/ 352 w 669"/>
                <a:gd name="T5" fmla="*/ 106 h 377"/>
                <a:gd name="T6" fmla="*/ 334 w 669"/>
                <a:gd name="T7" fmla="*/ 99 h 377"/>
                <a:gd name="T8" fmla="*/ 317 w 669"/>
                <a:gd name="T9" fmla="*/ 106 h 377"/>
                <a:gd name="T10" fmla="*/ 48 w 669"/>
                <a:gd name="T11" fmla="*/ 375 h 377"/>
                <a:gd name="T12" fmla="*/ 43 w 669"/>
                <a:gd name="T13" fmla="*/ 377 h 377"/>
                <a:gd name="T14" fmla="*/ 37 w 669"/>
                <a:gd name="T15" fmla="*/ 375 h 377"/>
                <a:gd name="T16" fmla="*/ 2 w 669"/>
                <a:gd name="T17" fmla="*/ 340 h 377"/>
                <a:gd name="T18" fmla="*/ 0 w 669"/>
                <a:gd name="T19" fmla="*/ 335 h 377"/>
                <a:gd name="T20" fmla="*/ 2 w 669"/>
                <a:gd name="T21" fmla="*/ 329 h 377"/>
                <a:gd name="T22" fmla="*/ 271 w 669"/>
                <a:gd name="T23" fmla="*/ 61 h 377"/>
                <a:gd name="T24" fmla="*/ 276 w 669"/>
                <a:gd name="T25" fmla="*/ 55 h 377"/>
                <a:gd name="T26" fmla="*/ 294 w 669"/>
                <a:gd name="T27" fmla="*/ 38 h 377"/>
                <a:gd name="T28" fmla="*/ 329 w 669"/>
                <a:gd name="T29" fmla="*/ 2 h 377"/>
                <a:gd name="T30" fmla="*/ 334 w 669"/>
                <a:gd name="T31" fmla="*/ 0 h 377"/>
                <a:gd name="T32" fmla="*/ 340 w 669"/>
                <a:gd name="T33" fmla="*/ 2 h 377"/>
                <a:gd name="T34" fmla="*/ 375 w 669"/>
                <a:gd name="T35" fmla="*/ 38 h 377"/>
                <a:gd name="T36" fmla="*/ 384 w 669"/>
                <a:gd name="T37" fmla="*/ 46 h 377"/>
                <a:gd name="T38" fmla="*/ 398 w 669"/>
                <a:gd name="T39" fmla="*/ 61 h 377"/>
                <a:gd name="T40" fmla="*/ 441 w 669"/>
                <a:gd name="T41" fmla="*/ 104 h 377"/>
                <a:gd name="T42" fmla="*/ 456 w 669"/>
                <a:gd name="T43" fmla="*/ 119 h 377"/>
                <a:gd name="T44" fmla="*/ 456 w 669"/>
                <a:gd name="T45" fmla="*/ 98 h 377"/>
                <a:gd name="T46" fmla="*/ 456 w 669"/>
                <a:gd name="T47" fmla="*/ 39 h 377"/>
                <a:gd name="T48" fmla="*/ 464 w 669"/>
                <a:gd name="T49" fmla="*/ 32 h 377"/>
                <a:gd name="T50" fmla="*/ 522 w 669"/>
                <a:gd name="T51" fmla="*/ 32 h 377"/>
                <a:gd name="T52" fmla="*/ 530 w 669"/>
                <a:gd name="T53" fmla="*/ 39 h 377"/>
                <a:gd name="T54" fmla="*/ 530 w 669"/>
                <a:gd name="T55" fmla="*/ 189 h 377"/>
                <a:gd name="T56" fmla="*/ 530 w 669"/>
                <a:gd name="T57" fmla="*/ 192 h 377"/>
                <a:gd name="T58" fmla="*/ 532 w 669"/>
                <a:gd name="T59" fmla="*/ 195 h 377"/>
                <a:gd name="T60" fmla="*/ 667 w 669"/>
                <a:gd name="T61" fmla="*/ 329 h 377"/>
                <a:gd name="T62" fmla="*/ 669 w 669"/>
                <a:gd name="T63" fmla="*/ 335 h 377"/>
                <a:gd name="T64" fmla="*/ 667 w 669"/>
                <a:gd name="T65" fmla="*/ 340 h 377"/>
                <a:gd name="T66" fmla="*/ 631 w 669"/>
                <a:gd name="T67" fmla="*/ 375 h 377"/>
                <a:gd name="T68" fmla="*/ 626 w 669"/>
                <a:gd name="T6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9" h="377">
                  <a:moveTo>
                    <a:pt x="626" y="377"/>
                  </a:moveTo>
                  <a:cubicBezTo>
                    <a:pt x="624" y="377"/>
                    <a:pt x="622" y="377"/>
                    <a:pt x="621" y="375"/>
                  </a:cubicBezTo>
                  <a:cubicBezTo>
                    <a:pt x="352" y="106"/>
                    <a:pt x="352" y="106"/>
                    <a:pt x="352" y="106"/>
                  </a:cubicBezTo>
                  <a:cubicBezTo>
                    <a:pt x="347" y="102"/>
                    <a:pt x="341" y="99"/>
                    <a:pt x="334" y="99"/>
                  </a:cubicBezTo>
                  <a:cubicBezTo>
                    <a:pt x="328" y="99"/>
                    <a:pt x="321" y="102"/>
                    <a:pt x="317" y="106"/>
                  </a:cubicBezTo>
                  <a:cubicBezTo>
                    <a:pt x="48" y="375"/>
                    <a:pt x="48" y="375"/>
                    <a:pt x="48" y="375"/>
                  </a:cubicBezTo>
                  <a:cubicBezTo>
                    <a:pt x="47" y="377"/>
                    <a:pt x="45" y="377"/>
                    <a:pt x="43" y="377"/>
                  </a:cubicBezTo>
                  <a:cubicBezTo>
                    <a:pt x="41" y="377"/>
                    <a:pt x="39" y="377"/>
                    <a:pt x="37" y="375"/>
                  </a:cubicBezTo>
                  <a:cubicBezTo>
                    <a:pt x="2" y="340"/>
                    <a:pt x="2" y="340"/>
                    <a:pt x="2" y="340"/>
                  </a:cubicBezTo>
                  <a:cubicBezTo>
                    <a:pt x="1" y="338"/>
                    <a:pt x="0" y="337"/>
                    <a:pt x="0" y="335"/>
                  </a:cubicBezTo>
                  <a:cubicBezTo>
                    <a:pt x="0" y="333"/>
                    <a:pt x="1" y="331"/>
                    <a:pt x="2" y="329"/>
                  </a:cubicBezTo>
                  <a:cubicBezTo>
                    <a:pt x="271" y="61"/>
                    <a:pt x="271" y="61"/>
                    <a:pt x="271" y="61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82" y="49"/>
                    <a:pt x="289" y="42"/>
                    <a:pt x="294" y="38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31" y="1"/>
                    <a:pt x="332" y="0"/>
                    <a:pt x="334" y="0"/>
                  </a:cubicBezTo>
                  <a:cubicBezTo>
                    <a:pt x="336" y="0"/>
                    <a:pt x="338" y="1"/>
                    <a:pt x="340" y="2"/>
                  </a:cubicBezTo>
                  <a:cubicBezTo>
                    <a:pt x="375" y="38"/>
                    <a:pt x="375" y="38"/>
                    <a:pt x="375" y="38"/>
                  </a:cubicBezTo>
                  <a:cubicBezTo>
                    <a:pt x="384" y="46"/>
                    <a:pt x="384" y="46"/>
                    <a:pt x="384" y="46"/>
                  </a:cubicBezTo>
                  <a:cubicBezTo>
                    <a:pt x="389" y="51"/>
                    <a:pt x="394" y="57"/>
                    <a:pt x="398" y="61"/>
                  </a:cubicBezTo>
                  <a:cubicBezTo>
                    <a:pt x="441" y="104"/>
                    <a:pt x="441" y="104"/>
                    <a:pt x="441" y="104"/>
                  </a:cubicBezTo>
                  <a:cubicBezTo>
                    <a:pt x="456" y="119"/>
                    <a:pt x="456" y="119"/>
                    <a:pt x="456" y="119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56" y="39"/>
                    <a:pt x="456" y="39"/>
                    <a:pt x="456" y="39"/>
                  </a:cubicBezTo>
                  <a:cubicBezTo>
                    <a:pt x="456" y="35"/>
                    <a:pt x="460" y="32"/>
                    <a:pt x="464" y="32"/>
                  </a:cubicBezTo>
                  <a:cubicBezTo>
                    <a:pt x="522" y="32"/>
                    <a:pt x="522" y="32"/>
                    <a:pt x="522" y="32"/>
                  </a:cubicBezTo>
                  <a:cubicBezTo>
                    <a:pt x="527" y="32"/>
                    <a:pt x="530" y="35"/>
                    <a:pt x="530" y="39"/>
                  </a:cubicBezTo>
                  <a:cubicBezTo>
                    <a:pt x="530" y="189"/>
                    <a:pt x="530" y="189"/>
                    <a:pt x="530" y="189"/>
                  </a:cubicBezTo>
                  <a:cubicBezTo>
                    <a:pt x="530" y="192"/>
                    <a:pt x="530" y="192"/>
                    <a:pt x="530" y="192"/>
                  </a:cubicBezTo>
                  <a:cubicBezTo>
                    <a:pt x="532" y="195"/>
                    <a:pt x="532" y="195"/>
                    <a:pt x="532" y="195"/>
                  </a:cubicBezTo>
                  <a:cubicBezTo>
                    <a:pt x="667" y="329"/>
                    <a:pt x="667" y="329"/>
                    <a:pt x="667" y="329"/>
                  </a:cubicBezTo>
                  <a:cubicBezTo>
                    <a:pt x="668" y="331"/>
                    <a:pt x="669" y="333"/>
                    <a:pt x="669" y="335"/>
                  </a:cubicBezTo>
                  <a:cubicBezTo>
                    <a:pt x="669" y="337"/>
                    <a:pt x="668" y="338"/>
                    <a:pt x="667" y="340"/>
                  </a:cubicBezTo>
                  <a:cubicBezTo>
                    <a:pt x="631" y="375"/>
                    <a:pt x="631" y="375"/>
                    <a:pt x="631" y="375"/>
                  </a:cubicBezTo>
                  <a:cubicBezTo>
                    <a:pt x="630" y="377"/>
                    <a:pt x="628" y="377"/>
                    <a:pt x="626" y="3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prstClr val="black"/>
                </a:solidFill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2484338" y="2003757"/>
            <a:ext cx="856222" cy="5148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2238795" y="2851879"/>
            <a:ext cx="568965" cy="63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91" idx="3"/>
          </p:cNvCxnSpPr>
          <p:nvPr/>
        </p:nvCxnSpPr>
        <p:spPr>
          <a:xfrm>
            <a:off x="1924416" y="2363587"/>
            <a:ext cx="1097213" cy="307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flipV="1">
            <a:off x="2064715" y="3039816"/>
            <a:ext cx="919296" cy="3317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>
            <a:off x="6353837" y="3251607"/>
            <a:ext cx="829073" cy="551205"/>
            <a:chOff x="5599090" y="3761649"/>
            <a:chExt cx="829073" cy="551205"/>
          </a:xfrm>
        </p:grpSpPr>
        <p:sp>
          <p:nvSpPr>
            <p:cNvPr id="144" name="Freeform 55"/>
            <p:cNvSpPr>
              <a:spLocks/>
            </p:cNvSpPr>
            <p:nvPr/>
          </p:nvSpPr>
          <p:spPr bwMode="auto">
            <a:xfrm>
              <a:off x="5599090" y="3761649"/>
              <a:ext cx="829073" cy="551205"/>
            </a:xfrm>
            <a:custGeom>
              <a:avLst/>
              <a:gdLst>
                <a:gd name="T0" fmla="*/ 66 w 234"/>
                <a:gd name="T1" fmla="*/ 41 h 135"/>
                <a:gd name="T2" fmla="*/ 89 w 234"/>
                <a:gd name="T3" fmla="*/ 25 h 135"/>
                <a:gd name="T4" fmla="*/ 104 w 234"/>
                <a:gd name="T5" fmla="*/ 30 h 135"/>
                <a:gd name="T6" fmla="*/ 147 w 234"/>
                <a:gd name="T7" fmla="*/ 0 h 135"/>
                <a:gd name="T8" fmla="*/ 193 w 234"/>
                <a:gd name="T9" fmla="*/ 44 h 135"/>
                <a:gd name="T10" fmla="*/ 193 w 234"/>
                <a:gd name="T11" fmla="*/ 44 h 135"/>
                <a:gd name="T12" fmla="*/ 234 w 234"/>
                <a:gd name="T13" fmla="*/ 90 h 135"/>
                <a:gd name="T14" fmla="*/ 188 w 234"/>
                <a:gd name="T15" fmla="*/ 135 h 135"/>
                <a:gd name="T16" fmla="*/ 162 w 234"/>
                <a:gd name="T17" fmla="*/ 135 h 135"/>
                <a:gd name="T18" fmla="*/ 49 w 234"/>
                <a:gd name="T19" fmla="*/ 135 h 135"/>
                <a:gd name="T20" fmla="*/ 39 w 234"/>
                <a:gd name="T21" fmla="*/ 134 h 135"/>
                <a:gd name="T22" fmla="*/ 0 w 234"/>
                <a:gd name="T23" fmla="*/ 87 h 135"/>
                <a:gd name="T24" fmla="*/ 49 w 234"/>
                <a:gd name="T25" fmla="*/ 38 h 135"/>
                <a:gd name="T26" fmla="*/ 66 w 234"/>
                <a:gd name="T27" fmla="*/ 4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135">
                  <a:moveTo>
                    <a:pt x="66" y="41"/>
                  </a:moveTo>
                  <a:cubicBezTo>
                    <a:pt x="69" y="32"/>
                    <a:pt x="78" y="25"/>
                    <a:pt x="89" y="25"/>
                  </a:cubicBezTo>
                  <a:cubicBezTo>
                    <a:pt x="95" y="25"/>
                    <a:pt x="100" y="27"/>
                    <a:pt x="104" y="30"/>
                  </a:cubicBezTo>
                  <a:cubicBezTo>
                    <a:pt x="111" y="13"/>
                    <a:pt x="127" y="0"/>
                    <a:pt x="147" y="0"/>
                  </a:cubicBezTo>
                  <a:cubicBezTo>
                    <a:pt x="172" y="0"/>
                    <a:pt x="192" y="20"/>
                    <a:pt x="193" y="44"/>
                  </a:cubicBezTo>
                  <a:cubicBezTo>
                    <a:pt x="193" y="44"/>
                    <a:pt x="193" y="44"/>
                    <a:pt x="193" y="44"/>
                  </a:cubicBezTo>
                  <a:cubicBezTo>
                    <a:pt x="216" y="47"/>
                    <a:pt x="234" y="66"/>
                    <a:pt x="234" y="90"/>
                  </a:cubicBezTo>
                  <a:cubicBezTo>
                    <a:pt x="234" y="115"/>
                    <a:pt x="213" y="135"/>
                    <a:pt x="188" y="135"/>
                  </a:cubicBezTo>
                  <a:cubicBezTo>
                    <a:pt x="178" y="135"/>
                    <a:pt x="178" y="135"/>
                    <a:pt x="162" y="135"/>
                  </a:cubicBezTo>
                  <a:cubicBezTo>
                    <a:pt x="49" y="135"/>
                    <a:pt x="49" y="135"/>
                    <a:pt x="49" y="135"/>
                  </a:cubicBezTo>
                  <a:cubicBezTo>
                    <a:pt x="49" y="135"/>
                    <a:pt x="43" y="135"/>
                    <a:pt x="39" y="134"/>
                  </a:cubicBezTo>
                  <a:cubicBezTo>
                    <a:pt x="16" y="129"/>
                    <a:pt x="0" y="110"/>
                    <a:pt x="0" y="87"/>
                  </a:cubicBezTo>
                  <a:cubicBezTo>
                    <a:pt x="0" y="60"/>
                    <a:pt x="22" y="38"/>
                    <a:pt x="49" y="38"/>
                  </a:cubicBezTo>
                  <a:cubicBezTo>
                    <a:pt x="55" y="38"/>
                    <a:pt x="61" y="39"/>
                    <a:pt x="66" y="41"/>
                  </a:cubicBezTo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400">
                <a:solidFill>
                  <a:prstClr val="black"/>
                </a:solidFill>
              </a:endParaRPr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5717832" y="3989427"/>
              <a:ext cx="279895" cy="239011"/>
              <a:chOff x="7936693" y="735636"/>
              <a:chExt cx="192752" cy="157406"/>
            </a:xfrm>
            <a:solidFill>
              <a:schemeClr val="bg1"/>
            </a:solidFill>
          </p:grpSpPr>
          <p:sp>
            <p:nvSpPr>
              <p:cNvPr id="150" name="Freeform 44"/>
              <p:cNvSpPr>
                <a:spLocks/>
              </p:cNvSpPr>
              <p:nvPr/>
            </p:nvSpPr>
            <p:spPr bwMode="auto">
              <a:xfrm>
                <a:off x="7936693" y="735636"/>
                <a:ext cx="31181" cy="48151"/>
              </a:xfrm>
              <a:custGeom>
                <a:avLst/>
                <a:gdLst>
                  <a:gd name="T0" fmla="*/ 51 w 51"/>
                  <a:gd name="T1" fmla="*/ 0 h 72"/>
                  <a:gd name="T2" fmla="*/ 11 w 51"/>
                  <a:gd name="T3" fmla="*/ 0 h 72"/>
                  <a:gd name="T4" fmla="*/ 0 w 51"/>
                  <a:gd name="T5" fmla="*/ 12 h 72"/>
                  <a:gd name="T6" fmla="*/ 0 w 51"/>
                  <a:gd name="T7" fmla="*/ 61 h 72"/>
                  <a:gd name="T8" fmla="*/ 11 w 51"/>
                  <a:gd name="T9" fmla="*/ 72 h 72"/>
                  <a:gd name="T10" fmla="*/ 51 w 51"/>
                  <a:gd name="T11" fmla="*/ 72 h 72"/>
                  <a:gd name="T12" fmla="*/ 51 w 51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72">
                    <a:moveTo>
                      <a:pt x="5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7"/>
                      <a:pt x="5" y="72"/>
                      <a:pt x="11" y="72"/>
                    </a:cubicBezTo>
                    <a:cubicBezTo>
                      <a:pt x="51" y="72"/>
                      <a:pt x="51" y="72"/>
                      <a:pt x="51" y="72"/>
                    </a:cubicBez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45"/>
              <p:cNvSpPr>
                <a:spLocks noEditPoints="1"/>
              </p:cNvSpPr>
              <p:nvPr/>
            </p:nvSpPr>
            <p:spPr bwMode="auto">
              <a:xfrm>
                <a:off x="7974058" y="735636"/>
                <a:ext cx="155387" cy="48151"/>
              </a:xfrm>
              <a:custGeom>
                <a:avLst/>
                <a:gdLst>
                  <a:gd name="T0" fmla="*/ 245 w 255"/>
                  <a:gd name="T1" fmla="*/ 0 h 72"/>
                  <a:gd name="T2" fmla="*/ 0 w 255"/>
                  <a:gd name="T3" fmla="*/ 0 h 72"/>
                  <a:gd name="T4" fmla="*/ 0 w 255"/>
                  <a:gd name="T5" fmla="*/ 72 h 72"/>
                  <a:gd name="T6" fmla="*/ 245 w 255"/>
                  <a:gd name="T7" fmla="*/ 72 h 72"/>
                  <a:gd name="T8" fmla="*/ 255 w 255"/>
                  <a:gd name="T9" fmla="*/ 61 h 72"/>
                  <a:gd name="T10" fmla="*/ 255 w 255"/>
                  <a:gd name="T11" fmla="*/ 12 h 72"/>
                  <a:gd name="T12" fmla="*/ 245 w 255"/>
                  <a:gd name="T13" fmla="*/ 0 h 72"/>
                  <a:gd name="T14" fmla="*/ 237 w 255"/>
                  <a:gd name="T15" fmla="*/ 28 h 72"/>
                  <a:gd name="T16" fmla="*/ 199 w 255"/>
                  <a:gd name="T17" fmla="*/ 28 h 72"/>
                  <a:gd name="T18" fmla="*/ 199 w 255"/>
                  <a:gd name="T19" fmla="*/ 15 h 72"/>
                  <a:gd name="T20" fmla="*/ 237 w 255"/>
                  <a:gd name="T21" fmla="*/ 15 h 72"/>
                  <a:gd name="T22" fmla="*/ 237 w 255"/>
                  <a:gd name="T23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5" h="72">
                    <a:moveTo>
                      <a:pt x="2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245" y="72"/>
                      <a:pt x="245" y="72"/>
                      <a:pt x="245" y="72"/>
                    </a:cubicBezTo>
                    <a:cubicBezTo>
                      <a:pt x="250" y="72"/>
                      <a:pt x="255" y="67"/>
                      <a:pt x="255" y="61"/>
                    </a:cubicBezTo>
                    <a:cubicBezTo>
                      <a:pt x="255" y="12"/>
                      <a:pt x="255" y="12"/>
                      <a:pt x="255" y="12"/>
                    </a:cubicBezTo>
                    <a:cubicBezTo>
                      <a:pt x="255" y="6"/>
                      <a:pt x="250" y="0"/>
                      <a:pt x="245" y="0"/>
                    </a:cubicBezTo>
                    <a:moveTo>
                      <a:pt x="237" y="28"/>
                    </a:moveTo>
                    <a:cubicBezTo>
                      <a:pt x="199" y="28"/>
                      <a:pt x="199" y="28"/>
                      <a:pt x="199" y="28"/>
                    </a:cubicBezTo>
                    <a:cubicBezTo>
                      <a:pt x="199" y="15"/>
                      <a:pt x="199" y="15"/>
                      <a:pt x="199" y="15"/>
                    </a:cubicBezTo>
                    <a:cubicBezTo>
                      <a:pt x="237" y="15"/>
                      <a:pt x="237" y="15"/>
                      <a:pt x="237" y="15"/>
                    </a:cubicBezTo>
                    <a:lnTo>
                      <a:pt x="23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46"/>
              <p:cNvSpPr>
                <a:spLocks/>
              </p:cNvSpPr>
              <p:nvPr/>
            </p:nvSpPr>
            <p:spPr bwMode="auto">
              <a:xfrm>
                <a:off x="7936693" y="790263"/>
                <a:ext cx="31181" cy="48151"/>
              </a:xfrm>
              <a:custGeom>
                <a:avLst/>
                <a:gdLst>
                  <a:gd name="T0" fmla="*/ 51 w 51"/>
                  <a:gd name="T1" fmla="*/ 0 h 72"/>
                  <a:gd name="T2" fmla="*/ 11 w 51"/>
                  <a:gd name="T3" fmla="*/ 0 h 72"/>
                  <a:gd name="T4" fmla="*/ 0 w 51"/>
                  <a:gd name="T5" fmla="*/ 12 h 72"/>
                  <a:gd name="T6" fmla="*/ 0 w 51"/>
                  <a:gd name="T7" fmla="*/ 61 h 72"/>
                  <a:gd name="T8" fmla="*/ 11 w 51"/>
                  <a:gd name="T9" fmla="*/ 72 h 72"/>
                  <a:gd name="T10" fmla="*/ 51 w 51"/>
                  <a:gd name="T11" fmla="*/ 72 h 72"/>
                  <a:gd name="T12" fmla="*/ 51 w 51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72">
                    <a:moveTo>
                      <a:pt x="5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7"/>
                      <a:pt x="5" y="72"/>
                      <a:pt x="11" y="72"/>
                    </a:cubicBezTo>
                    <a:cubicBezTo>
                      <a:pt x="51" y="72"/>
                      <a:pt x="51" y="72"/>
                      <a:pt x="51" y="72"/>
                    </a:cubicBez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47"/>
              <p:cNvSpPr>
                <a:spLocks noEditPoints="1"/>
              </p:cNvSpPr>
              <p:nvPr/>
            </p:nvSpPr>
            <p:spPr bwMode="auto">
              <a:xfrm>
                <a:off x="7974058" y="790263"/>
                <a:ext cx="155387" cy="48151"/>
              </a:xfrm>
              <a:custGeom>
                <a:avLst/>
                <a:gdLst>
                  <a:gd name="T0" fmla="*/ 245 w 255"/>
                  <a:gd name="T1" fmla="*/ 0 h 72"/>
                  <a:gd name="T2" fmla="*/ 0 w 255"/>
                  <a:gd name="T3" fmla="*/ 0 h 72"/>
                  <a:gd name="T4" fmla="*/ 0 w 255"/>
                  <a:gd name="T5" fmla="*/ 72 h 72"/>
                  <a:gd name="T6" fmla="*/ 245 w 255"/>
                  <a:gd name="T7" fmla="*/ 72 h 72"/>
                  <a:gd name="T8" fmla="*/ 255 w 255"/>
                  <a:gd name="T9" fmla="*/ 61 h 72"/>
                  <a:gd name="T10" fmla="*/ 255 w 255"/>
                  <a:gd name="T11" fmla="*/ 12 h 72"/>
                  <a:gd name="T12" fmla="*/ 245 w 255"/>
                  <a:gd name="T13" fmla="*/ 0 h 72"/>
                  <a:gd name="T14" fmla="*/ 237 w 255"/>
                  <a:gd name="T15" fmla="*/ 28 h 72"/>
                  <a:gd name="T16" fmla="*/ 199 w 255"/>
                  <a:gd name="T17" fmla="*/ 28 h 72"/>
                  <a:gd name="T18" fmla="*/ 199 w 255"/>
                  <a:gd name="T19" fmla="*/ 15 h 72"/>
                  <a:gd name="T20" fmla="*/ 237 w 255"/>
                  <a:gd name="T21" fmla="*/ 15 h 72"/>
                  <a:gd name="T22" fmla="*/ 237 w 255"/>
                  <a:gd name="T23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5" h="72">
                    <a:moveTo>
                      <a:pt x="2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245" y="72"/>
                      <a:pt x="245" y="72"/>
                      <a:pt x="245" y="72"/>
                    </a:cubicBezTo>
                    <a:cubicBezTo>
                      <a:pt x="250" y="72"/>
                      <a:pt x="255" y="67"/>
                      <a:pt x="255" y="61"/>
                    </a:cubicBezTo>
                    <a:cubicBezTo>
                      <a:pt x="255" y="12"/>
                      <a:pt x="255" y="12"/>
                      <a:pt x="255" y="12"/>
                    </a:cubicBezTo>
                    <a:cubicBezTo>
                      <a:pt x="255" y="5"/>
                      <a:pt x="250" y="0"/>
                      <a:pt x="245" y="0"/>
                    </a:cubicBezTo>
                    <a:moveTo>
                      <a:pt x="237" y="28"/>
                    </a:moveTo>
                    <a:cubicBezTo>
                      <a:pt x="199" y="28"/>
                      <a:pt x="199" y="28"/>
                      <a:pt x="199" y="28"/>
                    </a:cubicBezTo>
                    <a:cubicBezTo>
                      <a:pt x="199" y="15"/>
                      <a:pt x="199" y="15"/>
                      <a:pt x="199" y="15"/>
                    </a:cubicBezTo>
                    <a:cubicBezTo>
                      <a:pt x="237" y="15"/>
                      <a:pt x="237" y="15"/>
                      <a:pt x="237" y="15"/>
                    </a:cubicBezTo>
                    <a:lnTo>
                      <a:pt x="23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48"/>
              <p:cNvSpPr>
                <a:spLocks/>
              </p:cNvSpPr>
              <p:nvPr/>
            </p:nvSpPr>
            <p:spPr bwMode="auto">
              <a:xfrm>
                <a:off x="7936693" y="844891"/>
                <a:ext cx="31181" cy="48151"/>
              </a:xfrm>
              <a:custGeom>
                <a:avLst/>
                <a:gdLst>
                  <a:gd name="T0" fmla="*/ 51 w 51"/>
                  <a:gd name="T1" fmla="*/ 0 h 72"/>
                  <a:gd name="T2" fmla="*/ 11 w 51"/>
                  <a:gd name="T3" fmla="*/ 0 h 72"/>
                  <a:gd name="T4" fmla="*/ 0 w 51"/>
                  <a:gd name="T5" fmla="*/ 11 h 72"/>
                  <a:gd name="T6" fmla="*/ 0 w 51"/>
                  <a:gd name="T7" fmla="*/ 60 h 72"/>
                  <a:gd name="T8" fmla="*/ 11 w 51"/>
                  <a:gd name="T9" fmla="*/ 72 h 72"/>
                  <a:gd name="T10" fmla="*/ 51 w 51"/>
                  <a:gd name="T11" fmla="*/ 72 h 72"/>
                  <a:gd name="T12" fmla="*/ 51 w 51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72">
                    <a:moveTo>
                      <a:pt x="5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7"/>
                      <a:pt x="5" y="72"/>
                      <a:pt x="11" y="72"/>
                    </a:cubicBezTo>
                    <a:cubicBezTo>
                      <a:pt x="51" y="72"/>
                      <a:pt x="51" y="72"/>
                      <a:pt x="51" y="72"/>
                    </a:cubicBez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49"/>
              <p:cNvSpPr>
                <a:spLocks noEditPoints="1"/>
              </p:cNvSpPr>
              <p:nvPr/>
            </p:nvSpPr>
            <p:spPr bwMode="auto">
              <a:xfrm>
                <a:off x="7974058" y="844891"/>
                <a:ext cx="155387" cy="48151"/>
              </a:xfrm>
              <a:custGeom>
                <a:avLst/>
                <a:gdLst>
                  <a:gd name="T0" fmla="*/ 245 w 255"/>
                  <a:gd name="T1" fmla="*/ 0 h 72"/>
                  <a:gd name="T2" fmla="*/ 0 w 255"/>
                  <a:gd name="T3" fmla="*/ 0 h 72"/>
                  <a:gd name="T4" fmla="*/ 0 w 255"/>
                  <a:gd name="T5" fmla="*/ 72 h 72"/>
                  <a:gd name="T6" fmla="*/ 245 w 255"/>
                  <a:gd name="T7" fmla="*/ 72 h 72"/>
                  <a:gd name="T8" fmla="*/ 255 w 255"/>
                  <a:gd name="T9" fmla="*/ 60 h 72"/>
                  <a:gd name="T10" fmla="*/ 255 w 255"/>
                  <a:gd name="T11" fmla="*/ 11 h 72"/>
                  <a:gd name="T12" fmla="*/ 245 w 255"/>
                  <a:gd name="T13" fmla="*/ 0 h 72"/>
                  <a:gd name="T14" fmla="*/ 237 w 255"/>
                  <a:gd name="T15" fmla="*/ 28 h 72"/>
                  <a:gd name="T16" fmla="*/ 199 w 255"/>
                  <a:gd name="T17" fmla="*/ 28 h 72"/>
                  <a:gd name="T18" fmla="*/ 199 w 255"/>
                  <a:gd name="T19" fmla="*/ 14 h 72"/>
                  <a:gd name="T20" fmla="*/ 237 w 255"/>
                  <a:gd name="T21" fmla="*/ 14 h 72"/>
                  <a:gd name="T22" fmla="*/ 237 w 255"/>
                  <a:gd name="T23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5" h="72">
                    <a:moveTo>
                      <a:pt x="2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245" y="72"/>
                      <a:pt x="245" y="72"/>
                      <a:pt x="245" y="72"/>
                    </a:cubicBezTo>
                    <a:cubicBezTo>
                      <a:pt x="250" y="72"/>
                      <a:pt x="255" y="67"/>
                      <a:pt x="255" y="60"/>
                    </a:cubicBezTo>
                    <a:cubicBezTo>
                      <a:pt x="255" y="11"/>
                      <a:pt x="255" y="11"/>
                      <a:pt x="255" y="11"/>
                    </a:cubicBezTo>
                    <a:cubicBezTo>
                      <a:pt x="255" y="5"/>
                      <a:pt x="250" y="0"/>
                      <a:pt x="245" y="0"/>
                    </a:cubicBezTo>
                    <a:moveTo>
                      <a:pt x="237" y="28"/>
                    </a:moveTo>
                    <a:cubicBezTo>
                      <a:pt x="199" y="28"/>
                      <a:pt x="199" y="28"/>
                      <a:pt x="199" y="28"/>
                    </a:cubicBezTo>
                    <a:cubicBezTo>
                      <a:pt x="199" y="14"/>
                      <a:pt x="199" y="14"/>
                      <a:pt x="199" y="14"/>
                    </a:cubicBezTo>
                    <a:cubicBezTo>
                      <a:pt x="237" y="14"/>
                      <a:pt x="237" y="14"/>
                      <a:pt x="237" y="14"/>
                    </a:cubicBezTo>
                    <a:lnTo>
                      <a:pt x="23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6070612" y="3985382"/>
              <a:ext cx="216000" cy="252000"/>
              <a:chOff x="568015" y="2685490"/>
              <a:chExt cx="277358" cy="336790"/>
            </a:xfrm>
            <a:solidFill>
              <a:schemeClr val="bg1"/>
            </a:solidFill>
          </p:grpSpPr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568015" y="2913901"/>
                <a:ext cx="277358" cy="108379"/>
              </a:xfrm>
              <a:custGeom>
                <a:avLst/>
                <a:gdLst>
                  <a:gd name="T0" fmla="*/ 476 w 476"/>
                  <a:gd name="T1" fmla="*/ 12 h 186"/>
                  <a:gd name="T2" fmla="*/ 476 w 476"/>
                  <a:gd name="T3" fmla="*/ 12 h 186"/>
                  <a:gd name="T4" fmla="*/ 476 w 476"/>
                  <a:gd name="T5" fmla="*/ 12 h 186"/>
                  <a:gd name="T6" fmla="*/ 476 w 476"/>
                  <a:gd name="T7" fmla="*/ 8 h 186"/>
                  <a:gd name="T8" fmla="*/ 474 w 476"/>
                  <a:gd name="T9" fmla="*/ 0 h 186"/>
                  <a:gd name="T10" fmla="*/ 448 w 476"/>
                  <a:gd name="T11" fmla="*/ 16 h 186"/>
                  <a:gd name="T12" fmla="*/ 416 w 476"/>
                  <a:gd name="T13" fmla="*/ 32 h 186"/>
                  <a:gd name="T14" fmla="*/ 378 w 476"/>
                  <a:gd name="T15" fmla="*/ 44 h 186"/>
                  <a:gd name="T16" fmla="*/ 336 w 476"/>
                  <a:gd name="T17" fmla="*/ 52 h 186"/>
                  <a:gd name="T18" fmla="*/ 238 w 476"/>
                  <a:gd name="T19" fmla="*/ 60 h 186"/>
                  <a:gd name="T20" fmla="*/ 188 w 476"/>
                  <a:gd name="T21" fmla="*/ 58 h 186"/>
                  <a:gd name="T22" fmla="*/ 142 w 476"/>
                  <a:gd name="T23" fmla="*/ 52 h 186"/>
                  <a:gd name="T24" fmla="*/ 60 w 476"/>
                  <a:gd name="T25" fmla="*/ 32 h 186"/>
                  <a:gd name="T26" fmla="*/ 44 w 476"/>
                  <a:gd name="T27" fmla="*/ 24 h 186"/>
                  <a:gd name="T28" fmla="*/ 14 w 476"/>
                  <a:gd name="T29" fmla="*/ 8 h 186"/>
                  <a:gd name="T30" fmla="*/ 2 w 476"/>
                  <a:gd name="T31" fmla="*/ 0 h 186"/>
                  <a:gd name="T32" fmla="*/ 0 w 476"/>
                  <a:gd name="T33" fmla="*/ 8 h 186"/>
                  <a:gd name="T34" fmla="*/ 0 w 476"/>
                  <a:gd name="T35" fmla="*/ 12 h 186"/>
                  <a:gd name="T36" fmla="*/ 0 w 476"/>
                  <a:gd name="T37" fmla="*/ 12 h 186"/>
                  <a:gd name="T38" fmla="*/ 0 w 476"/>
                  <a:gd name="T39" fmla="*/ 12 h 186"/>
                  <a:gd name="T40" fmla="*/ 2 w 476"/>
                  <a:gd name="T41" fmla="*/ 98 h 186"/>
                  <a:gd name="T42" fmla="*/ 8 w 476"/>
                  <a:gd name="T43" fmla="*/ 114 h 186"/>
                  <a:gd name="T44" fmla="*/ 22 w 476"/>
                  <a:gd name="T45" fmla="*/ 132 h 186"/>
                  <a:gd name="T46" fmla="*/ 32 w 476"/>
                  <a:gd name="T47" fmla="*/ 138 h 186"/>
                  <a:gd name="T48" fmla="*/ 72 w 476"/>
                  <a:gd name="T49" fmla="*/ 160 h 186"/>
                  <a:gd name="T50" fmla="*/ 106 w 476"/>
                  <a:gd name="T51" fmla="*/ 170 h 186"/>
                  <a:gd name="T52" fmla="*/ 146 w 476"/>
                  <a:gd name="T53" fmla="*/ 178 h 186"/>
                  <a:gd name="T54" fmla="*/ 238 w 476"/>
                  <a:gd name="T55" fmla="*/ 186 h 186"/>
                  <a:gd name="T56" fmla="*/ 286 w 476"/>
                  <a:gd name="T57" fmla="*/ 184 h 186"/>
                  <a:gd name="T58" fmla="*/ 330 w 476"/>
                  <a:gd name="T59" fmla="*/ 178 h 186"/>
                  <a:gd name="T60" fmla="*/ 404 w 476"/>
                  <a:gd name="T61" fmla="*/ 160 h 186"/>
                  <a:gd name="T62" fmla="*/ 434 w 476"/>
                  <a:gd name="T63" fmla="*/ 146 h 186"/>
                  <a:gd name="T64" fmla="*/ 454 w 476"/>
                  <a:gd name="T65" fmla="*/ 132 h 186"/>
                  <a:gd name="T66" fmla="*/ 462 w 476"/>
                  <a:gd name="T67" fmla="*/ 122 h 186"/>
                  <a:gd name="T68" fmla="*/ 472 w 476"/>
                  <a:gd name="T69" fmla="*/ 106 h 186"/>
                  <a:gd name="T70" fmla="*/ 474 w 476"/>
                  <a:gd name="T71" fmla="*/ 98 h 186"/>
                  <a:gd name="T72" fmla="*/ 476 w 476"/>
                  <a:gd name="T73" fmla="*/ 1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76" h="186">
                    <a:moveTo>
                      <a:pt x="476" y="12"/>
                    </a:moveTo>
                    <a:lnTo>
                      <a:pt x="476" y="12"/>
                    </a:lnTo>
                    <a:lnTo>
                      <a:pt x="476" y="12"/>
                    </a:lnTo>
                    <a:lnTo>
                      <a:pt x="476" y="12"/>
                    </a:lnTo>
                    <a:lnTo>
                      <a:pt x="476" y="12"/>
                    </a:lnTo>
                    <a:lnTo>
                      <a:pt x="476" y="12"/>
                    </a:lnTo>
                    <a:lnTo>
                      <a:pt x="476" y="8"/>
                    </a:lnTo>
                    <a:lnTo>
                      <a:pt x="476" y="8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62" y="8"/>
                    </a:lnTo>
                    <a:lnTo>
                      <a:pt x="448" y="16"/>
                    </a:lnTo>
                    <a:lnTo>
                      <a:pt x="434" y="24"/>
                    </a:lnTo>
                    <a:lnTo>
                      <a:pt x="416" y="32"/>
                    </a:lnTo>
                    <a:lnTo>
                      <a:pt x="416" y="32"/>
                    </a:lnTo>
                    <a:lnTo>
                      <a:pt x="378" y="44"/>
                    </a:lnTo>
                    <a:lnTo>
                      <a:pt x="336" y="52"/>
                    </a:lnTo>
                    <a:lnTo>
                      <a:pt x="336" y="52"/>
                    </a:lnTo>
                    <a:lnTo>
                      <a:pt x="288" y="58"/>
                    </a:lnTo>
                    <a:lnTo>
                      <a:pt x="238" y="60"/>
                    </a:lnTo>
                    <a:lnTo>
                      <a:pt x="238" y="60"/>
                    </a:lnTo>
                    <a:lnTo>
                      <a:pt x="188" y="58"/>
                    </a:lnTo>
                    <a:lnTo>
                      <a:pt x="142" y="52"/>
                    </a:lnTo>
                    <a:lnTo>
                      <a:pt x="142" y="52"/>
                    </a:lnTo>
                    <a:lnTo>
                      <a:pt x="98" y="44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44" y="24"/>
                    </a:lnTo>
                    <a:lnTo>
                      <a:pt x="28" y="16"/>
                    </a:lnTo>
                    <a:lnTo>
                      <a:pt x="14" y="8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4" y="106"/>
                    </a:lnTo>
                    <a:lnTo>
                      <a:pt x="8" y="114"/>
                    </a:lnTo>
                    <a:lnTo>
                      <a:pt x="14" y="122"/>
                    </a:lnTo>
                    <a:lnTo>
                      <a:pt x="22" y="132"/>
                    </a:lnTo>
                    <a:lnTo>
                      <a:pt x="22" y="132"/>
                    </a:lnTo>
                    <a:lnTo>
                      <a:pt x="32" y="138"/>
                    </a:lnTo>
                    <a:lnTo>
                      <a:pt x="44" y="146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106" y="170"/>
                    </a:lnTo>
                    <a:lnTo>
                      <a:pt x="146" y="178"/>
                    </a:lnTo>
                    <a:lnTo>
                      <a:pt x="146" y="178"/>
                    </a:lnTo>
                    <a:lnTo>
                      <a:pt x="190" y="184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86" y="184"/>
                    </a:lnTo>
                    <a:lnTo>
                      <a:pt x="330" y="178"/>
                    </a:lnTo>
                    <a:lnTo>
                      <a:pt x="330" y="178"/>
                    </a:lnTo>
                    <a:lnTo>
                      <a:pt x="370" y="170"/>
                    </a:lnTo>
                    <a:lnTo>
                      <a:pt x="404" y="160"/>
                    </a:lnTo>
                    <a:lnTo>
                      <a:pt x="404" y="160"/>
                    </a:lnTo>
                    <a:lnTo>
                      <a:pt x="434" y="146"/>
                    </a:lnTo>
                    <a:lnTo>
                      <a:pt x="444" y="138"/>
                    </a:lnTo>
                    <a:lnTo>
                      <a:pt x="454" y="132"/>
                    </a:lnTo>
                    <a:lnTo>
                      <a:pt x="454" y="132"/>
                    </a:lnTo>
                    <a:lnTo>
                      <a:pt x="462" y="122"/>
                    </a:lnTo>
                    <a:lnTo>
                      <a:pt x="468" y="114"/>
                    </a:lnTo>
                    <a:lnTo>
                      <a:pt x="472" y="106"/>
                    </a:lnTo>
                    <a:lnTo>
                      <a:pt x="474" y="98"/>
                    </a:lnTo>
                    <a:lnTo>
                      <a:pt x="474" y="98"/>
                    </a:lnTo>
                    <a:lnTo>
                      <a:pt x="476" y="12"/>
                    </a:lnTo>
                    <a:lnTo>
                      <a:pt x="47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47"/>
              <p:cNvSpPr>
                <a:spLocks/>
              </p:cNvSpPr>
              <p:nvPr/>
            </p:nvSpPr>
            <p:spPr bwMode="auto">
              <a:xfrm>
                <a:off x="568015" y="2821838"/>
                <a:ext cx="277358" cy="108379"/>
              </a:xfrm>
              <a:custGeom>
                <a:avLst/>
                <a:gdLst>
                  <a:gd name="T0" fmla="*/ 0 w 476"/>
                  <a:gd name="T1" fmla="*/ 14 h 186"/>
                  <a:gd name="T2" fmla="*/ 2 w 476"/>
                  <a:gd name="T3" fmla="*/ 98 h 186"/>
                  <a:gd name="T4" fmla="*/ 8 w 476"/>
                  <a:gd name="T5" fmla="*/ 116 h 186"/>
                  <a:gd name="T6" fmla="*/ 22 w 476"/>
                  <a:gd name="T7" fmla="*/ 132 h 186"/>
                  <a:gd name="T8" fmla="*/ 32 w 476"/>
                  <a:gd name="T9" fmla="*/ 140 h 186"/>
                  <a:gd name="T10" fmla="*/ 72 w 476"/>
                  <a:gd name="T11" fmla="*/ 160 h 186"/>
                  <a:gd name="T12" fmla="*/ 106 w 476"/>
                  <a:gd name="T13" fmla="*/ 170 h 186"/>
                  <a:gd name="T14" fmla="*/ 146 w 476"/>
                  <a:gd name="T15" fmla="*/ 180 h 186"/>
                  <a:gd name="T16" fmla="*/ 238 w 476"/>
                  <a:gd name="T17" fmla="*/ 186 h 186"/>
                  <a:gd name="T18" fmla="*/ 286 w 476"/>
                  <a:gd name="T19" fmla="*/ 184 h 186"/>
                  <a:gd name="T20" fmla="*/ 330 w 476"/>
                  <a:gd name="T21" fmla="*/ 180 h 186"/>
                  <a:gd name="T22" fmla="*/ 404 w 476"/>
                  <a:gd name="T23" fmla="*/ 160 h 186"/>
                  <a:gd name="T24" fmla="*/ 434 w 476"/>
                  <a:gd name="T25" fmla="*/ 146 h 186"/>
                  <a:gd name="T26" fmla="*/ 454 w 476"/>
                  <a:gd name="T27" fmla="*/ 132 h 186"/>
                  <a:gd name="T28" fmla="*/ 462 w 476"/>
                  <a:gd name="T29" fmla="*/ 124 h 186"/>
                  <a:gd name="T30" fmla="*/ 472 w 476"/>
                  <a:gd name="T31" fmla="*/ 106 h 186"/>
                  <a:gd name="T32" fmla="*/ 474 w 476"/>
                  <a:gd name="T33" fmla="*/ 98 h 186"/>
                  <a:gd name="T34" fmla="*/ 476 w 476"/>
                  <a:gd name="T35" fmla="*/ 14 h 186"/>
                  <a:gd name="T36" fmla="*/ 476 w 476"/>
                  <a:gd name="T37" fmla="*/ 14 h 186"/>
                  <a:gd name="T38" fmla="*/ 476 w 476"/>
                  <a:gd name="T39" fmla="*/ 14 h 186"/>
                  <a:gd name="T40" fmla="*/ 476 w 476"/>
                  <a:gd name="T41" fmla="*/ 10 h 186"/>
                  <a:gd name="T42" fmla="*/ 474 w 476"/>
                  <a:gd name="T43" fmla="*/ 0 h 186"/>
                  <a:gd name="T44" fmla="*/ 448 w 476"/>
                  <a:gd name="T45" fmla="*/ 18 h 186"/>
                  <a:gd name="T46" fmla="*/ 416 w 476"/>
                  <a:gd name="T47" fmla="*/ 32 h 186"/>
                  <a:gd name="T48" fmla="*/ 378 w 476"/>
                  <a:gd name="T49" fmla="*/ 44 h 186"/>
                  <a:gd name="T50" fmla="*/ 334 w 476"/>
                  <a:gd name="T51" fmla="*/ 54 h 186"/>
                  <a:gd name="T52" fmla="*/ 238 w 476"/>
                  <a:gd name="T53" fmla="*/ 62 h 186"/>
                  <a:gd name="T54" fmla="*/ 188 w 476"/>
                  <a:gd name="T55" fmla="*/ 60 h 186"/>
                  <a:gd name="T56" fmla="*/ 142 w 476"/>
                  <a:gd name="T57" fmla="*/ 54 h 186"/>
                  <a:gd name="T58" fmla="*/ 60 w 476"/>
                  <a:gd name="T59" fmla="*/ 32 h 186"/>
                  <a:gd name="T60" fmla="*/ 44 w 476"/>
                  <a:gd name="T61" fmla="*/ 26 h 186"/>
                  <a:gd name="T62" fmla="*/ 14 w 476"/>
                  <a:gd name="T63" fmla="*/ 10 h 186"/>
                  <a:gd name="T64" fmla="*/ 2 w 476"/>
                  <a:gd name="T65" fmla="*/ 0 h 186"/>
                  <a:gd name="T66" fmla="*/ 0 w 476"/>
                  <a:gd name="T67" fmla="*/ 10 h 186"/>
                  <a:gd name="T68" fmla="*/ 0 w 476"/>
                  <a:gd name="T69" fmla="*/ 14 h 186"/>
                  <a:gd name="T70" fmla="*/ 0 w 476"/>
                  <a:gd name="T71" fmla="*/ 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76" h="186">
                    <a:moveTo>
                      <a:pt x="0" y="14"/>
                    </a:moveTo>
                    <a:lnTo>
                      <a:pt x="0" y="14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4" y="106"/>
                    </a:lnTo>
                    <a:lnTo>
                      <a:pt x="8" y="116"/>
                    </a:lnTo>
                    <a:lnTo>
                      <a:pt x="14" y="124"/>
                    </a:lnTo>
                    <a:lnTo>
                      <a:pt x="22" y="132"/>
                    </a:lnTo>
                    <a:lnTo>
                      <a:pt x="22" y="132"/>
                    </a:lnTo>
                    <a:lnTo>
                      <a:pt x="32" y="140"/>
                    </a:lnTo>
                    <a:lnTo>
                      <a:pt x="44" y="146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106" y="170"/>
                    </a:lnTo>
                    <a:lnTo>
                      <a:pt x="146" y="180"/>
                    </a:lnTo>
                    <a:lnTo>
                      <a:pt x="146" y="180"/>
                    </a:lnTo>
                    <a:lnTo>
                      <a:pt x="190" y="184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86" y="184"/>
                    </a:lnTo>
                    <a:lnTo>
                      <a:pt x="330" y="180"/>
                    </a:lnTo>
                    <a:lnTo>
                      <a:pt x="330" y="180"/>
                    </a:lnTo>
                    <a:lnTo>
                      <a:pt x="370" y="170"/>
                    </a:lnTo>
                    <a:lnTo>
                      <a:pt x="404" y="160"/>
                    </a:lnTo>
                    <a:lnTo>
                      <a:pt x="404" y="160"/>
                    </a:lnTo>
                    <a:lnTo>
                      <a:pt x="434" y="146"/>
                    </a:lnTo>
                    <a:lnTo>
                      <a:pt x="444" y="140"/>
                    </a:lnTo>
                    <a:lnTo>
                      <a:pt x="454" y="132"/>
                    </a:lnTo>
                    <a:lnTo>
                      <a:pt x="454" y="132"/>
                    </a:lnTo>
                    <a:lnTo>
                      <a:pt x="462" y="124"/>
                    </a:lnTo>
                    <a:lnTo>
                      <a:pt x="468" y="116"/>
                    </a:lnTo>
                    <a:lnTo>
                      <a:pt x="472" y="106"/>
                    </a:lnTo>
                    <a:lnTo>
                      <a:pt x="474" y="98"/>
                    </a:lnTo>
                    <a:lnTo>
                      <a:pt x="474" y="98"/>
                    </a:lnTo>
                    <a:lnTo>
                      <a:pt x="476" y="14"/>
                    </a:lnTo>
                    <a:lnTo>
                      <a:pt x="476" y="14"/>
                    </a:lnTo>
                    <a:lnTo>
                      <a:pt x="476" y="14"/>
                    </a:lnTo>
                    <a:lnTo>
                      <a:pt x="476" y="14"/>
                    </a:lnTo>
                    <a:lnTo>
                      <a:pt x="476" y="14"/>
                    </a:lnTo>
                    <a:lnTo>
                      <a:pt x="476" y="14"/>
                    </a:lnTo>
                    <a:lnTo>
                      <a:pt x="476" y="10"/>
                    </a:lnTo>
                    <a:lnTo>
                      <a:pt x="476" y="1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62" y="10"/>
                    </a:lnTo>
                    <a:lnTo>
                      <a:pt x="448" y="18"/>
                    </a:lnTo>
                    <a:lnTo>
                      <a:pt x="434" y="26"/>
                    </a:lnTo>
                    <a:lnTo>
                      <a:pt x="416" y="32"/>
                    </a:lnTo>
                    <a:lnTo>
                      <a:pt x="416" y="32"/>
                    </a:lnTo>
                    <a:lnTo>
                      <a:pt x="378" y="44"/>
                    </a:lnTo>
                    <a:lnTo>
                      <a:pt x="334" y="54"/>
                    </a:lnTo>
                    <a:lnTo>
                      <a:pt x="334" y="54"/>
                    </a:lnTo>
                    <a:lnTo>
                      <a:pt x="288" y="60"/>
                    </a:lnTo>
                    <a:lnTo>
                      <a:pt x="238" y="62"/>
                    </a:lnTo>
                    <a:lnTo>
                      <a:pt x="238" y="62"/>
                    </a:lnTo>
                    <a:lnTo>
                      <a:pt x="188" y="60"/>
                    </a:lnTo>
                    <a:lnTo>
                      <a:pt x="142" y="54"/>
                    </a:lnTo>
                    <a:lnTo>
                      <a:pt x="142" y="54"/>
                    </a:lnTo>
                    <a:lnTo>
                      <a:pt x="98" y="44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44" y="26"/>
                    </a:lnTo>
                    <a:lnTo>
                      <a:pt x="28" y="18"/>
                    </a:lnTo>
                    <a:lnTo>
                      <a:pt x="14" y="1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48"/>
              <p:cNvSpPr>
                <a:spLocks/>
              </p:cNvSpPr>
              <p:nvPr/>
            </p:nvSpPr>
            <p:spPr bwMode="auto">
              <a:xfrm>
                <a:off x="568015" y="2685490"/>
                <a:ext cx="277358" cy="153828"/>
              </a:xfrm>
              <a:custGeom>
                <a:avLst/>
                <a:gdLst>
                  <a:gd name="T0" fmla="*/ 0 w 476"/>
                  <a:gd name="T1" fmla="*/ 90 h 264"/>
                  <a:gd name="T2" fmla="*/ 0 w 476"/>
                  <a:gd name="T3" fmla="*/ 90 h 264"/>
                  <a:gd name="T4" fmla="*/ 2 w 476"/>
                  <a:gd name="T5" fmla="*/ 174 h 264"/>
                  <a:gd name="T6" fmla="*/ 4 w 476"/>
                  <a:gd name="T7" fmla="*/ 184 h 264"/>
                  <a:gd name="T8" fmla="*/ 14 w 476"/>
                  <a:gd name="T9" fmla="*/ 200 h 264"/>
                  <a:gd name="T10" fmla="*/ 22 w 476"/>
                  <a:gd name="T11" fmla="*/ 208 h 264"/>
                  <a:gd name="T12" fmla="*/ 44 w 476"/>
                  <a:gd name="T13" fmla="*/ 224 h 264"/>
                  <a:gd name="T14" fmla="*/ 72 w 476"/>
                  <a:gd name="T15" fmla="*/ 236 h 264"/>
                  <a:gd name="T16" fmla="*/ 146 w 476"/>
                  <a:gd name="T17" fmla="*/ 256 h 264"/>
                  <a:gd name="T18" fmla="*/ 190 w 476"/>
                  <a:gd name="T19" fmla="*/ 262 h 264"/>
                  <a:gd name="T20" fmla="*/ 238 w 476"/>
                  <a:gd name="T21" fmla="*/ 264 h 264"/>
                  <a:gd name="T22" fmla="*/ 330 w 476"/>
                  <a:gd name="T23" fmla="*/ 256 h 264"/>
                  <a:gd name="T24" fmla="*/ 370 w 476"/>
                  <a:gd name="T25" fmla="*/ 248 h 264"/>
                  <a:gd name="T26" fmla="*/ 404 w 476"/>
                  <a:gd name="T27" fmla="*/ 236 h 264"/>
                  <a:gd name="T28" fmla="*/ 444 w 476"/>
                  <a:gd name="T29" fmla="*/ 216 h 264"/>
                  <a:gd name="T30" fmla="*/ 454 w 476"/>
                  <a:gd name="T31" fmla="*/ 208 h 264"/>
                  <a:gd name="T32" fmla="*/ 468 w 476"/>
                  <a:gd name="T33" fmla="*/ 192 h 264"/>
                  <a:gd name="T34" fmla="*/ 474 w 476"/>
                  <a:gd name="T35" fmla="*/ 174 h 264"/>
                  <a:gd name="T36" fmla="*/ 476 w 476"/>
                  <a:gd name="T37" fmla="*/ 90 h 264"/>
                  <a:gd name="T38" fmla="*/ 476 w 476"/>
                  <a:gd name="T39" fmla="*/ 90 h 264"/>
                  <a:gd name="T40" fmla="*/ 476 w 476"/>
                  <a:gd name="T41" fmla="*/ 90 h 264"/>
                  <a:gd name="T42" fmla="*/ 476 w 476"/>
                  <a:gd name="T43" fmla="*/ 86 h 264"/>
                  <a:gd name="T44" fmla="*/ 470 w 476"/>
                  <a:gd name="T45" fmla="*/ 68 h 264"/>
                  <a:gd name="T46" fmla="*/ 456 w 476"/>
                  <a:gd name="T47" fmla="*/ 52 h 264"/>
                  <a:gd name="T48" fmla="*/ 444 w 476"/>
                  <a:gd name="T49" fmla="*/ 44 h 264"/>
                  <a:gd name="T50" fmla="*/ 404 w 476"/>
                  <a:gd name="T51" fmla="*/ 24 h 264"/>
                  <a:gd name="T52" fmla="*/ 368 w 476"/>
                  <a:gd name="T53" fmla="*/ 14 h 264"/>
                  <a:gd name="T54" fmla="*/ 328 w 476"/>
                  <a:gd name="T55" fmla="*/ 6 h 264"/>
                  <a:gd name="T56" fmla="*/ 238 w 476"/>
                  <a:gd name="T57" fmla="*/ 0 h 264"/>
                  <a:gd name="T58" fmla="*/ 192 w 476"/>
                  <a:gd name="T59" fmla="*/ 0 h 264"/>
                  <a:gd name="T60" fmla="*/ 148 w 476"/>
                  <a:gd name="T61" fmla="*/ 6 h 264"/>
                  <a:gd name="T62" fmla="*/ 74 w 476"/>
                  <a:gd name="T63" fmla="*/ 24 h 264"/>
                  <a:gd name="T64" fmla="*/ 44 w 476"/>
                  <a:gd name="T65" fmla="*/ 36 h 264"/>
                  <a:gd name="T66" fmla="*/ 22 w 476"/>
                  <a:gd name="T67" fmla="*/ 52 h 264"/>
                  <a:gd name="T68" fmla="*/ 12 w 476"/>
                  <a:gd name="T69" fmla="*/ 60 h 264"/>
                  <a:gd name="T70" fmla="*/ 2 w 476"/>
                  <a:gd name="T71" fmla="*/ 76 h 264"/>
                  <a:gd name="T72" fmla="*/ 0 w 476"/>
                  <a:gd name="T73" fmla="*/ 86 h 264"/>
                  <a:gd name="T74" fmla="*/ 0 w 476"/>
                  <a:gd name="T75" fmla="*/ 9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6" h="264">
                    <a:moveTo>
                      <a:pt x="0" y="90"/>
                    </a:move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4" y="184"/>
                    </a:lnTo>
                    <a:lnTo>
                      <a:pt x="8" y="192"/>
                    </a:lnTo>
                    <a:lnTo>
                      <a:pt x="14" y="200"/>
                    </a:lnTo>
                    <a:lnTo>
                      <a:pt x="22" y="208"/>
                    </a:lnTo>
                    <a:lnTo>
                      <a:pt x="22" y="208"/>
                    </a:lnTo>
                    <a:lnTo>
                      <a:pt x="32" y="216"/>
                    </a:lnTo>
                    <a:lnTo>
                      <a:pt x="44" y="224"/>
                    </a:lnTo>
                    <a:lnTo>
                      <a:pt x="72" y="236"/>
                    </a:lnTo>
                    <a:lnTo>
                      <a:pt x="72" y="236"/>
                    </a:lnTo>
                    <a:lnTo>
                      <a:pt x="106" y="248"/>
                    </a:lnTo>
                    <a:lnTo>
                      <a:pt x="146" y="256"/>
                    </a:lnTo>
                    <a:lnTo>
                      <a:pt x="146" y="256"/>
                    </a:lnTo>
                    <a:lnTo>
                      <a:pt x="190" y="262"/>
                    </a:lnTo>
                    <a:lnTo>
                      <a:pt x="238" y="264"/>
                    </a:lnTo>
                    <a:lnTo>
                      <a:pt x="238" y="264"/>
                    </a:lnTo>
                    <a:lnTo>
                      <a:pt x="286" y="262"/>
                    </a:lnTo>
                    <a:lnTo>
                      <a:pt x="330" y="256"/>
                    </a:lnTo>
                    <a:lnTo>
                      <a:pt x="330" y="256"/>
                    </a:lnTo>
                    <a:lnTo>
                      <a:pt x="370" y="248"/>
                    </a:lnTo>
                    <a:lnTo>
                      <a:pt x="404" y="236"/>
                    </a:lnTo>
                    <a:lnTo>
                      <a:pt x="404" y="236"/>
                    </a:lnTo>
                    <a:lnTo>
                      <a:pt x="434" y="224"/>
                    </a:lnTo>
                    <a:lnTo>
                      <a:pt x="444" y="216"/>
                    </a:lnTo>
                    <a:lnTo>
                      <a:pt x="454" y="208"/>
                    </a:lnTo>
                    <a:lnTo>
                      <a:pt x="454" y="208"/>
                    </a:lnTo>
                    <a:lnTo>
                      <a:pt x="462" y="200"/>
                    </a:lnTo>
                    <a:lnTo>
                      <a:pt x="468" y="192"/>
                    </a:lnTo>
                    <a:lnTo>
                      <a:pt x="472" y="184"/>
                    </a:lnTo>
                    <a:lnTo>
                      <a:pt x="474" y="174"/>
                    </a:lnTo>
                    <a:lnTo>
                      <a:pt x="474" y="174"/>
                    </a:lnTo>
                    <a:lnTo>
                      <a:pt x="476" y="90"/>
                    </a:lnTo>
                    <a:lnTo>
                      <a:pt x="476" y="90"/>
                    </a:lnTo>
                    <a:lnTo>
                      <a:pt x="476" y="90"/>
                    </a:lnTo>
                    <a:lnTo>
                      <a:pt x="476" y="90"/>
                    </a:lnTo>
                    <a:lnTo>
                      <a:pt x="476" y="90"/>
                    </a:lnTo>
                    <a:lnTo>
                      <a:pt x="476" y="86"/>
                    </a:lnTo>
                    <a:lnTo>
                      <a:pt x="476" y="86"/>
                    </a:lnTo>
                    <a:lnTo>
                      <a:pt x="474" y="76"/>
                    </a:lnTo>
                    <a:lnTo>
                      <a:pt x="470" y="68"/>
                    </a:lnTo>
                    <a:lnTo>
                      <a:pt x="464" y="60"/>
                    </a:lnTo>
                    <a:lnTo>
                      <a:pt x="456" y="52"/>
                    </a:lnTo>
                    <a:lnTo>
                      <a:pt x="456" y="52"/>
                    </a:lnTo>
                    <a:lnTo>
                      <a:pt x="444" y="44"/>
                    </a:lnTo>
                    <a:lnTo>
                      <a:pt x="432" y="36"/>
                    </a:lnTo>
                    <a:lnTo>
                      <a:pt x="404" y="24"/>
                    </a:lnTo>
                    <a:lnTo>
                      <a:pt x="404" y="24"/>
                    </a:lnTo>
                    <a:lnTo>
                      <a:pt x="368" y="14"/>
                    </a:lnTo>
                    <a:lnTo>
                      <a:pt x="328" y="6"/>
                    </a:lnTo>
                    <a:lnTo>
                      <a:pt x="328" y="6"/>
                    </a:lnTo>
                    <a:lnTo>
                      <a:pt x="284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192" y="0"/>
                    </a:lnTo>
                    <a:lnTo>
                      <a:pt x="148" y="6"/>
                    </a:lnTo>
                    <a:lnTo>
                      <a:pt x="148" y="6"/>
                    </a:lnTo>
                    <a:lnTo>
                      <a:pt x="108" y="1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44" y="36"/>
                    </a:lnTo>
                    <a:lnTo>
                      <a:pt x="32" y="44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12" y="60"/>
                    </a:lnTo>
                    <a:lnTo>
                      <a:pt x="6" y="68"/>
                    </a:lnTo>
                    <a:lnTo>
                      <a:pt x="2" y="7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6278137" y="1822057"/>
            <a:ext cx="829073" cy="551205"/>
            <a:chOff x="5599090" y="3761649"/>
            <a:chExt cx="829073" cy="551205"/>
          </a:xfrm>
        </p:grpSpPr>
        <p:sp>
          <p:nvSpPr>
            <p:cNvPr id="157" name="Freeform 55"/>
            <p:cNvSpPr>
              <a:spLocks/>
            </p:cNvSpPr>
            <p:nvPr/>
          </p:nvSpPr>
          <p:spPr bwMode="auto">
            <a:xfrm>
              <a:off x="5599090" y="3761649"/>
              <a:ext cx="829073" cy="551205"/>
            </a:xfrm>
            <a:custGeom>
              <a:avLst/>
              <a:gdLst>
                <a:gd name="T0" fmla="*/ 66 w 234"/>
                <a:gd name="T1" fmla="*/ 41 h 135"/>
                <a:gd name="T2" fmla="*/ 89 w 234"/>
                <a:gd name="T3" fmla="*/ 25 h 135"/>
                <a:gd name="T4" fmla="*/ 104 w 234"/>
                <a:gd name="T5" fmla="*/ 30 h 135"/>
                <a:gd name="T6" fmla="*/ 147 w 234"/>
                <a:gd name="T7" fmla="*/ 0 h 135"/>
                <a:gd name="T8" fmla="*/ 193 w 234"/>
                <a:gd name="T9" fmla="*/ 44 h 135"/>
                <a:gd name="T10" fmla="*/ 193 w 234"/>
                <a:gd name="T11" fmla="*/ 44 h 135"/>
                <a:gd name="T12" fmla="*/ 234 w 234"/>
                <a:gd name="T13" fmla="*/ 90 h 135"/>
                <a:gd name="T14" fmla="*/ 188 w 234"/>
                <a:gd name="T15" fmla="*/ 135 h 135"/>
                <a:gd name="T16" fmla="*/ 162 w 234"/>
                <a:gd name="T17" fmla="*/ 135 h 135"/>
                <a:gd name="T18" fmla="*/ 49 w 234"/>
                <a:gd name="T19" fmla="*/ 135 h 135"/>
                <a:gd name="T20" fmla="*/ 39 w 234"/>
                <a:gd name="T21" fmla="*/ 134 h 135"/>
                <a:gd name="T22" fmla="*/ 0 w 234"/>
                <a:gd name="T23" fmla="*/ 87 h 135"/>
                <a:gd name="T24" fmla="*/ 49 w 234"/>
                <a:gd name="T25" fmla="*/ 38 h 135"/>
                <a:gd name="T26" fmla="*/ 66 w 234"/>
                <a:gd name="T27" fmla="*/ 4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135">
                  <a:moveTo>
                    <a:pt x="66" y="41"/>
                  </a:moveTo>
                  <a:cubicBezTo>
                    <a:pt x="69" y="32"/>
                    <a:pt x="78" y="25"/>
                    <a:pt x="89" y="25"/>
                  </a:cubicBezTo>
                  <a:cubicBezTo>
                    <a:pt x="95" y="25"/>
                    <a:pt x="100" y="27"/>
                    <a:pt x="104" y="30"/>
                  </a:cubicBezTo>
                  <a:cubicBezTo>
                    <a:pt x="111" y="13"/>
                    <a:pt x="127" y="0"/>
                    <a:pt x="147" y="0"/>
                  </a:cubicBezTo>
                  <a:cubicBezTo>
                    <a:pt x="172" y="0"/>
                    <a:pt x="192" y="20"/>
                    <a:pt x="193" y="44"/>
                  </a:cubicBezTo>
                  <a:cubicBezTo>
                    <a:pt x="193" y="44"/>
                    <a:pt x="193" y="44"/>
                    <a:pt x="193" y="44"/>
                  </a:cubicBezTo>
                  <a:cubicBezTo>
                    <a:pt x="216" y="47"/>
                    <a:pt x="234" y="66"/>
                    <a:pt x="234" y="90"/>
                  </a:cubicBezTo>
                  <a:cubicBezTo>
                    <a:pt x="234" y="115"/>
                    <a:pt x="213" y="135"/>
                    <a:pt x="188" y="135"/>
                  </a:cubicBezTo>
                  <a:cubicBezTo>
                    <a:pt x="178" y="135"/>
                    <a:pt x="178" y="135"/>
                    <a:pt x="162" y="135"/>
                  </a:cubicBezTo>
                  <a:cubicBezTo>
                    <a:pt x="49" y="135"/>
                    <a:pt x="49" y="135"/>
                    <a:pt x="49" y="135"/>
                  </a:cubicBezTo>
                  <a:cubicBezTo>
                    <a:pt x="49" y="135"/>
                    <a:pt x="43" y="135"/>
                    <a:pt x="39" y="134"/>
                  </a:cubicBezTo>
                  <a:cubicBezTo>
                    <a:pt x="16" y="129"/>
                    <a:pt x="0" y="110"/>
                    <a:pt x="0" y="87"/>
                  </a:cubicBezTo>
                  <a:cubicBezTo>
                    <a:pt x="0" y="60"/>
                    <a:pt x="22" y="38"/>
                    <a:pt x="49" y="38"/>
                  </a:cubicBezTo>
                  <a:cubicBezTo>
                    <a:pt x="55" y="38"/>
                    <a:pt x="61" y="39"/>
                    <a:pt x="66" y="41"/>
                  </a:cubicBezTo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400">
                <a:solidFill>
                  <a:prstClr val="black"/>
                </a:solidFill>
              </a:endParaRPr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5717832" y="3989427"/>
              <a:ext cx="279895" cy="239011"/>
              <a:chOff x="7936693" y="735636"/>
              <a:chExt cx="192752" cy="157406"/>
            </a:xfrm>
            <a:solidFill>
              <a:schemeClr val="bg1"/>
            </a:solidFill>
          </p:grpSpPr>
          <p:sp>
            <p:nvSpPr>
              <p:cNvPr id="163" name="Freeform 44"/>
              <p:cNvSpPr>
                <a:spLocks/>
              </p:cNvSpPr>
              <p:nvPr/>
            </p:nvSpPr>
            <p:spPr bwMode="auto">
              <a:xfrm>
                <a:off x="7936693" y="735636"/>
                <a:ext cx="31181" cy="48151"/>
              </a:xfrm>
              <a:custGeom>
                <a:avLst/>
                <a:gdLst>
                  <a:gd name="T0" fmla="*/ 51 w 51"/>
                  <a:gd name="T1" fmla="*/ 0 h 72"/>
                  <a:gd name="T2" fmla="*/ 11 w 51"/>
                  <a:gd name="T3" fmla="*/ 0 h 72"/>
                  <a:gd name="T4" fmla="*/ 0 w 51"/>
                  <a:gd name="T5" fmla="*/ 12 h 72"/>
                  <a:gd name="T6" fmla="*/ 0 w 51"/>
                  <a:gd name="T7" fmla="*/ 61 h 72"/>
                  <a:gd name="T8" fmla="*/ 11 w 51"/>
                  <a:gd name="T9" fmla="*/ 72 h 72"/>
                  <a:gd name="T10" fmla="*/ 51 w 51"/>
                  <a:gd name="T11" fmla="*/ 72 h 72"/>
                  <a:gd name="T12" fmla="*/ 51 w 51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72">
                    <a:moveTo>
                      <a:pt x="5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7"/>
                      <a:pt x="5" y="72"/>
                      <a:pt x="11" y="72"/>
                    </a:cubicBezTo>
                    <a:cubicBezTo>
                      <a:pt x="51" y="72"/>
                      <a:pt x="51" y="72"/>
                      <a:pt x="51" y="72"/>
                    </a:cubicBez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45"/>
              <p:cNvSpPr>
                <a:spLocks noEditPoints="1"/>
              </p:cNvSpPr>
              <p:nvPr/>
            </p:nvSpPr>
            <p:spPr bwMode="auto">
              <a:xfrm>
                <a:off x="7974058" y="735636"/>
                <a:ext cx="155387" cy="48151"/>
              </a:xfrm>
              <a:custGeom>
                <a:avLst/>
                <a:gdLst>
                  <a:gd name="T0" fmla="*/ 245 w 255"/>
                  <a:gd name="T1" fmla="*/ 0 h 72"/>
                  <a:gd name="T2" fmla="*/ 0 w 255"/>
                  <a:gd name="T3" fmla="*/ 0 h 72"/>
                  <a:gd name="T4" fmla="*/ 0 w 255"/>
                  <a:gd name="T5" fmla="*/ 72 h 72"/>
                  <a:gd name="T6" fmla="*/ 245 w 255"/>
                  <a:gd name="T7" fmla="*/ 72 h 72"/>
                  <a:gd name="T8" fmla="*/ 255 w 255"/>
                  <a:gd name="T9" fmla="*/ 61 h 72"/>
                  <a:gd name="T10" fmla="*/ 255 w 255"/>
                  <a:gd name="T11" fmla="*/ 12 h 72"/>
                  <a:gd name="T12" fmla="*/ 245 w 255"/>
                  <a:gd name="T13" fmla="*/ 0 h 72"/>
                  <a:gd name="T14" fmla="*/ 237 w 255"/>
                  <a:gd name="T15" fmla="*/ 28 h 72"/>
                  <a:gd name="T16" fmla="*/ 199 w 255"/>
                  <a:gd name="T17" fmla="*/ 28 h 72"/>
                  <a:gd name="T18" fmla="*/ 199 w 255"/>
                  <a:gd name="T19" fmla="*/ 15 h 72"/>
                  <a:gd name="T20" fmla="*/ 237 w 255"/>
                  <a:gd name="T21" fmla="*/ 15 h 72"/>
                  <a:gd name="T22" fmla="*/ 237 w 255"/>
                  <a:gd name="T23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5" h="72">
                    <a:moveTo>
                      <a:pt x="2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245" y="72"/>
                      <a:pt x="245" y="72"/>
                      <a:pt x="245" y="72"/>
                    </a:cubicBezTo>
                    <a:cubicBezTo>
                      <a:pt x="250" y="72"/>
                      <a:pt x="255" y="67"/>
                      <a:pt x="255" y="61"/>
                    </a:cubicBezTo>
                    <a:cubicBezTo>
                      <a:pt x="255" y="12"/>
                      <a:pt x="255" y="12"/>
                      <a:pt x="255" y="12"/>
                    </a:cubicBezTo>
                    <a:cubicBezTo>
                      <a:pt x="255" y="6"/>
                      <a:pt x="250" y="0"/>
                      <a:pt x="245" y="0"/>
                    </a:cubicBezTo>
                    <a:moveTo>
                      <a:pt x="237" y="28"/>
                    </a:moveTo>
                    <a:cubicBezTo>
                      <a:pt x="199" y="28"/>
                      <a:pt x="199" y="28"/>
                      <a:pt x="199" y="28"/>
                    </a:cubicBezTo>
                    <a:cubicBezTo>
                      <a:pt x="199" y="15"/>
                      <a:pt x="199" y="15"/>
                      <a:pt x="199" y="15"/>
                    </a:cubicBezTo>
                    <a:cubicBezTo>
                      <a:pt x="237" y="15"/>
                      <a:pt x="237" y="15"/>
                      <a:pt x="237" y="15"/>
                    </a:cubicBezTo>
                    <a:lnTo>
                      <a:pt x="23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46"/>
              <p:cNvSpPr>
                <a:spLocks/>
              </p:cNvSpPr>
              <p:nvPr/>
            </p:nvSpPr>
            <p:spPr bwMode="auto">
              <a:xfrm>
                <a:off x="7936693" y="790263"/>
                <a:ext cx="31181" cy="48151"/>
              </a:xfrm>
              <a:custGeom>
                <a:avLst/>
                <a:gdLst>
                  <a:gd name="T0" fmla="*/ 51 w 51"/>
                  <a:gd name="T1" fmla="*/ 0 h 72"/>
                  <a:gd name="T2" fmla="*/ 11 w 51"/>
                  <a:gd name="T3" fmla="*/ 0 h 72"/>
                  <a:gd name="T4" fmla="*/ 0 w 51"/>
                  <a:gd name="T5" fmla="*/ 12 h 72"/>
                  <a:gd name="T6" fmla="*/ 0 w 51"/>
                  <a:gd name="T7" fmla="*/ 61 h 72"/>
                  <a:gd name="T8" fmla="*/ 11 w 51"/>
                  <a:gd name="T9" fmla="*/ 72 h 72"/>
                  <a:gd name="T10" fmla="*/ 51 w 51"/>
                  <a:gd name="T11" fmla="*/ 72 h 72"/>
                  <a:gd name="T12" fmla="*/ 51 w 51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72">
                    <a:moveTo>
                      <a:pt x="5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7"/>
                      <a:pt x="5" y="72"/>
                      <a:pt x="11" y="72"/>
                    </a:cubicBezTo>
                    <a:cubicBezTo>
                      <a:pt x="51" y="72"/>
                      <a:pt x="51" y="72"/>
                      <a:pt x="51" y="72"/>
                    </a:cubicBez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47"/>
              <p:cNvSpPr>
                <a:spLocks noEditPoints="1"/>
              </p:cNvSpPr>
              <p:nvPr/>
            </p:nvSpPr>
            <p:spPr bwMode="auto">
              <a:xfrm>
                <a:off x="7974058" y="790263"/>
                <a:ext cx="155387" cy="48151"/>
              </a:xfrm>
              <a:custGeom>
                <a:avLst/>
                <a:gdLst>
                  <a:gd name="T0" fmla="*/ 245 w 255"/>
                  <a:gd name="T1" fmla="*/ 0 h 72"/>
                  <a:gd name="T2" fmla="*/ 0 w 255"/>
                  <a:gd name="T3" fmla="*/ 0 h 72"/>
                  <a:gd name="T4" fmla="*/ 0 w 255"/>
                  <a:gd name="T5" fmla="*/ 72 h 72"/>
                  <a:gd name="T6" fmla="*/ 245 w 255"/>
                  <a:gd name="T7" fmla="*/ 72 h 72"/>
                  <a:gd name="T8" fmla="*/ 255 w 255"/>
                  <a:gd name="T9" fmla="*/ 61 h 72"/>
                  <a:gd name="T10" fmla="*/ 255 w 255"/>
                  <a:gd name="T11" fmla="*/ 12 h 72"/>
                  <a:gd name="T12" fmla="*/ 245 w 255"/>
                  <a:gd name="T13" fmla="*/ 0 h 72"/>
                  <a:gd name="T14" fmla="*/ 237 w 255"/>
                  <a:gd name="T15" fmla="*/ 28 h 72"/>
                  <a:gd name="T16" fmla="*/ 199 w 255"/>
                  <a:gd name="T17" fmla="*/ 28 h 72"/>
                  <a:gd name="T18" fmla="*/ 199 w 255"/>
                  <a:gd name="T19" fmla="*/ 15 h 72"/>
                  <a:gd name="T20" fmla="*/ 237 w 255"/>
                  <a:gd name="T21" fmla="*/ 15 h 72"/>
                  <a:gd name="T22" fmla="*/ 237 w 255"/>
                  <a:gd name="T23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5" h="72">
                    <a:moveTo>
                      <a:pt x="2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245" y="72"/>
                      <a:pt x="245" y="72"/>
                      <a:pt x="245" y="72"/>
                    </a:cubicBezTo>
                    <a:cubicBezTo>
                      <a:pt x="250" y="72"/>
                      <a:pt x="255" y="67"/>
                      <a:pt x="255" y="61"/>
                    </a:cubicBezTo>
                    <a:cubicBezTo>
                      <a:pt x="255" y="12"/>
                      <a:pt x="255" y="12"/>
                      <a:pt x="255" y="12"/>
                    </a:cubicBezTo>
                    <a:cubicBezTo>
                      <a:pt x="255" y="5"/>
                      <a:pt x="250" y="0"/>
                      <a:pt x="245" y="0"/>
                    </a:cubicBezTo>
                    <a:moveTo>
                      <a:pt x="237" y="28"/>
                    </a:moveTo>
                    <a:cubicBezTo>
                      <a:pt x="199" y="28"/>
                      <a:pt x="199" y="28"/>
                      <a:pt x="199" y="28"/>
                    </a:cubicBezTo>
                    <a:cubicBezTo>
                      <a:pt x="199" y="15"/>
                      <a:pt x="199" y="15"/>
                      <a:pt x="199" y="15"/>
                    </a:cubicBezTo>
                    <a:cubicBezTo>
                      <a:pt x="237" y="15"/>
                      <a:pt x="237" y="15"/>
                      <a:pt x="237" y="15"/>
                    </a:cubicBezTo>
                    <a:lnTo>
                      <a:pt x="23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48"/>
              <p:cNvSpPr>
                <a:spLocks/>
              </p:cNvSpPr>
              <p:nvPr/>
            </p:nvSpPr>
            <p:spPr bwMode="auto">
              <a:xfrm>
                <a:off x="7936693" y="844891"/>
                <a:ext cx="31181" cy="48151"/>
              </a:xfrm>
              <a:custGeom>
                <a:avLst/>
                <a:gdLst>
                  <a:gd name="T0" fmla="*/ 51 w 51"/>
                  <a:gd name="T1" fmla="*/ 0 h 72"/>
                  <a:gd name="T2" fmla="*/ 11 w 51"/>
                  <a:gd name="T3" fmla="*/ 0 h 72"/>
                  <a:gd name="T4" fmla="*/ 0 w 51"/>
                  <a:gd name="T5" fmla="*/ 11 h 72"/>
                  <a:gd name="T6" fmla="*/ 0 w 51"/>
                  <a:gd name="T7" fmla="*/ 60 h 72"/>
                  <a:gd name="T8" fmla="*/ 11 w 51"/>
                  <a:gd name="T9" fmla="*/ 72 h 72"/>
                  <a:gd name="T10" fmla="*/ 51 w 51"/>
                  <a:gd name="T11" fmla="*/ 72 h 72"/>
                  <a:gd name="T12" fmla="*/ 51 w 51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72">
                    <a:moveTo>
                      <a:pt x="5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7"/>
                      <a:pt x="5" y="72"/>
                      <a:pt x="11" y="72"/>
                    </a:cubicBezTo>
                    <a:cubicBezTo>
                      <a:pt x="51" y="72"/>
                      <a:pt x="51" y="72"/>
                      <a:pt x="51" y="72"/>
                    </a:cubicBez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49"/>
              <p:cNvSpPr>
                <a:spLocks noEditPoints="1"/>
              </p:cNvSpPr>
              <p:nvPr/>
            </p:nvSpPr>
            <p:spPr bwMode="auto">
              <a:xfrm>
                <a:off x="7974058" y="844891"/>
                <a:ext cx="155387" cy="48151"/>
              </a:xfrm>
              <a:custGeom>
                <a:avLst/>
                <a:gdLst>
                  <a:gd name="T0" fmla="*/ 245 w 255"/>
                  <a:gd name="T1" fmla="*/ 0 h 72"/>
                  <a:gd name="T2" fmla="*/ 0 w 255"/>
                  <a:gd name="T3" fmla="*/ 0 h 72"/>
                  <a:gd name="T4" fmla="*/ 0 w 255"/>
                  <a:gd name="T5" fmla="*/ 72 h 72"/>
                  <a:gd name="T6" fmla="*/ 245 w 255"/>
                  <a:gd name="T7" fmla="*/ 72 h 72"/>
                  <a:gd name="T8" fmla="*/ 255 w 255"/>
                  <a:gd name="T9" fmla="*/ 60 h 72"/>
                  <a:gd name="T10" fmla="*/ 255 w 255"/>
                  <a:gd name="T11" fmla="*/ 11 h 72"/>
                  <a:gd name="T12" fmla="*/ 245 w 255"/>
                  <a:gd name="T13" fmla="*/ 0 h 72"/>
                  <a:gd name="T14" fmla="*/ 237 w 255"/>
                  <a:gd name="T15" fmla="*/ 28 h 72"/>
                  <a:gd name="T16" fmla="*/ 199 w 255"/>
                  <a:gd name="T17" fmla="*/ 28 h 72"/>
                  <a:gd name="T18" fmla="*/ 199 w 255"/>
                  <a:gd name="T19" fmla="*/ 14 h 72"/>
                  <a:gd name="T20" fmla="*/ 237 w 255"/>
                  <a:gd name="T21" fmla="*/ 14 h 72"/>
                  <a:gd name="T22" fmla="*/ 237 w 255"/>
                  <a:gd name="T23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5" h="72">
                    <a:moveTo>
                      <a:pt x="2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245" y="72"/>
                      <a:pt x="245" y="72"/>
                      <a:pt x="245" y="72"/>
                    </a:cubicBezTo>
                    <a:cubicBezTo>
                      <a:pt x="250" y="72"/>
                      <a:pt x="255" y="67"/>
                      <a:pt x="255" y="60"/>
                    </a:cubicBezTo>
                    <a:cubicBezTo>
                      <a:pt x="255" y="11"/>
                      <a:pt x="255" y="11"/>
                      <a:pt x="255" y="11"/>
                    </a:cubicBezTo>
                    <a:cubicBezTo>
                      <a:pt x="255" y="5"/>
                      <a:pt x="250" y="0"/>
                      <a:pt x="245" y="0"/>
                    </a:cubicBezTo>
                    <a:moveTo>
                      <a:pt x="237" y="28"/>
                    </a:moveTo>
                    <a:cubicBezTo>
                      <a:pt x="199" y="28"/>
                      <a:pt x="199" y="28"/>
                      <a:pt x="199" y="28"/>
                    </a:cubicBezTo>
                    <a:cubicBezTo>
                      <a:pt x="199" y="14"/>
                      <a:pt x="199" y="14"/>
                      <a:pt x="199" y="14"/>
                    </a:cubicBezTo>
                    <a:cubicBezTo>
                      <a:pt x="237" y="14"/>
                      <a:pt x="237" y="14"/>
                      <a:pt x="237" y="14"/>
                    </a:cubicBezTo>
                    <a:lnTo>
                      <a:pt x="23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6070612" y="3985382"/>
              <a:ext cx="216000" cy="252000"/>
              <a:chOff x="568015" y="2685490"/>
              <a:chExt cx="277358" cy="336790"/>
            </a:xfrm>
            <a:solidFill>
              <a:schemeClr val="bg1"/>
            </a:solidFill>
          </p:grpSpPr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568015" y="2913901"/>
                <a:ext cx="277358" cy="108379"/>
              </a:xfrm>
              <a:custGeom>
                <a:avLst/>
                <a:gdLst>
                  <a:gd name="T0" fmla="*/ 476 w 476"/>
                  <a:gd name="T1" fmla="*/ 12 h 186"/>
                  <a:gd name="T2" fmla="*/ 476 w 476"/>
                  <a:gd name="T3" fmla="*/ 12 h 186"/>
                  <a:gd name="T4" fmla="*/ 476 w 476"/>
                  <a:gd name="T5" fmla="*/ 12 h 186"/>
                  <a:gd name="T6" fmla="*/ 476 w 476"/>
                  <a:gd name="T7" fmla="*/ 8 h 186"/>
                  <a:gd name="T8" fmla="*/ 474 w 476"/>
                  <a:gd name="T9" fmla="*/ 0 h 186"/>
                  <a:gd name="T10" fmla="*/ 448 w 476"/>
                  <a:gd name="T11" fmla="*/ 16 h 186"/>
                  <a:gd name="T12" fmla="*/ 416 w 476"/>
                  <a:gd name="T13" fmla="*/ 32 h 186"/>
                  <a:gd name="T14" fmla="*/ 378 w 476"/>
                  <a:gd name="T15" fmla="*/ 44 h 186"/>
                  <a:gd name="T16" fmla="*/ 336 w 476"/>
                  <a:gd name="T17" fmla="*/ 52 h 186"/>
                  <a:gd name="T18" fmla="*/ 238 w 476"/>
                  <a:gd name="T19" fmla="*/ 60 h 186"/>
                  <a:gd name="T20" fmla="*/ 188 w 476"/>
                  <a:gd name="T21" fmla="*/ 58 h 186"/>
                  <a:gd name="T22" fmla="*/ 142 w 476"/>
                  <a:gd name="T23" fmla="*/ 52 h 186"/>
                  <a:gd name="T24" fmla="*/ 60 w 476"/>
                  <a:gd name="T25" fmla="*/ 32 h 186"/>
                  <a:gd name="T26" fmla="*/ 44 w 476"/>
                  <a:gd name="T27" fmla="*/ 24 h 186"/>
                  <a:gd name="T28" fmla="*/ 14 w 476"/>
                  <a:gd name="T29" fmla="*/ 8 h 186"/>
                  <a:gd name="T30" fmla="*/ 2 w 476"/>
                  <a:gd name="T31" fmla="*/ 0 h 186"/>
                  <a:gd name="T32" fmla="*/ 0 w 476"/>
                  <a:gd name="T33" fmla="*/ 8 h 186"/>
                  <a:gd name="T34" fmla="*/ 0 w 476"/>
                  <a:gd name="T35" fmla="*/ 12 h 186"/>
                  <a:gd name="T36" fmla="*/ 0 w 476"/>
                  <a:gd name="T37" fmla="*/ 12 h 186"/>
                  <a:gd name="T38" fmla="*/ 0 w 476"/>
                  <a:gd name="T39" fmla="*/ 12 h 186"/>
                  <a:gd name="T40" fmla="*/ 2 w 476"/>
                  <a:gd name="T41" fmla="*/ 98 h 186"/>
                  <a:gd name="T42" fmla="*/ 8 w 476"/>
                  <a:gd name="T43" fmla="*/ 114 h 186"/>
                  <a:gd name="T44" fmla="*/ 22 w 476"/>
                  <a:gd name="T45" fmla="*/ 132 h 186"/>
                  <a:gd name="T46" fmla="*/ 32 w 476"/>
                  <a:gd name="T47" fmla="*/ 138 h 186"/>
                  <a:gd name="T48" fmla="*/ 72 w 476"/>
                  <a:gd name="T49" fmla="*/ 160 h 186"/>
                  <a:gd name="T50" fmla="*/ 106 w 476"/>
                  <a:gd name="T51" fmla="*/ 170 h 186"/>
                  <a:gd name="T52" fmla="*/ 146 w 476"/>
                  <a:gd name="T53" fmla="*/ 178 h 186"/>
                  <a:gd name="T54" fmla="*/ 238 w 476"/>
                  <a:gd name="T55" fmla="*/ 186 h 186"/>
                  <a:gd name="T56" fmla="*/ 286 w 476"/>
                  <a:gd name="T57" fmla="*/ 184 h 186"/>
                  <a:gd name="T58" fmla="*/ 330 w 476"/>
                  <a:gd name="T59" fmla="*/ 178 h 186"/>
                  <a:gd name="T60" fmla="*/ 404 w 476"/>
                  <a:gd name="T61" fmla="*/ 160 h 186"/>
                  <a:gd name="T62" fmla="*/ 434 w 476"/>
                  <a:gd name="T63" fmla="*/ 146 h 186"/>
                  <a:gd name="T64" fmla="*/ 454 w 476"/>
                  <a:gd name="T65" fmla="*/ 132 h 186"/>
                  <a:gd name="T66" fmla="*/ 462 w 476"/>
                  <a:gd name="T67" fmla="*/ 122 h 186"/>
                  <a:gd name="T68" fmla="*/ 472 w 476"/>
                  <a:gd name="T69" fmla="*/ 106 h 186"/>
                  <a:gd name="T70" fmla="*/ 474 w 476"/>
                  <a:gd name="T71" fmla="*/ 98 h 186"/>
                  <a:gd name="T72" fmla="*/ 476 w 476"/>
                  <a:gd name="T73" fmla="*/ 1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76" h="186">
                    <a:moveTo>
                      <a:pt x="476" y="12"/>
                    </a:moveTo>
                    <a:lnTo>
                      <a:pt x="476" y="12"/>
                    </a:lnTo>
                    <a:lnTo>
                      <a:pt x="476" y="12"/>
                    </a:lnTo>
                    <a:lnTo>
                      <a:pt x="476" y="12"/>
                    </a:lnTo>
                    <a:lnTo>
                      <a:pt x="476" y="12"/>
                    </a:lnTo>
                    <a:lnTo>
                      <a:pt x="476" y="12"/>
                    </a:lnTo>
                    <a:lnTo>
                      <a:pt x="476" y="8"/>
                    </a:lnTo>
                    <a:lnTo>
                      <a:pt x="476" y="8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62" y="8"/>
                    </a:lnTo>
                    <a:lnTo>
                      <a:pt x="448" y="16"/>
                    </a:lnTo>
                    <a:lnTo>
                      <a:pt x="434" y="24"/>
                    </a:lnTo>
                    <a:lnTo>
                      <a:pt x="416" y="32"/>
                    </a:lnTo>
                    <a:lnTo>
                      <a:pt x="416" y="32"/>
                    </a:lnTo>
                    <a:lnTo>
                      <a:pt x="378" y="44"/>
                    </a:lnTo>
                    <a:lnTo>
                      <a:pt x="336" y="52"/>
                    </a:lnTo>
                    <a:lnTo>
                      <a:pt x="336" y="52"/>
                    </a:lnTo>
                    <a:lnTo>
                      <a:pt x="288" y="58"/>
                    </a:lnTo>
                    <a:lnTo>
                      <a:pt x="238" y="60"/>
                    </a:lnTo>
                    <a:lnTo>
                      <a:pt x="238" y="60"/>
                    </a:lnTo>
                    <a:lnTo>
                      <a:pt x="188" y="58"/>
                    </a:lnTo>
                    <a:lnTo>
                      <a:pt x="142" y="52"/>
                    </a:lnTo>
                    <a:lnTo>
                      <a:pt x="142" y="52"/>
                    </a:lnTo>
                    <a:lnTo>
                      <a:pt x="98" y="44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44" y="24"/>
                    </a:lnTo>
                    <a:lnTo>
                      <a:pt x="28" y="16"/>
                    </a:lnTo>
                    <a:lnTo>
                      <a:pt x="14" y="8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4" y="106"/>
                    </a:lnTo>
                    <a:lnTo>
                      <a:pt x="8" y="114"/>
                    </a:lnTo>
                    <a:lnTo>
                      <a:pt x="14" y="122"/>
                    </a:lnTo>
                    <a:lnTo>
                      <a:pt x="22" y="132"/>
                    </a:lnTo>
                    <a:lnTo>
                      <a:pt x="22" y="132"/>
                    </a:lnTo>
                    <a:lnTo>
                      <a:pt x="32" y="138"/>
                    </a:lnTo>
                    <a:lnTo>
                      <a:pt x="44" y="146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106" y="170"/>
                    </a:lnTo>
                    <a:lnTo>
                      <a:pt x="146" y="178"/>
                    </a:lnTo>
                    <a:lnTo>
                      <a:pt x="146" y="178"/>
                    </a:lnTo>
                    <a:lnTo>
                      <a:pt x="190" y="184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86" y="184"/>
                    </a:lnTo>
                    <a:lnTo>
                      <a:pt x="330" y="178"/>
                    </a:lnTo>
                    <a:lnTo>
                      <a:pt x="330" y="178"/>
                    </a:lnTo>
                    <a:lnTo>
                      <a:pt x="370" y="170"/>
                    </a:lnTo>
                    <a:lnTo>
                      <a:pt x="404" y="160"/>
                    </a:lnTo>
                    <a:lnTo>
                      <a:pt x="404" y="160"/>
                    </a:lnTo>
                    <a:lnTo>
                      <a:pt x="434" y="146"/>
                    </a:lnTo>
                    <a:lnTo>
                      <a:pt x="444" y="138"/>
                    </a:lnTo>
                    <a:lnTo>
                      <a:pt x="454" y="132"/>
                    </a:lnTo>
                    <a:lnTo>
                      <a:pt x="454" y="132"/>
                    </a:lnTo>
                    <a:lnTo>
                      <a:pt x="462" y="122"/>
                    </a:lnTo>
                    <a:lnTo>
                      <a:pt x="468" y="114"/>
                    </a:lnTo>
                    <a:lnTo>
                      <a:pt x="472" y="106"/>
                    </a:lnTo>
                    <a:lnTo>
                      <a:pt x="474" y="98"/>
                    </a:lnTo>
                    <a:lnTo>
                      <a:pt x="474" y="98"/>
                    </a:lnTo>
                    <a:lnTo>
                      <a:pt x="476" y="12"/>
                    </a:lnTo>
                    <a:lnTo>
                      <a:pt x="47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60"/>
              <p:cNvSpPr>
                <a:spLocks/>
              </p:cNvSpPr>
              <p:nvPr/>
            </p:nvSpPr>
            <p:spPr bwMode="auto">
              <a:xfrm>
                <a:off x="568015" y="2821838"/>
                <a:ext cx="277358" cy="108379"/>
              </a:xfrm>
              <a:custGeom>
                <a:avLst/>
                <a:gdLst>
                  <a:gd name="T0" fmla="*/ 0 w 476"/>
                  <a:gd name="T1" fmla="*/ 14 h 186"/>
                  <a:gd name="T2" fmla="*/ 2 w 476"/>
                  <a:gd name="T3" fmla="*/ 98 h 186"/>
                  <a:gd name="T4" fmla="*/ 8 w 476"/>
                  <a:gd name="T5" fmla="*/ 116 h 186"/>
                  <a:gd name="T6" fmla="*/ 22 w 476"/>
                  <a:gd name="T7" fmla="*/ 132 h 186"/>
                  <a:gd name="T8" fmla="*/ 32 w 476"/>
                  <a:gd name="T9" fmla="*/ 140 h 186"/>
                  <a:gd name="T10" fmla="*/ 72 w 476"/>
                  <a:gd name="T11" fmla="*/ 160 h 186"/>
                  <a:gd name="T12" fmla="*/ 106 w 476"/>
                  <a:gd name="T13" fmla="*/ 170 h 186"/>
                  <a:gd name="T14" fmla="*/ 146 w 476"/>
                  <a:gd name="T15" fmla="*/ 180 h 186"/>
                  <a:gd name="T16" fmla="*/ 238 w 476"/>
                  <a:gd name="T17" fmla="*/ 186 h 186"/>
                  <a:gd name="T18" fmla="*/ 286 w 476"/>
                  <a:gd name="T19" fmla="*/ 184 h 186"/>
                  <a:gd name="T20" fmla="*/ 330 w 476"/>
                  <a:gd name="T21" fmla="*/ 180 h 186"/>
                  <a:gd name="T22" fmla="*/ 404 w 476"/>
                  <a:gd name="T23" fmla="*/ 160 h 186"/>
                  <a:gd name="T24" fmla="*/ 434 w 476"/>
                  <a:gd name="T25" fmla="*/ 146 h 186"/>
                  <a:gd name="T26" fmla="*/ 454 w 476"/>
                  <a:gd name="T27" fmla="*/ 132 h 186"/>
                  <a:gd name="T28" fmla="*/ 462 w 476"/>
                  <a:gd name="T29" fmla="*/ 124 h 186"/>
                  <a:gd name="T30" fmla="*/ 472 w 476"/>
                  <a:gd name="T31" fmla="*/ 106 h 186"/>
                  <a:gd name="T32" fmla="*/ 474 w 476"/>
                  <a:gd name="T33" fmla="*/ 98 h 186"/>
                  <a:gd name="T34" fmla="*/ 476 w 476"/>
                  <a:gd name="T35" fmla="*/ 14 h 186"/>
                  <a:gd name="T36" fmla="*/ 476 w 476"/>
                  <a:gd name="T37" fmla="*/ 14 h 186"/>
                  <a:gd name="T38" fmla="*/ 476 w 476"/>
                  <a:gd name="T39" fmla="*/ 14 h 186"/>
                  <a:gd name="T40" fmla="*/ 476 w 476"/>
                  <a:gd name="T41" fmla="*/ 10 h 186"/>
                  <a:gd name="T42" fmla="*/ 474 w 476"/>
                  <a:gd name="T43" fmla="*/ 0 h 186"/>
                  <a:gd name="T44" fmla="*/ 448 w 476"/>
                  <a:gd name="T45" fmla="*/ 18 h 186"/>
                  <a:gd name="T46" fmla="*/ 416 w 476"/>
                  <a:gd name="T47" fmla="*/ 32 h 186"/>
                  <a:gd name="T48" fmla="*/ 378 w 476"/>
                  <a:gd name="T49" fmla="*/ 44 h 186"/>
                  <a:gd name="T50" fmla="*/ 334 w 476"/>
                  <a:gd name="T51" fmla="*/ 54 h 186"/>
                  <a:gd name="T52" fmla="*/ 238 w 476"/>
                  <a:gd name="T53" fmla="*/ 62 h 186"/>
                  <a:gd name="T54" fmla="*/ 188 w 476"/>
                  <a:gd name="T55" fmla="*/ 60 h 186"/>
                  <a:gd name="T56" fmla="*/ 142 w 476"/>
                  <a:gd name="T57" fmla="*/ 54 h 186"/>
                  <a:gd name="T58" fmla="*/ 60 w 476"/>
                  <a:gd name="T59" fmla="*/ 32 h 186"/>
                  <a:gd name="T60" fmla="*/ 44 w 476"/>
                  <a:gd name="T61" fmla="*/ 26 h 186"/>
                  <a:gd name="T62" fmla="*/ 14 w 476"/>
                  <a:gd name="T63" fmla="*/ 10 h 186"/>
                  <a:gd name="T64" fmla="*/ 2 w 476"/>
                  <a:gd name="T65" fmla="*/ 0 h 186"/>
                  <a:gd name="T66" fmla="*/ 0 w 476"/>
                  <a:gd name="T67" fmla="*/ 10 h 186"/>
                  <a:gd name="T68" fmla="*/ 0 w 476"/>
                  <a:gd name="T69" fmla="*/ 14 h 186"/>
                  <a:gd name="T70" fmla="*/ 0 w 476"/>
                  <a:gd name="T71" fmla="*/ 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76" h="186">
                    <a:moveTo>
                      <a:pt x="0" y="14"/>
                    </a:moveTo>
                    <a:lnTo>
                      <a:pt x="0" y="14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4" y="106"/>
                    </a:lnTo>
                    <a:lnTo>
                      <a:pt x="8" y="116"/>
                    </a:lnTo>
                    <a:lnTo>
                      <a:pt x="14" y="124"/>
                    </a:lnTo>
                    <a:lnTo>
                      <a:pt x="22" y="132"/>
                    </a:lnTo>
                    <a:lnTo>
                      <a:pt x="22" y="132"/>
                    </a:lnTo>
                    <a:lnTo>
                      <a:pt x="32" y="140"/>
                    </a:lnTo>
                    <a:lnTo>
                      <a:pt x="44" y="146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106" y="170"/>
                    </a:lnTo>
                    <a:lnTo>
                      <a:pt x="146" y="180"/>
                    </a:lnTo>
                    <a:lnTo>
                      <a:pt x="146" y="180"/>
                    </a:lnTo>
                    <a:lnTo>
                      <a:pt x="190" y="184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86" y="184"/>
                    </a:lnTo>
                    <a:lnTo>
                      <a:pt x="330" y="180"/>
                    </a:lnTo>
                    <a:lnTo>
                      <a:pt x="330" y="180"/>
                    </a:lnTo>
                    <a:lnTo>
                      <a:pt x="370" y="170"/>
                    </a:lnTo>
                    <a:lnTo>
                      <a:pt x="404" y="160"/>
                    </a:lnTo>
                    <a:lnTo>
                      <a:pt x="404" y="160"/>
                    </a:lnTo>
                    <a:lnTo>
                      <a:pt x="434" y="146"/>
                    </a:lnTo>
                    <a:lnTo>
                      <a:pt x="444" y="140"/>
                    </a:lnTo>
                    <a:lnTo>
                      <a:pt x="454" y="132"/>
                    </a:lnTo>
                    <a:lnTo>
                      <a:pt x="454" y="132"/>
                    </a:lnTo>
                    <a:lnTo>
                      <a:pt x="462" y="124"/>
                    </a:lnTo>
                    <a:lnTo>
                      <a:pt x="468" y="116"/>
                    </a:lnTo>
                    <a:lnTo>
                      <a:pt x="472" y="106"/>
                    </a:lnTo>
                    <a:lnTo>
                      <a:pt x="474" y="98"/>
                    </a:lnTo>
                    <a:lnTo>
                      <a:pt x="474" y="98"/>
                    </a:lnTo>
                    <a:lnTo>
                      <a:pt x="476" y="14"/>
                    </a:lnTo>
                    <a:lnTo>
                      <a:pt x="476" y="14"/>
                    </a:lnTo>
                    <a:lnTo>
                      <a:pt x="476" y="14"/>
                    </a:lnTo>
                    <a:lnTo>
                      <a:pt x="476" y="14"/>
                    </a:lnTo>
                    <a:lnTo>
                      <a:pt x="476" y="14"/>
                    </a:lnTo>
                    <a:lnTo>
                      <a:pt x="476" y="14"/>
                    </a:lnTo>
                    <a:lnTo>
                      <a:pt x="476" y="10"/>
                    </a:lnTo>
                    <a:lnTo>
                      <a:pt x="476" y="1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62" y="10"/>
                    </a:lnTo>
                    <a:lnTo>
                      <a:pt x="448" y="18"/>
                    </a:lnTo>
                    <a:lnTo>
                      <a:pt x="434" y="26"/>
                    </a:lnTo>
                    <a:lnTo>
                      <a:pt x="416" y="32"/>
                    </a:lnTo>
                    <a:lnTo>
                      <a:pt x="416" y="32"/>
                    </a:lnTo>
                    <a:lnTo>
                      <a:pt x="378" y="44"/>
                    </a:lnTo>
                    <a:lnTo>
                      <a:pt x="334" y="54"/>
                    </a:lnTo>
                    <a:lnTo>
                      <a:pt x="334" y="54"/>
                    </a:lnTo>
                    <a:lnTo>
                      <a:pt x="288" y="60"/>
                    </a:lnTo>
                    <a:lnTo>
                      <a:pt x="238" y="62"/>
                    </a:lnTo>
                    <a:lnTo>
                      <a:pt x="238" y="62"/>
                    </a:lnTo>
                    <a:lnTo>
                      <a:pt x="188" y="60"/>
                    </a:lnTo>
                    <a:lnTo>
                      <a:pt x="142" y="54"/>
                    </a:lnTo>
                    <a:lnTo>
                      <a:pt x="142" y="54"/>
                    </a:lnTo>
                    <a:lnTo>
                      <a:pt x="98" y="44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44" y="26"/>
                    </a:lnTo>
                    <a:lnTo>
                      <a:pt x="28" y="18"/>
                    </a:lnTo>
                    <a:lnTo>
                      <a:pt x="14" y="1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61"/>
              <p:cNvSpPr>
                <a:spLocks/>
              </p:cNvSpPr>
              <p:nvPr/>
            </p:nvSpPr>
            <p:spPr bwMode="auto">
              <a:xfrm>
                <a:off x="568015" y="2685490"/>
                <a:ext cx="277358" cy="153828"/>
              </a:xfrm>
              <a:custGeom>
                <a:avLst/>
                <a:gdLst>
                  <a:gd name="T0" fmla="*/ 0 w 476"/>
                  <a:gd name="T1" fmla="*/ 90 h 264"/>
                  <a:gd name="T2" fmla="*/ 0 w 476"/>
                  <a:gd name="T3" fmla="*/ 90 h 264"/>
                  <a:gd name="T4" fmla="*/ 2 w 476"/>
                  <a:gd name="T5" fmla="*/ 174 h 264"/>
                  <a:gd name="T6" fmla="*/ 4 w 476"/>
                  <a:gd name="T7" fmla="*/ 184 h 264"/>
                  <a:gd name="T8" fmla="*/ 14 w 476"/>
                  <a:gd name="T9" fmla="*/ 200 h 264"/>
                  <a:gd name="T10" fmla="*/ 22 w 476"/>
                  <a:gd name="T11" fmla="*/ 208 h 264"/>
                  <a:gd name="T12" fmla="*/ 44 w 476"/>
                  <a:gd name="T13" fmla="*/ 224 h 264"/>
                  <a:gd name="T14" fmla="*/ 72 w 476"/>
                  <a:gd name="T15" fmla="*/ 236 h 264"/>
                  <a:gd name="T16" fmla="*/ 146 w 476"/>
                  <a:gd name="T17" fmla="*/ 256 h 264"/>
                  <a:gd name="T18" fmla="*/ 190 w 476"/>
                  <a:gd name="T19" fmla="*/ 262 h 264"/>
                  <a:gd name="T20" fmla="*/ 238 w 476"/>
                  <a:gd name="T21" fmla="*/ 264 h 264"/>
                  <a:gd name="T22" fmla="*/ 330 w 476"/>
                  <a:gd name="T23" fmla="*/ 256 h 264"/>
                  <a:gd name="T24" fmla="*/ 370 w 476"/>
                  <a:gd name="T25" fmla="*/ 248 h 264"/>
                  <a:gd name="T26" fmla="*/ 404 w 476"/>
                  <a:gd name="T27" fmla="*/ 236 h 264"/>
                  <a:gd name="T28" fmla="*/ 444 w 476"/>
                  <a:gd name="T29" fmla="*/ 216 h 264"/>
                  <a:gd name="T30" fmla="*/ 454 w 476"/>
                  <a:gd name="T31" fmla="*/ 208 h 264"/>
                  <a:gd name="T32" fmla="*/ 468 w 476"/>
                  <a:gd name="T33" fmla="*/ 192 h 264"/>
                  <a:gd name="T34" fmla="*/ 474 w 476"/>
                  <a:gd name="T35" fmla="*/ 174 h 264"/>
                  <a:gd name="T36" fmla="*/ 476 w 476"/>
                  <a:gd name="T37" fmla="*/ 90 h 264"/>
                  <a:gd name="T38" fmla="*/ 476 w 476"/>
                  <a:gd name="T39" fmla="*/ 90 h 264"/>
                  <a:gd name="T40" fmla="*/ 476 w 476"/>
                  <a:gd name="T41" fmla="*/ 90 h 264"/>
                  <a:gd name="T42" fmla="*/ 476 w 476"/>
                  <a:gd name="T43" fmla="*/ 86 h 264"/>
                  <a:gd name="T44" fmla="*/ 470 w 476"/>
                  <a:gd name="T45" fmla="*/ 68 h 264"/>
                  <a:gd name="T46" fmla="*/ 456 w 476"/>
                  <a:gd name="T47" fmla="*/ 52 h 264"/>
                  <a:gd name="T48" fmla="*/ 444 w 476"/>
                  <a:gd name="T49" fmla="*/ 44 h 264"/>
                  <a:gd name="T50" fmla="*/ 404 w 476"/>
                  <a:gd name="T51" fmla="*/ 24 h 264"/>
                  <a:gd name="T52" fmla="*/ 368 w 476"/>
                  <a:gd name="T53" fmla="*/ 14 h 264"/>
                  <a:gd name="T54" fmla="*/ 328 w 476"/>
                  <a:gd name="T55" fmla="*/ 6 h 264"/>
                  <a:gd name="T56" fmla="*/ 238 w 476"/>
                  <a:gd name="T57" fmla="*/ 0 h 264"/>
                  <a:gd name="T58" fmla="*/ 192 w 476"/>
                  <a:gd name="T59" fmla="*/ 0 h 264"/>
                  <a:gd name="T60" fmla="*/ 148 w 476"/>
                  <a:gd name="T61" fmla="*/ 6 h 264"/>
                  <a:gd name="T62" fmla="*/ 74 w 476"/>
                  <a:gd name="T63" fmla="*/ 24 h 264"/>
                  <a:gd name="T64" fmla="*/ 44 w 476"/>
                  <a:gd name="T65" fmla="*/ 36 h 264"/>
                  <a:gd name="T66" fmla="*/ 22 w 476"/>
                  <a:gd name="T67" fmla="*/ 52 h 264"/>
                  <a:gd name="T68" fmla="*/ 12 w 476"/>
                  <a:gd name="T69" fmla="*/ 60 h 264"/>
                  <a:gd name="T70" fmla="*/ 2 w 476"/>
                  <a:gd name="T71" fmla="*/ 76 h 264"/>
                  <a:gd name="T72" fmla="*/ 0 w 476"/>
                  <a:gd name="T73" fmla="*/ 86 h 264"/>
                  <a:gd name="T74" fmla="*/ 0 w 476"/>
                  <a:gd name="T75" fmla="*/ 9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6" h="264">
                    <a:moveTo>
                      <a:pt x="0" y="90"/>
                    </a:move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4" y="184"/>
                    </a:lnTo>
                    <a:lnTo>
                      <a:pt x="8" y="192"/>
                    </a:lnTo>
                    <a:lnTo>
                      <a:pt x="14" y="200"/>
                    </a:lnTo>
                    <a:lnTo>
                      <a:pt x="22" y="208"/>
                    </a:lnTo>
                    <a:lnTo>
                      <a:pt x="22" y="208"/>
                    </a:lnTo>
                    <a:lnTo>
                      <a:pt x="32" y="216"/>
                    </a:lnTo>
                    <a:lnTo>
                      <a:pt x="44" y="224"/>
                    </a:lnTo>
                    <a:lnTo>
                      <a:pt x="72" y="236"/>
                    </a:lnTo>
                    <a:lnTo>
                      <a:pt x="72" y="236"/>
                    </a:lnTo>
                    <a:lnTo>
                      <a:pt x="106" y="248"/>
                    </a:lnTo>
                    <a:lnTo>
                      <a:pt x="146" y="256"/>
                    </a:lnTo>
                    <a:lnTo>
                      <a:pt x="146" y="256"/>
                    </a:lnTo>
                    <a:lnTo>
                      <a:pt x="190" y="262"/>
                    </a:lnTo>
                    <a:lnTo>
                      <a:pt x="238" y="264"/>
                    </a:lnTo>
                    <a:lnTo>
                      <a:pt x="238" y="264"/>
                    </a:lnTo>
                    <a:lnTo>
                      <a:pt x="286" y="262"/>
                    </a:lnTo>
                    <a:lnTo>
                      <a:pt x="330" y="256"/>
                    </a:lnTo>
                    <a:lnTo>
                      <a:pt x="330" y="256"/>
                    </a:lnTo>
                    <a:lnTo>
                      <a:pt x="370" y="248"/>
                    </a:lnTo>
                    <a:lnTo>
                      <a:pt x="404" y="236"/>
                    </a:lnTo>
                    <a:lnTo>
                      <a:pt x="404" y="236"/>
                    </a:lnTo>
                    <a:lnTo>
                      <a:pt x="434" y="224"/>
                    </a:lnTo>
                    <a:lnTo>
                      <a:pt x="444" y="216"/>
                    </a:lnTo>
                    <a:lnTo>
                      <a:pt x="454" y="208"/>
                    </a:lnTo>
                    <a:lnTo>
                      <a:pt x="454" y="208"/>
                    </a:lnTo>
                    <a:lnTo>
                      <a:pt x="462" y="200"/>
                    </a:lnTo>
                    <a:lnTo>
                      <a:pt x="468" y="192"/>
                    </a:lnTo>
                    <a:lnTo>
                      <a:pt x="472" y="184"/>
                    </a:lnTo>
                    <a:lnTo>
                      <a:pt x="474" y="174"/>
                    </a:lnTo>
                    <a:lnTo>
                      <a:pt x="474" y="174"/>
                    </a:lnTo>
                    <a:lnTo>
                      <a:pt x="476" y="90"/>
                    </a:lnTo>
                    <a:lnTo>
                      <a:pt x="476" y="90"/>
                    </a:lnTo>
                    <a:lnTo>
                      <a:pt x="476" y="90"/>
                    </a:lnTo>
                    <a:lnTo>
                      <a:pt x="476" y="90"/>
                    </a:lnTo>
                    <a:lnTo>
                      <a:pt x="476" y="90"/>
                    </a:lnTo>
                    <a:lnTo>
                      <a:pt x="476" y="86"/>
                    </a:lnTo>
                    <a:lnTo>
                      <a:pt x="476" y="86"/>
                    </a:lnTo>
                    <a:lnTo>
                      <a:pt x="474" y="76"/>
                    </a:lnTo>
                    <a:lnTo>
                      <a:pt x="470" y="68"/>
                    </a:lnTo>
                    <a:lnTo>
                      <a:pt x="464" y="60"/>
                    </a:lnTo>
                    <a:lnTo>
                      <a:pt x="456" y="52"/>
                    </a:lnTo>
                    <a:lnTo>
                      <a:pt x="456" y="52"/>
                    </a:lnTo>
                    <a:lnTo>
                      <a:pt x="444" y="44"/>
                    </a:lnTo>
                    <a:lnTo>
                      <a:pt x="432" y="36"/>
                    </a:lnTo>
                    <a:lnTo>
                      <a:pt x="404" y="24"/>
                    </a:lnTo>
                    <a:lnTo>
                      <a:pt x="404" y="24"/>
                    </a:lnTo>
                    <a:lnTo>
                      <a:pt x="368" y="14"/>
                    </a:lnTo>
                    <a:lnTo>
                      <a:pt x="328" y="6"/>
                    </a:lnTo>
                    <a:lnTo>
                      <a:pt x="328" y="6"/>
                    </a:lnTo>
                    <a:lnTo>
                      <a:pt x="284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192" y="0"/>
                    </a:lnTo>
                    <a:lnTo>
                      <a:pt x="148" y="6"/>
                    </a:lnTo>
                    <a:lnTo>
                      <a:pt x="148" y="6"/>
                    </a:lnTo>
                    <a:lnTo>
                      <a:pt x="108" y="1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44" y="36"/>
                    </a:lnTo>
                    <a:lnTo>
                      <a:pt x="32" y="44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12" y="60"/>
                    </a:lnTo>
                    <a:lnTo>
                      <a:pt x="6" y="68"/>
                    </a:lnTo>
                    <a:lnTo>
                      <a:pt x="2" y="7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2125392" y="1622160"/>
            <a:ext cx="395010" cy="529460"/>
            <a:chOff x="7247924" y="211142"/>
            <a:chExt cx="184547" cy="247268"/>
          </a:xfrm>
        </p:grpSpPr>
        <p:sp>
          <p:nvSpPr>
            <p:cNvPr id="177" name="Freeform 5"/>
            <p:cNvSpPr>
              <a:spLocks noEditPoints="1"/>
            </p:cNvSpPr>
            <p:nvPr/>
          </p:nvSpPr>
          <p:spPr bwMode="auto">
            <a:xfrm>
              <a:off x="7247924" y="346528"/>
              <a:ext cx="75524" cy="111882"/>
            </a:xfrm>
            <a:custGeom>
              <a:avLst/>
              <a:gdLst>
                <a:gd name="T0" fmla="*/ 0 w 569"/>
                <a:gd name="T1" fmla="*/ 1136 h 1136"/>
                <a:gd name="T2" fmla="*/ 569 w 569"/>
                <a:gd name="T3" fmla="*/ 0 h 1136"/>
                <a:gd name="T4" fmla="*/ 339 w 569"/>
                <a:gd name="T5" fmla="*/ 104 h 1136"/>
                <a:gd name="T6" fmla="*/ 519 w 569"/>
                <a:gd name="T7" fmla="*/ 180 h 1136"/>
                <a:gd name="T8" fmla="*/ 339 w 569"/>
                <a:gd name="T9" fmla="*/ 104 h 1136"/>
                <a:gd name="T10" fmla="*/ 232 w 569"/>
                <a:gd name="T11" fmla="*/ 104 h 1136"/>
                <a:gd name="T12" fmla="*/ 52 w 569"/>
                <a:gd name="T13" fmla="*/ 180 h 1136"/>
                <a:gd name="T14" fmla="*/ 52 w 569"/>
                <a:gd name="T15" fmla="*/ 272 h 1136"/>
                <a:gd name="T16" fmla="*/ 232 w 569"/>
                <a:gd name="T17" fmla="*/ 348 h 1136"/>
                <a:gd name="T18" fmla="*/ 52 w 569"/>
                <a:gd name="T19" fmla="*/ 272 h 1136"/>
                <a:gd name="T20" fmla="*/ 52 w 569"/>
                <a:gd name="T21" fmla="*/ 1024 h 1136"/>
                <a:gd name="T22" fmla="*/ 232 w 569"/>
                <a:gd name="T23" fmla="*/ 949 h 1136"/>
                <a:gd name="T24" fmla="*/ 232 w 569"/>
                <a:gd name="T25" fmla="*/ 856 h 1136"/>
                <a:gd name="T26" fmla="*/ 52 w 569"/>
                <a:gd name="T27" fmla="*/ 780 h 1136"/>
                <a:gd name="T28" fmla="*/ 232 w 569"/>
                <a:gd name="T29" fmla="*/ 856 h 1136"/>
                <a:gd name="T30" fmla="*/ 52 w 569"/>
                <a:gd name="T31" fmla="*/ 688 h 1136"/>
                <a:gd name="T32" fmla="*/ 232 w 569"/>
                <a:gd name="T33" fmla="*/ 612 h 1136"/>
                <a:gd name="T34" fmla="*/ 232 w 569"/>
                <a:gd name="T35" fmla="*/ 519 h 1136"/>
                <a:gd name="T36" fmla="*/ 52 w 569"/>
                <a:gd name="T37" fmla="*/ 441 h 1136"/>
                <a:gd name="T38" fmla="*/ 232 w 569"/>
                <a:gd name="T39" fmla="*/ 519 h 1136"/>
                <a:gd name="T40" fmla="*/ 519 w 569"/>
                <a:gd name="T41" fmla="*/ 272 h 1136"/>
                <a:gd name="T42" fmla="*/ 339 w 569"/>
                <a:gd name="T43" fmla="*/ 348 h 1136"/>
                <a:gd name="T44" fmla="*/ 519 w 569"/>
                <a:gd name="T45" fmla="*/ 1024 h 1136"/>
                <a:gd name="T46" fmla="*/ 339 w 569"/>
                <a:gd name="T47" fmla="*/ 949 h 1136"/>
                <a:gd name="T48" fmla="*/ 519 w 569"/>
                <a:gd name="T49" fmla="*/ 1024 h 1136"/>
                <a:gd name="T50" fmla="*/ 339 w 569"/>
                <a:gd name="T51" fmla="*/ 856 h 1136"/>
                <a:gd name="T52" fmla="*/ 519 w 569"/>
                <a:gd name="T53" fmla="*/ 780 h 1136"/>
                <a:gd name="T54" fmla="*/ 519 w 569"/>
                <a:gd name="T55" fmla="*/ 688 h 1136"/>
                <a:gd name="T56" fmla="*/ 339 w 569"/>
                <a:gd name="T57" fmla="*/ 612 h 1136"/>
                <a:gd name="T58" fmla="*/ 519 w 569"/>
                <a:gd name="T59" fmla="*/ 688 h 1136"/>
                <a:gd name="T60" fmla="*/ 339 w 569"/>
                <a:gd name="T61" fmla="*/ 519 h 1136"/>
                <a:gd name="T62" fmla="*/ 519 w 569"/>
                <a:gd name="T63" fmla="*/ 441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9" h="1136">
                  <a:moveTo>
                    <a:pt x="0" y="0"/>
                  </a:moveTo>
                  <a:lnTo>
                    <a:pt x="0" y="1136"/>
                  </a:lnTo>
                  <a:lnTo>
                    <a:pt x="569" y="1136"/>
                  </a:lnTo>
                  <a:lnTo>
                    <a:pt x="569" y="0"/>
                  </a:lnTo>
                  <a:lnTo>
                    <a:pt x="0" y="0"/>
                  </a:lnTo>
                  <a:close/>
                  <a:moveTo>
                    <a:pt x="339" y="104"/>
                  </a:moveTo>
                  <a:lnTo>
                    <a:pt x="519" y="104"/>
                  </a:lnTo>
                  <a:lnTo>
                    <a:pt x="519" y="180"/>
                  </a:lnTo>
                  <a:lnTo>
                    <a:pt x="339" y="180"/>
                  </a:lnTo>
                  <a:lnTo>
                    <a:pt x="339" y="104"/>
                  </a:lnTo>
                  <a:close/>
                  <a:moveTo>
                    <a:pt x="52" y="104"/>
                  </a:moveTo>
                  <a:lnTo>
                    <a:pt x="232" y="104"/>
                  </a:lnTo>
                  <a:lnTo>
                    <a:pt x="232" y="180"/>
                  </a:lnTo>
                  <a:lnTo>
                    <a:pt x="52" y="180"/>
                  </a:lnTo>
                  <a:lnTo>
                    <a:pt x="52" y="104"/>
                  </a:lnTo>
                  <a:close/>
                  <a:moveTo>
                    <a:pt x="52" y="272"/>
                  </a:moveTo>
                  <a:lnTo>
                    <a:pt x="232" y="272"/>
                  </a:lnTo>
                  <a:lnTo>
                    <a:pt x="232" y="348"/>
                  </a:lnTo>
                  <a:lnTo>
                    <a:pt x="52" y="348"/>
                  </a:lnTo>
                  <a:lnTo>
                    <a:pt x="52" y="272"/>
                  </a:lnTo>
                  <a:close/>
                  <a:moveTo>
                    <a:pt x="232" y="1024"/>
                  </a:moveTo>
                  <a:lnTo>
                    <a:pt x="52" y="1024"/>
                  </a:lnTo>
                  <a:lnTo>
                    <a:pt x="52" y="949"/>
                  </a:lnTo>
                  <a:lnTo>
                    <a:pt x="232" y="949"/>
                  </a:lnTo>
                  <a:lnTo>
                    <a:pt x="232" y="1024"/>
                  </a:lnTo>
                  <a:close/>
                  <a:moveTo>
                    <a:pt x="232" y="856"/>
                  </a:moveTo>
                  <a:lnTo>
                    <a:pt x="52" y="856"/>
                  </a:lnTo>
                  <a:lnTo>
                    <a:pt x="52" y="780"/>
                  </a:lnTo>
                  <a:lnTo>
                    <a:pt x="232" y="780"/>
                  </a:lnTo>
                  <a:lnTo>
                    <a:pt x="232" y="856"/>
                  </a:lnTo>
                  <a:close/>
                  <a:moveTo>
                    <a:pt x="232" y="688"/>
                  </a:moveTo>
                  <a:lnTo>
                    <a:pt x="52" y="688"/>
                  </a:lnTo>
                  <a:lnTo>
                    <a:pt x="52" y="612"/>
                  </a:lnTo>
                  <a:lnTo>
                    <a:pt x="232" y="612"/>
                  </a:lnTo>
                  <a:lnTo>
                    <a:pt x="232" y="688"/>
                  </a:lnTo>
                  <a:close/>
                  <a:moveTo>
                    <a:pt x="232" y="519"/>
                  </a:moveTo>
                  <a:lnTo>
                    <a:pt x="52" y="519"/>
                  </a:lnTo>
                  <a:lnTo>
                    <a:pt x="52" y="441"/>
                  </a:lnTo>
                  <a:lnTo>
                    <a:pt x="232" y="441"/>
                  </a:lnTo>
                  <a:lnTo>
                    <a:pt x="232" y="519"/>
                  </a:lnTo>
                  <a:close/>
                  <a:moveTo>
                    <a:pt x="339" y="272"/>
                  </a:moveTo>
                  <a:lnTo>
                    <a:pt x="519" y="272"/>
                  </a:lnTo>
                  <a:lnTo>
                    <a:pt x="519" y="348"/>
                  </a:lnTo>
                  <a:lnTo>
                    <a:pt x="339" y="348"/>
                  </a:lnTo>
                  <a:lnTo>
                    <a:pt x="339" y="272"/>
                  </a:lnTo>
                  <a:close/>
                  <a:moveTo>
                    <a:pt x="519" y="1024"/>
                  </a:moveTo>
                  <a:lnTo>
                    <a:pt x="339" y="1024"/>
                  </a:lnTo>
                  <a:lnTo>
                    <a:pt x="339" y="949"/>
                  </a:lnTo>
                  <a:lnTo>
                    <a:pt x="519" y="949"/>
                  </a:lnTo>
                  <a:lnTo>
                    <a:pt x="519" y="1024"/>
                  </a:lnTo>
                  <a:close/>
                  <a:moveTo>
                    <a:pt x="519" y="856"/>
                  </a:moveTo>
                  <a:lnTo>
                    <a:pt x="339" y="856"/>
                  </a:lnTo>
                  <a:lnTo>
                    <a:pt x="339" y="780"/>
                  </a:lnTo>
                  <a:lnTo>
                    <a:pt x="519" y="780"/>
                  </a:lnTo>
                  <a:lnTo>
                    <a:pt x="519" y="856"/>
                  </a:lnTo>
                  <a:close/>
                  <a:moveTo>
                    <a:pt x="519" y="688"/>
                  </a:moveTo>
                  <a:lnTo>
                    <a:pt x="339" y="688"/>
                  </a:lnTo>
                  <a:lnTo>
                    <a:pt x="339" y="612"/>
                  </a:lnTo>
                  <a:lnTo>
                    <a:pt x="519" y="612"/>
                  </a:lnTo>
                  <a:lnTo>
                    <a:pt x="519" y="688"/>
                  </a:lnTo>
                  <a:close/>
                  <a:moveTo>
                    <a:pt x="519" y="519"/>
                  </a:moveTo>
                  <a:lnTo>
                    <a:pt x="339" y="519"/>
                  </a:lnTo>
                  <a:lnTo>
                    <a:pt x="339" y="441"/>
                  </a:lnTo>
                  <a:lnTo>
                    <a:pt x="519" y="441"/>
                  </a:lnTo>
                  <a:lnTo>
                    <a:pt x="519" y="51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6"/>
            <p:cNvSpPr>
              <a:spLocks noEditPoints="1"/>
            </p:cNvSpPr>
            <p:nvPr/>
          </p:nvSpPr>
          <p:spPr bwMode="auto">
            <a:xfrm>
              <a:off x="7329204" y="276090"/>
              <a:ext cx="99894" cy="182320"/>
            </a:xfrm>
            <a:custGeom>
              <a:avLst/>
              <a:gdLst>
                <a:gd name="T0" fmla="*/ 0 w 475"/>
                <a:gd name="T1" fmla="*/ 0 h 1357"/>
                <a:gd name="T2" fmla="*/ 0 w 475"/>
                <a:gd name="T3" fmla="*/ 1357 h 1357"/>
                <a:gd name="T4" fmla="*/ 475 w 475"/>
                <a:gd name="T5" fmla="*/ 1357 h 1357"/>
                <a:gd name="T6" fmla="*/ 475 w 475"/>
                <a:gd name="T7" fmla="*/ 0 h 1357"/>
                <a:gd name="T8" fmla="*/ 0 w 475"/>
                <a:gd name="T9" fmla="*/ 0 h 1357"/>
                <a:gd name="T10" fmla="*/ 81 w 475"/>
                <a:gd name="T11" fmla="*/ 1255 h 1357"/>
                <a:gd name="T12" fmla="*/ 62 w 475"/>
                <a:gd name="T13" fmla="*/ 1255 h 1357"/>
                <a:gd name="T14" fmla="*/ 62 w 475"/>
                <a:gd name="T15" fmla="*/ 40 h 1357"/>
                <a:gd name="T16" fmla="*/ 81 w 475"/>
                <a:gd name="T17" fmla="*/ 40 h 1357"/>
                <a:gd name="T18" fmla="*/ 81 w 475"/>
                <a:gd name="T19" fmla="*/ 1255 h 1357"/>
                <a:gd name="T20" fmla="*/ 164 w 475"/>
                <a:gd name="T21" fmla="*/ 1255 h 1357"/>
                <a:gd name="T22" fmla="*/ 145 w 475"/>
                <a:gd name="T23" fmla="*/ 1255 h 1357"/>
                <a:gd name="T24" fmla="*/ 145 w 475"/>
                <a:gd name="T25" fmla="*/ 40 h 1357"/>
                <a:gd name="T26" fmla="*/ 164 w 475"/>
                <a:gd name="T27" fmla="*/ 40 h 1357"/>
                <a:gd name="T28" fmla="*/ 164 w 475"/>
                <a:gd name="T29" fmla="*/ 1255 h 1357"/>
                <a:gd name="T30" fmla="*/ 250 w 475"/>
                <a:gd name="T31" fmla="*/ 1255 h 1357"/>
                <a:gd name="T32" fmla="*/ 231 w 475"/>
                <a:gd name="T33" fmla="*/ 1255 h 1357"/>
                <a:gd name="T34" fmla="*/ 231 w 475"/>
                <a:gd name="T35" fmla="*/ 40 h 1357"/>
                <a:gd name="T36" fmla="*/ 250 w 475"/>
                <a:gd name="T37" fmla="*/ 40 h 1357"/>
                <a:gd name="T38" fmla="*/ 250 w 475"/>
                <a:gd name="T39" fmla="*/ 1255 h 1357"/>
                <a:gd name="T40" fmla="*/ 335 w 475"/>
                <a:gd name="T41" fmla="*/ 1255 h 1357"/>
                <a:gd name="T42" fmla="*/ 316 w 475"/>
                <a:gd name="T43" fmla="*/ 1255 h 1357"/>
                <a:gd name="T44" fmla="*/ 316 w 475"/>
                <a:gd name="T45" fmla="*/ 40 h 1357"/>
                <a:gd name="T46" fmla="*/ 335 w 475"/>
                <a:gd name="T47" fmla="*/ 40 h 1357"/>
                <a:gd name="T48" fmla="*/ 335 w 475"/>
                <a:gd name="T49" fmla="*/ 1255 h 1357"/>
                <a:gd name="T50" fmla="*/ 418 w 475"/>
                <a:gd name="T51" fmla="*/ 1255 h 1357"/>
                <a:gd name="T52" fmla="*/ 399 w 475"/>
                <a:gd name="T53" fmla="*/ 1255 h 1357"/>
                <a:gd name="T54" fmla="*/ 399 w 475"/>
                <a:gd name="T55" fmla="*/ 40 h 1357"/>
                <a:gd name="T56" fmla="*/ 418 w 475"/>
                <a:gd name="T57" fmla="*/ 40 h 1357"/>
                <a:gd name="T58" fmla="*/ 418 w 475"/>
                <a:gd name="T59" fmla="*/ 1255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5" h="1357">
                  <a:moveTo>
                    <a:pt x="0" y="0"/>
                  </a:moveTo>
                  <a:lnTo>
                    <a:pt x="0" y="1357"/>
                  </a:lnTo>
                  <a:lnTo>
                    <a:pt x="475" y="1357"/>
                  </a:lnTo>
                  <a:lnTo>
                    <a:pt x="475" y="0"/>
                  </a:lnTo>
                  <a:lnTo>
                    <a:pt x="0" y="0"/>
                  </a:lnTo>
                  <a:close/>
                  <a:moveTo>
                    <a:pt x="81" y="1255"/>
                  </a:moveTo>
                  <a:lnTo>
                    <a:pt x="62" y="1255"/>
                  </a:lnTo>
                  <a:lnTo>
                    <a:pt x="62" y="40"/>
                  </a:lnTo>
                  <a:lnTo>
                    <a:pt x="81" y="40"/>
                  </a:lnTo>
                  <a:lnTo>
                    <a:pt x="81" y="1255"/>
                  </a:lnTo>
                  <a:close/>
                  <a:moveTo>
                    <a:pt x="164" y="1255"/>
                  </a:moveTo>
                  <a:lnTo>
                    <a:pt x="145" y="1255"/>
                  </a:lnTo>
                  <a:lnTo>
                    <a:pt x="145" y="40"/>
                  </a:lnTo>
                  <a:lnTo>
                    <a:pt x="164" y="40"/>
                  </a:lnTo>
                  <a:lnTo>
                    <a:pt x="164" y="1255"/>
                  </a:lnTo>
                  <a:close/>
                  <a:moveTo>
                    <a:pt x="250" y="1255"/>
                  </a:moveTo>
                  <a:lnTo>
                    <a:pt x="231" y="1255"/>
                  </a:lnTo>
                  <a:lnTo>
                    <a:pt x="231" y="40"/>
                  </a:lnTo>
                  <a:lnTo>
                    <a:pt x="250" y="40"/>
                  </a:lnTo>
                  <a:lnTo>
                    <a:pt x="250" y="1255"/>
                  </a:lnTo>
                  <a:close/>
                  <a:moveTo>
                    <a:pt x="335" y="1255"/>
                  </a:moveTo>
                  <a:lnTo>
                    <a:pt x="316" y="1255"/>
                  </a:lnTo>
                  <a:lnTo>
                    <a:pt x="316" y="40"/>
                  </a:lnTo>
                  <a:lnTo>
                    <a:pt x="335" y="40"/>
                  </a:lnTo>
                  <a:lnTo>
                    <a:pt x="335" y="1255"/>
                  </a:lnTo>
                  <a:close/>
                  <a:moveTo>
                    <a:pt x="418" y="1255"/>
                  </a:moveTo>
                  <a:lnTo>
                    <a:pt x="399" y="1255"/>
                  </a:lnTo>
                  <a:lnTo>
                    <a:pt x="399" y="40"/>
                  </a:lnTo>
                  <a:lnTo>
                    <a:pt x="418" y="40"/>
                  </a:lnTo>
                  <a:lnTo>
                    <a:pt x="418" y="12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7"/>
            <p:cNvSpPr>
              <a:spLocks/>
            </p:cNvSpPr>
            <p:nvPr/>
          </p:nvSpPr>
          <p:spPr bwMode="auto">
            <a:xfrm>
              <a:off x="7325830" y="211142"/>
              <a:ext cx="106641" cy="62251"/>
            </a:xfrm>
            <a:custGeom>
              <a:avLst/>
              <a:gdLst>
                <a:gd name="T0" fmla="*/ 387 w 387"/>
                <a:gd name="T1" fmla="*/ 373 h 373"/>
                <a:gd name="T2" fmla="*/ 209 w 387"/>
                <a:gd name="T3" fmla="*/ 176 h 373"/>
                <a:gd name="T4" fmla="*/ 209 w 387"/>
                <a:gd name="T5" fmla="*/ 0 h 373"/>
                <a:gd name="T6" fmla="*/ 178 w 387"/>
                <a:gd name="T7" fmla="*/ 0 h 373"/>
                <a:gd name="T8" fmla="*/ 178 w 387"/>
                <a:gd name="T9" fmla="*/ 176 h 373"/>
                <a:gd name="T10" fmla="*/ 0 w 387"/>
                <a:gd name="T11" fmla="*/ 373 h 373"/>
                <a:gd name="T12" fmla="*/ 387 w 387"/>
                <a:gd name="T13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7" h="373">
                  <a:moveTo>
                    <a:pt x="387" y="373"/>
                  </a:moveTo>
                  <a:lnTo>
                    <a:pt x="209" y="176"/>
                  </a:lnTo>
                  <a:lnTo>
                    <a:pt x="209" y="0"/>
                  </a:lnTo>
                  <a:lnTo>
                    <a:pt x="178" y="0"/>
                  </a:lnTo>
                  <a:lnTo>
                    <a:pt x="178" y="176"/>
                  </a:lnTo>
                  <a:lnTo>
                    <a:pt x="0" y="373"/>
                  </a:lnTo>
                  <a:lnTo>
                    <a:pt x="387" y="3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777523" y="3213082"/>
            <a:ext cx="245779" cy="203840"/>
            <a:chOff x="2189163" y="1195416"/>
            <a:chExt cx="830263" cy="673072"/>
          </a:xfrm>
          <a:solidFill>
            <a:schemeClr val="tx2"/>
          </a:solidFill>
        </p:grpSpPr>
        <p:sp>
          <p:nvSpPr>
            <p:cNvPr id="184" name="Freeform 70"/>
            <p:cNvSpPr>
              <a:spLocks noEditPoints="1"/>
            </p:cNvSpPr>
            <p:nvPr/>
          </p:nvSpPr>
          <p:spPr bwMode="auto">
            <a:xfrm>
              <a:off x="2354263" y="1341438"/>
              <a:ext cx="492125" cy="527050"/>
            </a:xfrm>
            <a:custGeom>
              <a:avLst/>
              <a:gdLst>
                <a:gd name="T0" fmla="*/ 391 w 398"/>
                <a:gd name="T1" fmla="*/ 425 h 425"/>
                <a:gd name="T2" fmla="*/ 7 w 398"/>
                <a:gd name="T3" fmla="*/ 425 h 425"/>
                <a:gd name="T4" fmla="*/ 0 w 398"/>
                <a:gd name="T5" fmla="*/ 418 h 425"/>
                <a:gd name="T6" fmla="*/ 0 w 398"/>
                <a:gd name="T7" fmla="*/ 212 h 425"/>
                <a:gd name="T8" fmla="*/ 9 w 398"/>
                <a:gd name="T9" fmla="*/ 191 h 425"/>
                <a:gd name="T10" fmla="*/ 197 w 398"/>
                <a:gd name="T11" fmla="*/ 2 h 425"/>
                <a:gd name="T12" fmla="*/ 203 w 398"/>
                <a:gd name="T13" fmla="*/ 0 h 425"/>
                <a:gd name="T14" fmla="*/ 208 w 398"/>
                <a:gd name="T15" fmla="*/ 2 h 425"/>
                <a:gd name="T16" fmla="*/ 389 w 398"/>
                <a:gd name="T17" fmla="*/ 184 h 425"/>
                <a:gd name="T18" fmla="*/ 398 w 398"/>
                <a:gd name="T19" fmla="*/ 205 h 425"/>
                <a:gd name="T20" fmla="*/ 398 w 398"/>
                <a:gd name="T21" fmla="*/ 418 h 425"/>
                <a:gd name="T22" fmla="*/ 391 w 398"/>
                <a:gd name="T23" fmla="*/ 425 h 425"/>
                <a:gd name="T24" fmla="*/ 140 w 398"/>
                <a:gd name="T25" fmla="*/ 177 h 425"/>
                <a:gd name="T26" fmla="*/ 111 w 398"/>
                <a:gd name="T27" fmla="*/ 206 h 425"/>
                <a:gd name="T28" fmla="*/ 111 w 398"/>
                <a:gd name="T29" fmla="*/ 329 h 425"/>
                <a:gd name="T30" fmla="*/ 140 w 398"/>
                <a:gd name="T31" fmla="*/ 359 h 425"/>
                <a:gd name="T32" fmla="*/ 264 w 398"/>
                <a:gd name="T33" fmla="*/ 359 h 425"/>
                <a:gd name="T34" fmla="*/ 293 w 398"/>
                <a:gd name="T35" fmla="*/ 329 h 425"/>
                <a:gd name="T36" fmla="*/ 293 w 398"/>
                <a:gd name="T37" fmla="*/ 206 h 425"/>
                <a:gd name="T38" fmla="*/ 264 w 398"/>
                <a:gd name="T39" fmla="*/ 177 h 425"/>
                <a:gd name="T40" fmla="*/ 140 w 398"/>
                <a:gd name="T41" fmla="*/ 177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8" h="425">
                  <a:moveTo>
                    <a:pt x="391" y="425"/>
                  </a:moveTo>
                  <a:cubicBezTo>
                    <a:pt x="7" y="425"/>
                    <a:pt x="7" y="425"/>
                    <a:pt x="7" y="425"/>
                  </a:cubicBezTo>
                  <a:cubicBezTo>
                    <a:pt x="3" y="425"/>
                    <a:pt x="0" y="422"/>
                    <a:pt x="0" y="418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6"/>
                    <a:pt x="4" y="196"/>
                    <a:pt x="9" y="191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9" y="1"/>
                    <a:pt x="201" y="0"/>
                    <a:pt x="203" y="0"/>
                  </a:cubicBezTo>
                  <a:cubicBezTo>
                    <a:pt x="205" y="0"/>
                    <a:pt x="206" y="1"/>
                    <a:pt x="208" y="2"/>
                  </a:cubicBezTo>
                  <a:cubicBezTo>
                    <a:pt x="389" y="184"/>
                    <a:pt x="389" y="184"/>
                    <a:pt x="389" y="184"/>
                  </a:cubicBezTo>
                  <a:cubicBezTo>
                    <a:pt x="394" y="188"/>
                    <a:pt x="398" y="199"/>
                    <a:pt x="398" y="205"/>
                  </a:cubicBezTo>
                  <a:cubicBezTo>
                    <a:pt x="398" y="418"/>
                    <a:pt x="398" y="418"/>
                    <a:pt x="398" y="418"/>
                  </a:cubicBezTo>
                  <a:cubicBezTo>
                    <a:pt x="398" y="422"/>
                    <a:pt x="395" y="425"/>
                    <a:pt x="391" y="425"/>
                  </a:cubicBezTo>
                  <a:close/>
                  <a:moveTo>
                    <a:pt x="140" y="177"/>
                  </a:moveTo>
                  <a:cubicBezTo>
                    <a:pt x="124" y="177"/>
                    <a:pt x="111" y="190"/>
                    <a:pt x="111" y="206"/>
                  </a:cubicBezTo>
                  <a:cubicBezTo>
                    <a:pt x="111" y="329"/>
                    <a:pt x="111" y="329"/>
                    <a:pt x="111" y="329"/>
                  </a:cubicBezTo>
                  <a:cubicBezTo>
                    <a:pt x="111" y="346"/>
                    <a:pt x="124" y="359"/>
                    <a:pt x="140" y="359"/>
                  </a:cubicBezTo>
                  <a:cubicBezTo>
                    <a:pt x="264" y="359"/>
                    <a:pt x="264" y="359"/>
                    <a:pt x="264" y="359"/>
                  </a:cubicBezTo>
                  <a:cubicBezTo>
                    <a:pt x="280" y="359"/>
                    <a:pt x="293" y="346"/>
                    <a:pt x="293" y="329"/>
                  </a:cubicBezTo>
                  <a:cubicBezTo>
                    <a:pt x="293" y="206"/>
                    <a:pt x="293" y="206"/>
                    <a:pt x="293" y="206"/>
                  </a:cubicBezTo>
                  <a:cubicBezTo>
                    <a:pt x="293" y="190"/>
                    <a:pt x="280" y="177"/>
                    <a:pt x="264" y="177"/>
                  </a:cubicBezTo>
                  <a:cubicBezTo>
                    <a:pt x="140" y="177"/>
                    <a:pt x="140" y="177"/>
                    <a:pt x="140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85" name="Freeform 72"/>
            <p:cNvSpPr>
              <a:spLocks/>
            </p:cNvSpPr>
            <p:nvPr/>
          </p:nvSpPr>
          <p:spPr bwMode="auto">
            <a:xfrm>
              <a:off x="2189163" y="1195416"/>
              <a:ext cx="830263" cy="468313"/>
            </a:xfrm>
            <a:custGeom>
              <a:avLst/>
              <a:gdLst>
                <a:gd name="T0" fmla="*/ 626 w 669"/>
                <a:gd name="T1" fmla="*/ 377 h 377"/>
                <a:gd name="T2" fmla="*/ 621 w 669"/>
                <a:gd name="T3" fmla="*/ 375 h 377"/>
                <a:gd name="T4" fmla="*/ 352 w 669"/>
                <a:gd name="T5" fmla="*/ 106 h 377"/>
                <a:gd name="T6" fmla="*/ 334 w 669"/>
                <a:gd name="T7" fmla="*/ 99 h 377"/>
                <a:gd name="T8" fmla="*/ 317 w 669"/>
                <a:gd name="T9" fmla="*/ 106 h 377"/>
                <a:gd name="T10" fmla="*/ 48 w 669"/>
                <a:gd name="T11" fmla="*/ 375 h 377"/>
                <a:gd name="T12" fmla="*/ 43 w 669"/>
                <a:gd name="T13" fmla="*/ 377 h 377"/>
                <a:gd name="T14" fmla="*/ 37 w 669"/>
                <a:gd name="T15" fmla="*/ 375 h 377"/>
                <a:gd name="T16" fmla="*/ 2 w 669"/>
                <a:gd name="T17" fmla="*/ 340 h 377"/>
                <a:gd name="T18" fmla="*/ 0 w 669"/>
                <a:gd name="T19" fmla="*/ 335 h 377"/>
                <a:gd name="T20" fmla="*/ 2 w 669"/>
                <a:gd name="T21" fmla="*/ 329 h 377"/>
                <a:gd name="T22" fmla="*/ 271 w 669"/>
                <a:gd name="T23" fmla="*/ 61 h 377"/>
                <a:gd name="T24" fmla="*/ 276 w 669"/>
                <a:gd name="T25" fmla="*/ 55 h 377"/>
                <a:gd name="T26" fmla="*/ 294 w 669"/>
                <a:gd name="T27" fmla="*/ 38 h 377"/>
                <a:gd name="T28" fmla="*/ 329 w 669"/>
                <a:gd name="T29" fmla="*/ 2 h 377"/>
                <a:gd name="T30" fmla="*/ 334 w 669"/>
                <a:gd name="T31" fmla="*/ 0 h 377"/>
                <a:gd name="T32" fmla="*/ 340 w 669"/>
                <a:gd name="T33" fmla="*/ 2 h 377"/>
                <a:gd name="T34" fmla="*/ 375 w 669"/>
                <a:gd name="T35" fmla="*/ 38 h 377"/>
                <a:gd name="T36" fmla="*/ 384 w 669"/>
                <a:gd name="T37" fmla="*/ 46 h 377"/>
                <a:gd name="T38" fmla="*/ 398 w 669"/>
                <a:gd name="T39" fmla="*/ 61 h 377"/>
                <a:gd name="T40" fmla="*/ 441 w 669"/>
                <a:gd name="T41" fmla="*/ 104 h 377"/>
                <a:gd name="T42" fmla="*/ 456 w 669"/>
                <a:gd name="T43" fmla="*/ 119 h 377"/>
                <a:gd name="T44" fmla="*/ 456 w 669"/>
                <a:gd name="T45" fmla="*/ 98 h 377"/>
                <a:gd name="T46" fmla="*/ 456 w 669"/>
                <a:gd name="T47" fmla="*/ 39 h 377"/>
                <a:gd name="T48" fmla="*/ 464 w 669"/>
                <a:gd name="T49" fmla="*/ 32 h 377"/>
                <a:gd name="T50" fmla="*/ 522 w 669"/>
                <a:gd name="T51" fmla="*/ 32 h 377"/>
                <a:gd name="T52" fmla="*/ 530 w 669"/>
                <a:gd name="T53" fmla="*/ 39 h 377"/>
                <a:gd name="T54" fmla="*/ 530 w 669"/>
                <a:gd name="T55" fmla="*/ 189 h 377"/>
                <a:gd name="T56" fmla="*/ 530 w 669"/>
                <a:gd name="T57" fmla="*/ 192 h 377"/>
                <a:gd name="T58" fmla="*/ 532 w 669"/>
                <a:gd name="T59" fmla="*/ 195 h 377"/>
                <a:gd name="T60" fmla="*/ 667 w 669"/>
                <a:gd name="T61" fmla="*/ 329 h 377"/>
                <a:gd name="T62" fmla="*/ 669 w 669"/>
                <a:gd name="T63" fmla="*/ 335 h 377"/>
                <a:gd name="T64" fmla="*/ 667 w 669"/>
                <a:gd name="T65" fmla="*/ 340 h 377"/>
                <a:gd name="T66" fmla="*/ 631 w 669"/>
                <a:gd name="T67" fmla="*/ 375 h 377"/>
                <a:gd name="T68" fmla="*/ 626 w 669"/>
                <a:gd name="T6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9" h="377">
                  <a:moveTo>
                    <a:pt x="626" y="377"/>
                  </a:moveTo>
                  <a:cubicBezTo>
                    <a:pt x="624" y="377"/>
                    <a:pt x="622" y="377"/>
                    <a:pt x="621" y="375"/>
                  </a:cubicBezTo>
                  <a:cubicBezTo>
                    <a:pt x="352" y="106"/>
                    <a:pt x="352" y="106"/>
                    <a:pt x="352" y="106"/>
                  </a:cubicBezTo>
                  <a:cubicBezTo>
                    <a:pt x="347" y="102"/>
                    <a:pt x="341" y="99"/>
                    <a:pt x="334" y="99"/>
                  </a:cubicBezTo>
                  <a:cubicBezTo>
                    <a:pt x="328" y="99"/>
                    <a:pt x="321" y="102"/>
                    <a:pt x="317" y="106"/>
                  </a:cubicBezTo>
                  <a:cubicBezTo>
                    <a:pt x="48" y="375"/>
                    <a:pt x="48" y="375"/>
                    <a:pt x="48" y="375"/>
                  </a:cubicBezTo>
                  <a:cubicBezTo>
                    <a:pt x="47" y="377"/>
                    <a:pt x="45" y="377"/>
                    <a:pt x="43" y="377"/>
                  </a:cubicBezTo>
                  <a:cubicBezTo>
                    <a:pt x="41" y="377"/>
                    <a:pt x="39" y="377"/>
                    <a:pt x="37" y="375"/>
                  </a:cubicBezTo>
                  <a:cubicBezTo>
                    <a:pt x="2" y="340"/>
                    <a:pt x="2" y="340"/>
                    <a:pt x="2" y="340"/>
                  </a:cubicBezTo>
                  <a:cubicBezTo>
                    <a:pt x="1" y="338"/>
                    <a:pt x="0" y="337"/>
                    <a:pt x="0" y="335"/>
                  </a:cubicBezTo>
                  <a:cubicBezTo>
                    <a:pt x="0" y="333"/>
                    <a:pt x="1" y="331"/>
                    <a:pt x="2" y="329"/>
                  </a:cubicBezTo>
                  <a:cubicBezTo>
                    <a:pt x="271" y="61"/>
                    <a:pt x="271" y="61"/>
                    <a:pt x="271" y="61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82" y="49"/>
                    <a:pt x="289" y="42"/>
                    <a:pt x="294" y="38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31" y="1"/>
                    <a:pt x="332" y="0"/>
                    <a:pt x="334" y="0"/>
                  </a:cubicBezTo>
                  <a:cubicBezTo>
                    <a:pt x="336" y="0"/>
                    <a:pt x="338" y="1"/>
                    <a:pt x="340" y="2"/>
                  </a:cubicBezTo>
                  <a:cubicBezTo>
                    <a:pt x="375" y="38"/>
                    <a:pt x="375" y="38"/>
                    <a:pt x="375" y="38"/>
                  </a:cubicBezTo>
                  <a:cubicBezTo>
                    <a:pt x="384" y="46"/>
                    <a:pt x="384" y="46"/>
                    <a:pt x="384" y="46"/>
                  </a:cubicBezTo>
                  <a:cubicBezTo>
                    <a:pt x="389" y="51"/>
                    <a:pt x="394" y="57"/>
                    <a:pt x="398" y="61"/>
                  </a:cubicBezTo>
                  <a:cubicBezTo>
                    <a:pt x="441" y="104"/>
                    <a:pt x="441" y="104"/>
                    <a:pt x="441" y="104"/>
                  </a:cubicBezTo>
                  <a:cubicBezTo>
                    <a:pt x="456" y="119"/>
                    <a:pt x="456" y="119"/>
                    <a:pt x="456" y="119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56" y="39"/>
                    <a:pt x="456" y="39"/>
                    <a:pt x="456" y="39"/>
                  </a:cubicBezTo>
                  <a:cubicBezTo>
                    <a:pt x="456" y="35"/>
                    <a:pt x="460" y="32"/>
                    <a:pt x="464" y="32"/>
                  </a:cubicBezTo>
                  <a:cubicBezTo>
                    <a:pt x="522" y="32"/>
                    <a:pt x="522" y="32"/>
                    <a:pt x="522" y="32"/>
                  </a:cubicBezTo>
                  <a:cubicBezTo>
                    <a:pt x="527" y="32"/>
                    <a:pt x="530" y="35"/>
                    <a:pt x="530" y="39"/>
                  </a:cubicBezTo>
                  <a:cubicBezTo>
                    <a:pt x="530" y="189"/>
                    <a:pt x="530" y="189"/>
                    <a:pt x="530" y="189"/>
                  </a:cubicBezTo>
                  <a:cubicBezTo>
                    <a:pt x="530" y="192"/>
                    <a:pt x="530" y="192"/>
                    <a:pt x="530" y="192"/>
                  </a:cubicBezTo>
                  <a:cubicBezTo>
                    <a:pt x="532" y="195"/>
                    <a:pt x="532" y="195"/>
                    <a:pt x="532" y="195"/>
                  </a:cubicBezTo>
                  <a:cubicBezTo>
                    <a:pt x="667" y="329"/>
                    <a:pt x="667" y="329"/>
                    <a:pt x="667" y="329"/>
                  </a:cubicBezTo>
                  <a:cubicBezTo>
                    <a:pt x="668" y="331"/>
                    <a:pt x="669" y="333"/>
                    <a:pt x="669" y="335"/>
                  </a:cubicBezTo>
                  <a:cubicBezTo>
                    <a:pt x="669" y="337"/>
                    <a:pt x="668" y="338"/>
                    <a:pt x="667" y="340"/>
                  </a:cubicBezTo>
                  <a:cubicBezTo>
                    <a:pt x="631" y="375"/>
                    <a:pt x="631" y="375"/>
                    <a:pt x="631" y="375"/>
                  </a:cubicBezTo>
                  <a:cubicBezTo>
                    <a:pt x="630" y="377"/>
                    <a:pt x="628" y="377"/>
                    <a:pt x="626" y="3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1593764" y="2127895"/>
            <a:ext cx="518447" cy="463072"/>
            <a:chOff x="13241338" y="2540000"/>
            <a:chExt cx="612775" cy="569913"/>
          </a:xfrm>
          <a:solidFill>
            <a:schemeClr val="bg1"/>
          </a:solidFill>
        </p:grpSpPr>
        <p:sp>
          <p:nvSpPr>
            <p:cNvPr id="190" name="Freeform 62"/>
            <p:cNvSpPr>
              <a:spLocks/>
            </p:cNvSpPr>
            <p:nvPr/>
          </p:nvSpPr>
          <p:spPr bwMode="auto">
            <a:xfrm>
              <a:off x="13412788" y="2574925"/>
              <a:ext cx="42863" cy="147638"/>
            </a:xfrm>
            <a:custGeom>
              <a:avLst/>
              <a:gdLst>
                <a:gd name="T0" fmla="*/ 11 w 16"/>
                <a:gd name="T1" fmla="*/ 54 h 54"/>
                <a:gd name="T2" fmla="*/ 16 w 16"/>
                <a:gd name="T3" fmla="*/ 54 h 54"/>
                <a:gd name="T4" fmla="*/ 16 w 16"/>
                <a:gd name="T5" fmla="*/ 53 h 54"/>
                <a:gd name="T6" fmla="*/ 9 w 16"/>
                <a:gd name="T7" fmla="*/ 0 h 54"/>
                <a:gd name="T8" fmla="*/ 8 w 16"/>
                <a:gd name="T9" fmla="*/ 0 h 54"/>
                <a:gd name="T10" fmla="*/ 3 w 16"/>
                <a:gd name="T11" fmla="*/ 0 h 54"/>
                <a:gd name="T12" fmla="*/ 1 w 16"/>
                <a:gd name="T13" fmla="*/ 3 h 54"/>
                <a:gd name="T14" fmla="*/ 8 w 16"/>
                <a:gd name="T15" fmla="*/ 52 h 54"/>
                <a:gd name="T16" fmla="*/ 11 w 1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4">
                  <a:moveTo>
                    <a:pt x="11" y="54"/>
                  </a:moveTo>
                  <a:cubicBezTo>
                    <a:pt x="16" y="54"/>
                    <a:pt x="16" y="54"/>
                    <a:pt x="16" y="54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1" y="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3"/>
                    <a:pt x="10" y="54"/>
                    <a:pt x="11" y="54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prstClr val="black"/>
                </a:solidFill>
              </a:endParaRPr>
            </a:p>
          </p:txBody>
        </p:sp>
        <p:sp>
          <p:nvSpPr>
            <p:cNvPr id="191" name="Freeform 63"/>
            <p:cNvSpPr>
              <a:spLocks noEditPoints="1"/>
            </p:cNvSpPr>
            <p:nvPr/>
          </p:nvSpPr>
          <p:spPr bwMode="auto">
            <a:xfrm>
              <a:off x="13436601" y="2563813"/>
              <a:ext cx="225425" cy="546100"/>
            </a:xfrm>
            <a:custGeom>
              <a:avLst/>
              <a:gdLst>
                <a:gd name="T0" fmla="*/ 78 w 83"/>
                <a:gd name="T1" fmla="*/ 153 h 201"/>
                <a:gd name="T2" fmla="*/ 75 w 83"/>
                <a:gd name="T3" fmla="*/ 130 h 201"/>
                <a:gd name="T4" fmla="*/ 74 w 83"/>
                <a:gd name="T5" fmla="*/ 124 h 201"/>
                <a:gd name="T6" fmla="*/ 72 w 83"/>
                <a:gd name="T7" fmla="*/ 98 h 201"/>
                <a:gd name="T8" fmla="*/ 69 w 83"/>
                <a:gd name="T9" fmla="*/ 77 h 201"/>
                <a:gd name="T10" fmla="*/ 67 w 83"/>
                <a:gd name="T11" fmla="*/ 55 h 201"/>
                <a:gd name="T12" fmla="*/ 66 w 83"/>
                <a:gd name="T13" fmla="*/ 49 h 201"/>
                <a:gd name="T14" fmla="*/ 64 w 83"/>
                <a:gd name="T15" fmla="*/ 32 h 201"/>
                <a:gd name="T16" fmla="*/ 62 w 83"/>
                <a:gd name="T17" fmla="*/ 15 h 201"/>
                <a:gd name="T18" fmla="*/ 61 w 83"/>
                <a:gd name="T19" fmla="*/ 2 h 201"/>
                <a:gd name="T20" fmla="*/ 52 w 83"/>
                <a:gd name="T21" fmla="*/ 2 h 201"/>
                <a:gd name="T22" fmla="*/ 57 w 83"/>
                <a:gd name="T23" fmla="*/ 11 h 201"/>
                <a:gd name="T24" fmla="*/ 58 w 83"/>
                <a:gd name="T25" fmla="*/ 17 h 201"/>
                <a:gd name="T26" fmla="*/ 56 w 83"/>
                <a:gd name="T27" fmla="*/ 32 h 201"/>
                <a:gd name="T28" fmla="*/ 56 w 83"/>
                <a:gd name="T29" fmla="*/ 38 h 201"/>
                <a:gd name="T30" fmla="*/ 56 w 83"/>
                <a:gd name="T31" fmla="*/ 47 h 201"/>
                <a:gd name="T32" fmla="*/ 56 w 83"/>
                <a:gd name="T33" fmla="*/ 54 h 201"/>
                <a:gd name="T34" fmla="*/ 62 w 83"/>
                <a:gd name="T35" fmla="*/ 55 h 201"/>
                <a:gd name="T36" fmla="*/ 52 w 83"/>
                <a:gd name="T37" fmla="*/ 60 h 201"/>
                <a:gd name="T38" fmla="*/ 41 w 83"/>
                <a:gd name="T39" fmla="*/ 62 h 201"/>
                <a:gd name="T40" fmla="*/ 30 w 83"/>
                <a:gd name="T41" fmla="*/ 60 h 201"/>
                <a:gd name="T42" fmla="*/ 21 w 83"/>
                <a:gd name="T43" fmla="*/ 55 h 201"/>
                <a:gd name="T44" fmla="*/ 27 w 83"/>
                <a:gd name="T45" fmla="*/ 54 h 201"/>
                <a:gd name="T46" fmla="*/ 27 w 83"/>
                <a:gd name="T47" fmla="*/ 47 h 201"/>
                <a:gd name="T48" fmla="*/ 27 w 83"/>
                <a:gd name="T49" fmla="*/ 38 h 201"/>
                <a:gd name="T50" fmla="*/ 27 w 83"/>
                <a:gd name="T51" fmla="*/ 32 h 201"/>
                <a:gd name="T52" fmla="*/ 25 w 83"/>
                <a:gd name="T53" fmla="*/ 17 h 201"/>
                <a:gd name="T54" fmla="*/ 25 w 83"/>
                <a:gd name="T55" fmla="*/ 11 h 201"/>
                <a:gd name="T56" fmla="*/ 30 w 83"/>
                <a:gd name="T57" fmla="*/ 2 h 201"/>
                <a:gd name="T58" fmla="*/ 22 w 83"/>
                <a:gd name="T59" fmla="*/ 2 h 201"/>
                <a:gd name="T60" fmla="*/ 20 w 83"/>
                <a:gd name="T61" fmla="*/ 15 h 201"/>
                <a:gd name="T62" fmla="*/ 19 w 83"/>
                <a:gd name="T63" fmla="*/ 32 h 201"/>
                <a:gd name="T64" fmla="*/ 17 w 83"/>
                <a:gd name="T65" fmla="*/ 49 h 201"/>
                <a:gd name="T66" fmla="*/ 16 w 83"/>
                <a:gd name="T67" fmla="*/ 55 h 201"/>
                <a:gd name="T68" fmla="*/ 13 w 83"/>
                <a:gd name="T69" fmla="*/ 77 h 201"/>
                <a:gd name="T70" fmla="*/ 11 w 83"/>
                <a:gd name="T71" fmla="*/ 98 h 201"/>
                <a:gd name="T72" fmla="*/ 8 w 83"/>
                <a:gd name="T73" fmla="*/ 124 h 201"/>
                <a:gd name="T74" fmla="*/ 8 w 83"/>
                <a:gd name="T75" fmla="*/ 130 h 201"/>
                <a:gd name="T76" fmla="*/ 5 w 83"/>
                <a:gd name="T77" fmla="*/ 153 h 201"/>
                <a:gd name="T78" fmla="*/ 0 w 83"/>
                <a:gd name="T79" fmla="*/ 198 h 201"/>
                <a:gd name="T80" fmla="*/ 5 w 83"/>
                <a:gd name="T81" fmla="*/ 195 h 201"/>
                <a:gd name="T82" fmla="*/ 78 w 83"/>
                <a:gd name="T83" fmla="*/ 201 h 201"/>
                <a:gd name="T84" fmla="*/ 82 w 83"/>
                <a:gd name="T85" fmla="*/ 193 h 201"/>
                <a:gd name="T86" fmla="*/ 70 w 83"/>
                <a:gd name="T87" fmla="*/ 129 h 201"/>
                <a:gd name="T88" fmla="*/ 41 w 83"/>
                <a:gd name="T89" fmla="*/ 137 h 201"/>
                <a:gd name="T90" fmla="*/ 68 w 83"/>
                <a:gd name="T91" fmla="*/ 126 h 201"/>
                <a:gd name="T92" fmla="*/ 65 w 83"/>
                <a:gd name="T93" fmla="*/ 99 h 201"/>
                <a:gd name="T94" fmla="*/ 67 w 83"/>
                <a:gd name="T95" fmla="*/ 102 h 201"/>
                <a:gd name="T96" fmla="*/ 67 w 83"/>
                <a:gd name="T97" fmla="*/ 102 h 201"/>
                <a:gd name="T98" fmla="*/ 46 w 83"/>
                <a:gd name="T99" fmla="*/ 87 h 201"/>
                <a:gd name="T100" fmla="*/ 63 w 83"/>
                <a:gd name="T101" fmla="*/ 76 h 201"/>
                <a:gd name="T102" fmla="*/ 41 w 83"/>
                <a:gd name="T103" fmla="*/ 66 h 201"/>
                <a:gd name="T104" fmla="*/ 16 w 83"/>
                <a:gd name="T105" fmla="*/ 96 h 201"/>
                <a:gd name="T106" fmla="*/ 37 w 83"/>
                <a:gd name="T107" fmla="*/ 112 h 201"/>
                <a:gd name="T108" fmla="*/ 12 w 83"/>
                <a:gd name="T109" fmla="*/ 129 h 201"/>
                <a:gd name="T110" fmla="*/ 12 w 83"/>
                <a:gd name="T111" fmla="*/ 129 h 201"/>
                <a:gd name="T112" fmla="*/ 38 w 83"/>
                <a:gd name="T113" fmla="*/ 172 h 201"/>
                <a:gd name="T114" fmla="*/ 41 w 83"/>
                <a:gd name="T115" fmla="*/ 141 h 201"/>
                <a:gd name="T116" fmla="*/ 12 w 83"/>
                <a:gd name="T117" fmla="*/ 152 h 201"/>
                <a:gd name="T118" fmla="*/ 77 w 83"/>
                <a:gd name="T119" fmla="*/ 19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" h="201">
                  <a:moveTo>
                    <a:pt x="82" y="193"/>
                  </a:moveTo>
                  <a:cubicBezTo>
                    <a:pt x="78" y="155"/>
                    <a:pt x="78" y="155"/>
                    <a:pt x="78" y="155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7" y="149"/>
                    <a:pt x="77" y="149"/>
                    <a:pt x="77" y="149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4" y="2"/>
                    <a:pt x="55" y="3"/>
                    <a:pt x="56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7"/>
                    <a:pt x="55" y="59"/>
                    <a:pt x="53" y="60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1" y="61"/>
                    <a:pt x="50" y="61"/>
                    <a:pt x="48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3" y="61"/>
                    <a:pt x="32" y="61"/>
                    <a:pt x="30" y="60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7"/>
                    <a:pt x="27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3"/>
                    <a:pt x="29" y="2"/>
                    <a:pt x="30" y="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6" y="149"/>
                    <a:pt x="6" y="149"/>
                    <a:pt x="6" y="149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1" y="193"/>
                    <a:pt x="1" y="193"/>
                    <a:pt x="1" y="193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78" y="195"/>
                    <a:pt x="78" y="195"/>
                    <a:pt x="78" y="195"/>
                  </a:cubicBezTo>
                  <a:cubicBezTo>
                    <a:pt x="78" y="201"/>
                    <a:pt x="78" y="201"/>
                    <a:pt x="78" y="201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82" y="198"/>
                    <a:pt x="82" y="198"/>
                    <a:pt x="82" y="198"/>
                  </a:cubicBezTo>
                  <a:lnTo>
                    <a:pt x="82" y="193"/>
                  </a:lnTo>
                  <a:close/>
                  <a:moveTo>
                    <a:pt x="73" y="149"/>
                  </a:moveTo>
                  <a:cubicBezTo>
                    <a:pt x="46" y="139"/>
                    <a:pt x="46" y="139"/>
                    <a:pt x="46" y="139"/>
                  </a:cubicBezTo>
                  <a:cubicBezTo>
                    <a:pt x="70" y="129"/>
                    <a:pt x="70" y="129"/>
                    <a:pt x="70" y="129"/>
                  </a:cubicBezTo>
                  <a:lnTo>
                    <a:pt x="73" y="149"/>
                  </a:lnTo>
                  <a:close/>
                  <a:moveTo>
                    <a:pt x="68" y="126"/>
                  </a:moveTo>
                  <a:cubicBezTo>
                    <a:pt x="41" y="137"/>
                    <a:pt x="41" y="137"/>
                    <a:pt x="41" y="137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41" y="114"/>
                    <a:pt x="41" y="114"/>
                    <a:pt x="41" y="114"/>
                  </a:cubicBezTo>
                  <a:lnTo>
                    <a:pt x="68" y="126"/>
                  </a:lnTo>
                  <a:close/>
                  <a:moveTo>
                    <a:pt x="18" y="99"/>
                  </a:moveTo>
                  <a:cubicBezTo>
                    <a:pt x="41" y="89"/>
                    <a:pt x="41" y="89"/>
                    <a:pt x="41" y="89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41" y="110"/>
                    <a:pt x="41" y="110"/>
                    <a:pt x="41" y="110"/>
                  </a:cubicBezTo>
                  <a:lnTo>
                    <a:pt x="18" y="99"/>
                  </a:lnTo>
                  <a:close/>
                  <a:moveTo>
                    <a:pt x="67" y="102"/>
                  </a:moveTo>
                  <a:cubicBezTo>
                    <a:pt x="70" y="123"/>
                    <a:pt x="70" y="123"/>
                    <a:pt x="70" y="123"/>
                  </a:cubicBezTo>
                  <a:cubicBezTo>
                    <a:pt x="46" y="112"/>
                    <a:pt x="46" y="112"/>
                    <a:pt x="46" y="112"/>
                  </a:cubicBezTo>
                  <a:lnTo>
                    <a:pt x="67" y="102"/>
                  </a:lnTo>
                  <a:close/>
                  <a:moveTo>
                    <a:pt x="65" y="79"/>
                  </a:moveTo>
                  <a:cubicBezTo>
                    <a:pt x="67" y="96"/>
                    <a:pt x="67" y="96"/>
                    <a:pt x="67" y="96"/>
                  </a:cubicBezTo>
                  <a:cubicBezTo>
                    <a:pt x="46" y="87"/>
                    <a:pt x="46" y="87"/>
                    <a:pt x="46" y="87"/>
                  </a:cubicBezTo>
                  <a:lnTo>
                    <a:pt x="65" y="79"/>
                  </a:lnTo>
                  <a:close/>
                  <a:moveTo>
                    <a:pt x="41" y="66"/>
                  </a:moveTo>
                  <a:cubicBezTo>
                    <a:pt x="63" y="76"/>
                    <a:pt x="63" y="76"/>
                    <a:pt x="63" y="76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0" y="76"/>
                    <a:pt x="20" y="76"/>
                    <a:pt x="20" y="76"/>
                  </a:cubicBezTo>
                  <a:lnTo>
                    <a:pt x="41" y="66"/>
                  </a:lnTo>
                  <a:close/>
                  <a:moveTo>
                    <a:pt x="18" y="79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16" y="96"/>
                    <a:pt x="16" y="96"/>
                    <a:pt x="16" y="96"/>
                  </a:cubicBezTo>
                  <a:lnTo>
                    <a:pt x="18" y="79"/>
                  </a:lnTo>
                  <a:close/>
                  <a:moveTo>
                    <a:pt x="16" y="102"/>
                  </a:moveTo>
                  <a:cubicBezTo>
                    <a:pt x="37" y="112"/>
                    <a:pt x="37" y="112"/>
                    <a:pt x="37" y="112"/>
                  </a:cubicBezTo>
                  <a:cubicBezTo>
                    <a:pt x="13" y="123"/>
                    <a:pt x="13" y="123"/>
                    <a:pt x="13" y="123"/>
                  </a:cubicBezTo>
                  <a:lnTo>
                    <a:pt x="16" y="102"/>
                  </a:lnTo>
                  <a:close/>
                  <a:moveTo>
                    <a:pt x="12" y="129"/>
                  </a:moveTo>
                  <a:cubicBezTo>
                    <a:pt x="37" y="139"/>
                    <a:pt x="37" y="139"/>
                    <a:pt x="37" y="13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2" y="129"/>
                  </a:lnTo>
                  <a:close/>
                  <a:moveTo>
                    <a:pt x="6" y="190"/>
                  </a:moveTo>
                  <a:cubicBezTo>
                    <a:pt x="10" y="155"/>
                    <a:pt x="10" y="155"/>
                    <a:pt x="10" y="155"/>
                  </a:cubicBezTo>
                  <a:cubicBezTo>
                    <a:pt x="38" y="172"/>
                    <a:pt x="38" y="172"/>
                    <a:pt x="38" y="172"/>
                  </a:cubicBezTo>
                  <a:lnTo>
                    <a:pt x="6" y="190"/>
                  </a:lnTo>
                  <a:close/>
                  <a:moveTo>
                    <a:pt x="12" y="152"/>
                  </a:moveTo>
                  <a:cubicBezTo>
                    <a:pt x="41" y="141"/>
                    <a:pt x="41" y="141"/>
                    <a:pt x="41" y="141"/>
                  </a:cubicBezTo>
                  <a:cubicBezTo>
                    <a:pt x="71" y="152"/>
                    <a:pt x="71" y="152"/>
                    <a:pt x="71" y="152"/>
                  </a:cubicBezTo>
                  <a:cubicBezTo>
                    <a:pt x="41" y="170"/>
                    <a:pt x="41" y="170"/>
                    <a:pt x="41" y="170"/>
                  </a:cubicBezTo>
                  <a:lnTo>
                    <a:pt x="12" y="152"/>
                  </a:lnTo>
                  <a:close/>
                  <a:moveTo>
                    <a:pt x="45" y="172"/>
                  </a:moveTo>
                  <a:cubicBezTo>
                    <a:pt x="73" y="155"/>
                    <a:pt x="73" y="155"/>
                    <a:pt x="73" y="155"/>
                  </a:cubicBezTo>
                  <a:cubicBezTo>
                    <a:pt x="77" y="190"/>
                    <a:pt x="77" y="190"/>
                    <a:pt x="77" y="190"/>
                  </a:cubicBezTo>
                  <a:lnTo>
                    <a:pt x="45" y="172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prstClr val="black"/>
                </a:solidFill>
              </a:endParaRPr>
            </a:p>
          </p:txBody>
        </p:sp>
        <p:sp>
          <p:nvSpPr>
            <p:cNvPr id="192" name="Freeform 64"/>
            <p:cNvSpPr>
              <a:spLocks/>
            </p:cNvSpPr>
            <p:nvPr/>
          </p:nvSpPr>
          <p:spPr bwMode="auto">
            <a:xfrm>
              <a:off x="13520738" y="2574925"/>
              <a:ext cx="57150" cy="147638"/>
            </a:xfrm>
            <a:custGeom>
              <a:avLst/>
              <a:gdLst>
                <a:gd name="T0" fmla="*/ 4 w 21"/>
                <a:gd name="T1" fmla="*/ 54 h 54"/>
                <a:gd name="T2" fmla="*/ 17 w 21"/>
                <a:gd name="T3" fmla="*/ 54 h 54"/>
                <a:gd name="T4" fmla="*/ 21 w 21"/>
                <a:gd name="T5" fmla="*/ 51 h 54"/>
                <a:gd name="T6" fmla="*/ 21 w 21"/>
                <a:gd name="T7" fmla="*/ 2 h 54"/>
                <a:gd name="T8" fmla="*/ 17 w 21"/>
                <a:gd name="T9" fmla="*/ 0 h 54"/>
                <a:gd name="T10" fmla="*/ 4 w 21"/>
                <a:gd name="T11" fmla="*/ 0 h 54"/>
                <a:gd name="T12" fmla="*/ 0 w 21"/>
                <a:gd name="T13" fmla="*/ 2 h 54"/>
                <a:gd name="T14" fmla="*/ 0 w 21"/>
                <a:gd name="T15" fmla="*/ 51 h 54"/>
                <a:gd name="T16" fmla="*/ 4 w 21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54">
                  <a:moveTo>
                    <a:pt x="4" y="54"/>
                  </a:moveTo>
                  <a:cubicBezTo>
                    <a:pt x="17" y="54"/>
                    <a:pt x="17" y="54"/>
                    <a:pt x="17" y="54"/>
                  </a:cubicBezTo>
                  <a:cubicBezTo>
                    <a:pt x="19" y="54"/>
                    <a:pt x="21" y="53"/>
                    <a:pt x="21" y="5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3"/>
                    <a:pt x="2" y="54"/>
                    <a:pt x="4" y="54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prstClr val="black"/>
                </a:solidFill>
              </a:endParaRPr>
            </a:p>
          </p:txBody>
        </p:sp>
        <p:sp>
          <p:nvSpPr>
            <p:cNvPr id="193" name="Freeform 65"/>
            <p:cNvSpPr>
              <a:spLocks/>
            </p:cNvSpPr>
            <p:nvPr/>
          </p:nvSpPr>
          <p:spPr bwMode="auto">
            <a:xfrm>
              <a:off x="13336588" y="2566988"/>
              <a:ext cx="68263" cy="182563"/>
            </a:xfrm>
            <a:custGeom>
              <a:avLst/>
              <a:gdLst>
                <a:gd name="T0" fmla="*/ 3 w 25"/>
                <a:gd name="T1" fmla="*/ 30 h 67"/>
                <a:gd name="T2" fmla="*/ 16 w 25"/>
                <a:gd name="T3" fmla="*/ 2 h 67"/>
                <a:gd name="T4" fmla="*/ 15 w 25"/>
                <a:gd name="T5" fmla="*/ 1 h 67"/>
                <a:gd name="T6" fmla="*/ 14 w 25"/>
                <a:gd name="T7" fmla="*/ 0 h 67"/>
                <a:gd name="T8" fmla="*/ 13 w 25"/>
                <a:gd name="T9" fmla="*/ 1 h 67"/>
                <a:gd name="T10" fmla="*/ 0 w 25"/>
                <a:gd name="T11" fmla="*/ 30 h 67"/>
                <a:gd name="T12" fmla="*/ 23 w 25"/>
                <a:gd name="T13" fmla="*/ 67 h 67"/>
                <a:gd name="T14" fmla="*/ 24 w 25"/>
                <a:gd name="T15" fmla="*/ 67 h 67"/>
                <a:gd name="T16" fmla="*/ 25 w 25"/>
                <a:gd name="T17" fmla="*/ 66 h 67"/>
                <a:gd name="T18" fmla="*/ 25 w 25"/>
                <a:gd name="T19" fmla="*/ 65 h 67"/>
                <a:gd name="T20" fmla="*/ 3 w 25"/>
                <a:gd name="T21" fmla="*/ 3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67">
                  <a:moveTo>
                    <a:pt x="3" y="30"/>
                  </a:moveTo>
                  <a:cubicBezTo>
                    <a:pt x="3" y="19"/>
                    <a:pt x="8" y="10"/>
                    <a:pt x="16" y="2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5" y="9"/>
                    <a:pt x="0" y="19"/>
                    <a:pt x="0" y="30"/>
                  </a:cubicBezTo>
                  <a:cubicBezTo>
                    <a:pt x="0" y="44"/>
                    <a:pt x="9" y="58"/>
                    <a:pt x="23" y="67"/>
                  </a:cubicBezTo>
                  <a:cubicBezTo>
                    <a:pt x="23" y="67"/>
                    <a:pt x="23" y="67"/>
                    <a:pt x="24" y="67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5"/>
                  </a:cubicBezTo>
                  <a:cubicBezTo>
                    <a:pt x="11" y="57"/>
                    <a:pt x="3" y="44"/>
                    <a:pt x="3" y="3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prstClr val="black"/>
                </a:solidFill>
              </a:endParaRPr>
            </a:p>
          </p:txBody>
        </p:sp>
        <p:sp>
          <p:nvSpPr>
            <p:cNvPr id="194" name="Freeform 66"/>
            <p:cNvSpPr>
              <a:spLocks/>
            </p:cNvSpPr>
            <p:nvPr/>
          </p:nvSpPr>
          <p:spPr bwMode="auto">
            <a:xfrm>
              <a:off x="13241338" y="2540000"/>
              <a:ext cx="92075" cy="255588"/>
            </a:xfrm>
            <a:custGeom>
              <a:avLst/>
              <a:gdLst>
                <a:gd name="T0" fmla="*/ 3 w 34"/>
                <a:gd name="T1" fmla="*/ 40 h 94"/>
                <a:gd name="T2" fmla="*/ 19 w 34"/>
                <a:gd name="T3" fmla="*/ 2 h 94"/>
                <a:gd name="T4" fmla="*/ 18 w 34"/>
                <a:gd name="T5" fmla="*/ 1 h 94"/>
                <a:gd name="T6" fmla="*/ 17 w 34"/>
                <a:gd name="T7" fmla="*/ 0 h 94"/>
                <a:gd name="T8" fmla="*/ 16 w 34"/>
                <a:gd name="T9" fmla="*/ 1 h 94"/>
                <a:gd name="T10" fmla="*/ 0 w 34"/>
                <a:gd name="T11" fmla="*/ 40 h 94"/>
                <a:gd name="T12" fmla="*/ 32 w 34"/>
                <a:gd name="T13" fmla="*/ 93 h 94"/>
                <a:gd name="T14" fmla="*/ 32 w 34"/>
                <a:gd name="T15" fmla="*/ 93 h 94"/>
                <a:gd name="T16" fmla="*/ 33 w 34"/>
                <a:gd name="T17" fmla="*/ 93 h 94"/>
                <a:gd name="T18" fmla="*/ 34 w 34"/>
                <a:gd name="T19" fmla="*/ 93 h 94"/>
                <a:gd name="T20" fmla="*/ 34 w 34"/>
                <a:gd name="T21" fmla="*/ 92 h 94"/>
                <a:gd name="T22" fmla="*/ 3 w 34"/>
                <a:gd name="T23" fmla="*/ 4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94">
                  <a:moveTo>
                    <a:pt x="3" y="40"/>
                  </a:moveTo>
                  <a:cubicBezTo>
                    <a:pt x="3" y="26"/>
                    <a:pt x="9" y="13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6" y="12"/>
                    <a:pt x="0" y="26"/>
                    <a:pt x="0" y="40"/>
                  </a:cubicBezTo>
                  <a:cubicBezTo>
                    <a:pt x="0" y="60"/>
                    <a:pt x="12" y="79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4"/>
                    <a:pt x="33" y="94"/>
                    <a:pt x="33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15" y="79"/>
                    <a:pt x="3" y="60"/>
                    <a:pt x="3" y="4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prstClr val="black"/>
                </a:solidFill>
              </a:endParaRPr>
            </a:p>
          </p:txBody>
        </p:sp>
        <p:sp>
          <p:nvSpPr>
            <p:cNvPr id="195" name="Freeform 68"/>
            <p:cNvSpPr>
              <a:spLocks/>
            </p:cNvSpPr>
            <p:nvPr/>
          </p:nvSpPr>
          <p:spPr bwMode="auto">
            <a:xfrm>
              <a:off x="13450888" y="2582863"/>
              <a:ext cx="31750" cy="17463"/>
            </a:xfrm>
            <a:custGeom>
              <a:avLst/>
              <a:gdLst>
                <a:gd name="T0" fmla="*/ 18 w 20"/>
                <a:gd name="T1" fmla="*/ 4 h 11"/>
                <a:gd name="T2" fmla="*/ 20 w 20"/>
                <a:gd name="T3" fmla="*/ 0 h 11"/>
                <a:gd name="T4" fmla="*/ 0 w 20"/>
                <a:gd name="T5" fmla="*/ 9 h 11"/>
                <a:gd name="T6" fmla="*/ 1 w 20"/>
                <a:gd name="T7" fmla="*/ 11 h 11"/>
                <a:gd name="T8" fmla="*/ 18 w 20"/>
                <a:gd name="T9" fmla="*/ 4 h 11"/>
                <a:gd name="T10" fmla="*/ 18 w 20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1">
                  <a:moveTo>
                    <a:pt x="18" y="4"/>
                  </a:moveTo>
                  <a:lnTo>
                    <a:pt x="20" y="0"/>
                  </a:lnTo>
                  <a:lnTo>
                    <a:pt x="0" y="9"/>
                  </a:lnTo>
                  <a:lnTo>
                    <a:pt x="1" y="11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prstClr val="black"/>
                </a:solidFill>
              </a:endParaRPr>
            </a:p>
          </p:txBody>
        </p:sp>
        <p:sp>
          <p:nvSpPr>
            <p:cNvPr id="196" name="Freeform 69"/>
            <p:cNvSpPr>
              <a:spLocks/>
            </p:cNvSpPr>
            <p:nvPr/>
          </p:nvSpPr>
          <p:spPr bwMode="auto">
            <a:xfrm>
              <a:off x="13463588" y="2684463"/>
              <a:ext cx="6350" cy="7938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1 h 5"/>
                <a:gd name="T4" fmla="*/ 0 w 4"/>
                <a:gd name="T5" fmla="*/ 0 h 5"/>
                <a:gd name="T6" fmla="*/ 0 w 4"/>
                <a:gd name="T7" fmla="*/ 3 h 5"/>
                <a:gd name="T8" fmla="*/ 4 w 4"/>
                <a:gd name="T9" fmla="*/ 5 h 5"/>
                <a:gd name="T10" fmla="*/ 4 w 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prstClr val="black"/>
                </a:solidFill>
              </a:endParaRPr>
            </a:p>
          </p:txBody>
        </p:sp>
        <p:sp>
          <p:nvSpPr>
            <p:cNvPr id="197" name="Freeform 70"/>
            <p:cNvSpPr>
              <a:spLocks/>
            </p:cNvSpPr>
            <p:nvPr/>
          </p:nvSpPr>
          <p:spPr bwMode="auto">
            <a:xfrm>
              <a:off x="13639804" y="2574925"/>
              <a:ext cx="42863" cy="147638"/>
            </a:xfrm>
            <a:custGeom>
              <a:avLst/>
              <a:gdLst>
                <a:gd name="T0" fmla="*/ 14 w 16"/>
                <a:gd name="T1" fmla="*/ 0 h 54"/>
                <a:gd name="T2" fmla="*/ 9 w 16"/>
                <a:gd name="T3" fmla="*/ 0 h 54"/>
                <a:gd name="T4" fmla="*/ 8 w 16"/>
                <a:gd name="T5" fmla="*/ 0 h 54"/>
                <a:gd name="T6" fmla="*/ 0 w 16"/>
                <a:gd name="T7" fmla="*/ 53 h 54"/>
                <a:gd name="T8" fmla="*/ 1 w 16"/>
                <a:gd name="T9" fmla="*/ 54 h 54"/>
                <a:gd name="T10" fmla="*/ 6 w 16"/>
                <a:gd name="T11" fmla="*/ 54 h 54"/>
                <a:gd name="T12" fmla="*/ 9 w 16"/>
                <a:gd name="T13" fmla="*/ 52 h 54"/>
                <a:gd name="T14" fmla="*/ 16 w 16"/>
                <a:gd name="T15" fmla="*/ 3 h 54"/>
                <a:gd name="T16" fmla="*/ 14 w 16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4"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" y="53"/>
                    <a:pt x="1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4"/>
                    <a:pt x="9" y="53"/>
                    <a:pt x="9" y="5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5" y="0"/>
                    <a:pt x="14" y="0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prstClr val="black"/>
                </a:solidFill>
              </a:endParaRPr>
            </a:p>
          </p:txBody>
        </p:sp>
        <p:sp>
          <p:nvSpPr>
            <p:cNvPr id="198" name="Freeform 71"/>
            <p:cNvSpPr>
              <a:spLocks/>
            </p:cNvSpPr>
            <p:nvPr/>
          </p:nvSpPr>
          <p:spPr bwMode="auto">
            <a:xfrm>
              <a:off x="13693776" y="2566988"/>
              <a:ext cx="68263" cy="182563"/>
            </a:xfrm>
            <a:custGeom>
              <a:avLst/>
              <a:gdLst>
                <a:gd name="T0" fmla="*/ 12 w 25"/>
                <a:gd name="T1" fmla="*/ 1 h 67"/>
                <a:gd name="T2" fmla="*/ 11 w 25"/>
                <a:gd name="T3" fmla="*/ 0 h 67"/>
                <a:gd name="T4" fmla="*/ 9 w 25"/>
                <a:gd name="T5" fmla="*/ 1 h 67"/>
                <a:gd name="T6" fmla="*/ 9 w 25"/>
                <a:gd name="T7" fmla="*/ 2 h 67"/>
                <a:gd name="T8" fmla="*/ 22 w 25"/>
                <a:gd name="T9" fmla="*/ 30 h 67"/>
                <a:gd name="T10" fmla="*/ 0 w 25"/>
                <a:gd name="T11" fmla="*/ 65 h 67"/>
                <a:gd name="T12" fmla="*/ 0 w 25"/>
                <a:gd name="T13" fmla="*/ 66 h 67"/>
                <a:gd name="T14" fmla="*/ 1 w 25"/>
                <a:gd name="T15" fmla="*/ 67 h 67"/>
                <a:gd name="T16" fmla="*/ 2 w 25"/>
                <a:gd name="T17" fmla="*/ 67 h 67"/>
                <a:gd name="T18" fmla="*/ 25 w 25"/>
                <a:gd name="T19" fmla="*/ 30 h 67"/>
                <a:gd name="T20" fmla="*/ 12 w 25"/>
                <a:gd name="T21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67">
                  <a:moveTo>
                    <a:pt x="1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17" y="10"/>
                    <a:pt x="22" y="19"/>
                    <a:pt x="22" y="30"/>
                  </a:cubicBezTo>
                  <a:cubicBezTo>
                    <a:pt x="22" y="44"/>
                    <a:pt x="13" y="57"/>
                    <a:pt x="0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2" y="67"/>
                    <a:pt x="2" y="67"/>
                  </a:cubicBezTo>
                  <a:cubicBezTo>
                    <a:pt x="16" y="58"/>
                    <a:pt x="25" y="44"/>
                    <a:pt x="25" y="30"/>
                  </a:cubicBezTo>
                  <a:cubicBezTo>
                    <a:pt x="25" y="19"/>
                    <a:pt x="20" y="9"/>
                    <a:pt x="12" y="1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prstClr val="black"/>
                </a:solidFill>
              </a:endParaRPr>
            </a:p>
          </p:txBody>
        </p:sp>
        <p:sp>
          <p:nvSpPr>
            <p:cNvPr id="199" name="Freeform 72"/>
            <p:cNvSpPr>
              <a:spLocks/>
            </p:cNvSpPr>
            <p:nvPr/>
          </p:nvSpPr>
          <p:spPr bwMode="auto">
            <a:xfrm>
              <a:off x="13762038" y="2540000"/>
              <a:ext cx="92075" cy="255588"/>
            </a:xfrm>
            <a:custGeom>
              <a:avLst/>
              <a:gdLst>
                <a:gd name="T0" fmla="*/ 19 w 34"/>
                <a:gd name="T1" fmla="*/ 1 h 94"/>
                <a:gd name="T2" fmla="*/ 18 w 34"/>
                <a:gd name="T3" fmla="*/ 0 h 94"/>
                <a:gd name="T4" fmla="*/ 16 w 34"/>
                <a:gd name="T5" fmla="*/ 1 h 94"/>
                <a:gd name="T6" fmla="*/ 16 w 34"/>
                <a:gd name="T7" fmla="*/ 2 h 94"/>
                <a:gd name="T8" fmla="*/ 31 w 34"/>
                <a:gd name="T9" fmla="*/ 40 h 94"/>
                <a:gd name="T10" fmla="*/ 1 w 34"/>
                <a:gd name="T11" fmla="*/ 92 h 94"/>
                <a:gd name="T12" fmla="*/ 1 w 34"/>
                <a:gd name="T13" fmla="*/ 93 h 94"/>
                <a:gd name="T14" fmla="*/ 2 w 34"/>
                <a:gd name="T15" fmla="*/ 93 h 94"/>
                <a:gd name="T16" fmla="*/ 3 w 34"/>
                <a:gd name="T17" fmla="*/ 93 h 94"/>
                <a:gd name="T18" fmla="*/ 3 w 34"/>
                <a:gd name="T19" fmla="*/ 93 h 94"/>
                <a:gd name="T20" fmla="*/ 34 w 34"/>
                <a:gd name="T21" fmla="*/ 40 h 94"/>
                <a:gd name="T22" fmla="*/ 19 w 34"/>
                <a:gd name="T23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94">
                  <a:moveTo>
                    <a:pt x="19" y="1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26" y="13"/>
                    <a:pt x="31" y="26"/>
                    <a:pt x="31" y="40"/>
                  </a:cubicBezTo>
                  <a:cubicBezTo>
                    <a:pt x="31" y="60"/>
                    <a:pt x="20" y="79"/>
                    <a:pt x="1" y="92"/>
                  </a:cubicBezTo>
                  <a:cubicBezTo>
                    <a:pt x="0" y="92"/>
                    <a:pt x="0" y="92"/>
                    <a:pt x="1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4"/>
                    <a:pt x="2" y="94"/>
                    <a:pt x="3" y="93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23" y="79"/>
                    <a:pt x="34" y="60"/>
                    <a:pt x="34" y="40"/>
                  </a:cubicBezTo>
                  <a:cubicBezTo>
                    <a:pt x="34" y="26"/>
                    <a:pt x="29" y="12"/>
                    <a:pt x="19" y="1"/>
                  </a:cubicBez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prstClr val="black"/>
                </a:solidFill>
              </a:endParaRPr>
            </a:p>
          </p:txBody>
        </p:sp>
        <p:sp>
          <p:nvSpPr>
            <p:cNvPr id="200" name="Freeform 74"/>
            <p:cNvSpPr>
              <a:spLocks/>
            </p:cNvSpPr>
            <p:nvPr/>
          </p:nvSpPr>
          <p:spPr bwMode="auto">
            <a:xfrm>
              <a:off x="13615988" y="2582863"/>
              <a:ext cx="30163" cy="17463"/>
            </a:xfrm>
            <a:custGeom>
              <a:avLst/>
              <a:gdLst>
                <a:gd name="T0" fmla="*/ 19 w 19"/>
                <a:gd name="T1" fmla="*/ 11 h 11"/>
                <a:gd name="T2" fmla="*/ 19 w 19"/>
                <a:gd name="T3" fmla="*/ 9 h 11"/>
                <a:gd name="T4" fmla="*/ 0 w 19"/>
                <a:gd name="T5" fmla="*/ 0 h 11"/>
                <a:gd name="T6" fmla="*/ 0 w 19"/>
                <a:gd name="T7" fmla="*/ 4 h 11"/>
                <a:gd name="T8" fmla="*/ 19 w 19"/>
                <a:gd name="T9" fmla="*/ 11 h 11"/>
                <a:gd name="T10" fmla="*/ 19 w 19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19" y="11"/>
                  </a:moveTo>
                  <a:lnTo>
                    <a:pt x="19" y="9"/>
                  </a:lnTo>
                  <a:lnTo>
                    <a:pt x="0" y="0"/>
                  </a:lnTo>
                  <a:lnTo>
                    <a:pt x="0" y="4"/>
                  </a:lnTo>
                  <a:lnTo>
                    <a:pt x="19" y="11"/>
                  </a:lnTo>
                  <a:lnTo>
                    <a:pt x="19" y="11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prstClr val="black"/>
                </a:solidFill>
              </a:endParaRPr>
            </a:p>
          </p:txBody>
        </p:sp>
        <p:sp>
          <p:nvSpPr>
            <p:cNvPr id="201" name="Freeform 75"/>
            <p:cNvSpPr>
              <a:spLocks/>
            </p:cNvSpPr>
            <p:nvPr/>
          </p:nvSpPr>
          <p:spPr bwMode="auto">
            <a:xfrm>
              <a:off x="13627101" y="2684463"/>
              <a:ext cx="7938" cy="7938"/>
            </a:xfrm>
            <a:custGeom>
              <a:avLst/>
              <a:gdLst>
                <a:gd name="T0" fmla="*/ 3 w 5"/>
                <a:gd name="T1" fmla="*/ 3 h 5"/>
                <a:gd name="T2" fmla="*/ 5 w 5"/>
                <a:gd name="T3" fmla="*/ 0 h 5"/>
                <a:gd name="T4" fmla="*/ 0 w 5"/>
                <a:gd name="T5" fmla="*/ 1 h 5"/>
                <a:gd name="T6" fmla="*/ 1 w 5"/>
                <a:gd name="T7" fmla="*/ 5 h 5"/>
                <a:gd name="T8" fmla="*/ 3 w 5"/>
                <a:gd name="T9" fmla="*/ 3 h 5"/>
                <a:gd name="T10" fmla="*/ 3 w 5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3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prstClr val="black"/>
                </a:solidFill>
              </a:endParaRPr>
            </a:p>
          </p:txBody>
        </p:sp>
      </p:grpSp>
      <p:sp>
        <p:nvSpPr>
          <p:cNvPr id="246" name="Freeform 36"/>
          <p:cNvSpPr>
            <a:spLocks noEditPoints="1"/>
          </p:cNvSpPr>
          <p:nvPr/>
        </p:nvSpPr>
        <p:spPr bwMode="auto">
          <a:xfrm>
            <a:off x="747995" y="2752490"/>
            <a:ext cx="546455" cy="386167"/>
          </a:xfrm>
          <a:custGeom>
            <a:avLst/>
            <a:gdLst>
              <a:gd name="T0" fmla="*/ 56 w 269"/>
              <a:gd name="T1" fmla="*/ 10 h 196"/>
              <a:gd name="T2" fmla="*/ 212 w 269"/>
              <a:gd name="T3" fmla="*/ 10 h 196"/>
              <a:gd name="T4" fmla="*/ 212 w 269"/>
              <a:gd name="T5" fmla="*/ 114 h 196"/>
              <a:gd name="T6" fmla="*/ 56 w 269"/>
              <a:gd name="T7" fmla="*/ 114 h 196"/>
              <a:gd name="T8" fmla="*/ 56 w 269"/>
              <a:gd name="T9" fmla="*/ 10 h 196"/>
              <a:gd name="T10" fmla="*/ 47 w 269"/>
              <a:gd name="T11" fmla="*/ 123 h 196"/>
              <a:gd name="T12" fmla="*/ 222 w 269"/>
              <a:gd name="T13" fmla="*/ 123 h 196"/>
              <a:gd name="T14" fmla="*/ 222 w 269"/>
              <a:gd name="T15" fmla="*/ 0 h 196"/>
              <a:gd name="T16" fmla="*/ 47 w 269"/>
              <a:gd name="T17" fmla="*/ 0 h 196"/>
              <a:gd name="T18" fmla="*/ 47 w 269"/>
              <a:gd name="T19" fmla="*/ 123 h 196"/>
              <a:gd name="T20" fmla="*/ 236 w 269"/>
              <a:gd name="T21" fmla="*/ 166 h 196"/>
              <a:gd name="T22" fmla="*/ 241 w 269"/>
              <a:gd name="T23" fmla="*/ 173 h 196"/>
              <a:gd name="T24" fmla="*/ 30 w 269"/>
              <a:gd name="T25" fmla="*/ 173 h 196"/>
              <a:gd name="T26" fmla="*/ 33 w 269"/>
              <a:gd name="T27" fmla="*/ 166 h 196"/>
              <a:gd name="T28" fmla="*/ 236 w 269"/>
              <a:gd name="T29" fmla="*/ 166 h 196"/>
              <a:gd name="T30" fmla="*/ 234 w 269"/>
              <a:gd name="T31" fmla="*/ 161 h 196"/>
              <a:gd name="T32" fmla="*/ 35 w 269"/>
              <a:gd name="T33" fmla="*/ 161 h 196"/>
              <a:gd name="T34" fmla="*/ 40 w 269"/>
              <a:gd name="T35" fmla="*/ 156 h 196"/>
              <a:gd name="T36" fmla="*/ 229 w 269"/>
              <a:gd name="T37" fmla="*/ 156 h 196"/>
              <a:gd name="T38" fmla="*/ 234 w 269"/>
              <a:gd name="T39" fmla="*/ 161 h 196"/>
              <a:gd name="T40" fmla="*/ 226 w 269"/>
              <a:gd name="T41" fmla="*/ 152 h 196"/>
              <a:gd name="T42" fmla="*/ 42 w 269"/>
              <a:gd name="T43" fmla="*/ 152 h 196"/>
              <a:gd name="T44" fmla="*/ 47 w 269"/>
              <a:gd name="T45" fmla="*/ 147 h 196"/>
              <a:gd name="T46" fmla="*/ 224 w 269"/>
              <a:gd name="T47" fmla="*/ 147 h 196"/>
              <a:gd name="T48" fmla="*/ 226 w 269"/>
              <a:gd name="T49" fmla="*/ 152 h 196"/>
              <a:gd name="T50" fmla="*/ 222 w 269"/>
              <a:gd name="T51" fmla="*/ 142 h 196"/>
              <a:gd name="T52" fmla="*/ 47 w 269"/>
              <a:gd name="T53" fmla="*/ 142 h 196"/>
              <a:gd name="T54" fmla="*/ 52 w 269"/>
              <a:gd name="T55" fmla="*/ 137 h 196"/>
              <a:gd name="T56" fmla="*/ 219 w 269"/>
              <a:gd name="T57" fmla="*/ 137 h 196"/>
              <a:gd name="T58" fmla="*/ 222 w 269"/>
              <a:gd name="T59" fmla="*/ 142 h 196"/>
              <a:gd name="T60" fmla="*/ 118 w 269"/>
              <a:gd name="T61" fmla="*/ 189 h 196"/>
              <a:gd name="T62" fmla="*/ 118 w 269"/>
              <a:gd name="T63" fmla="*/ 187 h 196"/>
              <a:gd name="T64" fmla="*/ 134 w 269"/>
              <a:gd name="T65" fmla="*/ 187 h 196"/>
              <a:gd name="T66" fmla="*/ 134 w 269"/>
              <a:gd name="T67" fmla="*/ 189 h 196"/>
              <a:gd name="T68" fmla="*/ 118 w 269"/>
              <a:gd name="T69" fmla="*/ 189 h 196"/>
              <a:gd name="T70" fmla="*/ 118 w 269"/>
              <a:gd name="T71" fmla="*/ 187 h 196"/>
              <a:gd name="T72" fmla="*/ 120 w 269"/>
              <a:gd name="T73" fmla="*/ 178 h 196"/>
              <a:gd name="T74" fmla="*/ 149 w 269"/>
              <a:gd name="T75" fmla="*/ 178 h 196"/>
              <a:gd name="T76" fmla="*/ 151 w 269"/>
              <a:gd name="T77" fmla="*/ 187 h 196"/>
              <a:gd name="T78" fmla="*/ 118 w 269"/>
              <a:gd name="T79" fmla="*/ 187 h 196"/>
              <a:gd name="T80" fmla="*/ 134 w 269"/>
              <a:gd name="T81" fmla="*/ 187 h 196"/>
              <a:gd name="T82" fmla="*/ 151 w 269"/>
              <a:gd name="T83" fmla="*/ 187 h 196"/>
              <a:gd name="T84" fmla="*/ 153 w 269"/>
              <a:gd name="T85" fmla="*/ 189 h 196"/>
              <a:gd name="T86" fmla="*/ 134 w 269"/>
              <a:gd name="T87" fmla="*/ 189 h 196"/>
              <a:gd name="T88" fmla="*/ 134 w 269"/>
              <a:gd name="T89" fmla="*/ 187 h 196"/>
              <a:gd name="T90" fmla="*/ 269 w 269"/>
              <a:gd name="T91" fmla="*/ 196 h 196"/>
              <a:gd name="T92" fmla="*/ 224 w 269"/>
              <a:gd name="T93" fmla="*/ 130 h 196"/>
              <a:gd name="T94" fmla="*/ 47 w 269"/>
              <a:gd name="T95" fmla="*/ 130 h 196"/>
              <a:gd name="T96" fmla="*/ 0 w 269"/>
              <a:gd name="T97" fmla="*/ 196 h 196"/>
              <a:gd name="T98" fmla="*/ 269 w 269"/>
              <a:gd name="T99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196">
                <a:moveTo>
                  <a:pt x="56" y="10"/>
                </a:moveTo>
                <a:lnTo>
                  <a:pt x="212" y="10"/>
                </a:lnTo>
                <a:lnTo>
                  <a:pt x="212" y="114"/>
                </a:lnTo>
                <a:lnTo>
                  <a:pt x="56" y="114"/>
                </a:lnTo>
                <a:lnTo>
                  <a:pt x="56" y="10"/>
                </a:lnTo>
                <a:close/>
                <a:moveTo>
                  <a:pt x="47" y="123"/>
                </a:moveTo>
                <a:lnTo>
                  <a:pt x="222" y="123"/>
                </a:lnTo>
                <a:lnTo>
                  <a:pt x="222" y="0"/>
                </a:lnTo>
                <a:lnTo>
                  <a:pt x="47" y="0"/>
                </a:lnTo>
                <a:lnTo>
                  <a:pt x="47" y="123"/>
                </a:lnTo>
                <a:close/>
                <a:moveTo>
                  <a:pt x="236" y="166"/>
                </a:moveTo>
                <a:lnTo>
                  <a:pt x="241" y="173"/>
                </a:lnTo>
                <a:lnTo>
                  <a:pt x="30" y="173"/>
                </a:lnTo>
                <a:lnTo>
                  <a:pt x="33" y="166"/>
                </a:lnTo>
                <a:lnTo>
                  <a:pt x="236" y="166"/>
                </a:lnTo>
                <a:close/>
                <a:moveTo>
                  <a:pt x="234" y="161"/>
                </a:moveTo>
                <a:lnTo>
                  <a:pt x="35" y="161"/>
                </a:lnTo>
                <a:lnTo>
                  <a:pt x="40" y="156"/>
                </a:lnTo>
                <a:lnTo>
                  <a:pt x="229" y="156"/>
                </a:lnTo>
                <a:lnTo>
                  <a:pt x="234" y="161"/>
                </a:lnTo>
                <a:close/>
                <a:moveTo>
                  <a:pt x="226" y="152"/>
                </a:moveTo>
                <a:lnTo>
                  <a:pt x="42" y="152"/>
                </a:lnTo>
                <a:lnTo>
                  <a:pt x="47" y="147"/>
                </a:lnTo>
                <a:lnTo>
                  <a:pt x="224" y="147"/>
                </a:lnTo>
                <a:lnTo>
                  <a:pt x="226" y="152"/>
                </a:lnTo>
                <a:close/>
                <a:moveTo>
                  <a:pt x="222" y="142"/>
                </a:moveTo>
                <a:lnTo>
                  <a:pt x="47" y="142"/>
                </a:lnTo>
                <a:lnTo>
                  <a:pt x="52" y="137"/>
                </a:lnTo>
                <a:lnTo>
                  <a:pt x="219" y="137"/>
                </a:lnTo>
                <a:lnTo>
                  <a:pt x="222" y="142"/>
                </a:lnTo>
                <a:close/>
                <a:moveTo>
                  <a:pt x="118" y="189"/>
                </a:moveTo>
                <a:lnTo>
                  <a:pt x="118" y="187"/>
                </a:lnTo>
                <a:lnTo>
                  <a:pt x="134" y="187"/>
                </a:lnTo>
                <a:lnTo>
                  <a:pt x="134" y="189"/>
                </a:lnTo>
                <a:lnTo>
                  <a:pt x="118" y="189"/>
                </a:lnTo>
                <a:close/>
                <a:moveTo>
                  <a:pt x="118" y="187"/>
                </a:moveTo>
                <a:lnTo>
                  <a:pt x="120" y="178"/>
                </a:lnTo>
                <a:lnTo>
                  <a:pt x="149" y="178"/>
                </a:lnTo>
                <a:lnTo>
                  <a:pt x="151" y="187"/>
                </a:lnTo>
                <a:lnTo>
                  <a:pt x="118" y="187"/>
                </a:lnTo>
                <a:close/>
                <a:moveTo>
                  <a:pt x="134" y="187"/>
                </a:moveTo>
                <a:lnTo>
                  <a:pt x="151" y="187"/>
                </a:lnTo>
                <a:lnTo>
                  <a:pt x="153" y="189"/>
                </a:lnTo>
                <a:lnTo>
                  <a:pt x="134" y="189"/>
                </a:lnTo>
                <a:lnTo>
                  <a:pt x="134" y="187"/>
                </a:lnTo>
                <a:close/>
                <a:moveTo>
                  <a:pt x="269" y="196"/>
                </a:moveTo>
                <a:lnTo>
                  <a:pt x="224" y="130"/>
                </a:lnTo>
                <a:lnTo>
                  <a:pt x="47" y="130"/>
                </a:lnTo>
                <a:lnTo>
                  <a:pt x="0" y="196"/>
                </a:lnTo>
                <a:lnTo>
                  <a:pt x="269" y="196"/>
                </a:lnTo>
                <a:close/>
              </a:path>
            </a:pathLst>
          </a:custGeom>
          <a:solidFill>
            <a:srgbClr val="081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7" name="Picture 4" descr="תוצאת תמונה עבור ‪smart car icon black and white‬‏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53" y="3275523"/>
            <a:ext cx="532437" cy="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1" name="Group 250"/>
          <p:cNvGrpSpPr/>
          <p:nvPr/>
        </p:nvGrpSpPr>
        <p:grpSpPr>
          <a:xfrm>
            <a:off x="399708" y="2339323"/>
            <a:ext cx="509203" cy="326369"/>
            <a:chOff x="9721850" y="3703638"/>
            <a:chExt cx="1144588" cy="709612"/>
          </a:xfrm>
          <a:solidFill>
            <a:schemeClr val="tx2"/>
          </a:solidFill>
        </p:grpSpPr>
        <p:sp>
          <p:nvSpPr>
            <p:cNvPr id="252" name="Freeform 30"/>
            <p:cNvSpPr>
              <a:spLocks/>
            </p:cNvSpPr>
            <p:nvPr/>
          </p:nvSpPr>
          <p:spPr bwMode="auto">
            <a:xfrm>
              <a:off x="10048875" y="3703638"/>
              <a:ext cx="44450" cy="254000"/>
            </a:xfrm>
            <a:custGeom>
              <a:avLst/>
              <a:gdLst>
                <a:gd name="T0" fmla="*/ 4 w 14"/>
                <a:gd name="T1" fmla="*/ 0 h 82"/>
                <a:gd name="T2" fmla="*/ 14 w 14"/>
                <a:gd name="T3" fmla="*/ 42 h 82"/>
                <a:gd name="T4" fmla="*/ 4 w 14"/>
                <a:gd name="T5" fmla="*/ 82 h 82"/>
                <a:gd name="T6" fmla="*/ 0 w 14"/>
                <a:gd name="T7" fmla="*/ 80 h 82"/>
                <a:gd name="T8" fmla="*/ 9 w 14"/>
                <a:gd name="T9" fmla="*/ 42 h 82"/>
                <a:gd name="T10" fmla="*/ 0 w 14"/>
                <a:gd name="T11" fmla="*/ 3 h 82"/>
                <a:gd name="T12" fmla="*/ 4 w 14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82">
                  <a:moveTo>
                    <a:pt x="4" y="0"/>
                  </a:moveTo>
                  <a:cubicBezTo>
                    <a:pt x="11" y="13"/>
                    <a:pt x="14" y="24"/>
                    <a:pt x="14" y="42"/>
                  </a:cubicBezTo>
                  <a:cubicBezTo>
                    <a:pt x="14" y="59"/>
                    <a:pt x="12" y="70"/>
                    <a:pt x="4" y="8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7" y="68"/>
                    <a:pt x="9" y="58"/>
                    <a:pt x="9" y="42"/>
                  </a:cubicBezTo>
                  <a:cubicBezTo>
                    <a:pt x="9" y="26"/>
                    <a:pt x="6" y="15"/>
                    <a:pt x="0" y="3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31"/>
            <p:cNvSpPr>
              <a:spLocks/>
            </p:cNvSpPr>
            <p:nvPr/>
          </p:nvSpPr>
          <p:spPr bwMode="auto">
            <a:xfrm>
              <a:off x="10009188" y="3730625"/>
              <a:ext cx="34925" cy="195263"/>
            </a:xfrm>
            <a:custGeom>
              <a:avLst/>
              <a:gdLst>
                <a:gd name="T0" fmla="*/ 4 w 11"/>
                <a:gd name="T1" fmla="*/ 0 h 63"/>
                <a:gd name="T2" fmla="*/ 0 w 11"/>
                <a:gd name="T3" fmla="*/ 5 h 63"/>
                <a:gd name="T4" fmla="*/ 6 w 11"/>
                <a:gd name="T5" fmla="*/ 33 h 63"/>
                <a:gd name="T6" fmla="*/ 0 w 11"/>
                <a:gd name="T7" fmla="*/ 59 h 63"/>
                <a:gd name="T8" fmla="*/ 4 w 11"/>
                <a:gd name="T9" fmla="*/ 63 h 63"/>
                <a:gd name="T10" fmla="*/ 11 w 11"/>
                <a:gd name="T11" fmla="*/ 33 h 63"/>
                <a:gd name="T12" fmla="*/ 4 w 11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3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" y="14"/>
                    <a:pt x="7" y="21"/>
                    <a:pt x="6" y="33"/>
                  </a:cubicBezTo>
                  <a:cubicBezTo>
                    <a:pt x="6" y="44"/>
                    <a:pt x="5" y="50"/>
                    <a:pt x="0" y="59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9" y="53"/>
                    <a:pt x="11" y="45"/>
                    <a:pt x="11" y="33"/>
                  </a:cubicBezTo>
                  <a:cubicBezTo>
                    <a:pt x="11" y="19"/>
                    <a:pt x="9" y="1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32"/>
            <p:cNvSpPr>
              <a:spLocks/>
            </p:cNvSpPr>
            <p:nvPr/>
          </p:nvSpPr>
          <p:spPr bwMode="auto">
            <a:xfrm>
              <a:off x="9972675" y="3765550"/>
              <a:ext cx="23813" cy="130175"/>
            </a:xfrm>
            <a:custGeom>
              <a:avLst/>
              <a:gdLst>
                <a:gd name="T0" fmla="*/ 4 w 8"/>
                <a:gd name="T1" fmla="*/ 0 h 42"/>
                <a:gd name="T2" fmla="*/ 0 w 8"/>
                <a:gd name="T3" fmla="*/ 4 h 42"/>
                <a:gd name="T4" fmla="*/ 3 w 8"/>
                <a:gd name="T5" fmla="*/ 22 h 42"/>
                <a:gd name="T6" fmla="*/ 0 w 8"/>
                <a:gd name="T7" fmla="*/ 37 h 42"/>
                <a:gd name="T8" fmla="*/ 4 w 8"/>
                <a:gd name="T9" fmla="*/ 42 h 42"/>
                <a:gd name="T10" fmla="*/ 8 w 8"/>
                <a:gd name="T11" fmla="*/ 22 h 42"/>
                <a:gd name="T12" fmla="*/ 4 w 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2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10"/>
                    <a:pt x="3" y="15"/>
                    <a:pt x="3" y="22"/>
                  </a:cubicBezTo>
                  <a:cubicBezTo>
                    <a:pt x="3" y="28"/>
                    <a:pt x="2" y="32"/>
                    <a:pt x="0" y="37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7" y="35"/>
                    <a:pt x="8" y="30"/>
                    <a:pt x="8" y="22"/>
                  </a:cubicBezTo>
                  <a:cubicBezTo>
                    <a:pt x="8" y="13"/>
                    <a:pt x="7" y="7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33"/>
            <p:cNvSpPr>
              <a:spLocks/>
            </p:cNvSpPr>
            <p:nvPr/>
          </p:nvSpPr>
          <p:spPr bwMode="auto">
            <a:xfrm>
              <a:off x="9721850" y="3703638"/>
              <a:ext cx="42863" cy="254000"/>
            </a:xfrm>
            <a:custGeom>
              <a:avLst/>
              <a:gdLst>
                <a:gd name="T0" fmla="*/ 10 w 14"/>
                <a:gd name="T1" fmla="*/ 0 h 82"/>
                <a:gd name="T2" fmla="*/ 0 w 14"/>
                <a:gd name="T3" fmla="*/ 42 h 82"/>
                <a:gd name="T4" fmla="*/ 10 w 14"/>
                <a:gd name="T5" fmla="*/ 82 h 82"/>
                <a:gd name="T6" fmla="*/ 14 w 14"/>
                <a:gd name="T7" fmla="*/ 80 h 82"/>
                <a:gd name="T8" fmla="*/ 5 w 14"/>
                <a:gd name="T9" fmla="*/ 42 h 82"/>
                <a:gd name="T10" fmla="*/ 14 w 14"/>
                <a:gd name="T11" fmla="*/ 3 h 82"/>
                <a:gd name="T12" fmla="*/ 10 w 14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82">
                  <a:moveTo>
                    <a:pt x="10" y="0"/>
                  </a:moveTo>
                  <a:cubicBezTo>
                    <a:pt x="3" y="13"/>
                    <a:pt x="0" y="24"/>
                    <a:pt x="0" y="42"/>
                  </a:cubicBezTo>
                  <a:cubicBezTo>
                    <a:pt x="0" y="59"/>
                    <a:pt x="2" y="70"/>
                    <a:pt x="10" y="82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7" y="68"/>
                    <a:pt x="5" y="58"/>
                    <a:pt x="5" y="42"/>
                  </a:cubicBezTo>
                  <a:cubicBezTo>
                    <a:pt x="5" y="26"/>
                    <a:pt x="8" y="15"/>
                    <a:pt x="14" y="3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34"/>
            <p:cNvSpPr>
              <a:spLocks/>
            </p:cNvSpPr>
            <p:nvPr/>
          </p:nvSpPr>
          <p:spPr bwMode="auto">
            <a:xfrm>
              <a:off x="9771063" y="3730625"/>
              <a:ext cx="34925" cy="195263"/>
            </a:xfrm>
            <a:custGeom>
              <a:avLst/>
              <a:gdLst>
                <a:gd name="T0" fmla="*/ 7 w 11"/>
                <a:gd name="T1" fmla="*/ 0 h 63"/>
                <a:gd name="T2" fmla="*/ 11 w 11"/>
                <a:gd name="T3" fmla="*/ 5 h 63"/>
                <a:gd name="T4" fmla="*/ 5 w 11"/>
                <a:gd name="T5" fmla="*/ 33 h 63"/>
                <a:gd name="T6" fmla="*/ 11 w 11"/>
                <a:gd name="T7" fmla="*/ 59 h 63"/>
                <a:gd name="T8" fmla="*/ 7 w 11"/>
                <a:gd name="T9" fmla="*/ 63 h 63"/>
                <a:gd name="T10" fmla="*/ 0 w 11"/>
                <a:gd name="T11" fmla="*/ 33 h 63"/>
                <a:gd name="T12" fmla="*/ 7 w 11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3">
                  <a:moveTo>
                    <a:pt x="7" y="0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6" y="14"/>
                    <a:pt x="4" y="21"/>
                    <a:pt x="5" y="33"/>
                  </a:cubicBezTo>
                  <a:cubicBezTo>
                    <a:pt x="5" y="44"/>
                    <a:pt x="6" y="50"/>
                    <a:pt x="11" y="59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2" y="53"/>
                    <a:pt x="0" y="45"/>
                    <a:pt x="0" y="33"/>
                  </a:cubicBezTo>
                  <a:cubicBezTo>
                    <a:pt x="0" y="19"/>
                    <a:pt x="2" y="1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35"/>
            <p:cNvSpPr>
              <a:spLocks/>
            </p:cNvSpPr>
            <p:nvPr/>
          </p:nvSpPr>
          <p:spPr bwMode="auto">
            <a:xfrm>
              <a:off x="9817100" y="3765550"/>
              <a:ext cx="25400" cy="130175"/>
            </a:xfrm>
            <a:custGeom>
              <a:avLst/>
              <a:gdLst>
                <a:gd name="T0" fmla="*/ 4 w 8"/>
                <a:gd name="T1" fmla="*/ 0 h 42"/>
                <a:gd name="T2" fmla="*/ 8 w 8"/>
                <a:gd name="T3" fmla="*/ 4 h 42"/>
                <a:gd name="T4" fmla="*/ 5 w 8"/>
                <a:gd name="T5" fmla="*/ 22 h 42"/>
                <a:gd name="T6" fmla="*/ 8 w 8"/>
                <a:gd name="T7" fmla="*/ 37 h 42"/>
                <a:gd name="T8" fmla="*/ 4 w 8"/>
                <a:gd name="T9" fmla="*/ 42 h 42"/>
                <a:gd name="T10" fmla="*/ 0 w 8"/>
                <a:gd name="T11" fmla="*/ 22 h 42"/>
                <a:gd name="T12" fmla="*/ 4 w 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2">
                  <a:moveTo>
                    <a:pt x="4" y="0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5" y="10"/>
                    <a:pt x="5" y="15"/>
                    <a:pt x="5" y="22"/>
                  </a:cubicBezTo>
                  <a:cubicBezTo>
                    <a:pt x="5" y="28"/>
                    <a:pt x="6" y="32"/>
                    <a:pt x="8" y="37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1" y="35"/>
                    <a:pt x="0" y="30"/>
                    <a:pt x="0" y="22"/>
                  </a:cubicBezTo>
                  <a:cubicBezTo>
                    <a:pt x="0" y="13"/>
                    <a:pt x="1" y="7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36"/>
            <p:cNvSpPr>
              <a:spLocks/>
            </p:cNvSpPr>
            <p:nvPr/>
          </p:nvSpPr>
          <p:spPr bwMode="auto">
            <a:xfrm>
              <a:off x="9864725" y="3786188"/>
              <a:ext cx="85725" cy="412750"/>
            </a:xfrm>
            <a:custGeom>
              <a:avLst/>
              <a:gdLst>
                <a:gd name="T0" fmla="*/ 28 w 28"/>
                <a:gd name="T1" fmla="*/ 14 h 133"/>
                <a:gd name="T2" fmla="*/ 14 w 28"/>
                <a:gd name="T3" fmla="*/ 0 h 133"/>
                <a:gd name="T4" fmla="*/ 0 w 28"/>
                <a:gd name="T5" fmla="*/ 14 h 133"/>
                <a:gd name="T6" fmla="*/ 8 w 28"/>
                <a:gd name="T7" fmla="*/ 27 h 133"/>
                <a:gd name="T8" fmla="*/ 8 w 28"/>
                <a:gd name="T9" fmla="*/ 127 h 133"/>
                <a:gd name="T10" fmla="*/ 14 w 28"/>
                <a:gd name="T11" fmla="*/ 133 h 133"/>
                <a:gd name="T12" fmla="*/ 20 w 28"/>
                <a:gd name="T13" fmla="*/ 127 h 133"/>
                <a:gd name="T14" fmla="*/ 20 w 28"/>
                <a:gd name="T15" fmla="*/ 27 h 133"/>
                <a:gd name="T16" fmla="*/ 28 w 28"/>
                <a:gd name="T17" fmla="*/ 1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33">
                  <a:moveTo>
                    <a:pt x="28" y="14"/>
                  </a:move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0"/>
                    <a:pt x="3" y="24"/>
                    <a:pt x="8" y="27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8" y="130"/>
                    <a:pt x="10" y="133"/>
                    <a:pt x="14" y="133"/>
                  </a:cubicBezTo>
                  <a:cubicBezTo>
                    <a:pt x="17" y="133"/>
                    <a:pt x="20" y="130"/>
                    <a:pt x="20" y="1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5" y="24"/>
                    <a:pt x="28" y="20"/>
                    <a:pt x="2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37"/>
            <p:cNvSpPr>
              <a:spLocks noEditPoints="1"/>
            </p:cNvSpPr>
            <p:nvPr/>
          </p:nvSpPr>
          <p:spPr bwMode="auto">
            <a:xfrm>
              <a:off x="9750425" y="4121150"/>
              <a:ext cx="1116013" cy="292100"/>
            </a:xfrm>
            <a:custGeom>
              <a:avLst/>
              <a:gdLst>
                <a:gd name="T0" fmla="*/ 314 w 361"/>
                <a:gd name="T1" fmla="*/ 0 h 94"/>
                <a:gd name="T2" fmla="*/ 63 w 361"/>
                <a:gd name="T3" fmla="*/ 0 h 94"/>
                <a:gd name="T4" fmla="*/ 63 w 361"/>
                <a:gd name="T5" fmla="*/ 24 h 94"/>
                <a:gd name="T6" fmla="*/ 51 w 361"/>
                <a:gd name="T7" fmla="*/ 32 h 94"/>
                <a:gd name="T8" fmla="*/ 39 w 361"/>
                <a:gd name="T9" fmla="*/ 24 h 94"/>
                <a:gd name="T10" fmla="*/ 39 w 361"/>
                <a:gd name="T11" fmla="*/ 1 h 94"/>
                <a:gd name="T12" fmla="*/ 0 w 361"/>
                <a:gd name="T13" fmla="*/ 47 h 94"/>
                <a:gd name="T14" fmla="*/ 47 w 361"/>
                <a:gd name="T15" fmla="*/ 94 h 94"/>
                <a:gd name="T16" fmla="*/ 314 w 361"/>
                <a:gd name="T17" fmla="*/ 94 h 94"/>
                <a:gd name="T18" fmla="*/ 361 w 361"/>
                <a:gd name="T19" fmla="*/ 47 h 94"/>
                <a:gd name="T20" fmla="*/ 314 w 361"/>
                <a:gd name="T21" fmla="*/ 0 h 94"/>
                <a:gd name="T22" fmla="*/ 122 w 361"/>
                <a:gd name="T23" fmla="*/ 41 h 94"/>
                <a:gd name="T24" fmla="*/ 110 w 361"/>
                <a:gd name="T25" fmla="*/ 29 h 94"/>
                <a:gd name="T26" fmla="*/ 122 w 361"/>
                <a:gd name="T27" fmla="*/ 17 h 94"/>
                <a:gd name="T28" fmla="*/ 134 w 361"/>
                <a:gd name="T29" fmla="*/ 29 h 94"/>
                <a:gd name="T30" fmla="*/ 122 w 361"/>
                <a:gd name="T31" fmla="*/ 41 h 94"/>
                <a:gd name="T32" fmla="*/ 241 w 361"/>
                <a:gd name="T33" fmla="*/ 41 h 94"/>
                <a:gd name="T34" fmla="*/ 229 w 361"/>
                <a:gd name="T35" fmla="*/ 29 h 94"/>
                <a:gd name="T36" fmla="*/ 241 w 361"/>
                <a:gd name="T37" fmla="*/ 17 h 94"/>
                <a:gd name="T38" fmla="*/ 253 w 361"/>
                <a:gd name="T39" fmla="*/ 29 h 94"/>
                <a:gd name="T40" fmla="*/ 241 w 361"/>
                <a:gd name="T41" fmla="*/ 41 h 94"/>
                <a:gd name="T42" fmla="*/ 282 w 361"/>
                <a:gd name="T43" fmla="*/ 41 h 94"/>
                <a:gd name="T44" fmla="*/ 269 w 361"/>
                <a:gd name="T45" fmla="*/ 29 h 94"/>
                <a:gd name="T46" fmla="*/ 282 w 361"/>
                <a:gd name="T47" fmla="*/ 17 h 94"/>
                <a:gd name="T48" fmla="*/ 294 w 361"/>
                <a:gd name="T49" fmla="*/ 29 h 94"/>
                <a:gd name="T50" fmla="*/ 282 w 361"/>
                <a:gd name="T51" fmla="*/ 4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94">
                  <a:moveTo>
                    <a:pt x="314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8"/>
                    <a:pt x="57" y="32"/>
                    <a:pt x="51" y="32"/>
                  </a:cubicBezTo>
                  <a:cubicBezTo>
                    <a:pt x="44" y="32"/>
                    <a:pt x="39" y="28"/>
                    <a:pt x="39" y="24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17" y="5"/>
                    <a:pt x="0" y="24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314" y="94"/>
                    <a:pt x="314" y="94"/>
                    <a:pt x="314" y="94"/>
                  </a:cubicBezTo>
                  <a:cubicBezTo>
                    <a:pt x="340" y="94"/>
                    <a:pt x="361" y="73"/>
                    <a:pt x="361" y="47"/>
                  </a:cubicBezTo>
                  <a:cubicBezTo>
                    <a:pt x="361" y="21"/>
                    <a:pt x="340" y="0"/>
                    <a:pt x="314" y="0"/>
                  </a:cubicBezTo>
                  <a:close/>
                  <a:moveTo>
                    <a:pt x="122" y="41"/>
                  </a:moveTo>
                  <a:cubicBezTo>
                    <a:pt x="115" y="41"/>
                    <a:pt x="110" y="36"/>
                    <a:pt x="110" y="29"/>
                  </a:cubicBezTo>
                  <a:cubicBezTo>
                    <a:pt x="110" y="22"/>
                    <a:pt x="115" y="17"/>
                    <a:pt x="122" y="17"/>
                  </a:cubicBezTo>
                  <a:cubicBezTo>
                    <a:pt x="129" y="17"/>
                    <a:pt x="134" y="22"/>
                    <a:pt x="134" y="29"/>
                  </a:cubicBezTo>
                  <a:cubicBezTo>
                    <a:pt x="134" y="36"/>
                    <a:pt x="129" y="41"/>
                    <a:pt x="122" y="41"/>
                  </a:cubicBezTo>
                  <a:close/>
                  <a:moveTo>
                    <a:pt x="241" y="41"/>
                  </a:moveTo>
                  <a:cubicBezTo>
                    <a:pt x="234" y="41"/>
                    <a:pt x="229" y="36"/>
                    <a:pt x="229" y="29"/>
                  </a:cubicBezTo>
                  <a:cubicBezTo>
                    <a:pt x="229" y="22"/>
                    <a:pt x="234" y="17"/>
                    <a:pt x="241" y="17"/>
                  </a:cubicBezTo>
                  <a:cubicBezTo>
                    <a:pt x="248" y="17"/>
                    <a:pt x="253" y="22"/>
                    <a:pt x="253" y="29"/>
                  </a:cubicBezTo>
                  <a:cubicBezTo>
                    <a:pt x="253" y="36"/>
                    <a:pt x="248" y="41"/>
                    <a:pt x="241" y="41"/>
                  </a:cubicBezTo>
                  <a:close/>
                  <a:moveTo>
                    <a:pt x="282" y="41"/>
                  </a:moveTo>
                  <a:cubicBezTo>
                    <a:pt x="275" y="41"/>
                    <a:pt x="269" y="36"/>
                    <a:pt x="269" y="29"/>
                  </a:cubicBezTo>
                  <a:cubicBezTo>
                    <a:pt x="269" y="22"/>
                    <a:pt x="275" y="17"/>
                    <a:pt x="282" y="17"/>
                  </a:cubicBezTo>
                  <a:cubicBezTo>
                    <a:pt x="288" y="17"/>
                    <a:pt x="294" y="22"/>
                    <a:pt x="294" y="29"/>
                  </a:cubicBezTo>
                  <a:cubicBezTo>
                    <a:pt x="294" y="36"/>
                    <a:pt x="288" y="41"/>
                    <a:pt x="28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6" name="Picture 2" descr="Image result for google icon 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736" y="1718369"/>
            <a:ext cx="441429" cy="44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etflix logo pn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81" t="30096" r="7244" b="26068"/>
          <a:stretch/>
        </p:blipFill>
        <p:spPr bwMode="auto">
          <a:xfrm>
            <a:off x="7359372" y="2873253"/>
            <a:ext cx="789699" cy="2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witter logo pn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27" t="17960" r="13644" b="20543"/>
          <a:stretch/>
        </p:blipFill>
        <p:spPr bwMode="auto">
          <a:xfrm>
            <a:off x="8289875" y="3029501"/>
            <a:ext cx="391867" cy="33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oracle logo pn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03880" y="3699255"/>
            <a:ext cx="1014882" cy="17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martphone icon 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6917" y="1771225"/>
            <a:ext cx="379413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ipad icon 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02" y="1911368"/>
            <a:ext cx="543855" cy="5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iot sensor icon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939" y="3130192"/>
            <a:ext cx="380653" cy="3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266" y="340722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IoT</a:t>
            </a:r>
          </a:p>
        </p:txBody>
      </p:sp>
      <p:cxnSp>
        <p:nvCxnSpPr>
          <p:cNvPr id="240" name="Straight Connector 239"/>
          <p:cNvCxnSpPr/>
          <p:nvPr/>
        </p:nvCxnSpPr>
        <p:spPr>
          <a:xfrm flipV="1">
            <a:off x="5717829" y="2176912"/>
            <a:ext cx="593602" cy="3354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5936798" y="3294158"/>
            <a:ext cx="510106" cy="2330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object 8"/>
          <p:cNvSpPr txBox="1">
            <a:spLocks/>
          </p:cNvSpPr>
          <p:nvPr/>
        </p:nvSpPr>
        <p:spPr>
          <a:xfrm>
            <a:off x="168671" y="113635"/>
            <a:ext cx="6967567" cy="41652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rgbClr val="0057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 marR="5080">
              <a:lnSpc>
                <a:spcPts val="2800"/>
              </a:lnSpc>
            </a:pPr>
            <a:r>
              <a:rPr lang="en-US" spc="-5" dirty="0">
                <a:solidFill>
                  <a:schemeClr val="accent2"/>
                </a:solidFill>
              </a:rPr>
              <a:t>Complex network environment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2714" y="594854"/>
            <a:ext cx="5179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Huge variety of edge devices and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Traffic increasingly difficult to predict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levels of SLA</a:t>
            </a:r>
          </a:p>
        </p:txBody>
      </p:sp>
      <p:sp>
        <p:nvSpPr>
          <p:cNvPr id="5" name="Oval 4"/>
          <p:cNvSpPr/>
          <p:nvPr/>
        </p:nvSpPr>
        <p:spPr>
          <a:xfrm>
            <a:off x="2669896" y="2060965"/>
            <a:ext cx="136222" cy="2141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2464479" y="2411487"/>
            <a:ext cx="136222" cy="2141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517086" y="2799703"/>
            <a:ext cx="136222" cy="2141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2396651" y="3116145"/>
            <a:ext cx="136222" cy="2141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007237" y="2187412"/>
            <a:ext cx="136222" cy="2141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143459" y="3314867"/>
            <a:ext cx="136222" cy="2141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584" y="2632984"/>
            <a:ext cx="409880" cy="40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Freeform 42"/>
          <p:cNvSpPr>
            <a:spLocks noEditPoints="1"/>
          </p:cNvSpPr>
          <p:nvPr/>
        </p:nvSpPr>
        <p:spPr bwMode="auto">
          <a:xfrm>
            <a:off x="2275548" y="3462447"/>
            <a:ext cx="246156" cy="382561"/>
          </a:xfrm>
          <a:custGeom>
            <a:avLst/>
            <a:gdLst>
              <a:gd name="T0" fmla="*/ 125 w 166"/>
              <a:gd name="T1" fmla="*/ 191 h 286"/>
              <a:gd name="T2" fmla="*/ 147 w 166"/>
              <a:gd name="T3" fmla="*/ 177 h 286"/>
              <a:gd name="T4" fmla="*/ 147 w 166"/>
              <a:gd name="T5" fmla="*/ 163 h 286"/>
              <a:gd name="T6" fmla="*/ 125 w 166"/>
              <a:gd name="T7" fmla="*/ 146 h 286"/>
              <a:gd name="T8" fmla="*/ 147 w 166"/>
              <a:gd name="T9" fmla="*/ 146 h 286"/>
              <a:gd name="T10" fmla="*/ 125 w 166"/>
              <a:gd name="T11" fmla="*/ 104 h 286"/>
              <a:gd name="T12" fmla="*/ 147 w 166"/>
              <a:gd name="T13" fmla="*/ 90 h 286"/>
              <a:gd name="T14" fmla="*/ 147 w 166"/>
              <a:gd name="T15" fmla="*/ 76 h 286"/>
              <a:gd name="T16" fmla="*/ 125 w 166"/>
              <a:gd name="T17" fmla="*/ 61 h 286"/>
              <a:gd name="T18" fmla="*/ 147 w 166"/>
              <a:gd name="T19" fmla="*/ 61 h 286"/>
              <a:gd name="T20" fmla="*/ 125 w 166"/>
              <a:gd name="T21" fmla="*/ 19 h 286"/>
              <a:gd name="T22" fmla="*/ 111 w 166"/>
              <a:gd name="T23" fmla="*/ 205 h 286"/>
              <a:gd name="T24" fmla="*/ 111 w 166"/>
              <a:gd name="T25" fmla="*/ 191 h 286"/>
              <a:gd name="T26" fmla="*/ 90 w 166"/>
              <a:gd name="T27" fmla="*/ 177 h 286"/>
              <a:gd name="T28" fmla="*/ 111 w 166"/>
              <a:gd name="T29" fmla="*/ 177 h 286"/>
              <a:gd name="T30" fmla="*/ 90 w 166"/>
              <a:gd name="T31" fmla="*/ 132 h 286"/>
              <a:gd name="T32" fmla="*/ 111 w 166"/>
              <a:gd name="T33" fmla="*/ 118 h 286"/>
              <a:gd name="T34" fmla="*/ 111 w 166"/>
              <a:gd name="T35" fmla="*/ 104 h 286"/>
              <a:gd name="T36" fmla="*/ 90 w 166"/>
              <a:gd name="T37" fmla="*/ 90 h 286"/>
              <a:gd name="T38" fmla="*/ 111 w 166"/>
              <a:gd name="T39" fmla="*/ 90 h 286"/>
              <a:gd name="T40" fmla="*/ 90 w 166"/>
              <a:gd name="T41" fmla="*/ 47 h 286"/>
              <a:gd name="T42" fmla="*/ 111 w 166"/>
              <a:gd name="T43" fmla="*/ 31 h 286"/>
              <a:gd name="T44" fmla="*/ 111 w 166"/>
              <a:gd name="T45" fmla="*/ 19 h 286"/>
              <a:gd name="T46" fmla="*/ 55 w 166"/>
              <a:gd name="T47" fmla="*/ 205 h 286"/>
              <a:gd name="T48" fmla="*/ 74 w 166"/>
              <a:gd name="T49" fmla="*/ 205 h 286"/>
              <a:gd name="T50" fmla="*/ 55 w 166"/>
              <a:gd name="T51" fmla="*/ 163 h 286"/>
              <a:gd name="T52" fmla="*/ 74 w 166"/>
              <a:gd name="T53" fmla="*/ 146 h 286"/>
              <a:gd name="T54" fmla="*/ 74 w 166"/>
              <a:gd name="T55" fmla="*/ 132 h 286"/>
              <a:gd name="T56" fmla="*/ 55 w 166"/>
              <a:gd name="T57" fmla="*/ 118 h 286"/>
              <a:gd name="T58" fmla="*/ 74 w 166"/>
              <a:gd name="T59" fmla="*/ 118 h 286"/>
              <a:gd name="T60" fmla="*/ 55 w 166"/>
              <a:gd name="T61" fmla="*/ 76 h 286"/>
              <a:gd name="T62" fmla="*/ 74 w 166"/>
              <a:gd name="T63" fmla="*/ 61 h 286"/>
              <a:gd name="T64" fmla="*/ 74 w 166"/>
              <a:gd name="T65" fmla="*/ 47 h 286"/>
              <a:gd name="T66" fmla="*/ 55 w 166"/>
              <a:gd name="T67" fmla="*/ 31 h 286"/>
              <a:gd name="T68" fmla="*/ 74 w 166"/>
              <a:gd name="T69" fmla="*/ 31 h 286"/>
              <a:gd name="T70" fmla="*/ 19 w 166"/>
              <a:gd name="T71" fmla="*/ 191 h 286"/>
              <a:gd name="T72" fmla="*/ 38 w 166"/>
              <a:gd name="T73" fmla="*/ 177 h 286"/>
              <a:gd name="T74" fmla="*/ 38 w 166"/>
              <a:gd name="T75" fmla="*/ 163 h 286"/>
              <a:gd name="T76" fmla="*/ 19 w 166"/>
              <a:gd name="T77" fmla="*/ 146 h 286"/>
              <a:gd name="T78" fmla="*/ 38 w 166"/>
              <a:gd name="T79" fmla="*/ 146 h 286"/>
              <a:gd name="T80" fmla="*/ 19 w 166"/>
              <a:gd name="T81" fmla="*/ 104 h 286"/>
              <a:gd name="T82" fmla="*/ 38 w 166"/>
              <a:gd name="T83" fmla="*/ 90 h 286"/>
              <a:gd name="T84" fmla="*/ 38 w 166"/>
              <a:gd name="T85" fmla="*/ 76 h 286"/>
              <a:gd name="T86" fmla="*/ 19 w 166"/>
              <a:gd name="T87" fmla="*/ 61 h 286"/>
              <a:gd name="T88" fmla="*/ 38 w 166"/>
              <a:gd name="T89" fmla="*/ 61 h 286"/>
              <a:gd name="T90" fmla="*/ 19 w 166"/>
              <a:gd name="T91" fmla="*/ 19 h 286"/>
              <a:gd name="T92" fmla="*/ 166 w 166"/>
              <a:gd name="T93" fmla="*/ 286 h 286"/>
              <a:gd name="T94" fmla="*/ 17 w 166"/>
              <a:gd name="T95" fmla="*/ 0 h 286"/>
              <a:gd name="T96" fmla="*/ 166 w 166"/>
              <a:gd name="T97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6" h="286">
                <a:moveTo>
                  <a:pt x="147" y="205"/>
                </a:moveTo>
                <a:lnTo>
                  <a:pt x="125" y="205"/>
                </a:lnTo>
                <a:lnTo>
                  <a:pt x="125" y="191"/>
                </a:lnTo>
                <a:lnTo>
                  <a:pt x="147" y="191"/>
                </a:lnTo>
                <a:lnTo>
                  <a:pt x="147" y="205"/>
                </a:lnTo>
                <a:close/>
                <a:moveTo>
                  <a:pt x="147" y="177"/>
                </a:moveTo>
                <a:lnTo>
                  <a:pt x="125" y="177"/>
                </a:lnTo>
                <a:lnTo>
                  <a:pt x="125" y="163"/>
                </a:lnTo>
                <a:lnTo>
                  <a:pt x="147" y="163"/>
                </a:lnTo>
                <a:lnTo>
                  <a:pt x="147" y="177"/>
                </a:lnTo>
                <a:close/>
                <a:moveTo>
                  <a:pt x="147" y="146"/>
                </a:moveTo>
                <a:lnTo>
                  <a:pt x="125" y="146"/>
                </a:lnTo>
                <a:lnTo>
                  <a:pt x="125" y="132"/>
                </a:lnTo>
                <a:lnTo>
                  <a:pt x="147" y="132"/>
                </a:lnTo>
                <a:lnTo>
                  <a:pt x="147" y="146"/>
                </a:lnTo>
                <a:close/>
                <a:moveTo>
                  <a:pt x="147" y="118"/>
                </a:moveTo>
                <a:lnTo>
                  <a:pt x="125" y="118"/>
                </a:lnTo>
                <a:lnTo>
                  <a:pt x="125" y="104"/>
                </a:lnTo>
                <a:lnTo>
                  <a:pt x="147" y="104"/>
                </a:lnTo>
                <a:lnTo>
                  <a:pt x="147" y="118"/>
                </a:lnTo>
                <a:close/>
                <a:moveTo>
                  <a:pt x="147" y="90"/>
                </a:moveTo>
                <a:lnTo>
                  <a:pt x="125" y="90"/>
                </a:lnTo>
                <a:lnTo>
                  <a:pt x="125" y="76"/>
                </a:lnTo>
                <a:lnTo>
                  <a:pt x="147" y="76"/>
                </a:lnTo>
                <a:lnTo>
                  <a:pt x="147" y="90"/>
                </a:lnTo>
                <a:close/>
                <a:moveTo>
                  <a:pt x="147" y="61"/>
                </a:moveTo>
                <a:lnTo>
                  <a:pt x="125" y="61"/>
                </a:lnTo>
                <a:lnTo>
                  <a:pt x="125" y="47"/>
                </a:lnTo>
                <a:lnTo>
                  <a:pt x="147" y="47"/>
                </a:lnTo>
                <a:lnTo>
                  <a:pt x="147" y="61"/>
                </a:lnTo>
                <a:close/>
                <a:moveTo>
                  <a:pt x="147" y="31"/>
                </a:moveTo>
                <a:lnTo>
                  <a:pt x="125" y="31"/>
                </a:lnTo>
                <a:lnTo>
                  <a:pt x="125" y="19"/>
                </a:lnTo>
                <a:lnTo>
                  <a:pt x="147" y="19"/>
                </a:lnTo>
                <a:lnTo>
                  <a:pt x="147" y="31"/>
                </a:lnTo>
                <a:close/>
                <a:moveTo>
                  <a:pt x="111" y="205"/>
                </a:moveTo>
                <a:lnTo>
                  <a:pt x="90" y="205"/>
                </a:lnTo>
                <a:lnTo>
                  <a:pt x="90" y="191"/>
                </a:lnTo>
                <a:lnTo>
                  <a:pt x="111" y="191"/>
                </a:lnTo>
                <a:lnTo>
                  <a:pt x="111" y="205"/>
                </a:lnTo>
                <a:close/>
                <a:moveTo>
                  <a:pt x="111" y="177"/>
                </a:moveTo>
                <a:lnTo>
                  <a:pt x="90" y="177"/>
                </a:lnTo>
                <a:lnTo>
                  <a:pt x="90" y="163"/>
                </a:lnTo>
                <a:lnTo>
                  <a:pt x="111" y="163"/>
                </a:lnTo>
                <a:lnTo>
                  <a:pt x="111" y="177"/>
                </a:lnTo>
                <a:close/>
                <a:moveTo>
                  <a:pt x="111" y="146"/>
                </a:moveTo>
                <a:lnTo>
                  <a:pt x="90" y="146"/>
                </a:lnTo>
                <a:lnTo>
                  <a:pt x="90" y="132"/>
                </a:lnTo>
                <a:lnTo>
                  <a:pt x="111" y="132"/>
                </a:lnTo>
                <a:lnTo>
                  <a:pt x="111" y="146"/>
                </a:lnTo>
                <a:close/>
                <a:moveTo>
                  <a:pt x="111" y="118"/>
                </a:moveTo>
                <a:lnTo>
                  <a:pt x="90" y="118"/>
                </a:lnTo>
                <a:lnTo>
                  <a:pt x="90" y="104"/>
                </a:lnTo>
                <a:lnTo>
                  <a:pt x="111" y="104"/>
                </a:lnTo>
                <a:lnTo>
                  <a:pt x="111" y="118"/>
                </a:lnTo>
                <a:close/>
                <a:moveTo>
                  <a:pt x="111" y="90"/>
                </a:moveTo>
                <a:lnTo>
                  <a:pt x="90" y="90"/>
                </a:lnTo>
                <a:lnTo>
                  <a:pt x="90" y="76"/>
                </a:lnTo>
                <a:lnTo>
                  <a:pt x="111" y="76"/>
                </a:lnTo>
                <a:lnTo>
                  <a:pt x="111" y="90"/>
                </a:lnTo>
                <a:close/>
                <a:moveTo>
                  <a:pt x="111" y="61"/>
                </a:moveTo>
                <a:lnTo>
                  <a:pt x="90" y="61"/>
                </a:lnTo>
                <a:lnTo>
                  <a:pt x="90" y="47"/>
                </a:lnTo>
                <a:lnTo>
                  <a:pt x="111" y="47"/>
                </a:lnTo>
                <a:lnTo>
                  <a:pt x="111" y="61"/>
                </a:lnTo>
                <a:close/>
                <a:moveTo>
                  <a:pt x="111" y="31"/>
                </a:moveTo>
                <a:lnTo>
                  <a:pt x="90" y="31"/>
                </a:lnTo>
                <a:lnTo>
                  <a:pt x="90" y="19"/>
                </a:lnTo>
                <a:lnTo>
                  <a:pt x="111" y="19"/>
                </a:lnTo>
                <a:lnTo>
                  <a:pt x="111" y="31"/>
                </a:lnTo>
                <a:close/>
                <a:moveTo>
                  <a:pt x="74" y="205"/>
                </a:moveTo>
                <a:lnTo>
                  <a:pt x="55" y="205"/>
                </a:lnTo>
                <a:lnTo>
                  <a:pt x="55" y="191"/>
                </a:lnTo>
                <a:lnTo>
                  <a:pt x="74" y="191"/>
                </a:lnTo>
                <a:lnTo>
                  <a:pt x="74" y="205"/>
                </a:lnTo>
                <a:close/>
                <a:moveTo>
                  <a:pt x="74" y="177"/>
                </a:moveTo>
                <a:lnTo>
                  <a:pt x="55" y="177"/>
                </a:lnTo>
                <a:lnTo>
                  <a:pt x="55" y="163"/>
                </a:lnTo>
                <a:lnTo>
                  <a:pt x="74" y="163"/>
                </a:lnTo>
                <a:lnTo>
                  <a:pt x="74" y="177"/>
                </a:lnTo>
                <a:close/>
                <a:moveTo>
                  <a:pt x="74" y="146"/>
                </a:moveTo>
                <a:lnTo>
                  <a:pt x="55" y="146"/>
                </a:lnTo>
                <a:lnTo>
                  <a:pt x="55" y="132"/>
                </a:lnTo>
                <a:lnTo>
                  <a:pt x="74" y="132"/>
                </a:lnTo>
                <a:lnTo>
                  <a:pt x="74" y="146"/>
                </a:lnTo>
                <a:close/>
                <a:moveTo>
                  <a:pt x="74" y="118"/>
                </a:moveTo>
                <a:lnTo>
                  <a:pt x="55" y="118"/>
                </a:lnTo>
                <a:lnTo>
                  <a:pt x="55" y="104"/>
                </a:lnTo>
                <a:lnTo>
                  <a:pt x="74" y="104"/>
                </a:lnTo>
                <a:lnTo>
                  <a:pt x="74" y="118"/>
                </a:lnTo>
                <a:close/>
                <a:moveTo>
                  <a:pt x="74" y="90"/>
                </a:moveTo>
                <a:lnTo>
                  <a:pt x="55" y="90"/>
                </a:lnTo>
                <a:lnTo>
                  <a:pt x="55" y="76"/>
                </a:lnTo>
                <a:lnTo>
                  <a:pt x="74" y="76"/>
                </a:lnTo>
                <a:lnTo>
                  <a:pt x="74" y="90"/>
                </a:lnTo>
                <a:close/>
                <a:moveTo>
                  <a:pt x="74" y="61"/>
                </a:moveTo>
                <a:lnTo>
                  <a:pt x="55" y="61"/>
                </a:lnTo>
                <a:lnTo>
                  <a:pt x="55" y="47"/>
                </a:lnTo>
                <a:lnTo>
                  <a:pt x="74" y="47"/>
                </a:lnTo>
                <a:lnTo>
                  <a:pt x="74" y="61"/>
                </a:lnTo>
                <a:close/>
                <a:moveTo>
                  <a:pt x="74" y="31"/>
                </a:moveTo>
                <a:lnTo>
                  <a:pt x="55" y="31"/>
                </a:lnTo>
                <a:lnTo>
                  <a:pt x="55" y="19"/>
                </a:lnTo>
                <a:lnTo>
                  <a:pt x="74" y="19"/>
                </a:lnTo>
                <a:lnTo>
                  <a:pt x="74" y="31"/>
                </a:lnTo>
                <a:close/>
                <a:moveTo>
                  <a:pt x="38" y="205"/>
                </a:moveTo>
                <a:lnTo>
                  <a:pt x="19" y="205"/>
                </a:lnTo>
                <a:lnTo>
                  <a:pt x="19" y="191"/>
                </a:lnTo>
                <a:lnTo>
                  <a:pt x="38" y="191"/>
                </a:lnTo>
                <a:lnTo>
                  <a:pt x="38" y="205"/>
                </a:lnTo>
                <a:close/>
                <a:moveTo>
                  <a:pt x="38" y="177"/>
                </a:moveTo>
                <a:lnTo>
                  <a:pt x="19" y="177"/>
                </a:lnTo>
                <a:lnTo>
                  <a:pt x="19" y="163"/>
                </a:lnTo>
                <a:lnTo>
                  <a:pt x="38" y="163"/>
                </a:lnTo>
                <a:lnTo>
                  <a:pt x="38" y="177"/>
                </a:lnTo>
                <a:close/>
                <a:moveTo>
                  <a:pt x="38" y="146"/>
                </a:moveTo>
                <a:lnTo>
                  <a:pt x="19" y="146"/>
                </a:lnTo>
                <a:lnTo>
                  <a:pt x="19" y="132"/>
                </a:lnTo>
                <a:lnTo>
                  <a:pt x="38" y="132"/>
                </a:lnTo>
                <a:lnTo>
                  <a:pt x="38" y="146"/>
                </a:lnTo>
                <a:close/>
                <a:moveTo>
                  <a:pt x="38" y="118"/>
                </a:moveTo>
                <a:lnTo>
                  <a:pt x="19" y="118"/>
                </a:lnTo>
                <a:lnTo>
                  <a:pt x="19" y="104"/>
                </a:lnTo>
                <a:lnTo>
                  <a:pt x="38" y="104"/>
                </a:lnTo>
                <a:lnTo>
                  <a:pt x="38" y="118"/>
                </a:lnTo>
                <a:close/>
                <a:moveTo>
                  <a:pt x="38" y="90"/>
                </a:moveTo>
                <a:lnTo>
                  <a:pt x="19" y="90"/>
                </a:lnTo>
                <a:lnTo>
                  <a:pt x="19" y="76"/>
                </a:lnTo>
                <a:lnTo>
                  <a:pt x="38" y="76"/>
                </a:lnTo>
                <a:lnTo>
                  <a:pt x="38" y="90"/>
                </a:lnTo>
                <a:close/>
                <a:moveTo>
                  <a:pt x="38" y="61"/>
                </a:moveTo>
                <a:lnTo>
                  <a:pt x="19" y="61"/>
                </a:lnTo>
                <a:lnTo>
                  <a:pt x="19" y="47"/>
                </a:lnTo>
                <a:lnTo>
                  <a:pt x="38" y="47"/>
                </a:lnTo>
                <a:lnTo>
                  <a:pt x="38" y="61"/>
                </a:lnTo>
                <a:close/>
                <a:moveTo>
                  <a:pt x="38" y="31"/>
                </a:moveTo>
                <a:lnTo>
                  <a:pt x="19" y="31"/>
                </a:lnTo>
                <a:lnTo>
                  <a:pt x="19" y="19"/>
                </a:lnTo>
                <a:lnTo>
                  <a:pt x="38" y="19"/>
                </a:lnTo>
                <a:lnTo>
                  <a:pt x="38" y="31"/>
                </a:lnTo>
                <a:close/>
                <a:moveTo>
                  <a:pt x="166" y="286"/>
                </a:moveTo>
                <a:lnTo>
                  <a:pt x="166" y="0"/>
                </a:lnTo>
                <a:lnTo>
                  <a:pt x="22" y="0"/>
                </a:lnTo>
                <a:lnTo>
                  <a:pt x="17" y="0"/>
                </a:lnTo>
                <a:lnTo>
                  <a:pt x="0" y="0"/>
                </a:lnTo>
                <a:lnTo>
                  <a:pt x="0" y="286"/>
                </a:lnTo>
                <a:lnTo>
                  <a:pt x="166" y="286"/>
                </a:lnTo>
                <a:close/>
              </a:path>
            </a:pathLst>
          </a:custGeom>
          <a:solidFill>
            <a:srgbClr val="081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0" name="Straight Connector 119"/>
          <p:cNvCxnSpPr>
            <a:stCxn id="118" idx="6"/>
          </p:cNvCxnSpPr>
          <p:nvPr/>
        </p:nvCxnSpPr>
        <p:spPr>
          <a:xfrm flipV="1">
            <a:off x="2493530" y="3299687"/>
            <a:ext cx="447073" cy="283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Freeform 9"/>
          <p:cNvSpPr>
            <a:spLocks/>
          </p:cNvSpPr>
          <p:nvPr/>
        </p:nvSpPr>
        <p:spPr bwMode="auto">
          <a:xfrm rot="10800000" flipV="1">
            <a:off x="2807493" y="1668452"/>
            <a:ext cx="3442628" cy="2138397"/>
          </a:xfrm>
          <a:custGeom>
            <a:avLst/>
            <a:gdLst>
              <a:gd name="T0" fmla="*/ 373 w 1678"/>
              <a:gd name="T1" fmla="*/ 874 h 1031"/>
              <a:gd name="T2" fmla="*/ 379 w 1678"/>
              <a:gd name="T3" fmla="*/ 882 h 1031"/>
              <a:gd name="T4" fmla="*/ 692 w 1678"/>
              <a:gd name="T5" fmla="*/ 1031 h 1031"/>
              <a:gd name="T6" fmla="*/ 939 w 1678"/>
              <a:gd name="T7" fmla="*/ 946 h 1031"/>
              <a:gd name="T8" fmla="*/ 949 w 1678"/>
              <a:gd name="T9" fmla="*/ 938 h 1031"/>
              <a:gd name="T10" fmla="*/ 958 w 1678"/>
              <a:gd name="T11" fmla="*/ 946 h 1031"/>
              <a:gd name="T12" fmla="*/ 1146 w 1678"/>
              <a:gd name="T13" fmla="*/ 1012 h 1031"/>
              <a:gd name="T14" fmla="*/ 1379 w 1678"/>
              <a:gd name="T15" fmla="*/ 900 h 1031"/>
              <a:gd name="T16" fmla="*/ 1384 w 1678"/>
              <a:gd name="T17" fmla="*/ 894 h 1031"/>
              <a:gd name="T18" fmla="*/ 1393 w 1678"/>
              <a:gd name="T19" fmla="*/ 895 h 1031"/>
              <a:gd name="T20" fmla="*/ 1426 w 1678"/>
              <a:gd name="T21" fmla="*/ 897 h 1031"/>
              <a:gd name="T22" fmla="*/ 1678 w 1678"/>
              <a:gd name="T23" fmla="*/ 645 h 1031"/>
              <a:gd name="T24" fmla="*/ 1454 w 1678"/>
              <a:gd name="T25" fmla="*/ 394 h 1031"/>
              <a:gd name="T26" fmla="*/ 1444 w 1678"/>
              <a:gd name="T27" fmla="*/ 393 h 1031"/>
              <a:gd name="T28" fmla="*/ 1441 w 1678"/>
              <a:gd name="T29" fmla="*/ 383 h 1031"/>
              <a:gd name="T30" fmla="*/ 1120 w 1678"/>
              <a:gd name="T31" fmla="*/ 141 h 1031"/>
              <a:gd name="T32" fmla="*/ 1029 w 1678"/>
              <a:gd name="T33" fmla="*/ 153 h 1031"/>
              <a:gd name="T34" fmla="*/ 1017 w 1678"/>
              <a:gd name="T35" fmla="*/ 157 h 1031"/>
              <a:gd name="T36" fmla="*/ 1011 w 1678"/>
              <a:gd name="T37" fmla="*/ 146 h 1031"/>
              <a:gd name="T38" fmla="*/ 770 w 1678"/>
              <a:gd name="T39" fmla="*/ 0 h 1031"/>
              <a:gd name="T40" fmla="*/ 517 w 1678"/>
              <a:gd name="T41" fmla="*/ 171 h 1031"/>
              <a:gd name="T42" fmla="*/ 513 w 1678"/>
              <a:gd name="T43" fmla="*/ 182 h 1031"/>
              <a:gd name="T44" fmla="*/ 501 w 1678"/>
              <a:gd name="T45" fmla="*/ 181 h 1031"/>
              <a:gd name="T46" fmla="*/ 482 w 1678"/>
              <a:gd name="T47" fmla="*/ 180 h 1031"/>
              <a:gd name="T48" fmla="*/ 305 w 1678"/>
              <a:gd name="T49" fmla="*/ 315 h 1031"/>
              <a:gd name="T50" fmla="*/ 302 w 1678"/>
              <a:gd name="T51" fmla="*/ 326 h 1031"/>
              <a:gd name="T52" fmla="*/ 287 w 1678"/>
              <a:gd name="T53" fmla="*/ 326 h 1031"/>
              <a:gd name="T54" fmla="*/ 281 w 1678"/>
              <a:gd name="T55" fmla="*/ 326 h 1031"/>
              <a:gd name="T56" fmla="*/ 0 w 1678"/>
              <a:gd name="T57" fmla="*/ 607 h 1031"/>
              <a:gd name="T58" fmla="*/ 281 w 1678"/>
              <a:gd name="T59" fmla="*/ 889 h 1031"/>
              <a:gd name="T60" fmla="*/ 363 w 1678"/>
              <a:gd name="T61" fmla="*/ 877 h 1031"/>
              <a:gd name="T62" fmla="*/ 373 w 1678"/>
              <a:gd name="T63" fmla="*/ 874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78" h="1031">
                <a:moveTo>
                  <a:pt x="373" y="874"/>
                </a:moveTo>
                <a:cubicBezTo>
                  <a:pt x="379" y="882"/>
                  <a:pt x="379" y="882"/>
                  <a:pt x="379" y="882"/>
                </a:cubicBezTo>
                <a:cubicBezTo>
                  <a:pt x="456" y="976"/>
                  <a:pt x="570" y="1031"/>
                  <a:pt x="692" y="1031"/>
                </a:cubicBezTo>
                <a:cubicBezTo>
                  <a:pt x="782" y="1031"/>
                  <a:pt x="868" y="1001"/>
                  <a:pt x="939" y="946"/>
                </a:cubicBezTo>
                <a:cubicBezTo>
                  <a:pt x="949" y="938"/>
                  <a:pt x="949" y="938"/>
                  <a:pt x="949" y="938"/>
                </a:cubicBezTo>
                <a:cubicBezTo>
                  <a:pt x="958" y="946"/>
                  <a:pt x="958" y="946"/>
                  <a:pt x="958" y="946"/>
                </a:cubicBezTo>
                <a:cubicBezTo>
                  <a:pt x="1012" y="989"/>
                  <a:pt x="1077" y="1012"/>
                  <a:pt x="1146" y="1012"/>
                </a:cubicBezTo>
                <a:cubicBezTo>
                  <a:pt x="1237" y="1012"/>
                  <a:pt x="1322" y="971"/>
                  <a:pt x="1379" y="900"/>
                </a:cubicBezTo>
                <a:cubicBezTo>
                  <a:pt x="1384" y="894"/>
                  <a:pt x="1384" y="894"/>
                  <a:pt x="1384" y="894"/>
                </a:cubicBezTo>
                <a:cubicBezTo>
                  <a:pt x="1393" y="895"/>
                  <a:pt x="1393" y="895"/>
                  <a:pt x="1393" y="895"/>
                </a:cubicBezTo>
                <a:cubicBezTo>
                  <a:pt x="1404" y="896"/>
                  <a:pt x="1415" y="897"/>
                  <a:pt x="1426" y="897"/>
                </a:cubicBezTo>
                <a:cubicBezTo>
                  <a:pt x="1565" y="897"/>
                  <a:pt x="1678" y="784"/>
                  <a:pt x="1678" y="645"/>
                </a:cubicBezTo>
                <a:cubicBezTo>
                  <a:pt x="1678" y="517"/>
                  <a:pt x="1582" y="409"/>
                  <a:pt x="1454" y="394"/>
                </a:cubicBezTo>
                <a:cubicBezTo>
                  <a:pt x="1444" y="393"/>
                  <a:pt x="1444" y="393"/>
                  <a:pt x="1444" y="393"/>
                </a:cubicBezTo>
                <a:cubicBezTo>
                  <a:pt x="1441" y="383"/>
                  <a:pt x="1441" y="383"/>
                  <a:pt x="1441" y="383"/>
                </a:cubicBezTo>
                <a:cubicBezTo>
                  <a:pt x="1401" y="241"/>
                  <a:pt x="1268" y="141"/>
                  <a:pt x="1120" y="141"/>
                </a:cubicBezTo>
                <a:cubicBezTo>
                  <a:pt x="1089" y="141"/>
                  <a:pt x="1059" y="145"/>
                  <a:pt x="1029" y="153"/>
                </a:cubicBezTo>
                <a:cubicBezTo>
                  <a:pt x="1017" y="157"/>
                  <a:pt x="1017" y="157"/>
                  <a:pt x="1017" y="157"/>
                </a:cubicBezTo>
                <a:cubicBezTo>
                  <a:pt x="1011" y="146"/>
                  <a:pt x="1011" y="146"/>
                  <a:pt x="1011" y="146"/>
                </a:cubicBezTo>
                <a:cubicBezTo>
                  <a:pt x="964" y="56"/>
                  <a:pt x="871" y="0"/>
                  <a:pt x="770" y="0"/>
                </a:cubicBezTo>
                <a:cubicBezTo>
                  <a:pt x="658" y="0"/>
                  <a:pt x="559" y="68"/>
                  <a:pt x="517" y="171"/>
                </a:cubicBezTo>
                <a:cubicBezTo>
                  <a:pt x="513" y="182"/>
                  <a:pt x="513" y="182"/>
                  <a:pt x="513" y="182"/>
                </a:cubicBezTo>
                <a:cubicBezTo>
                  <a:pt x="501" y="181"/>
                  <a:pt x="501" y="181"/>
                  <a:pt x="501" y="181"/>
                </a:cubicBezTo>
                <a:cubicBezTo>
                  <a:pt x="495" y="180"/>
                  <a:pt x="488" y="180"/>
                  <a:pt x="482" y="180"/>
                </a:cubicBezTo>
                <a:cubicBezTo>
                  <a:pt x="399" y="180"/>
                  <a:pt x="327" y="235"/>
                  <a:pt x="305" y="315"/>
                </a:cubicBezTo>
                <a:cubicBezTo>
                  <a:pt x="302" y="326"/>
                  <a:pt x="302" y="326"/>
                  <a:pt x="302" y="326"/>
                </a:cubicBezTo>
                <a:cubicBezTo>
                  <a:pt x="287" y="326"/>
                  <a:pt x="287" y="326"/>
                  <a:pt x="287" y="326"/>
                </a:cubicBezTo>
                <a:cubicBezTo>
                  <a:pt x="285" y="326"/>
                  <a:pt x="283" y="326"/>
                  <a:pt x="281" y="326"/>
                </a:cubicBezTo>
                <a:cubicBezTo>
                  <a:pt x="126" y="326"/>
                  <a:pt x="0" y="452"/>
                  <a:pt x="0" y="607"/>
                </a:cubicBezTo>
                <a:cubicBezTo>
                  <a:pt x="0" y="763"/>
                  <a:pt x="126" y="889"/>
                  <a:pt x="281" y="889"/>
                </a:cubicBezTo>
                <a:cubicBezTo>
                  <a:pt x="309" y="889"/>
                  <a:pt x="336" y="885"/>
                  <a:pt x="363" y="877"/>
                </a:cubicBezTo>
                <a:lnTo>
                  <a:pt x="373" y="87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100" kern="0" dirty="0">
              <a:solidFill>
                <a:prstClr val="white"/>
              </a:solidFill>
              <a:latin typeface="Verlag Condensed Book" pitchFamily="2" charset="0"/>
            </a:endParaRPr>
          </a:p>
        </p:txBody>
      </p:sp>
      <p:cxnSp>
        <p:nvCxnSpPr>
          <p:cNvPr id="210" name="Straight Arrow Connector 209"/>
          <p:cNvCxnSpPr/>
          <p:nvPr/>
        </p:nvCxnSpPr>
        <p:spPr>
          <a:xfrm flipH="1">
            <a:off x="3240178" y="2438827"/>
            <a:ext cx="515416" cy="590674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H="1">
            <a:off x="3896077" y="2109703"/>
            <a:ext cx="768175" cy="248026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H="1">
            <a:off x="3787204" y="2814855"/>
            <a:ext cx="656233" cy="559899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 flipV="1">
            <a:off x="3275487" y="2990879"/>
            <a:ext cx="568246" cy="34853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H="1" flipV="1">
            <a:off x="3864256" y="3351643"/>
            <a:ext cx="1018890" cy="9868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H="1">
            <a:off x="4827418" y="3074585"/>
            <a:ext cx="864505" cy="354047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H="1">
            <a:off x="4435426" y="2582644"/>
            <a:ext cx="891304" cy="27749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H="1" flipV="1">
            <a:off x="3808452" y="2502508"/>
            <a:ext cx="642265" cy="34502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H="1" flipV="1">
            <a:off x="4741385" y="2150133"/>
            <a:ext cx="642265" cy="34502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H="1" flipV="1">
            <a:off x="4439298" y="2895206"/>
            <a:ext cx="388120" cy="546482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H="1" flipV="1">
            <a:off x="5293065" y="2541614"/>
            <a:ext cx="388120" cy="546482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Oval 6"/>
          <p:cNvSpPr>
            <a:spLocks noChangeAspect="1" noChangeArrowheads="1"/>
          </p:cNvSpPr>
          <p:nvPr/>
        </p:nvSpPr>
        <p:spPr bwMode="auto">
          <a:xfrm>
            <a:off x="3591652" y="2183296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3" name="Oval 6"/>
          <p:cNvSpPr>
            <a:spLocks noChangeAspect="1" noChangeArrowheads="1"/>
          </p:cNvSpPr>
          <p:nvPr/>
        </p:nvSpPr>
        <p:spPr bwMode="auto">
          <a:xfrm>
            <a:off x="3004381" y="2792706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4" name="Oval 6"/>
          <p:cNvSpPr>
            <a:spLocks noChangeAspect="1" noChangeArrowheads="1"/>
          </p:cNvSpPr>
          <p:nvPr/>
        </p:nvSpPr>
        <p:spPr bwMode="auto">
          <a:xfrm>
            <a:off x="3577955" y="3126728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5" name="Oval 6"/>
          <p:cNvSpPr>
            <a:spLocks noChangeAspect="1" noChangeArrowheads="1"/>
          </p:cNvSpPr>
          <p:nvPr/>
        </p:nvSpPr>
        <p:spPr bwMode="auto">
          <a:xfrm>
            <a:off x="4480956" y="1901567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6" name="Oval 6"/>
          <p:cNvSpPr>
            <a:spLocks noChangeAspect="1" noChangeArrowheads="1"/>
          </p:cNvSpPr>
          <p:nvPr/>
        </p:nvSpPr>
        <p:spPr bwMode="auto">
          <a:xfrm>
            <a:off x="4581258" y="3225904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7" name="Oval 6"/>
          <p:cNvSpPr>
            <a:spLocks noChangeAspect="1" noChangeArrowheads="1"/>
          </p:cNvSpPr>
          <p:nvPr/>
        </p:nvSpPr>
        <p:spPr bwMode="auto">
          <a:xfrm>
            <a:off x="5116223" y="2355106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8" name="Oval 6"/>
          <p:cNvSpPr>
            <a:spLocks noChangeAspect="1" noChangeArrowheads="1"/>
          </p:cNvSpPr>
          <p:nvPr/>
        </p:nvSpPr>
        <p:spPr bwMode="auto">
          <a:xfrm>
            <a:off x="5490218" y="2846844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9" name="Oval 6"/>
          <p:cNvSpPr>
            <a:spLocks noChangeAspect="1" noChangeArrowheads="1"/>
          </p:cNvSpPr>
          <p:nvPr/>
        </p:nvSpPr>
        <p:spPr bwMode="auto">
          <a:xfrm>
            <a:off x="4193035" y="2647198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2713105" y="3314631"/>
            <a:ext cx="136222" cy="2141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8" descr="Image result for research icon 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0331" y="3595571"/>
            <a:ext cx="305217" cy="3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34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 flipH="1">
            <a:off x="0" y="-1"/>
            <a:ext cx="9144000" cy="470262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9000">
                <a:schemeClr val="bg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506110" y="1401414"/>
            <a:ext cx="856222" cy="514829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2261486" y="2250381"/>
            <a:ext cx="648000" cy="7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1946188" y="1761244"/>
            <a:ext cx="1097213" cy="307286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flipV="1">
            <a:off x="2086487" y="2437473"/>
            <a:ext cx="919296" cy="331759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V="1">
            <a:off x="5739601" y="1574569"/>
            <a:ext cx="593602" cy="33544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5958570" y="2691815"/>
            <a:ext cx="510106" cy="233051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object 8"/>
          <p:cNvSpPr txBox="1">
            <a:spLocks/>
          </p:cNvSpPr>
          <p:nvPr/>
        </p:nvSpPr>
        <p:spPr>
          <a:xfrm>
            <a:off x="168671" y="227935"/>
            <a:ext cx="6967567" cy="41652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rgbClr val="0057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 marR="5080">
              <a:lnSpc>
                <a:spcPts val="2800"/>
              </a:lnSpc>
            </a:pPr>
            <a:r>
              <a:rPr lang="en-US" spc="-5" dirty="0">
                <a:solidFill>
                  <a:schemeClr val="accent2"/>
                </a:solidFill>
              </a:rPr>
              <a:t>Demand as a black box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flipV="1">
            <a:off x="2515302" y="2697344"/>
            <a:ext cx="447073" cy="283146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Freeform 9"/>
          <p:cNvSpPr>
            <a:spLocks/>
          </p:cNvSpPr>
          <p:nvPr/>
        </p:nvSpPr>
        <p:spPr bwMode="auto">
          <a:xfrm rot="10800000" flipV="1">
            <a:off x="2829265" y="1066109"/>
            <a:ext cx="3442628" cy="2138397"/>
          </a:xfrm>
          <a:custGeom>
            <a:avLst/>
            <a:gdLst>
              <a:gd name="T0" fmla="*/ 373 w 1678"/>
              <a:gd name="T1" fmla="*/ 874 h 1031"/>
              <a:gd name="T2" fmla="*/ 379 w 1678"/>
              <a:gd name="T3" fmla="*/ 882 h 1031"/>
              <a:gd name="T4" fmla="*/ 692 w 1678"/>
              <a:gd name="T5" fmla="*/ 1031 h 1031"/>
              <a:gd name="T6" fmla="*/ 939 w 1678"/>
              <a:gd name="T7" fmla="*/ 946 h 1031"/>
              <a:gd name="T8" fmla="*/ 949 w 1678"/>
              <a:gd name="T9" fmla="*/ 938 h 1031"/>
              <a:gd name="T10" fmla="*/ 958 w 1678"/>
              <a:gd name="T11" fmla="*/ 946 h 1031"/>
              <a:gd name="T12" fmla="*/ 1146 w 1678"/>
              <a:gd name="T13" fmla="*/ 1012 h 1031"/>
              <a:gd name="T14" fmla="*/ 1379 w 1678"/>
              <a:gd name="T15" fmla="*/ 900 h 1031"/>
              <a:gd name="T16" fmla="*/ 1384 w 1678"/>
              <a:gd name="T17" fmla="*/ 894 h 1031"/>
              <a:gd name="T18" fmla="*/ 1393 w 1678"/>
              <a:gd name="T19" fmla="*/ 895 h 1031"/>
              <a:gd name="T20" fmla="*/ 1426 w 1678"/>
              <a:gd name="T21" fmla="*/ 897 h 1031"/>
              <a:gd name="T22" fmla="*/ 1678 w 1678"/>
              <a:gd name="T23" fmla="*/ 645 h 1031"/>
              <a:gd name="T24" fmla="*/ 1454 w 1678"/>
              <a:gd name="T25" fmla="*/ 394 h 1031"/>
              <a:gd name="T26" fmla="*/ 1444 w 1678"/>
              <a:gd name="T27" fmla="*/ 393 h 1031"/>
              <a:gd name="T28" fmla="*/ 1441 w 1678"/>
              <a:gd name="T29" fmla="*/ 383 h 1031"/>
              <a:gd name="T30" fmla="*/ 1120 w 1678"/>
              <a:gd name="T31" fmla="*/ 141 h 1031"/>
              <a:gd name="T32" fmla="*/ 1029 w 1678"/>
              <a:gd name="T33" fmla="*/ 153 h 1031"/>
              <a:gd name="T34" fmla="*/ 1017 w 1678"/>
              <a:gd name="T35" fmla="*/ 157 h 1031"/>
              <a:gd name="T36" fmla="*/ 1011 w 1678"/>
              <a:gd name="T37" fmla="*/ 146 h 1031"/>
              <a:gd name="T38" fmla="*/ 770 w 1678"/>
              <a:gd name="T39" fmla="*/ 0 h 1031"/>
              <a:gd name="T40" fmla="*/ 517 w 1678"/>
              <a:gd name="T41" fmla="*/ 171 h 1031"/>
              <a:gd name="T42" fmla="*/ 513 w 1678"/>
              <a:gd name="T43" fmla="*/ 182 h 1031"/>
              <a:gd name="T44" fmla="*/ 501 w 1678"/>
              <a:gd name="T45" fmla="*/ 181 h 1031"/>
              <a:gd name="T46" fmla="*/ 482 w 1678"/>
              <a:gd name="T47" fmla="*/ 180 h 1031"/>
              <a:gd name="T48" fmla="*/ 305 w 1678"/>
              <a:gd name="T49" fmla="*/ 315 h 1031"/>
              <a:gd name="T50" fmla="*/ 302 w 1678"/>
              <a:gd name="T51" fmla="*/ 326 h 1031"/>
              <a:gd name="T52" fmla="*/ 287 w 1678"/>
              <a:gd name="T53" fmla="*/ 326 h 1031"/>
              <a:gd name="T54" fmla="*/ 281 w 1678"/>
              <a:gd name="T55" fmla="*/ 326 h 1031"/>
              <a:gd name="T56" fmla="*/ 0 w 1678"/>
              <a:gd name="T57" fmla="*/ 607 h 1031"/>
              <a:gd name="T58" fmla="*/ 281 w 1678"/>
              <a:gd name="T59" fmla="*/ 889 h 1031"/>
              <a:gd name="T60" fmla="*/ 363 w 1678"/>
              <a:gd name="T61" fmla="*/ 877 h 1031"/>
              <a:gd name="T62" fmla="*/ 373 w 1678"/>
              <a:gd name="T63" fmla="*/ 874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78" h="1031">
                <a:moveTo>
                  <a:pt x="373" y="874"/>
                </a:moveTo>
                <a:cubicBezTo>
                  <a:pt x="379" y="882"/>
                  <a:pt x="379" y="882"/>
                  <a:pt x="379" y="882"/>
                </a:cubicBezTo>
                <a:cubicBezTo>
                  <a:pt x="456" y="976"/>
                  <a:pt x="570" y="1031"/>
                  <a:pt x="692" y="1031"/>
                </a:cubicBezTo>
                <a:cubicBezTo>
                  <a:pt x="782" y="1031"/>
                  <a:pt x="868" y="1001"/>
                  <a:pt x="939" y="946"/>
                </a:cubicBezTo>
                <a:cubicBezTo>
                  <a:pt x="949" y="938"/>
                  <a:pt x="949" y="938"/>
                  <a:pt x="949" y="938"/>
                </a:cubicBezTo>
                <a:cubicBezTo>
                  <a:pt x="958" y="946"/>
                  <a:pt x="958" y="946"/>
                  <a:pt x="958" y="946"/>
                </a:cubicBezTo>
                <a:cubicBezTo>
                  <a:pt x="1012" y="989"/>
                  <a:pt x="1077" y="1012"/>
                  <a:pt x="1146" y="1012"/>
                </a:cubicBezTo>
                <a:cubicBezTo>
                  <a:pt x="1237" y="1012"/>
                  <a:pt x="1322" y="971"/>
                  <a:pt x="1379" y="900"/>
                </a:cubicBezTo>
                <a:cubicBezTo>
                  <a:pt x="1384" y="894"/>
                  <a:pt x="1384" y="894"/>
                  <a:pt x="1384" y="894"/>
                </a:cubicBezTo>
                <a:cubicBezTo>
                  <a:pt x="1393" y="895"/>
                  <a:pt x="1393" y="895"/>
                  <a:pt x="1393" y="895"/>
                </a:cubicBezTo>
                <a:cubicBezTo>
                  <a:pt x="1404" y="896"/>
                  <a:pt x="1415" y="897"/>
                  <a:pt x="1426" y="897"/>
                </a:cubicBezTo>
                <a:cubicBezTo>
                  <a:pt x="1565" y="897"/>
                  <a:pt x="1678" y="784"/>
                  <a:pt x="1678" y="645"/>
                </a:cubicBezTo>
                <a:cubicBezTo>
                  <a:pt x="1678" y="517"/>
                  <a:pt x="1582" y="409"/>
                  <a:pt x="1454" y="394"/>
                </a:cubicBezTo>
                <a:cubicBezTo>
                  <a:pt x="1444" y="393"/>
                  <a:pt x="1444" y="393"/>
                  <a:pt x="1444" y="393"/>
                </a:cubicBezTo>
                <a:cubicBezTo>
                  <a:pt x="1441" y="383"/>
                  <a:pt x="1441" y="383"/>
                  <a:pt x="1441" y="383"/>
                </a:cubicBezTo>
                <a:cubicBezTo>
                  <a:pt x="1401" y="241"/>
                  <a:pt x="1268" y="141"/>
                  <a:pt x="1120" y="141"/>
                </a:cubicBezTo>
                <a:cubicBezTo>
                  <a:pt x="1089" y="141"/>
                  <a:pt x="1059" y="145"/>
                  <a:pt x="1029" y="153"/>
                </a:cubicBezTo>
                <a:cubicBezTo>
                  <a:pt x="1017" y="157"/>
                  <a:pt x="1017" y="157"/>
                  <a:pt x="1017" y="157"/>
                </a:cubicBezTo>
                <a:cubicBezTo>
                  <a:pt x="1011" y="146"/>
                  <a:pt x="1011" y="146"/>
                  <a:pt x="1011" y="146"/>
                </a:cubicBezTo>
                <a:cubicBezTo>
                  <a:pt x="964" y="56"/>
                  <a:pt x="871" y="0"/>
                  <a:pt x="770" y="0"/>
                </a:cubicBezTo>
                <a:cubicBezTo>
                  <a:pt x="658" y="0"/>
                  <a:pt x="559" y="68"/>
                  <a:pt x="517" y="171"/>
                </a:cubicBezTo>
                <a:cubicBezTo>
                  <a:pt x="513" y="182"/>
                  <a:pt x="513" y="182"/>
                  <a:pt x="513" y="182"/>
                </a:cubicBezTo>
                <a:cubicBezTo>
                  <a:pt x="501" y="181"/>
                  <a:pt x="501" y="181"/>
                  <a:pt x="501" y="181"/>
                </a:cubicBezTo>
                <a:cubicBezTo>
                  <a:pt x="495" y="180"/>
                  <a:pt x="488" y="180"/>
                  <a:pt x="482" y="180"/>
                </a:cubicBezTo>
                <a:cubicBezTo>
                  <a:pt x="399" y="180"/>
                  <a:pt x="327" y="235"/>
                  <a:pt x="305" y="315"/>
                </a:cubicBezTo>
                <a:cubicBezTo>
                  <a:pt x="302" y="326"/>
                  <a:pt x="302" y="326"/>
                  <a:pt x="302" y="326"/>
                </a:cubicBezTo>
                <a:cubicBezTo>
                  <a:pt x="287" y="326"/>
                  <a:pt x="287" y="326"/>
                  <a:pt x="287" y="326"/>
                </a:cubicBezTo>
                <a:cubicBezTo>
                  <a:pt x="285" y="326"/>
                  <a:pt x="283" y="326"/>
                  <a:pt x="281" y="326"/>
                </a:cubicBezTo>
                <a:cubicBezTo>
                  <a:pt x="126" y="326"/>
                  <a:pt x="0" y="452"/>
                  <a:pt x="0" y="607"/>
                </a:cubicBezTo>
                <a:cubicBezTo>
                  <a:pt x="0" y="763"/>
                  <a:pt x="126" y="889"/>
                  <a:pt x="281" y="889"/>
                </a:cubicBezTo>
                <a:cubicBezTo>
                  <a:pt x="309" y="889"/>
                  <a:pt x="336" y="885"/>
                  <a:pt x="363" y="877"/>
                </a:cubicBezTo>
                <a:lnTo>
                  <a:pt x="373" y="87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100" kern="0" dirty="0">
              <a:solidFill>
                <a:prstClr val="white"/>
              </a:solidFill>
              <a:latin typeface="Verlag Condensed Book" pitchFamily="2" charset="0"/>
            </a:endParaRPr>
          </a:p>
        </p:txBody>
      </p:sp>
      <p:cxnSp>
        <p:nvCxnSpPr>
          <p:cNvPr id="210" name="Straight Arrow Connector 209"/>
          <p:cNvCxnSpPr/>
          <p:nvPr/>
        </p:nvCxnSpPr>
        <p:spPr>
          <a:xfrm flipH="1">
            <a:off x="3261950" y="1836484"/>
            <a:ext cx="515416" cy="590674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H="1">
            <a:off x="3917849" y="1507360"/>
            <a:ext cx="768175" cy="248026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H="1">
            <a:off x="3808976" y="2212512"/>
            <a:ext cx="656233" cy="559899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 flipV="1">
            <a:off x="3297259" y="2388536"/>
            <a:ext cx="568246" cy="34853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H="1" flipV="1">
            <a:off x="3886028" y="2749300"/>
            <a:ext cx="1018890" cy="9868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H="1">
            <a:off x="4849190" y="2472242"/>
            <a:ext cx="864505" cy="354047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H="1">
            <a:off x="4457198" y="1980301"/>
            <a:ext cx="891304" cy="27749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H="1" flipV="1">
            <a:off x="3830224" y="1900165"/>
            <a:ext cx="642265" cy="34502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H="1" flipV="1">
            <a:off x="4763157" y="1547790"/>
            <a:ext cx="642265" cy="34502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H="1" flipV="1">
            <a:off x="4461070" y="2292863"/>
            <a:ext cx="388120" cy="546482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H="1" flipV="1">
            <a:off x="5314837" y="1939271"/>
            <a:ext cx="388120" cy="546482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Oval 6"/>
          <p:cNvSpPr>
            <a:spLocks noChangeAspect="1" noChangeArrowheads="1"/>
          </p:cNvSpPr>
          <p:nvPr/>
        </p:nvSpPr>
        <p:spPr bwMode="auto">
          <a:xfrm>
            <a:off x="3613424" y="1580953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3" name="Oval 6"/>
          <p:cNvSpPr>
            <a:spLocks noChangeAspect="1" noChangeArrowheads="1"/>
          </p:cNvSpPr>
          <p:nvPr/>
        </p:nvSpPr>
        <p:spPr bwMode="auto">
          <a:xfrm>
            <a:off x="3026153" y="2190363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4" name="Oval 6"/>
          <p:cNvSpPr>
            <a:spLocks noChangeAspect="1" noChangeArrowheads="1"/>
          </p:cNvSpPr>
          <p:nvPr/>
        </p:nvSpPr>
        <p:spPr bwMode="auto">
          <a:xfrm>
            <a:off x="3599727" y="2524385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5" name="Oval 6"/>
          <p:cNvSpPr>
            <a:spLocks noChangeAspect="1" noChangeArrowheads="1"/>
          </p:cNvSpPr>
          <p:nvPr/>
        </p:nvSpPr>
        <p:spPr bwMode="auto">
          <a:xfrm>
            <a:off x="4502728" y="1299224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6" name="Oval 6"/>
          <p:cNvSpPr>
            <a:spLocks noChangeAspect="1" noChangeArrowheads="1"/>
          </p:cNvSpPr>
          <p:nvPr/>
        </p:nvSpPr>
        <p:spPr bwMode="auto">
          <a:xfrm>
            <a:off x="4603030" y="2623561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7" name="Oval 6"/>
          <p:cNvSpPr>
            <a:spLocks noChangeAspect="1" noChangeArrowheads="1"/>
          </p:cNvSpPr>
          <p:nvPr/>
        </p:nvSpPr>
        <p:spPr bwMode="auto">
          <a:xfrm>
            <a:off x="5137995" y="1752763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8" name="Oval 6"/>
          <p:cNvSpPr>
            <a:spLocks noChangeAspect="1" noChangeArrowheads="1"/>
          </p:cNvSpPr>
          <p:nvPr/>
        </p:nvSpPr>
        <p:spPr bwMode="auto">
          <a:xfrm>
            <a:off x="5511990" y="2244501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9" name="Oval 6"/>
          <p:cNvSpPr>
            <a:spLocks noChangeAspect="1" noChangeArrowheads="1"/>
          </p:cNvSpPr>
          <p:nvPr/>
        </p:nvSpPr>
        <p:spPr bwMode="auto">
          <a:xfrm>
            <a:off x="4214807" y="2044855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146800" y="111783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486199" y="155871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1901071" y="200219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1723050" y="257938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2198868" y="28494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5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85988" y="136312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6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460083" y="276163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N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4153814" y="158825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428838" y="213693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4937882" y="23308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N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1606472" y="3492704"/>
            <a:ext cx="623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 Flows	S</a:t>
            </a:r>
            <a:r>
              <a:rPr lang="en-US" baseline="-25000" dirty="0"/>
              <a:t>X</a:t>
            </a:r>
            <a:r>
              <a:rPr lang="en-US" dirty="0"/>
              <a:t> = Bandwidth, Latency, Availability, etc.</a:t>
            </a:r>
          </a:p>
          <a:p>
            <a:r>
              <a:rPr lang="en-US" dirty="0"/>
              <a:t>Events		E</a:t>
            </a:r>
            <a:r>
              <a:rPr lang="en-US" cap="all" baseline="-25000" dirty="0"/>
              <a:t>x </a:t>
            </a:r>
            <a:r>
              <a:rPr lang="en-US" dirty="0"/>
              <a:t>= Failures, Degradations, etc.</a:t>
            </a:r>
          </a:p>
        </p:txBody>
      </p:sp>
    </p:spTree>
    <p:extLst>
      <p:ext uri="{BB962C8B-B14F-4D97-AF65-F5344CB8AC3E}">
        <p14:creationId xmlns:p14="http://schemas.microsoft.com/office/powerpoint/2010/main" val="837418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/>
          <p:cNvSpPr/>
          <p:nvPr/>
        </p:nvSpPr>
        <p:spPr>
          <a:xfrm flipH="1">
            <a:off x="0" y="-1"/>
            <a:ext cx="9144000" cy="470262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9000">
                <a:schemeClr val="bg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bject 8"/>
          <p:cNvSpPr txBox="1">
            <a:spLocks/>
          </p:cNvSpPr>
          <p:nvPr/>
        </p:nvSpPr>
        <p:spPr>
          <a:xfrm>
            <a:off x="168671" y="113635"/>
            <a:ext cx="7766465" cy="41652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rgbClr val="0057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 marR="5080">
              <a:lnSpc>
                <a:spcPts val="2800"/>
              </a:lnSpc>
            </a:pPr>
            <a:r>
              <a:rPr lang="en-US" spc="-5" dirty="0">
                <a:solidFill>
                  <a:schemeClr val="accent2"/>
                </a:solidFill>
              </a:rPr>
              <a:t>The Goal: Self Organizing network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860081" y="2088806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</a:t>
            </a:r>
          </a:p>
        </p:txBody>
      </p:sp>
      <p:sp>
        <p:nvSpPr>
          <p:cNvPr id="50" name="Up Arrow 49"/>
          <p:cNvSpPr/>
          <p:nvPr/>
        </p:nvSpPr>
        <p:spPr>
          <a:xfrm>
            <a:off x="5657432" y="1905289"/>
            <a:ext cx="252081" cy="844219"/>
          </a:xfrm>
          <a:prstGeom prst="upArrow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4698997" y="1785497"/>
            <a:ext cx="274207" cy="888957"/>
          </a:xfrm>
          <a:prstGeom prst="downArrow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306153" y="2766454"/>
            <a:ext cx="856222" cy="514829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2959750" y="3554723"/>
            <a:ext cx="612000" cy="631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2645372" y="3066431"/>
            <a:ext cx="1097213" cy="307286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flipV="1">
            <a:off x="2785671" y="3742660"/>
            <a:ext cx="919296" cy="331759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V="1">
            <a:off x="6438785" y="2879756"/>
            <a:ext cx="593602" cy="33544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6657754" y="3997002"/>
            <a:ext cx="510106" cy="233051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3214486" y="4002531"/>
            <a:ext cx="447073" cy="283146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Freeform 9"/>
          <p:cNvSpPr>
            <a:spLocks/>
          </p:cNvSpPr>
          <p:nvPr/>
        </p:nvSpPr>
        <p:spPr bwMode="auto">
          <a:xfrm rot="10800000" flipV="1">
            <a:off x="3528449" y="2371296"/>
            <a:ext cx="3442628" cy="2138397"/>
          </a:xfrm>
          <a:custGeom>
            <a:avLst/>
            <a:gdLst>
              <a:gd name="T0" fmla="*/ 373 w 1678"/>
              <a:gd name="T1" fmla="*/ 874 h 1031"/>
              <a:gd name="T2" fmla="*/ 379 w 1678"/>
              <a:gd name="T3" fmla="*/ 882 h 1031"/>
              <a:gd name="T4" fmla="*/ 692 w 1678"/>
              <a:gd name="T5" fmla="*/ 1031 h 1031"/>
              <a:gd name="T6" fmla="*/ 939 w 1678"/>
              <a:gd name="T7" fmla="*/ 946 h 1031"/>
              <a:gd name="T8" fmla="*/ 949 w 1678"/>
              <a:gd name="T9" fmla="*/ 938 h 1031"/>
              <a:gd name="T10" fmla="*/ 958 w 1678"/>
              <a:gd name="T11" fmla="*/ 946 h 1031"/>
              <a:gd name="T12" fmla="*/ 1146 w 1678"/>
              <a:gd name="T13" fmla="*/ 1012 h 1031"/>
              <a:gd name="T14" fmla="*/ 1379 w 1678"/>
              <a:gd name="T15" fmla="*/ 900 h 1031"/>
              <a:gd name="T16" fmla="*/ 1384 w 1678"/>
              <a:gd name="T17" fmla="*/ 894 h 1031"/>
              <a:gd name="T18" fmla="*/ 1393 w 1678"/>
              <a:gd name="T19" fmla="*/ 895 h 1031"/>
              <a:gd name="T20" fmla="*/ 1426 w 1678"/>
              <a:gd name="T21" fmla="*/ 897 h 1031"/>
              <a:gd name="T22" fmla="*/ 1678 w 1678"/>
              <a:gd name="T23" fmla="*/ 645 h 1031"/>
              <a:gd name="T24" fmla="*/ 1454 w 1678"/>
              <a:gd name="T25" fmla="*/ 394 h 1031"/>
              <a:gd name="T26" fmla="*/ 1444 w 1678"/>
              <a:gd name="T27" fmla="*/ 393 h 1031"/>
              <a:gd name="T28" fmla="*/ 1441 w 1678"/>
              <a:gd name="T29" fmla="*/ 383 h 1031"/>
              <a:gd name="T30" fmla="*/ 1120 w 1678"/>
              <a:gd name="T31" fmla="*/ 141 h 1031"/>
              <a:gd name="T32" fmla="*/ 1029 w 1678"/>
              <a:gd name="T33" fmla="*/ 153 h 1031"/>
              <a:gd name="T34" fmla="*/ 1017 w 1678"/>
              <a:gd name="T35" fmla="*/ 157 h 1031"/>
              <a:gd name="T36" fmla="*/ 1011 w 1678"/>
              <a:gd name="T37" fmla="*/ 146 h 1031"/>
              <a:gd name="T38" fmla="*/ 770 w 1678"/>
              <a:gd name="T39" fmla="*/ 0 h 1031"/>
              <a:gd name="T40" fmla="*/ 517 w 1678"/>
              <a:gd name="T41" fmla="*/ 171 h 1031"/>
              <a:gd name="T42" fmla="*/ 513 w 1678"/>
              <a:gd name="T43" fmla="*/ 182 h 1031"/>
              <a:gd name="T44" fmla="*/ 501 w 1678"/>
              <a:gd name="T45" fmla="*/ 181 h 1031"/>
              <a:gd name="T46" fmla="*/ 482 w 1678"/>
              <a:gd name="T47" fmla="*/ 180 h 1031"/>
              <a:gd name="T48" fmla="*/ 305 w 1678"/>
              <a:gd name="T49" fmla="*/ 315 h 1031"/>
              <a:gd name="T50" fmla="*/ 302 w 1678"/>
              <a:gd name="T51" fmla="*/ 326 h 1031"/>
              <a:gd name="T52" fmla="*/ 287 w 1678"/>
              <a:gd name="T53" fmla="*/ 326 h 1031"/>
              <a:gd name="T54" fmla="*/ 281 w 1678"/>
              <a:gd name="T55" fmla="*/ 326 h 1031"/>
              <a:gd name="T56" fmla="*/ 0 w 1678"/>
              <a:gd name="T57" fmla="*/ 607 h 1031"/>
              <a:gd name="T58" fmla="*/ 281 w 1678"/>
              <a:gd name="T59" fmla="*/ 889 h 1031"/>
              <a:gd name="T60" fmla="*/ 363 w 1678"/>
              <a:gd name="T61" fmla="*/ 877 h 1031"/>
              <a:gd name="T62" fmla="*/ 373 w 1678"/>
              <a:gd name="T63" fmla="*/ 874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78" h="1031">
                <a:moveTo>
                  <a:pt x="373" y="874"/>
                </a:moveTo>
                <a:cubicBezTo>
                  <a:pt x="379" y="882"/>
                  <a:pt x="379" y="882"/>
                  <a:pt x="379" y="882"/>
                </a:cubicBezTo>
                <a:cubicBezTo>
                  <a:pt x="456" y="976"/>
                  <a:pt x="570" y="1031"/>
                  <a:pt x="692" y="1031"/>
                </a:cubicBezTo>
                <a:cubicBezTo>
                  <a:pt x="782" y="1031"/>
                  <a:pt x="868" y="1001"/>
                  <a:pt x="939" y="946"/>
                </a:cubicBezTo>
                <a:cubicBezTo>
                  <a:pt x="949" y="938"/>
                  <a:pt x="949" y="938"/>
                  <a:pt x="949" y="938"/>
                </a:cubicBezTo>
                <a:cubicBezTo>
                  <a:pt x="958" y="946"/>
                  <a:pt x="958" y="946"/>
                  <a:pt x="958" y="946"/>
                </a:cubicBezTo>
                <a:cubicBezTo>
                  <a:pt x="1012" y="989"/>
                  <a:pt x="1077" y="1012"/>
                  <a:pt x="1146" y="1012"/>
                </a:cubicBezTo>
                <a:cubicBezTo>
                  <a:pt x="1237" y="1012"/>
                  <a:pt x="1322" y="971"/>
                  <a:pt x="1379" y="900"/>
                </a:cubicBezTo>
                <a:cubicBezTo>
                  <a:pt x="1384" y="894"/>
                  <a:pt x="1384" y="894"/>
                  <a:pt x="1384" y="894"/>
                </a:cubicBezTo>
                <a:cubicBezTo>
                  <a:pt x="1393" y="895"/>
                  <a:pt x="1393" y="895"/>
                  <a:pt x="1393" y="895"/>
                </a:cubicBezTo>
                <a:cubicBezTo>
                  <a:pt x="1404" y="896"/>
                  <a:pt x="1415" y="897"/>
                  <a:pt x="1426" y="897"/>
                </a:cubicBezTo>
                <a:cubicBezTo>
                  <a:pt x="1565" y="897"/>
                  <a:pt x="1678" y="784"/>
                  <a:pt x="1678" y="645"/>
                </a:cubicBezTo>
                <a:cubicBezTo>
                  <a:pt x="1678" y="517"/>
                  <a:pt x="1582" y="409"/>
                  <a:pt x="1454" y="394"/>
                </a:cubicBezTo>
                <a:cubicBezTo>
                  <a:pt x="1444" y="393"/>
                  <a:pt x="1444" y="393"/>
                  <a:pt x="1444" y="393"/>
                </a:cubicBezTo>
                <a:cubicBezTo>
                  <a:pt x="1441" y="383"/>
                  <a:pt x="1441" y="383"/>
                  <a:pt x="1441" y="383"/>
                </a:cubicBezTo>
                <a:cubicBezTo>
                  <a:pt x="1401" y="241"/>
                  <a:pt x="1268" y="141"/>
                  <a:pt x="1120" y="141"/>
                </a:cubicBezTo>
                <a:cubicBezTo>
                  <a:pt x="1089" y="141"/>
                  <a:pt x="1059" y="145"/>
                  <a:pt x="1029" y="153"/>
                </a:cubicBezTo>
                <a:cubicBezTo>
                  <a:pt x="1017" y="157"/>
                  <a:pt x="1017" y="157"/>
                  <a:pt x="1017" y="157"/>
                </a:cubicBezTo>
                <a:cubicBezTo>
                  <a:pt x="1011" y="146"/>
                  <a:pt x="1011" y="146"/>
                  <a:pt x="1011" y="146"/>
                </a:cubicBezTo>
                <a:cubicBezTo>
                  <a:pt x="964" y="56"/>
                  <a:pt x="871" y="0"/>
                  <a:pt x="770" y="0"/>
                </a:cubicBezTo>
                <a:cubicBezTo>
                  <a:pt x="658" y="0"/>
                  <a:pt x="559" y="68"/>
                  <a:pt x="517" y="171"/>
                </a:cubicBezTo>
                <a:cubicBezTo>
                  <a:pt x="513" y="182"/>
                  <a:pt x="513" y="182"/>
                  <a:pt x="513" y="182"/>
                </a:cubicBezTo>
                <a:cubicBezTo>
                  <a:pt x="501" y="181"/>
                  <a:pt x="501" y="181"/>
                  <a:pt x="501" y="181"/>
                </a:cubicBezTo>
                <a:cubicBezTo>
                  <a:pt x="495" y="180"/>
                  <a:pt x="488" y="180"/>
                  <a:pt x="482" y="180"/>
                </a:cubicBezTo>
                <a:cubicBezTo>
                  <a:pt x="399" y="180"/>
                  <a:pt x="327" y="235"/>
                  <a:pt x="305" y="315"/>
                </a:cubicBezTo>
                <a:cubicBezTo>
                  <a:pt x="302" y="326"/>
                  <a:pt x="302" y="326"/>
                  <a:pt x="302" y="326"/>
                </a:cubicBezTo>
                <a:cubicBezTo>
                  <a:pt x="287" y="326"/>
                  <a:pt x="287" y="326"/>
                  <a:pt x="287" y="326"/>
                </a:cubicBezTo>
                <a:cubicBezTo>
                  <a:pt x="285" y="326"/>
                  <a:pt x="283" y="326"/>
                  <a:pt x="281" y="326"/>
                </a:cubicBezTo>
                <a:cubicBezTo>
                  <a:pt x="126" y="326"/>
                  <a:pt x="0" y="452"/>
                  <a:pt x="0" y="607"/>
                </a:cubicBezTo>
                <a:cubicBezTo>
                  <a:pt x="0" y="763"/>
                  <a:pt x="126" y="889"/>
                  <a:pt x="281" y="889"/>
                </a:cubicBezTo>
                <a:cubicBezTo>
                  <a:pt x="309" y="889"/>
                  <a:pt x="336" y="885"/>
                  <a:pt x="363" y="877"/>
                </a:cubicBezTo>
                <a:lnTo>
                  <a:pt x="373" y="87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100" kern="0" dirty="0">
              <a:solidFill>
                <a:prstClr val="white"/>
              </a:solidFill>
              <a:latin typeface="Verlag Condensed Book" pitchFamily="2" charset="0"/>
            </a:endParaRPr>
          </a:p>
        </p:txBody>
      </p:sp>
      <p:cxnSp>
        <p:nvCxnSpPr>
          <p:cNvPr id="210" name="Straight Arrow Connector 209"/>
          <p:cNvCxnSpPr/>
          <p:nvPr/>
        </p:nvCxnSpPr>
        <p:spPr>
          <a:xfrm flipH="1">
            <a:off x="3961134" y="3141671"/>
            <a:ext cx="515416" cy="590674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H="1">
            <a:off x="4617033" y="2812547"/>
            <a:ext cx="768175" cy="248026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H="1">
            <a:off x="4508160" y="3517699"/>
            <a:ext cx="656233" cy="559899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 flipV="1">
            <a:off x="3996443" y="3693723"/>
            <a:ext cx="568246" cy="34853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H="1" flipV="1">
            <a:off x="4585212" y="4054487"/>
            <a:ext cx="1018890" cy="9868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H="1">
            <a:off x="5548374" y="3777429"/>
            <a:ext cx="864505" cy="354047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H="1">
            <a:off x="5156382" y="3285488"/>
            <a:ext cx="891304" cy="27749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H="1" flipV="1">
            <a:off x="4529408" y="3205352"/>
            <a:ext cx="642265" cy="34502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H="1" flipV="1">
            <a:off x="5462341" y="2852977"/>
            <a:ext cx="642265" cy="34502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H="1" flipV="1">
            <a:off x="5160254" y="3598050"/>
            <a:ext cx="388120" cy="546482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H="1" flipV="1">
            <a:off x="6014021" y="3244458"/>
            <a:ext cx="388120" cy="546482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Oval 6"/>
          <p:cNvSpPr>
            <a:spLocks noChangeAspect="1" noChangeArrowheads="1"/>
          </p:cNvSpPr>
          <p:nvPr/>
        </p:nvSpPr>
        <p:spPr bwMode="auto">
          <a:xfrm>
            <a:off x="4312608" y="2886140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3" name="Oval 6"/>
          <p:cNvSpPr>
            <a:spLocks noChangeAspect="1" noChangeArrowheads="1"/>
          </p:cNvSpPr>
          <p:nvPr/>
        </p:nvSpPr>
        <p:spPr bwMode="auto">
          <a:xfrm>
            <a:off x="3725337" y="3495550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4" name="Oval 6"/>
          <p:cNvSpPr>
            <a:spLocks noChangeAspect="1" noChangeArrowheads="1"/>
          </p:cNvSpPr>
          <p:nvPr/>
        </p:nvSpPr>
        <p:spPr bwMode="auto">
          <a:xfrm>
            <a:off x="4298911" y="3829572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5" name="Oval 6"/>
          <p:cNvSpPr>
            <a:spLocks noChangeAspect="1" noChangeArrowheads="1"/>
          </p:cNvSpPr>
          <p:nvPr/>
        </p:nvSpPr>
        <p:spPr bwMode="auto">
          <a:xfrm>
            <a:off x="5201912" y="2604411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6" name="Oval 6"/>
          <p:cNvSpPr>
            <a:spLocks noChangeAspect="1" noChangeArrowheads="1"/>
          </p:cNvSpPr>
          <p:nvPr/>
        </p:nvSpPr>
        <p:spPr bwMode="auto">
          <a:xfrm>
            <a:off x="5302214" y="3928748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7" name="Oval 6"/>
          <p:cNvSpPr>
            <a:spLocks noChangeAspect="1" noChangeArrowheads="1"/>
          </p:cNvSpPr>
          <p:nvPr/>
        </p:nvSpPr>
        <p:spPr bwMode="auto">
          <a:xfrm>
            <a:off x="5837179" y="3057950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8" name="Oval 6"/>
          <p:cNvSpPr>
            <a:spLocks noChangeAspect="1" noChangeArrowheads="1"/>
          </p:cNvSpPr>
          <p:nvPr/>
        </p:nvSpPr>
        <p:spPr bwMode="auto">
          <a:xfrm>
            <a:off x="6211174" y="3549688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9" name="Oval 6"/>
          <p:cNvSpPr>
            <a:spLocks noChangeAspect="1" noChangeArrowheads="1"/>
          </p:cNvSpPr>
          <p:nvPr/>
        </p:nvSpPr>
        <p:spPr bwMode="auto">
          <a:xfrm>
            <a:off x="4913991" y="3350042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185383" y="286389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2600255" y="330738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2422234" y="388457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2898052" y="415458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5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985172" y="266831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6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7115859" y="404225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N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4852998" y="289344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4128022" y="344212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5637066" y="3636054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N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998384" y="257542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788816" y="2088806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Controls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57525" y="2053212"/>
            <a:ext cx="884488" cy="497186"/>
          </a:xfrm>
          <a:prstGeom prst="rect">
            <a:avLst/>
          </a:prstGeom>
          <a:solidFill>
            <a:schemeClr val="accent2"/>
          </a:solidFill>
        </p:spPr>
      </p:pic>
      <p:cxnSp>
        <p:nvCxnSpPr>
          <p:cNvPr id="63" name="Straight Connector 62"/>
          <p:cNvCxnSpPr/>
          <p:nvPr/>
        </p:nvCxnSpPr>
        <p:spPr>
          <a:xfrm flipV="1">
            <a:off x="3046810" y="1550295"/>
            <a:ext cx="0" cy="50400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050938" y="1550295"/>
            <a:ext cx="15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077267" y="1555291"/>
            <a:ext cx="1377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200" dirty="0"/>
              <a:t>New equipment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200" dirty="0"/>
              <a:t>Repairs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70381" y="464847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 /Machine learning</a:t>
            </a:r>
          </a:p>
        </p:txBody>
      </p:sp>
      <p:grpSp>
        <p:nvGrpSpPr>
          <p:cNvPr id="83" name="Group 82"/>
          <p:cNvGrpSpPr/>
          <p:nvPr/>
        </p:nvGrpSpPr>
        <p:grpSpPr>
          <a:xfrm flipH="1">
            <a:off x="2021153" y="788430"/>
            <a:ext cx="1119789" cy="735900"/>
            <a:chOff x="3106738" y="1423988"/>
            <a:chExt cx="3903663" cy="2565401"/>
          </a:xfrm>
          <a:solidFill>
            <a:schemeClr val="accent2"/>
          </a:solidFill>
        </p:grpSpPr>
        <p:sp>
          <p:nvSpPr>
            <p:cNvPr id="84" name="Freeform 85"/>
            <p:cNvSpPr>
              <a:spLocks noEditPoints="1"/>
            </p:cNvSpPr>
            <p:nvPr/>
          </p:nvSpPr>
          <p:spPr bwMode="auto">
            <a:xfrm>
              <a:off x="3822701" y="1993901"/>
              <a:ext cx="250825" cy="250825"/>
            </a:xfrm>
            <a:custGeom>
              <a:avLst/>
              <a:gdLst>
                <a:gd name="T0" fmla="*/ 0 w 46"/>
                <a:gd name="T1" fmla="*/ 23 h 46"/>
                <a:gd name="T2" fmla="*/ 46 w 46"/>
                <a:gd name="T3" fmla="*/ 23 h 46"/>
                <a:gd name="T4" fmla="*/ 22 w 46"/>
                <a:gd name="T5" fmla="*/ 4 h 46"/>
                <a:gd name="T6" fmla="*/ 29 w 46"/>
                <a:gd name="T7" fmla="*/ 15 h 46"/>
                <a:gd name="T8" fmla="*/ 31 w 46"/>
                <a:gd name="T9" fmla="*/ 23 h 46"/>
                <a:gd name="T10" fmla="*/ 26 w 46"/>
                <a:gd name="T11" fmla="*/ 17 h 46"/>
                <a:gd name="T12" fmla="*/ 22 w 46"/>
                <a:gd name="T13" fmla="*/ 4 h 46"/>
                <a:gd name="T14" fmla="*/ 23 w 46"/>
                <a:gd name="T15" fmla="*/ 13 h 46"/>
                <a:gd name="T16" fmla="*/ 22 w 46"/>
                <a:gd name="T17" fmla="*/ 10 h 46"/>
                <a:gd name="T18" fmla="*/ 18 w 46"/>
                <a:gd name="T19" fmla="*/ 14 h 46"/>
                <a:gd name="T20" fmla="*/ 18 w 46"/>
                <a:gd name="T21" fmla="*/ 13 h 46"/>
                <a:gd name="T22" fmla="*/ 18 w 46"/>
                <a:gd name="T23" fmla="*/ 13 h 46"/>
                <a:gd name="T24" fmla="*/ 19 w 46"/>
                <a:gd name="T25" fmla="*/ 12 h 46"/>
                <a:gd name="T26" fmla="*/ 19 w 46"/>
                <a:gd name="T27" fmla="*/ 11 h 46"/>
                <a:gd name="T28" fmla="*/ 23 w 46"/>
                <a:gd name="T29" fmla="*/ 14 h 46"/>
                <a:gd name="T30" fmla="*/ 22 w 46"/>
                <a:gd name="T31" fmla="*/ 15 h 46"/>
                <a:gd name="T32" fmla="*/ 22 w 46"/>
                <a:gd name="T33" fmla="*/ 16 h 46"/>
                <a:gd name="T34" fmla="*/ 21 w 46"/>
                <a:gd name="T35" fmla="*/ 16 h 46"/>
                <a:gd name="T36" fmla="*/ 21 w 46"/>
                <a:gd name="T37" fmla="*/ 17 h 46"/>
                <a:gd name="T38" fmla="*/ 17 w 46"/>
                <a:gd name="T39" fmla="*/ 14 h 46"/>
                <a:gd name="T40" fmla="*/ 13 w 46"/>
                <a:gd name="T41" fmla="*/ 20 h 46"/>
                <a:gd name="T42" fmla="*/ 7 w 46"/>
                <a:gd name="T43" fmla="*/ 26 h 46"/>
                <a:gd name="T44" fmla="*/ 10 w 46"/>
                <a:gd name="T45" fmla="*/ 33 h 46"/>
                <a:gd name="T46" fmla="*/ 9 w 46"/>
                <a:gd name="T47" fmla="*/ 32 h 46"/>
                <a:gd name="T48" fmla="*/ 11 w 46"/>
                <a:gd name="T49" fmla="*/ 31 h 46"/>
                <a:gd name="T50" fmla="*/ 10 w 46"/>
                <a:gd name="T51" fmla="*/ 33 h 46"/>
                <a:gd name="T52" fmla="*/ 9 w 46"/>
                <a:gd name="T53" fmla="*/ 29 h 46"/>
                <a:gd name="T54" fmla="*/ 20 w 46"/>
                <a:gd name="T55" fmla="*/ 17 h 46"/>
                <a:gd name="T56" fmla="*/ 11 w 46"/>
                <a:gd name="T57" fmla="*/ 30 h 46"/>
                <a:gd name="T58" fmla="*/ 20 w 46"/>
                <a:gd name="T59" fmla="*/ 20 h 46"/>
                <a:gd name="T60" fmla="*/ 30 w 46"/>
                <a:gd name="T61" fmla="*/ 26 h 46"/>
                <a:gd name="T62" fmla="*/ 30 w 46"/>
                <a:gd name="T63" fmla="*/ 24 h 46"/>
                <a:gd name="T64" fmla="*/ 33 w 46"/>
                <a:gd name="T65" fmla="*/ 23 h 46"/>
                <a:gd name="T66" fmla="*/ 32 w 46"/>
                <a:gd name="T67" fmla="*/ 28 h 46"/>
                <a:gd name="T68" fmla="*/ 38 w 46"/>
                <a:gd name="T69" fmla="*/ 35 h 46"/>
                <a:gd name="T70" fmla="*/ 35 w 46"/>
                <a:gd name="T71" fmla="*/ 27 h 46"/>
                <a:gd name="T72" fmla="*/ 39 w 46"/>
                <a:gd name="T73" fmla="*/ 26 h 46"/>
                <a:gd name="T74" fmla="*/ 33 w 46"/>
                <a:gd name="T75" fmla="*/ 20 h 46"/>
                <a:gd name="T76" fmla="*/ 39 w 46"/>
                <a:gd name="T77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36" y="46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8" y="13"/>
                    <a:pt x="29" y="15"/>
                  </a:cubicBezTo>
                  <a:cubicBezTo>
                    <a:pt x="30" y="18"/>
                    <a:pt x="33" y="22"/>
                    <a:pt x="33" y="22"/>
                  </a:cubicBezTo>
                  <a:cubicBezTo>
                    <a:pt x="33" y="22"/>
                    <a:pt x="32" y="23"/>
                    <a:pt x="31" y="23"/>
                  </a:cubicBezTo>
                  <a:cubicBezTo>
                    <a:pt x="31" y="24"/>
                    <a:pt x="30" y="24"/>
                    <a:pt x="30" y="24"/>
                  </a:cubicBezTo>
                  <a:cubicBezTo>
                    <a:pt x="30" y="24"/>
                    <a:pt x="27" y="19"/>
                    <a:pt x="26" y="17"/>
                  </a:cubicBezTo>
                  <a:cubicBezTo>
                    <a:pt x="26" y="15"/>
                    <a:pt x="21" y="5"/>
                    <a:pt x="21" y="5"/>
                  </a:cubicBezTo>
                  <a:cubicBezTo>
                    <a:pt x="21" y="5"/>
                    <a:pt x="21" y="4"/>
                    <a:pt x="22" y="4"/>
                  </a:cubicBezTo>
                  <a:close/>
                  <a:moveTo>
                    <a:pt x="22" y="10"/>
                  </a:moveTo>
                  <a:cubicBezTo>
                    <a:pt x="24" y="11"/>
                    <a:pt x="23" y="13"/>
                    <a:pt x="23" y="1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9"/>
                    <a:pt x="22" y="10"/>
                  </a:cubicBezTo>
                  <a:close/>
                  <a:moveTo>
                    <a:pt x="17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7" y="15"/>
                    <a:pt x="17" y="15"/>
                    <a:pt x="17" y="15"/>
                  </a:cubicBezTo>
                  <a:lnTo>
                    <a:pt x="17" y="14"/>
                  </a:lnTo>
                  <a:close/>
                  <a:moveTo>
                    <a:pt x="7" y="2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0"/>
                  </a:lnTo>
                  <a:close/>
                  <a:moveTo>
                    <a:pt x="10" y="33"/>
                  </a:moveTo>
                  <a:cubicBezTo>
                    <a:pt x="9" y="34"/>
                    <a:pt x="8" y="35"/>
                    <a:pt x="8" y="35"/>
                  </a:cubicBezTo>
                  <a:cubicBezTo>
                    <a:pt x="8" y="35"/>
                    <a:pt x="8" y="33"/>
                    <a:pt x="9" y="32"/>
                  </a:cubicBezTo>
                  <a:cubicBezTo>
                    <a:pt x="9" y="31"/>
                    <a:pt x="9" y="29"/>
                    <a:pt x="9" y="29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1" y="31"/>
                    <a:pt x="13" y="31"/>
                    <a:pt x="13" y="31"/>
                  </a:cubicBezTo>
                  <a:cubicBezTo>
                    <a:pt x="13" y="31"/>
                    <a:pt x="11" y="33"/>
                    <a:pt x="10" y="33"/>
                  </a:cubicBezTo>
                  <a:close/>
                  <a:moveTo>
                    <a:pt x="11" y="30"/>
                  </a:moveTo>
                  <a:cubicBezTo>
                    <a:pt x="10" y="29"/>
                    <a:pt x="9" y="29"/>
                    <a:pt x="9" y="29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2" y="30"/>
                    <a:pt x="11" y="30"/>
                  </a:cubicBezTo>
                  <a:close/>
                  <a:moveTo>
                    <a:pt x="16" y="26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0" y="26"/>
                    <a:pt x="30" y="26"/>
                    <a:pt x="30" y="26"/>
                  </a:cubicBezTo>
                  <a:lnTo>
                    <a:pt x="16" y="26"/>
                  </a:lnTo>
                  <a:close/>
                  <a:moveTo>
                    <a:pt x="30" y="24"/>
                  </a:moveTo>
                  <a:cubicBezTo>
                    <a:pt x="30" y="24"/>
                    <a:pt x="31" y="24"/>
                    <a:pt x="32" y="24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2" y="28"/>
                    <a:pt x="32" y="28"/>
                    <a:pt x="32" y="28"/>
                  </a:cubicBezTo>
                  <a:lnTo>
                    <a:pt x="30" y="24"/>
                  </a:lnTo>
                  <a:close/>
                  <a:moveTo>
                    <a:pt x="38" y="35"/>
                  </a:moveTo>
                  <a:cubicBezTo>
                    <a:pt x="35" y="37"/>
                    <a:pt x="33" y="29"/>
                    <a:pt x="33" y="29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41" y="34"/>
                    <a:pt x="38" y="35"/>
                  </a:cubicBezTo>
                  <a:close/>
                  <a:moveTo>
                    <a:pt x="39" y="26"/>
                  </a:moveTo>
                  <a:cubicBezTo>
                    <a:pt x="35" y="26"/>
                    <a:pt x="35" y="26"/>
                    <a:pt x="35" y="26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9" y="20"/>
                    <a:pt x="39" y="20"/>
                    <a:pt x="39" y="20"/>
                  </a:cubicBezTo>
                  <a:lnTo>
                    <a:pt x="3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773613" y="1933576"/>
              <a:ext cx="2236788" cy="2055813"/>
            </a:xfrm>
            <a:custGeom>
              <a:avLst/>
              <a:gdLst>
                <a:gd name="T0" fmla="*/ 102 w 409"/>
                <a:gd name="T1" fmla="*/ 107 h 375"/>
                <a:gd name="T2" fmla="*/ 205 w 409"/>
                <a:gd name="T3" fmla="*/ 0 h 375"/>
                <a:gd name="T4" fmla="*/ 307 w 409"/>
                <a:gd name="T5" fmla="*/ 107 h 375"/>
                <a:gd name="T6" fmla="*/ 223 w 409"/>
                <a:gd name="T7" fmla="*/ 213 h 375"/>
                <a:gd name="T8" fmla="*/ 328 w 409"/>
                <a:gd name="T9" fmla="*/ 232 h 375"/>
                <a:gd name="T10" fmla="*/ 409 w 409"/>
                <a:gd name="T11" fmla="*/ 317 h 375"/>
                <a:gd name="T12" fmla="*/ 409 w 409"/>
                <a:gd name="T13" fmla="*/ 375 h 375"/>
                <a:gd name="T14" fmla="*/ 1 w 409"/>
                <a:gd name="T15" fmla="*/ 375 h 375"/>
                <a:gd name="T16" fmla="*/ 0 w 409"/>
                <a:gd name="T17" fmla="*/ 317 h 375"/>
                <a:gd name="T18" fmla="*/ 82 w 409"/>
                <a:gd name="T19" fmla="*/ 228 h 375"/>
                <a:gd name="T20" fmla="*/ 192 w 409"/>
                <a:gd name="T21" fmla="*/ 214 h 375"/>
                <a:gd name="T22" fmla="*/ 102 w 409"/>
                <a:gd name="T23" fmla="*/ 10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9" h="375">
                  <a:moveTo>
                    <a:pt x="102" y="107"/>
                  </a:moveTo>
                  <a:cubicBezTo>
                    <a:pt x="102" y="48"/>
                    <a:pt x="148" y="0"/>
                    <a:pt x="205" y="0"/>
                  </a:cubicBezTo>
                  <a:cubicBezTo>
                    <a:pt x="261" y="0"/>
                    <a:pt x="307" y="48"/>
                    <a:pt x="307" y="107"/>
                  </a:cubicBezTo>
                  <a:cubicBezTo>
                    <a:pt x="307" y="160"/>
                    <a:pt x="271" y="204"/>
                    <a:pt x="223" y="213"/>
                  </a:cubicBezTo>
                  <a:cubicBezTo>
                    <a:pt x="328" y="232"/>
                    <a:pt x="328" y="232"/>
                    <a:pt x="328" y="232"/>
                  </a:cubicBezTo>
                  <a:cubicBezTo>
                    <a:pt x="372" y="232"/>
                    <a:pt x="409" y="270"/>
                    <a:pt x="409" y="317"/>
                  </a:cubicBezTo>
                  <a:cubicBezTo>
                    <a:pt x="409" y="375"/>
                    <a:pt x="409" y="375"/>
                    <a:pt x="409" y="375"/>
                  </a:cubicBezTo>
                  <a:cubicBezTo>
                    <a:pt x="1" y="375"/>
                    <a:pt x="1" y="375"/>
                    <a:pt x="1" y="37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270"/>
                    <a:pt x="37" y="228"/>
                    <a:pt x="82" y="228"/>
                  </a:cubicBezTo>
                  <a:cubicBezTo>
                    <a:pt x="192" y="214"/>
                    <a:pt x="192" y="214"/>
                    <a:pt x="192" y="214"/>
                  </a:cubicBezTo>
                  <a:cubicBezTo>
                    <a:pt x="141" y="207"/>
                    <a:pt x="102" y="162"/>
                    <a:pt x="102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"/>
            <p:cNvSpPr>
              <a:spLocks noEditPoints="1"/>
            </p:cNvSpPr>
            <p:nvPr/>
          </p:nvSpPr>
          <p:spPr bwMode="auto">
            <a:xfrm>
              <a:off x="3679826" y="2065338"/>
              <a:ext cx="661988" cy="481013"/>
            </a:xfrm>
            <a:custGeom>
              <a:avLst/>
              <a:gdLst>
                <a:gd name="T0" fmla="*/ 26 w 121"/>
                <a:gd name="T1" fmla="*/ 24 h 88"/>
                <a:gd name="T2" fmla="*/ 29 w 121"/>
                <a:gd name="T3" fmla="*/ 39 h 88"/>
                <a:gd name="T4" fmla="*/ 43 w 121"/>
                <a:gd name="T5" fmla="*/ 39 h 88"/>
                <a:gd name="T6" fmla="*/ 43 w 121"/>
                <a:gd name="T7" fmla="*/ 24 h 88"/>
                <a:gd name="T8" fmla="*/ 26 w 121"/>
                <a:gd name="T9" fmla="*/ 24 h 88"/>
                <a:gd name="T10" fmla="*/ 31 w 121"/>
                <a:gd name="T11" fmla="*/ 47 h 88"/>
                <a:gd name="T12" fmla="*/ 33 w 121"/>
                <a:gd name="T13" fmla="*/ 60 h 88"/>
                <a:gd name="T14" fmla="*/ 43 w 121"/>
                <a:gd name="T15" fmla="*/ 60 h 88"/>
                <a:gd name="T16" fmla="*/ 43 w 121"/>
                <a:gd name="T17" fmla="*/ 47 h 88"/>
                <a:gd name="T18" fmla="*/ 31 w 121"/>
                <a:gd name="T19" fmla="*/ 47 h 88"/>
                <a:gd name="T20" fmla="*/ 110 w 121"/>
                <a:gd name="T21" fmla="*/ 24 h 88"/>
                <a:gd name="T22" fmla="*/ 91 w 121"/>
                <a:gd name="T23" fmla="*/ 24 h 88"/>
                <a:gd name="T24" fmla="*/ 91 w 121"/>
                <a:gd name="T25" fmla="*/ 39 h 88"/>
                <a:gd name="T26" fmla="*/ 106 w 121"/>
                <a:gd name="T27" fmla="*/ 39 h 88"/>
                <a:gd name="T28" fmla="*/ 110 w 121"/>
                <a:gd name="T29" fmla="*/ 24 h 88"/>
                <a:gd name="T30" fmla="*/ 104 w 121"/>
                <a:gd name="T31" fmla="*/ 47 h 88"/>
                <a:gd name="T32" fmla="*/ 91 w 121"/>
                <a:gd name="T33" fmla="*/ 47 h 88"/>
                <a:gd name="T34" fmla="*/ 91 w 121"/>
                <a:gd name="T35" fmla="*/ 60 h 88"/>
                <a:gd name="T36" fmla="*/ 101 w 121"/>
                <a:gd name="T37" fmla="*/ 60 h 88"/>
                <a:gd name="T38" fmla="*/ 104 w 121"/>
                <a:gd name="T39" fmla="*/ 47 h 88"/>
                <a:gd name="T40" fmla="*/ 49 w 121"/>
                <a:gd name="T41" fmla="*/ 24 h 88"/>
                <a:gd name="T42" fmla="*/ 49 w 121"/>
                <a:gd name="T43" fmla="*/ 39 h 88"/>
                <a:gd name="T44" fmla="*/ 64 w 121"/>
                <a:gd name="T45" fmla="*/ 39 h 88"/>
                <a:gd name="T46" fmla="*/ 64 w 121"/>
                <a:gd name="T47" fmla="*/ 24 h 88"/>
                <a:gd name="T48" fmla="*/ 49 w 121"/>
                <a:gd name="T49" fmla="*/ 24 h 88"/>
                <a:gd name="T50" fmla="*/ 69 w 121"/>
                <a:gd name="T51" fmla="*/ 24 h 88"/>
                <a:gd name="T52" fmla="*/ 69 w 121"/>
                <a:gd name="T53" fmla="*/ 39 h 88"/>
                <a:gd name="T54" fmla="*/ 85 w 121"/>
                <a:gd name="T55" fmla="*/ 39 h 88"/>
                <a:gd name="T56" fmla="*/ 85 w 121"/>
                <a:gd name="T57" fmla="*/ 24 h 88"/>
                <a:gd name="T58" fmla="*/ 69 w 121"/>
                <a:gd name="T59" fmla="*/ 24 h 88"/>
                <a:gd name="T60" fmla="*/ 49 w 121"/>
                <a:gd name="T61" fmla="*/ 47 h 88"/>
                <a:gd name="T62" fmla="*/ 49 w 121"/>
                <a:gd name="T63" fmla="*/ 60 h 88"/>
                <a:gd name="T64" fmla="*/ 64 w 121"/>
                <a:gd name="T65" fmla="*/ 60 h 88"/>
                <a:gd name="T66" fmla="*/ 64 w 121"/>
                <a:gd name="T67" fmla="*/ 47 h 88"/>
                <a:gd name="T68" fmla="*/ 49 w 121"/>
                <a:gd name="T69" fmla="*/ 47 h 88"/>
                <a:gd name="T70" fmla="*/ 69 w 121"/>
                <a:gd name="T71" fmla="*/ 47 h 88"/>
                <a:gd name="T72" fmla="*/ 69 w 121"/>
                <a:gd name="T73" fmla="*/ 60 h 88"/>
                <a:gd name="T74" fmla="*/ 85 w 121"/>
                <a:gd name="T75" fmla="*/ 60 h 88"/>
                <a:gd name="T76" fmla="*/ 85 w 121"/>
                <a:gd name="T77" fmla="*/ 47 h 88"/>
                <a:gd name="T78" fmla="*/ 69 w 121"/>
                <a:gd name="T79" fmla="*/ 47 h 88"/>
                <a:gd name="T80" fmla="*/ 121 w 121"/>
                <a:gd name="T81" fmla="*/ 16 h 88"/>
                <a:gd name="T82" fmla="*/ 106 w 121"/>
                <a:gd name="T83" fmla="*/ 68 h 88"/>
                <a:gd name="T84" fmla="*/ 33 w 121"/>
                <a:gd name="T85" fmla="*/ 68 h 88"/>
                <a:gd name="T86" fmla="*/ 28 w 121"/>
                <a:gd name="T87" fmla="*/ 75 h 88"/>
                <a:gd name="T88" fmla="*/ 35 w 121"/>
                <a:gd name="T89" fmla="*/ 82 h 88"/>
                <a:gd name="T90" fmla="*/ 105 w 121"/>
                <a:gd name="T91" fmla="*/ 82 h 88"/>
                <a:gd name="T92" fmla="*/ 105 w 121"/>
                <a:gd name="T93" fmla="*/ 88 h 88"/>
                <a:gd name="T94" fmla="*/ 32 w 121"/>
                <a:gd name="T95" fmla="*/ 88 h 88"/>
                <a:gd name="T96" fmla="*/ 21 w 121"/>
                <a:gd name="T97" fmla="*/ 75 h 88"/>
                <a:gd name="T98" fmla="*/ 26 w 121"/>
                <a:gd name="T99" fmla="*/ 65 h 88"/>
                <a:gd name="T100" fmla="*/ 14 w 121"/>
                <a:gd name="T101" fmla="*/ 18 h 88"/>
                <a:gd name="T102" fmla="*/ 0 w 121"/>
                <a:gd name="T103" fmla="*/ 10 h 88"/>
                <a:gd name="T104" fmla="*/ 5 w 121"/>
                <a:gd name="T105" fmla="*/ 0 h 88"/>
                <a:gd name="T106" fmla="*/ 20 w 121"/>
                <a:gd name="T107" fmla="*/ 9 h 88"/>
                <a:gd name="T108" fmla="*/ 23 w 121"/>
                <a:gd name="T109" fmla="*/ 17 h 88"/>
                <a:gd name="T110" fmla="*/ 121 w 121"/>
                <a:gd name="T111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" h="88">
                  <a:moveTo>
                    <a:pt x="26" y="24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26" y="24"/>
                  </a:lnTo>
                  <a:close/>
                  <a:moveTo>
                    <a:pt x="31" y="47"/>
                  </a:moveTo>
                  <a:cubicBezTo>
                    <a:pt x="33" y="60"/>
                    <a:pt x="33" y="60"/>
                    <a:pt x="3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47"/>
                    <a:pt x="43" y="47"/>
                    <a:pt x="43" y="47"/>
                  </a:cubicBezTo>
                  <a:lnTo>
                    <a:pt x="31" y="47"/>
                  </a:lnTo>
                  <a:close/>
                  <a:moveTo>
                    <a:pt x="110" y="24"/>
                  </a:moveTo>
                  <a:cubicBezTo>
                    <a:pt x="91" y="24"/>
                    <a:pt x="91" y="24"/>
                    <a:pt x="91" y="24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106" y="39"/>
                    <a:pt x="106" y="39"/>
                    <a:pt x="106" y="39"/>
                  </a:cubicBezTo>
                  <a:lnTo>
                    <a:pt x="110" y="24"/>
                  </a:lnTo>
                  <a:close/>
                  <a:moveTo>
                    <a:pt x="104" y="47"/>
                  </a:moveTo>
                  <a:cubicBezTo>
                    <a:pt x="91" y="47"/>
                    <a:pt x="91" y="47"/>
                    <a:pt x="91" y="47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101" y="60"/>
                    <a:pt x="101" y="60"/>
                    <a:pt x="101" y="60"/>
                  </a:cubicBezTo>
                  <a:lnTo>
                    <a:pt x="104" y="47"/>
                  </a:lnTo>
                  <a:close/>
                  <a:moveTo>
                    <a:pt x="49" y="24"/>
                  </a:moveTo>
                  <a:cubicBezTo>
                    <a:pt x="49" y="39"/>
                    <a:pt x="49" y="39"/>
                    <a:pt x="49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24"/>
                    <a:pt x="64" y="24"/>
                    <a:pt x="64" y="24"/>
                  </a:cubicBezTo>
                  <a:lnTo>
                    <a:pt x="49" y="24"/>
                  </a:lnTo>
                  <a:close/>
                  <a:moveTo>
                    <a:pt x="69" y="24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69" y="24"/>
                  </a:lnTo>
                  <a:close/>
                  <a:moveTo>
                    <a:pt x="49" y="47"/>
                  </a:moveTo>
                  <a:cubicBezTo>
                    <a:pt x="49" y="60"/>
                    <a:pt x="49" y="60"/>
                    <a:pt x="49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47"/>
                    <a:pt x="64" y="47"/>
                    <a:pt x="64" y="47"/>
                  </a:cubicBezTo>
                  <a:lnTo>
                    <a:pt x="49" y="47"/>
                  </a:lnTo>
                  <a:close/>
                  <a:moveTo>
                    <a:pt x="69" y="47"/>
                  </a:moveTo>
                  <a:cubicBezTo>
                    <a:pt x="69" y="60"/>
                    <a:pt x="69" y="60"/>
                    <a:pt x="69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47"/>
                    <a:pt x="85" y="47"/>
                    <a:pt x="85" y="47"/>
                  </a:cubicBezTo>
                  <a:lnTo>
                    <a:pt x="69" y="47"/>
                  </a:lnTo>
                  <a:close/>
                  <a:moveTo>
                    <a:pt x="121" y="16"/>
                  </a:moveTo>
                  <a:cubicBezTo>
                    <a:pt x="106" y="68"/>
                    <a:pt x="106" y="68"/>
                    <a:pt x="106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0" y="69"/>
                    <a:pt x="28" y="72"/>
                    <a:pt x="28" y="75"/>
                  </a:cubicBezTo>
                  <a:cubicBezTo>
                    <a:pt x="29" y="79"/>
                    <a:pt x="31" y="81"/>
                    <a:pt x="35" y="82"/>
                  </a:cubicBezTo>
                  <a:cubicBezTo>
                    <a:pt x="105" y="82"/>
                    <a:pt x="105" y="82"/>
                    <a:pt x="105" y="82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25" y="87"/>
                    <a:pt x="21" y="82"/>
                    <a:pt x="21" y="75"/>
                  </a:cubicBezTo>
                  <a:cubicBezTo>
                    <a:pt x="21" y="71"/>
                    <a:pt x="22" y="67"/>
                    <a:pt x="26" y="6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2" y="3"/>
                    <a:pt x="16" y="5"/>
                    <a:pt x="20" y="9"/>
                  </a:cubicBezTo>
                  <a:cubicBezTo>
                    <a:pt x="22" y="11"/>
                    <a:pt x="23" y="13"/>
                    <a:pt x="23" y="17"/>
                  </a:cubicBezTo>
                  <a:lnTo>
                    <a:pt x="12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"/>
            <p:cNvSpPr>
              <a:spLocks noEditPoints="1"/>
            </p:cNvSpPr>
            <p:nvPr/>
          </p:nvSpPr>
          <p:spPr bwMode="auto">
            <a:xfrm>
              <a:off x="3844926" y="2563813"/>
              <a:ext cx="141288" cy="136525"/>
            </a:xfrm>
            <a:custGeom>
              <a:avLst/>
              <a:gdLst>
                <a:gd name="T0" fmla="*/ 6 w 26"/>
                <a:gd name="T1" fmla="*/ 12 h 25"/>
                <a:gd name="T2" fmla="*/ 13 w 26"/>
                <a:gd name="T3" fmla="*/ 19 h 25"/>
                <a:gd name="T4" fmla="*/ 20 w 26"/>
                <a:gd name="T5" fmla="*/ 12 h 25"/>
                <a:gd name="T6" fmla="*/ 13 w 26"/>
                <a:gd name="T7" fmla="*/ 5 h 25"/>
                <a:gd name="T8" fmla="*/ 6 w 26"/>
                <a:gd name="T9" fmla="*/ 12 h 25"/>
                <a:gd name="T10" fmla="*/ 0 w 26"/>
                <a:gd name="T11" fmla="*/ 12 h 25"/>
                <a:gd name="T12" fmla="*/ 13 w 26"/>
                <a:gd name="T13" fmla="*/ 0 h 25"/>
                <a:gd name="T14" fmla="*/ 26 w 26"/>
                <a:gd name="T15" fmla="*/ 12 h 25"/>
                <a:gd name="T16" fmla="*/ 13 w 26"/>
                <a:gd name="T17" fmla="*/ 25 h 25"/>
                <a:gd name="T18" fmla="*/ 0 w 26"/>
                <a:gd name="T1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6" y="12"/>
                  </a:moveTo>
                  <a:cubicBezTo>
                    <a:pt x="6" y="16"/>
                    <a:pt x="9" y="19"/>
                    <a:pt x="13" y="19"/>
                  </a:cubicBezTo>
                  <a:cubicBezTo>
                    <a:pt x="17" y="19"/>
                    <a:pt x="20" y="16"/>
                    <a:pt x="20" y="12"/>
                  </a:cubicBezTo>
                  <a:cubicBezTo>
                    <a:pt x="20" y="8"/>
                    <a:pt x="17" y="5"/>
                    <a:pt x="13" y="5"/>
                  </a:cubicBezTo>
                  <a:cubicBezTo>
                    <a:pt x="9" y="5"/>
                    <a:pt x="6" y="8"/>
                    <a:pt x="6" y="12"/>
                  </a:cubicBezTo>
                  <a:close/>
                  <a:moveTo>
                    <a:pt x="0" y="12"/>
                  </a:move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"/>
            <p:cNvSpPr>
              <a:spLocks noEditPoints="1"/>
            </p:cNvSpPr>
            <p:nvPr/>
          </p:nvSpPr>
          <p:spPr bwMode="auto">
            <a:xfrm>
              <a:off x="4111626" y="2563813"/>
              <a:ext cx="138113" cy="136525"/>
            </a:xfrm>
            <a:custGeom>
              <a:avLst/>
              <a:gdLst>
                <a:gd name="T0" fmla="*/ 6 w 25"/>
                <a:gd name="T1" fmla="*/ 12 h 25"/>
                <a:gd name="T2" fmla="*/ 13 w 25"/>
                <a:gd name="T3" fmla="*/ 19 h 25"/>
                <a:gd name="T4" fmla="*/ 20 w 25"/>
                <a:gd name="T5" fmla="*/ 12 h 25"/>
                <a:gd name="T6" fmla="*/ 13 w 25"/>
                <a:gd name="T7" fmla="*/ 5 h 25"/>
                <a:gd name="T8" fmla="*/ 6 w 25"/>
                <a:gd name="T9" fmla="*/ 12 h 25"/>
                <a:gd name="T10" fmla="*/ 0 w 25"/>
                <a:gd name="T11" fmla="*/ 12 h 25"/>
                <a:gd name="T12" fmla="*/ 13 w 25"/>
                <a:gd name="T13" fmla="*/ 0 h 25"/>
                <a:gd name="T14" fmla="*/ 25 w 25"/>
                <a:gd name="T15" fmla="*/ 12 h 25"/>
                <a:gd name="T16" fmla="*/ 13 w 25"/>
                <a:gd name="T17" fmla="*/ 25 h 25"/>
                <a:gd name="T18" fmla="*/ 0 w 25"/>
                <a:gd name="T1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6" y="12"/>
                  </a:moveTo>
                  <a:cubicBezTo>
                    <a:pt x="6" y="16"/>
                    <a:pt x="9" y="19"/>
                    <a:pt x="13" y="19"/>
                  </a:cubicBezTo>
                  <a:cubicBezTo>
                    <a:pt x="17" y="19"/>
                    <a:pt x="20" y="16"/>
                    <a:pt x="20" y="12"/>
                  </a:cubicBezTo>
                  <a:cubicBezTo>
                    <a:pt x="20" y="8"/>
                    <a:pt x="17" y="5"/>
                    <a:pt x="13" y="5"/>
                  </a:cubicBezTo>
                  <a:cubicBezTo>
                    <a:pt x="9" y="5"/>
                    <a:pt x="6" y="8"/>
                    <a:pt x="6" y="12"/>
                  </a:cubicBezTo>
                  <a:close/>
                  <a:moveTo>
                    <a:pt x="0" y="12"/>
                  </a:move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"/>
            <p:cNvSpPr>
              <a:spLocks noEditPoints="1"/>
            </p:cNvSpPr>
            <p:nvPr/>
          </p:nvSpPr>
          <p:spPr bwMode="auto">
            <a:xfrm>
              <a:off x="3598863" y="2020888"/>
              <a:ext cx="87313" cy="87313"/>
            </a:xfrm>
            <a:custGeom>
              <a:avLst/>
              <a:gdLst>
                <a:gd name="T0" fmla="*/ 3 w 16"/>
                <a:gd name="T1" fmla="*/ 8 h 16"/>
                <a:gd name="T2" fmla="*/ 8 w 16"/>
                <a:gd name="T3" fmla="*/ 12 h 16"/>
                <a:gd name="T4" fmla="*/ 12 w 16"/>
                <a:gd name="T5" fmla="*/ 8 h 16"/>
                <a:gd name="T6" fmla="*/ 8 w 16"/>
                <a:gd name="T7" fmla="*/ 3 h 16"/>
                <a:gd name="T8" fmla="*/ 3 w 16"/>
                <a:gd name="T9" fmla="*/ 8 h 16"/>
                <a:gd name="T10" fmla="*/ 0 w 16"/>
                <a:gd name="T11" fmla="*/ 8 h 16"/>
                <a:gd name="T12" fmla="*/ 8 w 16"/>
                <a:gd name="T13" fmla="*/ 0 h 16"/>
                <a:gd name="T14" fmla="*/ 16 w 16"/>
                <a:gd name="T15" fmla="*/ 8 h 16"/>
                <a:gd name="T16" fmla="*/ 8 w 16"/>
                <a:gd name="T17" fmla="*/ 16 h 16"/>
                <a:gd name="T18" fmla="*/ 0 w 16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3" y="8"/>
                  </a:moveTo>
                  <a:cubicBezTo>
                    <a:pt x="3" y="10"/>
                    <a:pt x="5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5"/>
                    <a:pt x="10" y="3"/>
                    <a:pt x="8" y="3"/>
                  </a:cubicBezTo>
                  <a:cubicBezTo>
                    <a:pt x="5" y="3"/>
                    <a:pt x="3" y="5"/>
                    <a:pt x="3" y="8"/>
                  </a:cubicBezTo>
                  <a:close/>
                  <a:moveTo>
                    <a:pt x="0" y="8"/>
                  </a:move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ubicBezTo>
                    <a:pt x="3" y="16"/>
                    <a:pt x="0" y="12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auto">
            <a:xfrm>
              <a:off x="3106738" y="3478213"/>
              <a:ext cx="1606550" cy="153988"/>
            </a:xfrm>
            <a:custGeom>
              <a:avLst/>
              <a:gdLst>
                <a:gd name="T0" fmla="*/ 294 w 294"/>
                <a:gd name="T1" fmla="*/ 0 h 28"/>
                <a:gd name="T2" fmla="*/ 0 w 294"/>
                <a:gd name="T3" fmla="*/ 0 h 28"/>
                <a:gd name="T4" fmla="*/ 5 w 294"/>
                <a:gd name="T5" fmla="*/ 16 h 28"/>
                <a:gd name="T6" fmla="*/ 24 w 294"/>
                <a:gd name="T7" fmla="*/ 28 h 28"/>
                <a:gd name="T8" fmla="*/ 286 w 294"/>
                <a:gd name="T9" fmla="*/ 28 h 28"/>
                <a:gd name="T10" fmla="*/ 294 w 294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8">
                  <a:moveTo>
                    <a:pt x="2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8" y="23"/>
                    <a:pt x="16" y="28"/>
                    <a:pt x="24" y="28"/>
                  </a:cubicBezTo>
                  <a:cubicBezTo>
                    <a:pt x="286" y="28"/>
                    <a:pt x="286" y="28"/>
                    <a:pt x="286" y="28"/>
                  </a:cubicBezTo>
                  <a:cubicBezTo>
                    <a:pt x="288" y="19"/>
                    <a:pt x="291" y="9"/>
                    <a:pt x="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"/>
            <p:cNvSpPr>
              <a:spLocks noEditPoints="1"/>
            </p:cNvSpPr>
            <p:nvPr/>
          </p:nvSpPr>
          <p:spPr bwMode="auto">
            <a:xfrm>
              <a:off x="3116263" y="2957513"/>
              <a:ext cx="2493963" cy="450850"/>
            </a:xfrm>
            <a:custGeom>
              <a:avLst/>
              <a:gdLst>
                <a:gd name="T0" fmla="*/ 364 w 456"/>
                <a:gd name="T1" fmla="*/ 32 h 82"/>
                <a:gd name="T2" fmla="*/ 456 w 456"/>
                <a:gd name="T3" fmla="*/ 22 h 82"/>
                <a:gd name="T4" fmla="*/ 416 w 456"/>
                <a:gd name="T5" fmla="*/ 0 h 82"/>
                <a:gd name="T6" fmla="*/ 50 w 456"/>
                <a:gd name="T7" fmla="*/ 0 h 82"/>
                <a:gd name="T8" fmla="*/ 0 w 456"/>
                <a:gd name="T9" fmla="*/ 82 h 82"/>
                <a:gd name="T10" fmla="*/ 298 w 456"/>
                <a:gd name="T11" fmla="*/ 82 h 82"/>
                <a:gd name="T12" fmla="*/ 364 w 456"/>
                <a:gd name="T13" fmla="*/ 32 h 82"/>
                <a:gd name="T14" fmla="*/ 219 w 456"/>
                <a:gd name="T15" fmla="*/ 34 h 82"/>
                <a:gd name="T16" fmla="*/ 287 w 456"/>
                <a:gd name="T17" fmla="*/ 34 h 82"/>
                <a:gd name="T18" fmla="*/ 299 w 456"/>
                <a:gd name="T19" fmla="*/ 60 h 82"/>
                <a:gd name="T20" fmla="*/ 209 w 456"/>
                <a:gd name="T21" fmla="*/ 60 h 82"/>
                <a:gd name="T22" fmla="*/ 219 w 456"/>
                <a:gd name="T23" fmla="*/ 3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6" h="82">
                  <a:moveTo>
                    <a:pt x="364" y="32"/>
                  </a:moveTo>
                  <a:cubicBezTo>
                    <a:pt x="456" y="22"/>
                    <a:pt x="456" y="22"/>
                    <a:pt x="456" y="22"/>
                  </a:cubicBezTo>
                  <a:cubicBezTo>
                    <a:pt x="440" y="18"/>
                    <a:pt x="426" y="10"/>
                    <a:pt x="4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312" y="53"/>
                    <a:pt x="335" y="32"/>
                    <a:pt x="364" y="32"/>
                  </a:cubicBezTo>
                  <a:close/>
                  <a:moveTo>
                    <a:pt x="219" y="34"/>
                  </a:moveTo>
                  <a:cubicBezTo>
                    <a:pt x="287" y="34"/>
                    <a:pt x="287" y="34"/>
                    <a:pt x="287" y="34"/>
                  </a:cubicBezTo>
                  <a:cubicBezTo>
                    <a:pt x="299" y="60"/>
                    <a:pt x="299" y="60"/>
                    <a:pt x="299" y="60"/>
                  </a:cubicBezTo>
                  <a:cubicBezTo>
                    <a:pt x="209" y="60"/>
                    <a:pt x="209" y="60"/>
                    <a:pt x="209" y="60"/>
                  </a:cubicBezTo>
                  <a:lnTo>
                    <a:pt x="21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2"/>
            <p:cNvSpPr>
              <a:spLocks/>
            </p:cNvSpPr>
            <p:nvPr/>
          </p:nvSpPr>
          <p:spPr bwMode="auto">
            <a:xfrm>
              <a:off x="3384551" y="1423988"/>
              <a:ext cx="2232025" cy="1441450"/>
            </a:xfrm>
            <a:custGeom>
              <a:avLst/>
              <a:gdLst>
                <a:gd name="T0" fmla="*/ 346 w 408"/>
                <a:gd name="T1" fmla="*/ 245 h 263"/>
                <a:gd name="T2" fmla="*/ 14 w 408"/>
                <a:gd name="T3" fmla="*/ 245 h 263"/>
                <a:gd name="T4" fmla="*/ 14 w 408"/>
                <a:gd name="T5" fmla="*/ 30 h 263"/>
                <a:gd name="T6" fmla="*/ 27 w 408"/>
                <a:gd name="T7" fmla="*/ 17 h 263"/>
                <a:gd name="T8" fmla="*/ 380 w 408"/>
                <a:gd name="T9" fmla="*/ 17 h 263"/>
                <a:gd name="T10" fmla="*/ 393 w 408"/>
                <a:gd name="T11" fmla="*/ 30 h 263"/>
                <a:gd name="T12" fmla="*/ 393 w 408"/>
                <a:gd name="T13" fmla="*/ 95 h 263"/>
                <a:gd name="T14" fmla="*/ 408 w 408"/>
                <a:gd name="T15" fmla="*/ 87 h 263"/>
                <a:gd name="T16" fmla="*/ 408 w 408"/>
                <a:gd name="T17" fmla="*/ 14 h 263"/>
                <a:gd name="T18" fmla="*/ 393 w 408"/>
                <a:gd name="T19" fmla="*/ 0 h 263"/>
                <a:gd name="T20" fmla="*/ 14 w 408"/>
                <a:gd name="T21" fmla="*/ 0 h 263"/>
                <a:gd name="T22" fmla="*/ 0 w 408"/>
                <a:gd name="T23" fmla="*/ 14 h 263"/>
                <a:gd name="T24" fmla="*/ 0 w 408"/>
                <a:gd name="T25" fmla="*/ 263 h 263"/>
                <a:gd name="T26" fmla="*/ 354 w 408"/>
                <a:gd name="T27" fmla="*/ 263 h 263"/>
                <a:gd name="T28" fmla="*/ 346 w 408"/>
                <a:gd name="T29" fmla="*/ 24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263">
                  <a:moveTo>
                    <a:pt x="346" y="245"/>
                  </a:moveTo>
                  <a:cubicBezTo>
                    <a:pt x="14" y="245"/>
                    <a:pt x="14" y="245"/>
                    <a:pt x="14" y="245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3"/>
                    <a:pt x="20" y="17"/>
                    <a:pt x="27" y="17"/>
                  </a:cubicBezTo>
                  <a:cubicBezTo>
                    <a:pt x="380" y="17"/>
                    <a:pt x="380" y="17"/>
                    <a:pt x="380" y="17"/>
                  </a:cubicBezTo>
                  <a:cubicBezTo>
                    <a:pt x="387" y="17"/>
                    <a:pt x="393" y="23"/>
                    <a:pt x="393" y="30"/>
                  </a:cubicBezTo>
                  <a:cubicBezTo>
                    <a:pt x="393" y="95"/>
                    <a:pt x="393" y="95"/>
                    <a:pt x="393" y="95"/>
                  </a:cubicBezTo>
                  <a:cubicBezTo>
                    <a:pt x="398" y="92"/>
                    <a:pt x="403" y="89"/>
                    <a:pt x="408" y="87"/>
                  </a:cubicBezTo>
                  <a:cubicBezTo>
                    <a:pt x="408" y="14"/>
                    <a:pt x="408" y="14"/>
                    <a:pt x="408" y="14"/>
                  </a:cubicBezTo>
                  <a:cubicBezTo>
                    <a:pt x="408" y="6"/>
                    <a:pt x="401" y="0"/>
                    <a:pt x="39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354" y="263"/>
                    <a:pt x="354" y="263"/>
                    <a:pt x="354" y="263"/>
                  </a:cubicBezTo>
                  <a:cubicBezTo>
                    <a:pt x="351" y="257"/>
                    <a:pt x="349" y="251"/>
                    <a:pt x="346" y="2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5146676" y="1571626"/>
              <a:ext cx="250825" cy="252413"/>
              <a:chOff x="5146676" y="1571626"/>
              <a:chExt cx="250825" cy="252413"/>
            </a:xfrm>
            <a:grpFill/>
          </p:grpSpPr>
          <p:sp>
            <p:nvSpPr>
              <p:cNvPr id="199" name="Rectangle 13"/>
              <p:cNvSpPr>
                <a:spLocks noChangeArrowheads="1"/>
              </p:cNvSpPr>
              <p:nvPr/>
            </p:nvSpPr>
            <p:spPr bwMode="auto">
              <a:xfrm>
                <a:off x="5205413" y="1685926"/>
                <a:ext cx="6350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14"/>
              <p:cNvSpPr>
                <a:spLocks noChangeArrowheads="1"/>
              </p:cNvSpPr>
              <p:nvPr/>
            </p:nvSpPr>
            <p:spPr bwMode="auto">
              <a:xfrm>
                <a:off x="5283201" y="1685926"/>
                <a:ext cx="4763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15"/>
              <p:cNvSpPr>
                <a:spLocks noChangeArrowheads="1"/>
              </p:cNvSpPr>
              <p:nvPr/>
            </p:nvSpPr>
            <p:spPr bwMode="auto">
              <a:xfrm>
                <a:off x="5287963" y="1685926"/>
                <a:ext cx="6350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Rectangle 16"/>
              <p:cNvSpPr>
                <a:spLocks noChangeArrowheads="1"/>
              </p:cNvSpPr>
              <p:nvPr/>
            </p:nvSpPr>
            <p:spPr bwMode="auto">
              <a:xfrm>
                <a:off x="5272088" y="1685926"/>
                <a:ext cx="4763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17"/>
              <p:cNvSpPr>
                <a:spLocks noChangeArrowheads="1"/>
              </p:cNvSpPr>
              <p:nvPr/>
            </p:nvSpPr>
            <p:spPr bwMode="auto">
              <a:xfrm>
                <a:off x="5254626" y="1685926"/>
                <a:ext cx="6350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18"/>
              <p:cNvSpPr>
                <a:spLocks noChangeArrowheads="1"/>
              </p:cNvSpPr>
              <p:nvPr/>
            </p:nvSpPr>
            <p:spPr bwMode="auto">
              <a:xfrm>
                <a:off x="5189538" y="1685926"/>
                <a:ext cx="6350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Rectangle 19"/>
              <p:cNvSpPr>
                <a:spLocks noChangeArrowheads="1"/>
              </p:cNvSpPr>
              <p:nvPr/>
            </p:nvSpPr>
            <p:spPr bwMode="auto">
              <a:xfrm>
                <a:off x="5200651" y="1685926"/>
                <a:ext cx="1588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Rectangle 20"/>
              <p:cNvSpPr>
                <a:spLocks noChangeArrowheads="1"/>
              </p:cNvSpPr>
              <p:nvPr/>
            </p:nvSpPr>
            <p:spPr bwMode="auto">
              <a:xfrm>
                <a:off x="5265738" y="1685926"/>
                <a:ext cx="1588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21"/>
              <p:cNvSpPr>
                <a:spLocks noEditPoints="1"/>
              </p:cNvSpPr>
              <p:nvPr/>
            </p:nvSpPr>
            <p:spPr bwMode="auto">
              <a:xfrm>
                <a:off x="5146676" y="1571626"/>
                <a:ext cx="250825" cy="252413"/>
              </a:xfrm>
              <a:custGeom>
                <a:avLst/>
                <a:gdLst>
                  <a:gd name="T0" fmla="*/ 0 w 46"/>
                  <a:gd name="T1" fmla="*/ 23 h 46"/>
                  <a:gd name="T2" fmla="*/ 46 w 46"/>
                  <a:gd name="T3" fmla="*/ 23 h 46"/>
                  <a:gd name="T4" fmla="*/ 22 w 46"/>
                  <a:gd name="T5" fmla="*/ 4 h 46"/>
                  <a:gd name="T6" fmla="*/ 30 w 46"/>
                  <a:gd name="T7" fmla="*/ 15 h 46"/>
                  <a:gd name="T8" fmla="*/ 32 w 46"/>
                  <a:gd name="T9" fmla="*/ 23 h 46"/>
                  <a:gd name="T10" fmla="*/ 27 w 46"/>
                  <a:gd name="T11" fmla="*/ 17 h 46"/>
                  <a:gd name="T12" fmla="*/ 22 w 46"/>
                  <a:gd name="T13" fmla="*/ 4 h 46"/>
                  <a:gd name="T14" fmla="*/ 23 w 46"/>
                  <a:gd name="T15" fmla="*/ 13 h 46"/>
                  <a:gd name="T16" fmla="*/ 23 w 46"/>
                  <a:gd name="T17" fmla="*/ 10 h 46"/>
                  <a:gd name="T18" fmla="*/ 18 w 46"/>
                  <a:gd name="T19" fmla="*/ 14 h 46"/>
                  <a:gd name="T20" fmla="*/ 18 w 46"/>
                  <a:gd name="T21" fmla="*/ 13 h 46"/>
                  <a:gd name="T22" fmla="*/ 19 w 46"/>
                  <a:gd name="T23" fmla="*/ 13 h 46"/>
                  <a:gd name="T24" fmla="*/ 19 w 46"/>
                  <a:gd name="T25" fmla="*/ 12 h 46"/>
                  <a:gd name="T26" fmla="*/ 19 w 46"/>
                  <a:gd name="T27" fmla="*/ 11 h 46"/>
                  <a:gd name="T28" fmla="*/ 23 w 46"/>
                  <a:gd name="T29" fmla="*/ 14 h 46"/>
                  <a:gd name="T30" fmla="*/ 23 w 46"/>
                  <a:gd name="T31" fmla="*/ 15 h 46"/>
                  <a:gd name="T32" fmla="*/ 22 w 46"/>
                  <a:gd name="T33" fmla="*/ 16 h 46"/>
                  <a:gd name="T34" fmla="*/ 22 w 46"/>
                  <a:gd name="T35" fmla="*/ 16 h 46"/>
                  <a:gd name="T36" fmla="*/ 21 w 46"/>
                  <a:gd name="T37" fmla="*/ 17 h 46"/>
                  <a:gd name="T38" fmla="*/ 18 w 46"/>
                  <a:gd name="T39" fmla="*/ 14 h 46"/>
                  <a:gd name="T40" fmla="*/ 14 w 46"/>
                  <a:gd name="T41" fmla="*/ 20 h 46"/>
                  <a:gd name="T42" fmla="*/ 8 w 46"/>
                  <a:gd name="T43" fmla="*/ 26 h 46"/>
                  <a:gd name="T44" fmla="*/ 11 w 46"/>
                  <a:gd name="T45" fmla="*/ 33 h 46"/>
                  <a:gd name="T46" fmla="*/ 9 w 46"/>
                  <a:gd name="T47" fmla="*/ 33 h 46"/>
                  <a:gd name="T48" fmla="*/ 11 w 46"/>
                  <a:gd name="T49" fmla="*/ 31 h 46"/>
                  <a:gd name="T50" fmla="*/ 11 w 46"/>
                  <a:gd name="T51" fmla="*/ 33 h 46"/>
                  <a:gd name="T52" fmla="*/ 10 w 46"/>
                  <a:gd name="T53" fmla="*/ 29 h 46"/>
                  <a:gd name="T54" fmla="*/ 21 w 46"/>
                  <a:gd name="T55" fmla="*/ 17 h 46"/>
                  <a:gd name="T56" fmla="*/ 12 w 46"/>
                  <a:gd name="T57" fmla="*/ 30 h 46"/>
                  <a:gd name="T58" fmla="*/ 20 w 46"/>
                  <a:gd name="T59" fmla="*/ 20 h 46"/>
                  <a:gd name="T60" fmla="*/ 31 w 46"/>
                  <a:gd name="T61" fmla="*/ 26 h 46"/>
                  <a:gd name="T62" fmla="*/ 31 w 46"/>
                  <a:gd name="T63" fmla="*/ 24 h 46"/>
                  <a:gd name="T64" fmla="*/ 33 w 46"/>
                  <a:gd name="T65" fmla="*/ 23 h 46"/>
                  <a:gd name="T66" fmla="*/ 33 w 46"/>
                  <a:gd name="T67" fmla="*/ 28 h 46"/>
                  <a:gd name="T68" fmla="*/ 38 w 46"/>
                  <a:gd name="T69" fmla="*/ 35 h 46"/>
                  <a:gd name="T70" fmla="*/ 35 w 46"/>
                  <a:gd name="T71" fmla="*/ 27 h 46"/>
                  <a:gd name="T72" fmla="*/ 36 w 46"/>
                  <a:gd name="T73" fmla="*/ 26 h 46"/>
                  <a:gd name="T74" fmla="*/ 40 w 46"/>
                  <a:gd name="T75" fmla="*/ 20 h 46"/>
                  <a:gd name="T76" fmla="*/ 36 w 46"/>
                  <a:gd name="T77" fmla="*/ 2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36"/>
                      <a:pt x="11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2" y="4"/>
                    </a:moveTo>
                    <a:cubicBezTo>
                      <a:pt x="22" y="4"/>
                      <a:pt x="23" y="4"/>
                      <a:pt x="23" y="4"/>
                    </a:cubicBezTo>
                    <a:cubicBezTo>
                      <a:pt x="23" y="4"/>
                      <a:pt x="28" y="13"/>
                      <a:pt x="30" y="15"/>
                    </a:cubicBezTo>
                    <a:cubicBezTo>
                      <a:pt x="31" y="18"/>
                      <a:pt x="33" y="22"/>
                      <a:pt x="33" y="22"/>
                    </a:cubicBezTo>
                    <a:cubicBezTo>
                      <a:pt x="33" y="22"/>
                      <a:pt x="33" y="23"/>
                      <a:pt x="32" y="23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28" y="19"/>
                      <a:pt x="27" y="17"/>
                    </a:cubicBezTo>
                    <a:cubicBezTo>
                      <a:pt x="26" y="15"/>
                      <a:pt x="22" y="5"/>
                      <a:pt x="22" y="5"/>
                    </a:cubicBezTo>
                    <a:cubicBezTo>
                      <a:pt x="22" y="5"/>
                      <a:pt x="22" y="4"/>
                      <a:pt x="22" y="4"/>
                    </a:cubicBezTo>
                    <a:close/>
                    <a:moveTo>
                      <a:pt x="23" y="10"/>
                    </a:moveTo>
                    <a:cubicBezTo>
                      <a:pt x="24" y="11"/>
                      <a:pt x="23" y="13"/>
                      <a:pt x="23" y="13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1" y="9"/>
                      <a:pt x="23" y="10"/>
                    </a:cubicBezTo>
                    <a:close/>
                    <a:moveTo>
                      <a:pt x="18" y="14"/>
                    </a:move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8" y="15"/>
                      <a:pt x="18" y="15"/>
                      <a:pt x="18" y="15"/>
                    </a:cubicBezTo>
                    <a:lnTo>
                      <a:pt x="18" y="14"/>
                    </a:lnTo>
                    <a:close/>
                    <a:moveTo>
                      <a:pt x="8" y="20"/>
                    </a:moveTo>
                    <a:cubicBezTo>
                      <a:pt x="14" y="20"/>
                      <a:pt x="14" y="20"/>
                      <a:pt x="14" y="20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6"/>
                      <a:pt x="8" y="26"/>
                      <a:pt x="8" y="26"/>
                    </a:cubicBezTo>
                    <a:lnTo>
                      <a:pt x="8" y="20"/>
                    </a:lnTo>
                    <a:close/>
                    <a:moveTo>
                      <a:pt x="11" y="33"/>
                    </a:moveTo>
                    <a:cubicBezTo>
                      <a:pt x="10" y="34"/>
                      <a:pt x="8" y="35"/>
                      <a:pt x="8" y="35"/>
                    </a:cubicBezTo>
                    <a:cubicBezTo>
                      <a:pt x="8" y="35"/>
                      <a:pt x="9" y="34"/>
                      <a:pt x="9" y="33"/>
                    </a:cubicBezTo>
                    <a:cubicBezTo>
                      <a:pt x="9" y="32"/>
                      <a:pt x="10" y="29"/>
                      <a:pt x="10" y="29"/>
                    </a:cubicBezTo>
                    <a:cubicBezTo>
                      <a:pt x="10" y="29"/>
                      <a:pt x="10" y="30"/>
                      <a:pt x="11" y="31"/>
                    </a:cubicBezTo>
                    <a:cubicBezTo>
                      <a:pt x="12" y="31"/>
                      <a:pt x="13" y="31"/>
                      <a:pt x="13" y="31"/>
                    </a:cubicBezTo>
                    <a:cubicBezTo>
                      <a:pt x="13" y="31"/>
                      <a:pt x="11" y="33"/>
                      <a:pt x="11" y="33"/>
                    </a:cubicBezTo>
                    <a:close/>
                    <a:moveTo>
                      <a:pt x="12" y="30"/>
                    </a:moveTo>
                    <a:cubicBezTo>
                      <a:pt x="11" y="29"/>
                      <a:pt x="10" y="29"/>
                      <a:pt x="10" y="29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3" y="30"/>
                      <a:pt x="12" y="30"/>
                    </a:cubicBezTo>
                    <a:close/>
                    <a:moveTo>
                      <a:pt x="17" y="26"/>
                    </a:moveTo>
                    <a:cubicBezTo>
                      <a:pt x="20" y="20"/>
                      <a:pt x="20" y="20"/>
                      <a:pt x="20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31" y="26"/>
                      <a:pt x="31" y="26"/>
                      <a:pt x="31" y="26"/>
                    </a:cubicBezTo>
                    <a:lnTo>
                      <a:pt x="17" y="26"/>
                    </a:lnTo>
                    <a:close/>
                    <a:moveTo>
                      <a:pt x="31" y="24"/>
                    </a:moveTo>
                    <a:cubicBezTo>
                      <a:pt x="31" y="24"/>
                      <a:pt x="32" y="24"/>
                      <a:pt x="32" y="24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3" y="28"/>
                      <a:pt x="33" y="28"/>
                      <a:pt x="33" y="28"/>
                    </a:cubicBezTo>
                    <a:lnTo>
                      <a:pt x="31" y="24"/>
                    </a:lnTo>
                    <a:close/>
                    <a:moveTo>
                      <a:pt x="38" y="35"/>
                    </a:moveTo>
                    <a:cubicBezTo>
                      <a:pt x="35" y="37"/>
                      <a:pt x="33" y="29"/>
                      <a:pt x="33" y="29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7"/>
                      <a:pt x="41" y="34"/>
                      <a:pt x="38" y="35"/>
                    </a:cubicBezTo>
                    <a:close/>
                    <a:moveTo>
                      <a:pt x="36" y="26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26"/>
                      <a:pt x="40" y="26"/>
                      <a:pt x="40" y="26"/>
                    </a:cubicBezTo>
                    <a:lnTo>
                      <a:pt x="36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22"/>
              <p:cNvSpPr>
                <a:spLocks noChangeArrowheads="1"/>
              </p:cNvSpPr>
              <p:nvPr/>
            </p:nvSpPr>
            <p:spPr bwMode="auto">
              <a:xfrm>
                <a:off x="5353051" y="1685926"/>
                <a:ext cx="6350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Rectangle 23"/>
              <p:cNvSpPr>
                <a:spLocks noChangeArrowheads="1"/>
              </p:cNvSpPr>
              <p:nvPr/>
            </p:nvSpPr>
            <p:spPr bwMode="auto">
              <a:xfrm>
                <a:off x="5337176" y="1685926"/>
                <a:ext cx="6350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Rectangle 24"/>
              <p:cNvSpPr>
                <a:spLocks noChangeArrowheads="1"/>
              </p:cNvSpPr>
              <p:nvPr/>
            </p:nvSpPr>
            <p:spPr bwMode="auto">
              <a:xfrm>
                <a:off x="5348288" y="1685926"/>
                <a:ext cx="4763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Rectangle 25"/>
              <p:cNvSpPr>
                <a:spLocks noChangeArrowheads="1"/>
              </p:cNvSpPr>
              <p:nvPr/>
            </p:nvSpPr>
            <p:spPr bwMode="auto">
              <a:xfrm>
                <a:off x="5332413" y="1685926"/>
                <a:ext cx="4763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4" name="Rectangle 26"/>
            <p:cNvSpPr>
              <a:spLocks noChangeArrowheads="1"/>
            </p:cNvSpPr>
            <p:nvPr/>
          </p:nvSpPr>
          <p:spPr bwMode="auto">
            <a:xfrm>
              <a:off x="4894263" y="1685926"/>
              <a:ext cx="158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27"/>
            <p:cNvSpPr>
              <a:spLocks noChangeArrowheads="1"/>
            </p:cNvSpPr>
            <p:nvPr/>
          </p:nvSpPr>
          <p:spPr bwMode="auto">
            <a:xfrm>
              <a:off x="4970463" y="1685926"/>
              <a:ext cx="158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28"/>
            <p:cNvSpPr>
              <a:spLocks noChangeArrowheads="1"/>
            </p:cNvSpPr>
            <p:nvPr/>
          </p:nvSpPr>
          <p:spPr bwMode="auto">
            <a:xfrm>
              <a:off x="4976813" y="1685926"/>
              <a:ext cx="4763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29"/>
            <p:cNvSpPr>
              <a:spLocks noChangeArrowheads="1"/>
            </p:cNvSpPr>
            <p:nvPr/>
          </p:nvSpPr>
          <p:spPr bwMode="auto">
            <a:xfrm>
              <a:off x="4959351" y="1685926"/>
              <a:ext cx="6350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30"/>
            <p:cNvSpPr>
              <a:spLocks noChangeArrowheads="1"/>
            </p:cNvSpPr>
            <p:nvPr/>
          </p:nvSpPr>
          <p:spPr bwMode="auto">
            <a:xfrm>
              <a:off x="4943476" y="1685926"/>
              <a:ext cx="6350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31"/>
            <p:cNvSpPr>
              <a:spLocks noChangeArrowheads="1"/>
            </p:cNvSpPr>
            <p:nvPr/>
          </p:nvSpPr>
          <p:spPr bwMode="auto">
            <a:xfrm>
              <a:off x="4878388" y="1685926"/>
              <a:ext cx="4763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32"/>
            <p:cNvSpPr>
              <a:spLocks noChangeArrowheads="1"/>
            </p:cNvSpPr>
            <p:nvPr/>
          </p:nvSpPr>
          <p:spPr bwMode="auto">
            <a:xfrm>
              <a:off x="4883151" y="1685926"/>
              <a:ext cx="6350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33"/>
            <p:cNvSpPr>
              <a:spLocks noChangeArrowheads="1"/>
            </p:cNvSpPr>
            <p:nvPr/>
          </p:nvSpPr>
          <p:spPr bwMode="auto">
            <a:xfrm>
              <a:off x="4954588" y="1685926"/>
              <a:ext cx="158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4"/>
            <p:cNvSpPr>
              <a:spLocks noEditPoints="1"/>
            </p:cNvSpPr>
            <p:nvPr/>
          </p:nvSpPr>
          <p:spPr bwMode="auto">
            <a:xfrm>
              <a:off x="4833938" y="1571626"/>
              <a:ext cx="252413" cy="252413"/>
            </a:xfrm>
            <a:custGeom>
              <a:avLst/>
              <a:gdLst>
                <a:gd name="T0" fmla="*/ 0 w 46"/>
                <a:gd name="T1" fmla="*/ 23 h 46"/>
                <a:gd name="T2" fmla="*/ 46 w 46"/>
                <a:gd name="T3" fmla="*/ 23 h 46"/>
                <a:gd name="T4" fmla="*/ 22 w 46"/>
                <a:gd name="T5" fmla="*/ 4 h 46"/>
                <a:gd name="T6" fmla="*/ 29 w 46"/>
                <a:gd name="T7" fmla="*/ 15 h 46"/>
                <a:gd name="T8" fmla="*/ 32 w 46"/>
                <a:gd name="T9" fmla="*/ 23 h 46"/>
                <a:gd name="T10" fmla="*/ 27 w 46"/>
                <a:gd name="T11" fmla="*/ 17 h 46"/>
                <a:gd name="T12" fmla="*/ 22 w 46"/>
                <a:gd name="T13" fmla="*/ 4 h 46"/>
                <a:gd name="T14" fmla="*/ 23 w 46"/>
                <a:gd name="T15" fmla="*/ 13 h 46"/>
                <a:gd name="T16" fmla="*/ 22 w 46"/>
                <a:gd name="T17" fmla="*/ 10 h 46"/>
                <a:gd name="T18" fmla="*/ 18 w 46"/>
                <a:gd name="T19" fmla="*/ 14 h 46"/>
                <a:gd name="T20" fmla="*/ 18 w 46"/>
                <a:gd name="T21" fmla="*/ 13 h 46"/>
                <a:gd name="T22" fmla="*/ 18 w 46"/>
                <a:gd name="T23" fmla="*/ 13 h 46"/>
                <a:gd name="T24" fmla="*/ 19 w 46"/>
                <a:gd name="T25" fmla="*/ 12 h 46"/>
                <a:gd name="T26" fmla="*/ 19 w 46"/>
                <a:gd name="T27" fmla="*/ 11 h 46"/>
                <a:gd name="T28" fmla="*/ 23 w 46"/>
                <a:gd name="T29" fmla="*/ 14 h 46"/>
                <a:gd name="T30" fmla="*/ 22 w 46"/>
                <a:gd name="T31" fmla="*/ 15 h 46"/>
                <a:gd name="T32" fmla="*/ 22 w 46"/>
                <a:gd name="T33" fmla="*/ 16 h 46"/>
                <a:gd name="T34" fmla="*/ 21 w 46"/>
                <a:gd name="T35" fmla="*/ 16 h 46"/>
                <a:gd name="T36" fmla="*/ 21 w 46"/>
                <a:gd name="T37" fmla="*/ 17 h 46"/>
                <a:gd name="T38" fmla="*/ 17 w 46"/>
                <a:gd name="T39" fmla="*/ 14 h 46"/>
                <a:gd name="T40" fmla="*/ 13 w 46"/>
                <a:gd name="T41" fmla="*/ 20 h 46"/>
                <a:gd name="T42" fmla="*/ 7 w 46"/>
                <a:gd name="T43" fmla="*/ 26 h 46"/>
                <a:gd name="T44" fmla="*/ 10 w 46"/>
                <a:gd name="T45" fmla="*/ 33 h 46"/>
                <a:gd name="T46" fmla="*/ 9 w 46"/>
                <a:gd name="T47" fmla="*/ 33 h 46"/>
                <a:gd name="T48" fmla="*/ 11 w 46"/>
                <a:gd name="T49" fmla="*/ 31 h 46"/>
                <a:gd name="T50" fmla="*/ 10 w 46"/>
                <a:gd name="T51" fmla="*/ 33 h 46"/>
                <a:gd name="T52" fmla="*/ 10 w 46"/>
                <a:gd name="T53" fmla="*/ 29 h 46"/>
                <a:gd name="T54" fmla="*/ 21 w 46"/>
                <a:gd name="T55" fmla="*/ 17 h 46"/>
                <a:gd name="T56" fmla="*/ 11 w 46"/>
                <a:gd name="T57" fmla="*/ 30 h 46"/>
                <a:gd name="T58" fmla="*/ 20 w 46"/>
                <a:gd name="T59" fmla="*/ 20 h 46"/>
                <a:gd name="T60" fmla="*/ 31 w 46"/>
                <a:gd name="T61" fmla="*/ 26 h 46"/>
                <a:gd name="T62" fmla="*/ 30 w 46"/>
                <a:gd name="T63" fmla="*/ 24 h 46"/>
                <a:gd name="T64" fmla="*/ 33 w 46"/>
                <a:gd name="T65" fmla="*/ 23 h 46"/>
                <a:gd name="T66" fmla="*/ 33 w 46"/>
                <a:gd name="T67" fmla="*/ 28 h 46"/>
                <a:gd name="T68" fmla="*/ 38 w 46"/>
                <a:gd name="T69" fmla="*/ 35 h 46"/>
                <a:gd name="T70" fmla="*/ 35 w 46"/>
                <a:gd name="T71" fmla="*/ 27 h 46"/>
                <a:gd name="T72" fmla="*/ 36 w 46"/>
                <a:gd name="T73" fmla="*/ 26 h 46"/>
                <a:gd name="T74" fmla="*/ 40 w 46"/>
                <a:gd name="T75" fmla="*/ 20 h 46"/>
                <a:gd name="T76" fmla="*/ 36 w 46"/>
                <a:gd name="T77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2" y="4"/>
                  </a:moveTo>
                  <a:cubicBezTo>
                    <a:pt x="22" y="4"/>
                    <a:pt x="23" y="4"/>
                    <a:pt x="23" y="4"/>
                  </a:cubicBezTo>
                  <a:cubicBezTo>
                    <a:pt x="23" y="4"/>
                    <a:pt x="28" y="13"/>
                    <a:pt x="29" y="15"/>
                  </a:cubicBezTo>
                  <a:cubicBezTo>
                    <a:pt x="31" y="18"/>
                    <a:pt x="33" y="22"/>
                    <a:pt x="33" y="22"/>
                  </a:cubicBezTo>
                  <a:cubicBezTo>
                    <a:pt x="33" y="22"/>
                    <a:pt x="32" y="23"/>
                    <a:pt x="32" y="23"/>
                  </a:cubicBezTo>
                  <a:cubicBezTo>
                    <a:pt x="31" y="24"/>
                    <a:pt x="30" y="24"/>
                    <a:pt x="30" y="24"/>
                  </a:cubicBezTo>
                  <a:cubicBezTo>
                    <a:pt x="30" y="24"/>
                    <a:pt x="27" y="19"/>
                    <a:pt x="27" y="17"/>
                  </a:cubicBezTo>
                  <a:cubicBezTo>
                    <a:pt x="26" y="15"/>
                    <a:pt x="21" y="5"/>
                    <a:pt x="21" y="5"/>
                  </a:cubicBezTo>
                  <a:cubicBezTo>
                    <a:pt x="21" y="5"/>
                    <a:pt x="21" y="4"/>
                    <a:pt x="22" y="4"/>
                  </a:cubicBezTo>
                  <a:close/>
                  <a:moveTo>
                    <a:pt x="22" y="10"/>
                  </a:moveTo>
                  <a:cubicBezTo>
                    <a:pt x="24" y="11"/>
                    <a:pt x="23" y="13"/>
                    <a:pt x="23" y="1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9"/>
                    <a:pt x="22" y="10"/>
                  </a:cubicBezTo>
                  <a:close/>
                  <a:moveTo>
                    <a:pt x="17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7" y="15"/>
                    <a:pt x="17" y="15"/>
                    <a:pt x="17" y="15"/>
                  </a:cubicBezTo>
                  <a:lnTo>
                    <a:pt x="17" y="14"/>
                  </a:lnTo>
                  <a:close/>
                  <a:moveTo>
                    <a:pt x="7" y="2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0"/>
                  </a:lnTo>
                  <a:close/>
                  <a:moveTo>
                    <a:pt x="10" y="33"/>
                  </a:moveTo>
                  <a:cubicBezTo>
                    <a:pt x="9" y="34"/>
                    <a:pt x="8" y="35"/>
                    <a:pt x="8" y="35"/>
                  </a:cubicBezTo>
                  <a:cubicBezTo>
                    <a:pt x="8" y="35"/>
                    <a:pt x="9" y="34"/>
                    <a:pt x="9" y="33"/>
                  </a:cubicBezTo>
                  <a:cubicBezTo>
                    <a:pt x="9" y="32"/>
                    <a:pt x="9" y="29"/>
                    <a:pt x="9" y="29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1"/>
                    <a:pt x="13" y="31"/>
                    <a:pt x="13" y="31"/>
                  </a:cubicBezTo>
                  <a:cubicBezTo>
                    <a:pt x="13" y="31"/>
                    <a:pt x="11" y="33"/>
                    <a:pt x="10" y="33"/>
                  </a:cubicBezTo>
                  <a:close/>
                  <a:moveTo>
                    <a:pt x="11" y="30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2" y="30"/>
                    <a:pt x="11" y="30"/>
                  </a:cubicBezTo>
                  <a:close/>
                  <a:moveTo>
                    <a:pt x="16" y="26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16" y="26"/>
                  </a:lnTo>
                  <a:close/>
                  <a:moveTo>
                    <a:pt x="30" y="24"/>
                  </a:moveTo>
                  <a:cubicBezTo>
                    <a:pt x="30" y="24"/>
                    <a:pt x="31" y="24"/>
                    <a:pt x="32" y="24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3" y="28"/>
                    <a:pt x="33" y="28"/>
                    <a:pt x="33" y="28"/>
                  </a:cubicBezTo>
                  <a:lnTo>
                    <a:pt x="30" y="24"/>
                  </a:lnTo>
                  <a:close/>
                  <a:moveTo>
                    <a:pt x="38" y="35"/>
                  </a:moveTo>
                  <a:cubicBezTo>
                    <a:pt x="35" y="37"/>
                    <a:pt x="33" y="29"/>
                    <a:pt x="33" y="29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41" y="34"/>
                    <a:pt x="38" y="35"/>
                  </a:cubicBezTo>
                  <a:close/>
                  <a:moveTo>
                    <a:pt x="36" y="26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6"/>
                    <a:pt x="40" y="26"/>
                    <a:pt x="40" y="26"/>
                  </a:cubicBezTo>
                  <a:lnTo>
                    <a:pt x="3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35"/>
            <p:cNvSpPr>
              <a:spLocks noChangeArrowheads="1"/>
            </p:cNvSpPr>
            <p:nvPr/>
          </p:nvSpPr>
          <p:spPr bwMode="auto">
            <a:xfrm>
              <a:off x="5041901" y="1685926"/>
              <a:ext cx="6350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36"/>
            <p:cNvSpPr>
              <a:spLocks noChangeArrowheads="1"/>
            </p:cNvSpPr>
            <p:nvPr/>
          </p:nvSpPr>
          <p:spPr bwMode="auto">
            <a:xfrm>
              <a:off x="5026026" y="1685926"/>
              <a:ext cx="4763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37"/>
            <p:cNvSpPr>
              <a:spLocks noChangeArrowheads="1"/>
            </p:cNvSpPr>
            <p:nvPr/>
          </p:nvSpPr>
          <p:spPr bwMode="auto">
            <a:xfrm>
              <a:off x="5037138" y="1685926"/>
              <a:ext cx="158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38"/>
            <p:cNvSpPr>
              <a:spLocks noChangeArrowheads="1"/>
            </p:cNvSpPr>
            <p:nvPr/>
          </p:nvSpPr>
          <p:spPr bwMode="auto">
            <a:xfrm>
              <a:off x="5019676" y="1685926"/>
              <a:ext cx="158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5146676" y="1905001"/>
              <a:ext cx="250825" cy="252413"/>
              <a:chOff x="5146676" y="1905001"/>
              <a:chExt cx="250825" cy="252413"/>
            </a:xfrm>
            <a:grpFill/>
          </p:grpSpPr>
          <p:sp>
            <p:nvSpPr>
              <p:cNvPr id="186" name="Rectangle 39"/>
              <p:cNvSpPr>
                <a:spLocks noChangeArrowheads="1"/>
              </p:cNvSpPr>
              <p:nvPr/>
            </p:nvSpPr>
            <p:spPr bwMode="auto">
              <a:xfrm>
                <a:off x="5205413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Rectangle 40"/>
              <p:cNvSpPr>
                <a:spLocks noChangeArrowheads="1"/>
              </p:cNvSpPr>
              <p:nvPr/>
            </p:nvSpPr>
            <p:spPr bwMode="auto">
              <a:xfrm>
                <a:off x="5283201" y="2020888"/>
                <a:ext cx="4763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41"/>
              <p:cNvSpPr>
                <a:spLocks noChangeArrowheads="1"/>
              </p:cNvSpPr>
              <p:nvPr/>
            </p:nvSpPr>
            <p:spPr bwMode="auto">
              <a:xfrm>
                <a:off x="5287963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42"/>
              <p:cNvSpPr>
                <a:spLocks noChangeArrowheads="1"/>
              </p:cNvSpPr>
              <p:nvPr/>
            </p:nvSpPr>
            <p:spPr bwMode="auto">
              <a:xfrm>
                <a:off x="5272088" y="2020888"/>
                <a:ext cx="4763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43"/>
              <p:cNvSpPr>
                <a:spLocks noChangeArrowheads="1"/>
              </p:cNvSpPr>
              <p:nvPr/>
            </p:nvSpPr>
            <p:spPr bwMode="auto">
              <a:xfrm>
                <a:off x="5254626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44"/>
              <p:cNvSpPr>
                <a:spLocks noChangeArrowheads="1"/>
              </p:cNvSpPr>
              <p:nvPr/>
            </p:nvSpPr>
            <p:spPr bwMode="auto">
              <a:xfrm>
                <a:off x="5189538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Rectangle 45"/>
              <p:cNvSpPr>
                <a:spLocks noChangeArrowheads="1"/>
              </p:cNvSpPr>
              <p:nvPr/>
            </p:nvSpPr>
            <p:spPr bwMode="auto">
              <a:xfrm>
                <a:off x="5200651" y="2020888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46"/>
              <p:cNvSpPr>
                <a:spLocks noChangeArrowheads="1"/>
              </p:cNvSpPr>
              <p:nvPr/>
            </p:nvSpPr>
            <p:spPr bwMode="auto">
              <a:xfrm>
                <a:off x="5265738" y="2020888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47"/>
              <p:cNvSpPr>
                <a:spLocks noEditPoints="1"/>
              </p:cNvSpPr>
              <p:nvPr/>
            </p:nvSpPr>
            <p:spPr bwMode="auto">
              <a:xfrm>
                <a:off x="5146676" y="1905001"/>
                <a:ext cx="250825" cy="252413"/>
              </a:xfrm>
              <a:custGeom>
                <a:avLst/>
                <a:gdLst>
                  <a:gd name="T0" fmla="*/ 0 w 46"/>
                  <a:gd name="T1" fmla="*/ 23 h 46"/>
                  <a:gd name="T2" fmla="*/ 46 w 46"/>
                  <a:gd name="T3" fmla="*/ 23 h 46"/>
                  <a:gd name="T4" fmla="*/ 22 w 46"/>
                  <a:gd name="T5" fmla="*/ 5 h 46"/>
                  <a:gd name="T6" fmla="*/ 30 w 46"/>
                  <a:gd name="T7" fmla="*/ 16 h 46"/>
                  <a:gd name="T8" fmla="*/ 32 w 46"/>
                  <a:gd name="T9" fmla="*/ 24 h 46"/>
                  <a:gd name="T10" fmla="*/ 27 w 46"/>
                  <a:gd name="T11" fmla="*/ 17 h 46"/>
                  <a:gd name="T12" fmla="*/ 22 w 46"/>
                  <a:gd name="T13" fmla="*/ 5 h 46"/>
                  <a:gd name="T14" fmla="*/ 23 w 46"/>
                  <a:gd name="T15" fmla="*/ 13 h 46"/>
                  <a:gd name="T16" fmla="*/ 23 w 46"/>
                  <a:gd name="T17" fmla="*/ 10 h 46"/>
                  <a:gd name="T18" fmla="*/ 18 w 46"/>
                  <a:gd name="T19" fmla="*/ 14 h 46"/>
                  <a:gd name="T20" fmla="*/ 18 w 46"/>
                  <a:gd name="T21" fmla="*/ 14 h 46"/>
                  <a:gd name="T22" fmla="*/ 19 w 46"/>
                  <a:gd name="T23" fmla="*/ 13 h 46"/>
                  <a:gd name="T24" fmla="*/ 19 w 46"/>
                  <a:gd name="T25" fmla="*/ 13 h 46"/>
                  <a:gd name="T26" fmla="*/ 19 w 46"/>
                  <a:gd name="T27" fmla="*/ 12 h 46"/>
                  <a:gd name="T28" fmla="*/ 23 w 46"/>
                  <a:gd name="T29" fmla="*/ 15 h 46"/>
                  <a:gd name="T30" fmla="*/ 23 w 46"/>
                  <a:gd name="T31" fmla="*/ 15 h 46"/>
                  <a:gd name="T32" fmla="*/ 22 w 46"/>
                  <a:gd name="T33" fmla="*/ 16 h 46"/>
                  <a:gd name="T34" fmla="*/ 22 w 46"/>
                  <a:gd name="T35" fmla="*/ 17 h 46"/>
                  <a:gd name="T36" fmla="*/ 21 w 46"/>
                  <a:gd name="T37" fmla="*/ 17 h 46"/>
                  <a:gd name="T38" fmla="*/ 18 w 46"/>
                  <a:gd name="T39" fmla="*/ 14 h 46"/>
                  <a:gd name="T40" fmla="*/ 14 w 46"/>
                  <a:gd name="T41" fmla="*/ 21 h 46"/>
                  <a:gd name="T42" fmla="*/ 8 w 46"/>
                  <a:gd name="T43" fmla="*/ 27 h 46"/>
                  <a:gd name="T44" fmla="*/ 11 w 46"/>
                  <a:gd name="T45" fmla="*/ 34 h 46"/>
                  <a:gd name="T46" fmla="*/ 9 w 46"/>
                  <a:gd name="T47" fmla="*/ 33 h 46"/>
                  <a:gd name="T48" fmla="*/ 11 w 46"/>
                  <a:gd name="T49" fmla="*/ 31 h 46"/>
                  <a:gd name="T50" fmla="*/ 11 w 46"/>
                  <a:gd name="T51" fmla="*/ 34 h 46"/>
                  <a:gd name="T52" fmla="*/ 10 w 46"/>
                  <a:gd name="T53" fmla="*/ 29 h 46"/>
                  <a:gd name="T54" fmla="*/ 21 w 46"/>
                  <a:gd name="T55" fmla="*/ 18 h 46"/>
                  <a:gd name="T56" fmla="*/ 12 w 46"/>
                  <a:gd name="T57" fmla="*/ 30 h 46"/>
                  <a:gd name="T58" fmla="*/ 20 w 46"/>
                  <a:gd name="T59" fmla="*/ 21 h 46"/>
                  <a:gd name="T60" fmla="*/ 31 w 46"/>
                  <a:gd name="T61" fmla="*/ 27 h 46"/>
                  <a:gd name="T62" fmla="*/ 31 w 46"/>
                  <a:gd name="T63" fmla="*/ 25 h 46"/>
                  <a:gd name="T64" fmla="*/ 33 w 46"/>
                  <a:gd name="T65" fmla="*/ 23 h 46"/>
                  <a:gd name="T66" fmla="*/ 33 w 46"/>
                  <a:gd name="T67" fmla="*/ 29 h 46"/>
                  <a:gd name="T68" fmla="*/ 38 w 46"/>
                  <a:gd name="T69" fmla="*/ 36 h 46"/>
                  <a:gd name="T70" fmla="*/ 35 w 46"/>
                  <a:gd name="T71" fmla="*/ 28 h 46"/>
                  <a:gd name="T72" fmla="*/ 36 w 46"/>
                  <a:gd name="T73" fmla="*/ 27 h 46"/>
                  <a:gd name="T74" fmla="*/ 40 w 46"/>
                  <a:gd name="T75" fmla="*/ 21 h 46"/>
                  <a:gd name="T76" fmla="*/ 36 w 46"/>
                  <a:gd name="T77" fmla="*/ 2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1" y="0"/>
                      <a:pt x="0" y="11"/>
                      <a:pt x="0" y="23"/>
                    </a:cubicBezTo>
                    <a:cubicBezTo>
                      <a:pt x="0" y="36"/>
                      <a:pt x="11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1"/>
                      <a:pt x="36" y="0"/>
                      <a:pt x="23" y="0"/>
                    </a:cubicBezTo>
                    <a:close/>
                    <a:moveTo>
                      <a:pt x="22" y="5"/>
                    </a:moveTo>
                    <a:cubicBezTo>
                      <a:pt x="22" y="4"/>
                      <a:pt x="23" y="5"/>
                      <a:pt x="23" y="5"/>
                    </a:cubicBezTo>
                    <a:cubicBezTo>
                      <a:pt x="23" y="5"/>
                      <a:pt x="28" y="13"/>
                      <a:pt x="30" y="16"/>
                    </a:cubicBezTo>
                    <a:cubicBezTo>
                      <a:pt x="31" y="18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2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28" y="19"/>
                      <a:pt x="27" y="17"/>
                    </a:cubicBezTo>
                    <a:cubicBezTo>
                      <a:pt x="26" y="16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lose/>
                    <a:moveTo>
                      <a:pt x="23" y="10"/>
                    </a:moveTo>
                    <a:cubicBezTo>
                      <a:pt x="24" y="12"/>
                      <a:pt x="23" y="13"/>
                      <a:pt x="23" y="13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1" y="9"/>
                      <a:pt x="23" y="10"/>
                    </a:cubicBezTo>
                    <a:close/>
                    <a:moveTo>
                      <a:pt x="18" y="14"/>
                    </a:move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8" y="15"/>
                      <a:pt x="18" y="15"/>
                      <a:pt x="18" y="15"/>
                    </a:cubicBezTo>
                    <a:lnTo>
                      <a:pt x="18" y="14"/>
                    </a:lnTo>
                    <a:close/>
                    <a:moveTo>
                      <a:pt x="8" y="21"/>
                    </a:moveTo>
                    <a:cubicBezTo>
                      <a:pt x="14" y="21"/>
                      <a:pt x="14" y="21"/>
                      <a:pt x="14" y="21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8" y="27"/>
                      <a:pt x="8" y="27"/>
                      <a:pt x="8" y="27"/>
                    </a:cubicBezTo>
                    <a:lnTo>
                      <a:pt x="8" y="21"/>
                    </a:lnTo>
                    <a:close/>
                    <a:moveTo>
                      <a:pt x="11" y="34"/>
                    </a:moveTo>
                    <a:cubicBezTo>
                      <a:pt x="10" y="34"/>
                      <a:pt x="8" y="36"/>
                      <a:pt x="8" y="36"/>
                    </a:cubicBezTo>
                    <a:cubicBezTo>
                      <a:pt x="8" y="36"/>
                      <a:pt x="9" y="34"/>
                      <a:pt x="9" y="33"/>
                    </a:cubicBezTo>
                    <a:cubicBezTo>
                      <a:pt x="9" y="32"/>
                      <a:pt x="10" y="30"/>
                      <a:pt x="10" y="30"/>
                    </a:cubicBezTo>
                    <a:cubicBezTo>
                      <a:pt x="10" y="30"/>
                      <a:pt x="10" y="31"/>
                      <a:pt x="11" y="31"/>
                    </a:cubicBezTo>
                    <a:cubicBezTo>
                      <a:pt x="12" y="32"/>
                      <a:pt x="13" y="32"/>
                      <a:pt x="13" y="32"/>
                    </a:cubicBezTo>
                    <a:cubicBezTo>
                      <a:pt x="13" y="32"/>
                      <a:pt x="11" y="33"/>
                      <a:pt x="11" y="34"/>
                    </a:cubicBezTo>
                    <a:close/>
                    <a:moveTo>
                      <a:pt x="12" y="30"/>
                    </a:moveTo>
                    <a:cubicBezTo>
                      <a:pt x="11" y="30"/>
                      <a:pt x="10" y="29"/>
                      <a:pt x="10" y="29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3" y="31"/>
                      <a:pt x="12" y="30"/>
                    </a:cubicBezTo>
                    <a:close/>
                    <a:moveTo>
                      <a:pt x="17" y="27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31" y="27"/>
                      <a:pt x="31" y="27"/>
                      <a:pt x="31" y="27"/>
                    </a:cubicBezTo>
                    <a:lnTo>
                      <a:pt x="17" y="27"/>
                    </a:lnTo>
                    <a:close/>
                    <a:moveTo>
                      <a:pt x="31" y="25"/>
                    </a:moveTo>
                    <a:cubicBezTo>
                      <a:pt x="31" y="25"/>
                      <a:pt x="32" y="24"/>
                      <a:pt x="32" y="24"/>
                    </a:cubicBezTo>
                    <a:cubicBezTo>
                      <a:pt x="33" y="24"/>
                      <a:pt x="33" y="23"/>
                      <a:pt x="33" y="23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3" y="29"/>
                      <a:pt x="33" y="29"/>
                      <a:pt x="33" y="29"/>
                    </a:cubicBezTo>
                    <a:lnTo>
                      <a:pt x="31" y="25"/>
                    </a:lnTo>
                    <a:close/>
                    <a:moveTo>
                      <a:pt x="38" y="36"/>
                    </a:moveTo>
                    <a:cubicBezTo>
                      <a:pt x="35" y="37"/>
                      <a:pt x="33" y="29"/>
                      <a:pt x="33" y="29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41" y="34"/>
                      <a:pt x="38" y="36"/>
                    </a:cubicBezTo>
                    <a:close/>
                    <a:moveTo>
                      <a:pt x="36" y="27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7"/>
                      <a:pt x="40" y="27"/>
                      <a:pt x="40" y="27"/>
                    </a:cubicBezTo>
                    <a:lnTo>
                      <a:pt x="36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Rectangle 48"/>
              <p:cNvSpPr>
                <a:spLocks noChangeArrowheads="1"/>
              </p:cNvSpPr>
              <p:nvPr/>
            </p:nvSpPr>
            <p:spPr bwMode="auto">
              <a:xfrm>
                <a:off x="5353051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Rectangle 49"/>
              <p:cNvSpPr>
                <a:spLocks noChangeArrowheads="1"/>
              </p:cNvSpPr>
              <p:nvPr/>
            </p:nvSpPr>
            <p:spPr bwMode="auto">
              <a:xfrm>
                <a:off x="5337176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50"/>
              <p:cNvSpPr>
                <a:spLocks noChangeArrowheads="1"/>
              </p:cNvSpPr>
              <p:nvPr/>
            </p:nvSpPr>
            <p:spPr bwMode="auto">
              <a:xfrm>
                <a:off x="5348288" y="2020888"/>
                <a:ext cx="4763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51"/>
              <p:cNvSpPr>
                <a:spLocks noChangeArrowheads="1"/>
              </p:cNvSpPr>
              <p:nvPr/>
            </p:nvSpPr>
            <p:spPr bwMode="auto">
              <a:xfrm>
                <a:off x="5332413" y="2020888"/>
                <a:ext cx="4763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4833938" y="1905001"/>
              <a:ext cx="252413" cy="252413"/>
              <a:chOff x="4833938" y="1905001"/>
              <a:chExt cx="252413" cy="252413"/>
            </a:xfrm>
            <a:grpFill/>
          </p:grpSpPr>
          <p:sp>
            <p:nvSpPr>
              <p:cNvPr id="173" name="Rectangle 52"/>
              <p:cNvSpPr>
                <a:spLocks noChangeArrowheads="1"/>
              </p:cNvSpPr>
              <p:nvPr/>
            </p:nvSpPr>
            <p:spPr bwMode="auto">
              <a:xfrm>
                <a:off x="4894263" y="2020888"/>
                <a:ext cx="15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53"/>
              <p:cNvSpPr>
                <a:spLocks noChangeArrowheads="1"/>
              </p:cNvSpPr>
              <p:nvPr/>
            </p:nvSpPr>
            <p:spPr bwMode="auto">
              <a:xfrm>
                <a:off x="4970463" y="2020888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54"/>
              <p:cNvSpPr>
                <a:spLocks noChangeArrowheads="1"/>
              </p:cNvSpPr>
              <p:nvPr/>
            </p:nvSpPr>
            <p:spPr bwMode="auto">
              <a:xfrm>
                <a:off x="4976813" y="2020888"/>
                <a:ext cx="4763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55"/>
              <p:cNvSpPr>
                <a:spLocks noChangeArrowheads="1"/>
              </p:cNvSpPr>
              <p:nvPr/>
            </p:nvSpPr>
            <p:spPr bwMode="auto">
              <a:xfrm>
                <a:off x="4959351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Rectangle 56"/>
              <p:cNvSpPr>
                <a:spLocks noChangeArrowheads="1"/>
              </p:cNvSpPr>
              <p:nvPr/>
            </p:nvSpPr>
            <p:spPr bwMode="auto">
              <a:xfrm>
                <a:off x="4943476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Rectangle 57"/>
              <p:cNvSpPr>
                <a:spLocks noChangeArrowheads="1"/>
              </p:cNvSpPr>
              <p:nvPr/>
            </p:nvSpPr>
            <p:spPr bwMode="auto">
              <a:xfrm>
                <a:off x="4878388" y="2020888"/>
                <a:ext cx="4763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Rectangle 58"/>
              <p:cNvSpPr>
                <a:spLocks noChangeArrowheads="1"/>
              </p:cNvSpPr>
              <p:nvPr/>
            </p:nvSpPr>
            <p:spPr bwMode="auto">
              <a:xfrm>
                <a:off x="4883151" y="2020888"/>
                <a:ext cx="6350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59"/>
              <p:cNvSpPr>
                <a:spLocks noChangeArrowheads="1"/>
              </p:cNvSpPr>
              <p:nvPr/>
            </p:nvSpPr>
            <p:spPr bwMode="auto">
              <a:xfrm>
                <a:off x="4954588" y="2020888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60"/>
              <p:cNvSpPr>
                <a:spLocks noEditPoints="1"/>
              </p:cNvSpPr>
              <p:nvPr/>
            </p:nvSpPr>
            <p:spPr bwMode="auto">
              <a:xfrm>
                <a:off x="4833938" y="1905001"/>
                <a:ext cx="252413" cy="252413"/>
              </a:xfrm>
              <a:custGeom>
                <a:avLst/>
                <a:gdLst>
                  <a:gd name="T0" fmla="*/ 0 w 46"/>
                  <a:gd name="T1" fmla="*/ 23 h 46"/>
                  <a:gd name="T2" fmla="*/ 46 w 46"/>
                  <a:gd name="T3" fmla="*/ 23 h 46"/>
                  <a:gd name="T4" fmla="*/ 22 w 46"/>
                  <a:gd name="T5" fmla="*/ 5 h 46"/>
                  <a:gd name="T6" fmla="*/ 29 w 46"/>
                  <a:gd name="T7" fmla="*/ 16 h 46"/>
                  <a:gd name="T8" fmla="*/ 32 w 46"/>
                  <a:gd name="T9" fmla="*/ 24 h 46"/>
                  <a:gd name="T10" fmla="*/ 27 w 46"/>
                  <a:gd name="T11" fmla="*/ 17 h 46"/>
                  <a:gd name="T12" fmla="*/ 22 w 46"/>
                  <a:gd name="T13" fmla="*/ 5 h 46"/>
                  <a:gd name="T14" fmla="*/ 23 w 46"/>
                  <a:gd name="T15" fmla="*/ 13 h 46"/>
                  <a:gd name="T16" fmla="*/ 22 w 46"/>
                  <a:gd name="T17" fmla="*/ 10 h 46"/>
                  <a:gd name="T18" fmla="*/ 18 w 46"/>
                  <a:gd name="T19" fmla="*/ 14 h 46"/>
                  <a:gd name="T20" fmla="*/ 18 w 46"/>
                  <a:gd name="T21" fmla="*/ 14 h 46"/>
                  <a:gd name="T22" fmla="*/ 18 w 46"/>
                  <a:gd name="T23" fmla="*/ 13 h 46"/>
                  <a:gd name="T24" fmla="*/ 19 w 46"/>
                  <a:gd name="T25" fmla="*/ 13 h 46"/>
                  <a:gd name="T26" fmla="*/ 19 w 46"/>
                  <a:gd name="T27" fmla="*/ 12 h 46"/>
                  <a:gd name="T28" fmla="*/ 23 w 46"/>
                  <a:gd name="T29" fmla="*/ 15 h 46"/>
                  <a:gd name="T30" fmla="*/ 22 w 46"/>
                  <a:gd name="T31" fmla="*/ 15 h 46"/>
                  <a:gd name="T32" fmla="*/ 22 w 46"/>
                  <a:gd name="T33" fmla="*/ 16 h 46"/>
                  <a:gd name="T34" fmla="*/ 21 w 46"/>
                  <a:gd name="T35" fmla="*/ 17 h 46"/>
                  <a:gd name="T36" fmla="*/ 21 w 46"/>
                  <a:gd name="T37" fmla="*/ 17 h 46"/>
                  <a:gd name="T38" fmla="*/ 17 w 46"/>
                  <a:gd name="T39" fmla="*/ 14 h 46"/>
                  <a:gd name="T40" fmla="*/ 13 w 46"/>
                  <a:gd name="T41" fmla="*/ 21 h 46"/>
                  <a:gd name="T42" fmla="*/ 7 w 46"/>
                  <a:gd name="T43" fmla="*/ 27 h 46"/>
                  <a:gd name="T44" fmla="*/ 10 w 46"/>
                  <a:gd name="T45" fmla="*/ 34 h 46"/>
                  <a:gd name="T46" fmla="*/ 9 w 46"/>
                  <a:gd name="T47" fmla="*/ 33 h 46"/>
                  <a:gd name="T48" fmla="*/ 11 w 46"/>
                  <a:gd name="T49" fmla="*/ 31 h 46"/>
                  <a:gd name="T50" fmla="*/ 10 w 46"/>
                  <a:gd name="T51" fmla="*/ 34 h 46"/>
                  <a:gd name="T52" fmla="*/ 10 w 46"/>
                  <a:gd name="T53" fmla="*/ 29 h 46"/>
                  <a:gd name="T54" fmla="*/ 21 w 46"/>
                  <a:gd name="T55" fmla="*/ 18 h 46"/>
                  <a:gd name="T56" fmla="*/ 11 w 46"/>
                  <a:gd name="T57" fmla="*/ 30 h 46"/>
                  <a:gd name="T58" fmla="*/ 20 w 46"/>
                  <a:gd name="T59" fmla="*/ 21 h 46"/>
                  <a:gd name="T60" fmla="*/ 31 w 46"/>
                  <a:gd name="T61" fmla="*/ 27 h 46"/>
                  <a:gd name="T62" fmla="*/ 30 w 46"/>
                  <a:gd name="T63" fmla="*/ 25 h 46"/>
                  <a:gd name="T64" fmla="*/ 33 w 46"/>
                  <a:gd name="T65" fmla="*/ 23 h 46"/>
                  <a:gd name="T66" fmla="*/ 33 w 46"/>
                  <a:gd name="T67" fmla="*/ 29 h 46"/>
                  <a:gd name="T68" fmla="*/ 38 w 46"/>
                  <a:gd name="T69" fmla="*/ 36 h 46"/>
                  <a:gd name="T70" fmla="*/ 35 w 46"/>
                  <a:gd name="T71" fmla="*/ 28 h 46"/>
                  <a:gd name="T72" fmla="*/ 36 w 46"/>
                  <a:gd name="T73" fmla="*/ 27 h 46"/>
                  <a:gd name="T74" fmla="*/ 40 w 46"/>
                  <a:gd name="T75" fmla="*/ 21 h 46"/>
                  <a:gd name="T76" fmla="*/ 36 w 46"/>
                  <a:gd name="T77" fmla="*/ 2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1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1"/>
                      <a:pt x="36" y="0"/>
                      <a:pt x="23" y="0"/>
                    </a:cubicBezTo>
                    <a:close/>
                    <a:moveTo>
                      <a:pt x="22" y="5"/>
                    </a:moveTo>
                    <a:cubicBezTo>
                      <a:pt x="22" y="4"/>
                      <a:pt x="23" y="5"/>
                      <a:pt x="23" y="5"/>
                    </a:cubicBezTo>
                    <a:cubicBezTo>
                      <a:pt x="23" y="5"/>
                      <a:pt x="28" y="13"/>
                      <a:pt x="29" y="16"/>
                    </a:cubicBezTo>
                    <a:cubicBezTo>
                      <a:pt x="31" y="18"/>
                      <a:pt x="33" y="23"/>
                      <a:pt x="33" y="23"/>
                    </a:cubicBezTo>
                    <a:cubicBezTo>
                      <a:pt x="33" y="23"/>
                      <a:pt x="32" y="23"/>
                      <a:pt x="32" y="24"/>
                    </a:cubicBezTo>
                    <a:cubicBezTo>
                      <a:pt x="31" y="24"/>
                      <a:pt x="30" y="24"/>
                      <a:pt x="30" y="24"/>
                    </a:cubicBezTo>
                    <a:cubicBezTo>
                      <a:pt x="30" y="24"/>
                      <a:pt x="27" y="19"/>
                      <a:pt x="27" y="17"/>
                    </a:cubicBezTo>
                    <a:cubicBezTo>
                      <a:pt x="26" y="16"/>
                      <a:pt x="21" y="5"/>
                      <a:pt x="21" y="5"/>
                    </a:cubicBezTo>
                    <a:cubicBezTo>
                      <a:pt x="21" y="5"/>
                      <a:pt x="21" y="5"/>
                      <a:pt x="22" y="5"/>
                    </a:cubicBezTo>
                    <a:close/>
                    <a:moveTo>
                      <a:pt x="22" y="10"/>
                    </a:moveTo>
                    <a:cubicBezTo>
                      <a:pt x="24" y="12"/>
                      <a:pt x="23" y="13"/>
                      <a:pt x="23" y="13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1" y="9"/>
                      <a:pt x="22" y="10"/>
                    </a:cubicBezTo>
                    <a:close/>
                    <a:moveTo>
                      <a:pt x="17" y="14"/>
                    </a:move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1" y="16"/>
                      <a:pt x="21" y="16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7" y="15"/>
                      <a:pt x="17" y="15"/>
                      <a:pt x="17" y="15"/>
                    </a:cubicBezTo>
                    <a:lnTo>
                      <a:pt x="17" y="14"/>
                    </a:lnTo>
                    <a:close/>
                    <a:moveTo>
                      <a:pt x="7" y="21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7" y="27"/>
                      <a:pt x="7" y="27"/>
                      <a:pt x="7" y="27"/>
                    </a:cubicBezTo>
                    <a:lnTo>
                      <a:pt x="7" y="21"/>
                    </a:lnTo>
                    <a:close/>
                    <a:moveTo>
                      <a:pt x="10" y="34"/>
                    </a:moveTo>
                    <a:cubicBezTo>
                      <a:pt x="9" y="34"/>
                      <a:pt x="8" y="36"/>
                      <a:pt x="8" y="36"/>
                    </a:cubicBezTo>
                    <a:cubicBezTo>
                      <a:pt x="8" y="36"/>
                      <a:pt x="9" y="34"/>
                      <a:pt x="9" y="33"/>
                    </a:cubicBezTo>
                    <a:cubicBezTo>
                      <a:pt x="9" y="32"/>
                      <a:pt x="9" y="30"/>
                      <a:pt x="9" y="30"/>
                    </a:cubicBezTo>
                    <a:cubicBezTo>
                      <a:pt x="9" y="30"/>
                      <a:pt x="10" y="31"/>
                      <a:pt x="11" y="31"/>
                    </a:cubicBezTo>
                    <a:cubicBezTo>
                      <a:pt x="12" y="32"/>
                      <a:pt x="13" y="32"/>
                      <a:pt x="13" y="32"/>
                    </a:cubicBezTo>
                    <a:cubicBezTo>
                      <a:pt x="13" y="32"/>
                      <a:pt x="11" y="33"/>
                      <a:pt x="10" y="34"/>
                    </a:cubicBezTo>
                    <a:close/>
                    <a:moveTo>
                      <a:pt x="11" y="30"/>
                    </a:moveTo>
                    <a:cubicBezTo>
                      <a:pt x="10" y="30"/>
                      <a:pt x="10" y="29"/>
                      <a:pt x="10" y="29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2" y="31"/>
                      <a:pt x="11" y="30"/>
                    </a:cubicBezTo>
                    <a:close/>
                    <a:moveTo>
                      <a:pt x="16" y="27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31" y="27"/>
                      <a:pt x="31" y="27"/>
                      <a:pt x="31" y="27"/>
                    </a:cubicBezTo>
                    <a:lnTo>
                      <a:pt x="16" y="27"/>
                    </a:lnTo>
                    <a:close/>
                    <a:moveTo>
                      <a:pt x="30" y="25"/>
                    </a:moveTo>
                    <a:cubicBezTo>
                      <a:pt x="30" y="25"/>
                      <a:pt x="31" y="24"/>
                      <a:pt x="32" y="24"/>
                    </a:cubicBezTo>
                    <a:cubicBezTo>
                      <a:pt x="32" y="24"/>
                      <a:pt x="33" y="23"/>
                      <a:pt x="33" y="23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3" y="29"/>
                      <a:pt x="33" y="29"/>
                      <a:pt x="33" y="29"/>
                    </a:cubicBezTo>
                    <a:lnTo>
                      <a:pt x="30" y="25"/>
                    </a:lnTo>
                    <a:close/>
                    <a:moveTo>
                      <a:pt x="38" y="36"/>
                    </a:moveTo>
                    <a:cubicBezTo>
                      <a:pt x="35" y="37"/>
                      <a:pt x="33" y="29"/>
                      <a:pt x="33" y="29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41" y="34"/>
                      <a:pt x="38" y="36"/>
                    </a:cubicBezTo>
                    <a:close/>
                    <a:moveTo>
                      <a:pt x="36" y="27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7"/>
                      <a:pt x="40" y="27"/>
                      <a:pt x="40" y="27"/>
                    </a:cubicBezTo>
                    <a:lnTo>
                      <a:pt x="36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61"/>
              <p:cNvSpPr>
                <a:spLocks noChangeArrowheads="1"/>
              </p:cNvSpPr>
              <p:nvPr/>
            </p:nvSpPr>
            <p:spPr bwMode="auto">
              <a:xfrm>
                <a:off x="5041901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Rectangle 62"/>
              <p:cNvSpPr>
                <a:spLocks noChangeArrowheads="1"/>
              </p:cNvSpPr>
              <p:nvPr/>
            </p:nvSpPr>
            <p:spPr bwMode="auto">
              <a:xfrm>
                <a:off x="5026026" y="2020888"/>
                <a:ext cx="4763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63"/>
              <p:cNvSpPr>
                <a:spLocks noChangeArrowheads="1"/>
              </p:cNvSpPr>
              <p:nvPr/>
            </p:nvSpPr>
            <p:spPr bwMode="auto">
              <a:xfrm>
                <a:off x="5037138" y="2020888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Rectangle 64"/>
              <p:cNvSpPr>
                <a:spLocks noChangeArrowheads="1"/>
              </p:cNvSpPr>
              <p:nvPr/>
            </p:nvSpPr>
            <p:spPr bwMode="auto">
              <a:xfrm>
                <a:off x="5019676" y="2020888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9" name="Rectangle 77"/>
            <p:cNvSpPr>
              <a:spLocks noChangeArrowheads="1"/>
            </p:cNvSpPr>
            <p:nvPr/>
          </p:nvSpPr>
          <p:spPr bwMode="auto">
            <a:xfrm>
              <a:off x="3883026" y="2103438"/>
              <a:ext cx="158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78"/>
            <p:cNvSpPr>
              <a:spLocks noChangeArrowheads="1"/>
            </p:cNvSpPr>
            <p:nvPr/>
          </p:nvSpPr>
          <p:spPr bwMode="auto">
            <a:xfrm>
              <a:off x="3954463" y="2103438"/>
              <a:ext cx="4763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79"/>
            <p:cNvSpPr>
              <a:spLocks noChangeArrowheads="1"/>
            </p:cNvSpPr>
            <p:nvPr/>
          </p:nvSpPr>
          <p:spPr bwMode="auto">
            <a:xfrm>
              <a:off x="3963988" y="2103438"/>
              <a:ext cx="158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80"/>
            <p:cNvSpPr>
              <a:spLocks noChangeArrowheads="1"/>
            </p:cNvSpPr>
            <p:nvPr/>
          </p:nvSpPr>
          <p:spPr bwMode="auto">
            <a:xfrm>
              <a:off x="3948113" y="2103438"/>
              <a:ext cx="158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81"/>
            <p:cNvSpPr>
              <a:spLocks noChangeArrowheads="1"/>
            </p:cNvSpPr>
            <p:nvPr/>
          </p:nvSpPr>
          <p:spPr bwMode="auto">
            <a:xfrm>
              <a:off x="3932238" y="2103438"/>
              <a:ext cx="4763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82"/>
            <p:cNvSpPr>
              <a:spLocks noChangeArrowheads="1"/>
            </p:cNvSpPr>
            <p:nvPr/>
          </p:nvSpPr>
          <p:spPr bwMode="auto">
            <a:xfrm>
              <a:off x="3865563" y="2103438"/>
              <a:ext cx="158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83"/>
            <p:cNvSpPr>
              <a:spLocks noChangeArrowheads="1"/>
            </p:cNvSpPr>
            <p:nvPr/>
          </p:nvSpPr>
          <p:spPr bwMode="auto">
            <a:xfrm>
              <a:off x="3871913" y="2103438"/>
              <a:ext cx="4763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84"/>
            <p:cNvSpPr>
              <a:spLocks noChangeArrowheads="1"/>
            </p:cNvSpPr>
            <p:nvPr/>
          </p:nvSpPr>
          <p:spPr bwMode="auto">
            <a:xfrm>
              <a:off x="3937001" y="2103438"/>
              <a:ext cx="6350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86"/>
            <p:cNvSpPr>
              <a:spLocks noChangeArrowheads="1"/>
            </p:cNvSpPr>
            <p:nvPr/>
          </p:nvSpPr>
          <p:spPr bwMode="auto">
            <a:xfrm>
              <a:off x="4030663" y="2103438"/>
              <a:ext cx="158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87"/>
            <p:cNvSpPr>
              <a:spLocks noChangeArrowheads="1"/>
            </p:cNvSpPr>
            <p:nvPr/>
          </p:nvSpPr>
          <p:spPr bwMode="auto">
            <a:xfrm>
              <a:off x="4013201" y="2103438"/>
              <a:ext cx="158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88"/>
            <p:cNvSpPr>
              <a:spLocks noChangeArrowheads="1"/>
            </p:cNvSpPr>
            <p:nvPr/>
          </p:nvSpPr>
          <p:spPr bwMode="auto">
            <a:xfrm>
              <a:off x="4024313" y="2103438"/>
              <a:ext cx="158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89"/>
            <p:cNvSpPr>
              <a:spLocks noChangeArrowheads="1"/>
            </p:cNvSpPr>
            <p:nvPr/>
          </p:nvSpPr>
          <p:spPr bwMode="auto">
            <a:xfrm>
              <a:off x="4008438" y="2103438"/>
              <a:ext cx="158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4456113" y="1866901"/>
              <a:ext cx="219076" cy="285750"/>
              <a:chOff x="4456113" y="1866901"/>
              <a:chExt cx="219076" cy="285750"/>
            </a:xfrm>
            <a:grpFill/>
          </p:grpSpPr>
          <p:sp>
            <p:nvSpPr>
              <p:cNvPr id="159" name="Freeform 90"/>
              <p:cNvSpPr>
                <a:spLocks/>
              </p:cNvSpPr>
              <p:nvPr/>
            </p:nvSpPr>
            <p:spPr bwMode="auto">
              <a:xfrm>
                <a:off x="4652963" y="2074863"/>
                <a:ext cx="11113" cy="39688"/>
              </a:xfrm>
              <a:custGeom>
                <a:avLst/>
                <a:gdLst>
                  <a:gd name="T0" fmla="*/ 0 w 7"/>
                  <a:gd name="T1" fmla="*/ 7 h 25"/>
                  <a:gd name="T2" fmla="*/ 0 w 7"/>
                  <a:gd name="T3" fmla="*/ 18 h 25"/>
                  <a:gd name="T4" fmla="*/ 0 w 7"/>
                  <a:gd name="T5" fmla="*/ 25 h 25"/>
                  <a:gd name="T6" fmla="*/ 7 w 7"/>
                  <a:gd name="T7" fmla="*/ 25 h 25"/>
                  <a:gd name="T8" fmla="*/ 7 w 7"/>
                  <a:gd name="T9" fmla="*/ 18 h 25"/>
                  <a:gd name="T10" fmla="*/ 7 w 7"/>
                  <a:gd name="T11" fmla="*/ 7 h 25"/>
                  <a:gd name="T12" fmla="*/ 7 w 7"/>
                  <a:gd name="T13" fmla="*/ 0 h 25"/>
                  <a:gd name="T14" fmla="*/ 0 w 7"/>
                  <a:gd name="T15" fmla="*/ 0 h 25"/>
                  <a:gd name="T16" fmla="*/ 0 w 7"/>
                  <a:gd name="T17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5">
                    <a:moveTo>
                      <a:pt x="0" y="7"/>
                    </a:moveTo>
                    <a:lnTo>
                      <a:pt x="0" y="18"/>
                    </a:lnTo>
                    <a:lnTo>
                      <a:pt x="0" y="25"/>
                    </a:lnTo>
                    <a:lnTo>
                      <a:pt x="7" y="25"/>
                    </a:lnTo>
                    <a:lnTo>
                      <a:pt x="7" y="18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91"/>
              <p:cNvSpPr>
                <a:spLocks/>
              </p:cNvSpPr>
              <p:nvPr/>
            </p:nvSpPr>
            <p:spPr bwMode="auto">
              <a:xfrm>
                <a:off x="4522788" y="2114551"/>
                <a:ext cx="130175" cy="38100"/>
              </a:xfrm>
              <a:custGeom>
                <a:avLst/>
                <a:gdLst>
                  <a:gd name="T0" fmla="*/ 72 w 82"/>
                  <a:gd name="T1" fmla="*/ 7 h 24"/>
                  <a:gd name="T2" fmla="*/ 72 w 82"/>
                  <a:gd name="T3" fmla="*/ 17 h 24"/>
                  <a:gd name="T4" fmla="*/ 65 w 82"/>
                  <a:gd name="T5" fmla="*/ 17 h 24"/>
                  <a:gd name="T6" fmla="*/ 65 w 82"/>
                  <a:gd name="T7" fmla="*/ 17 h 24"/>
                  <a:gd name="T8" fmla="*/ 55 w 82"/>
                  <a:gd name="T9" fmla="*/ 17 h 24"/>
                  <a:gd name="T10" fmla="*/ 48 w 82"/>
                  <a:gd name="T11" fmla="*/ 17 h 24"/>
                  <a:gd name="T12" fmla="*/ 41 w 82"/>
                  <a:gd name="T13" fmla="*/ 17 h 24"/>
                  <a:gd name="T14" fmla="*/ 31 w 82"/>
                  <a:gd name="T15" fmla="*/ 17 h 24"/>
                  <a:gd name="T16" fmla="*/ 24 w 82"/>
                  <a:gd name="T17" fmla="*/ 17 h 24"/>
                  <a:gd name="T18" fmla="*/ 17 w 82"/>
                  <a:gd name="T19" fmla="*/ 17 h 24"/>
                  <a:gd name="T20" fmla="*/ 7 w 82"/>
                  <a:gd name="T21" fmla="*/ 17 h 24"/>
                  <a:gd name="T22" fmla="*/ 7 w 82"/>
                  <a:gd name="T23" fmla="*/ 7 h 24"/>
                  <a:gd name="T24" fmla="*/ 7 w 82"/>
                  <a:gd name="T25" fmla="*/ 0 h 24"/>
                  <a:gd name="T26" fmla="*/ 0 w 82"/>
                  <a:gd name="T27" fmla="*/ 0 h 24"/>
                  <a:gd name="T28" fmla="*/ 0 w 82"/>
                  <a:gd name="T29" fmla="*/ 7 h 24"/>
                  <a:gd name="T30" fmla="*/ 0 w 82"/>
                  <a:gd name="T31" fmla="*/ 17 h 24"/>
                  <a:gd name="T32" fmla="*/ 0 w 82"/>
                  <a:gd name="T33" fmla="*/ 24 h 24"/>
                  <a:gd name="T34" fmla="*/ 7 w 82"/>
                  <a:gd name="T35" fmla="*/ 24 h 24"/>
                  <a:gd name="T36" fmla="*/ 17 w 82"/>
                  <a:gd name="T37" fmla="*/ 24 h 24"/>
                  <a:gd name="T38" fmla="*/ 24 w 82"/>
                  <a:gd name="T39" fmla="*/ 24 h 24"/>
                  <a:gd name="T40" fmla="*/ 31 w 82"/>
                  <a:gd name="T41" fmla="*/ 24 h 24"/>
                  <a:gd name="T42" fmla="*/ 41 w 82"/>
                  <a:gd name="T43" fmla="*/ 24 h 24"/>
                  <a:gd name="T44" fmla="*/ 48 w 82"/>
                  <a:gd name="T45" fmla="*/ 24 h 24"/>
                  <a:gd name="T46" fmla="*/ 55 w 82"/>
                  <a:gd name="T47" fmla="*/ 24 h 24"/>
                  <a:gd name="T48" fmla="*/ 65 w 82"/>
                  <a:gd name="T49" fmla="*/ 24 h 24"/>
                  <a:gd name="T50" fmla="*/ 72 w 82"/>
                  <a:gd name="T51" fmla="*/ 24 h 24"/>
                  <a:gd name="T52" fmla="*/ 82 w 82"/>
                  <a:gd name="T53" fmla="*/ 24 h 24"/>
                  <a:gd name="T54" fmla="*/ 82 w 82"/>
                  <a:gd name="T55" fmla="*/ 17 h 24"/>
                  <a:gd name="T56" fmla="*/ 82 w 82"/>
                  <a:gd name="T57" fmla="*/ 7 h 24"/>
                  <a:gd name="T58" fmla="*/ 82 w 82"/>
                  <a:gd name="T59" fmla="*/ 0 h 24"/>
                  <a:gd name="T60" fmla="*/ 72 w 82"/>
                  <a:gd name="T61" fmla="*/ 0 h 24"/>
                  <a:gd name="T62" fmla="*/ 72 w 82"/>
                  <a:gd name="T63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" h="24">
                    <a:moveTo>
                      <a:pt x="72" y="7"/>
                    </a:moveTo>
                    <a:lnTo>
                      <a:pt x="72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55" y="17"/>
                    </a:lnTo>
                    <a:lnTo>
                      <a:pt x="48" y="17"/>
                    </a:lnTo>
                    <a:lnTo>
                      <a:pt x="41" y="17"/>
                    </a:lnTo>
                    <a:lnTo>
                      <a:pt x="31" y="17"/>
                    </a:lnTo>
                    <a:lnTo>
                      <a:pt x="24" y="17"/>
                    </a:lnTo>
                    <a:lnTo>
                      <a:pt x="17" y="17"/>
                    </a:lnTo>
                    <a:lnTo>
                      <a:pt x="7" y="1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7" y="24"/>
                    </a:lnTo>
                    <a:lnTo>
                      <a:pt x="17" y="24"/>
                    </a:lnTo>
                    <a:lnTo>
                      <a:pt x="24" y="24"/>
                    </a:lnTo>
                    <a:lnTo>
                      <a:pt x="31" y="24"/>
                    </a:lnTo>
                    <a:lnTo>
                      <a:pt x="41" y="24"/>
                    </a:lnTo>
                    <a:lnTo>
                      <a:pt x="48" y="24"/>
                    </a:lnTo>
                    <a:lnTo>
                      <a:pt x="55" y="24"/>
                    </a:lnTo>
                    <a:lnTo>
                      <a:pt x="65" y="24"/>
                    </a:lnTo>
                    <a:lnTo>
                      <a:pt x="72" y="24"/>
                    </a:lnTo>
                    <a:lnTo>
                      <a:pt x="82" y="24"/>
                    </a:lnTo>
                    <a:lnTo>
                      <a:pt x="82" y="17"/>
                    </a:lnTo>
                    <a:lnTo>
                      <a:pt x="82" y="7"/>
                    </a:lnTo>
                    <a:lnTo>
                      <a:pt x="82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92"/>
              <p:cNvSpPr>
                <a:spLocks/>
              </p:cNvSpPr>
              <p:nvPr/>
            </p:nvSpPr>
            <p:spPr bwMode="auto">
              <a:xfrm>
                <a:off x="4495801" y="1878013"/>
                <a:ext cx="26988" cy="158750"/>
              </a:xfrm>
              <a:custGeom>
                <a:avLst/>
                <a:gdLst>
                  <a:gd name="T0" fmla="*/ 6 w 17"/>
                  <a:gd name="T1" fmla="*/ 83 h 100"/>
                  <a:gd name="T2" fmla="*/ 6 w 17"/>
                  <a:gd name="T3" fmla="*/ 90 h 100"/>
                  <a:gd name="T4" fmla="*/ 6 w 17"/>
                  <a:gd name="T5" fmla="*/ 100 h 100"/>
                  <a:gd name="T6" fmla="*/ 17 w 17"/>
                  <a:gd name="T7" fmla="*/ 100 h 100"/>
                  <a:gd name="T8" fmla="*/ 17 w 17"/>
                  <a:gd name="T9" fmla="*/ 90 h 100"/>
                  <a:gd name="T10" fmla="*/ 17 w 17"/>
                  <a:gd name="T11" fmla="*/ 83 h 100"/>
                  <a:gd name="T12" fmla="*/ 17 w 17"/>
                  <a:gd name="T13" fmla="*/ 76 h 100"/>
                  <a:gd name="T14" fmla="*/ 17 w 17"/>
                  <a:gd name="T15" fmla="*/ 66 h 100"/>
                  <a:gd name="T16" fmla="*/ 17 w 17"/>
                  <a:gd name="T17" fmla="*/ 59 h 100"/>
                  <a:gd name="T18" fmla="*/ 17 w 17"/>
                  <a:gd name="T19" fmla="*/ 48 h 100"/>
                  <a:gd name="T20" fmla="*/ 17 w 17"/>
                  <a:gd name="T21" fmla="*/ 42 h 100"/>
                  <a:gd name="T22" fmla="*/ 17 w 17"/>
                  <a:gd name="T23" fmla="*/ 35 h 100"/>
                  <a:gd name="T24" fmla="*/ 17 w 17"/>
                  <a:gd name="T25" fmla="*/ 24 h 100"/>
                  <a:gd name="T26" fmla="*/ 17 w 17"/>
                  <a:gd name="T27" fmla="*/ 17 h 100"/>
                  <a:gd name="T28" fmla="*/ 17 w 17"/>
                  <a:gd name="T29" fmla="*/ 11 h 100"/>
                  <a:gd name="T30" fmla="*/ 17 w 17"/>
                  <a:gd name="T31" fmla="*/ 0 h 100"/>
                  <a:gd name="T32" fmla="*/ 6 w 17"/>
                  <a:gd name="T33" fmla="*/ 0 h 100"/>
                  <a:gd name="T34" fmla="*/ 6 w 17"/>
                  <a:gd name="T35" fmla="*/ 11 h 100"/>
                  <a:gd name="T36" fmla="*/ 6 w 17"/>
                  <a:gd name="T37" fmla="*/ 17 h 100"/>
                  <a:gd name="T38" fmla="*/ 6 w 17"/>
                  <a:gd name="T39" fmla="*/ 24 h 100"/>
                  <a:gd name="T40" fmla="*/ 6 w 17"/>
                  <a:gd name="T41" fmla="*/ 35 h 100"/>
                  <a:gd name="T42" fmla="*/ 6 w 17"/>
                  <a:gd name="T43" fmla="*/ 42 h 100"/>
                  <a:gd name="T44" fmla="*/ 6 w 17"/>
                  <a:gd name="T45" fmla="*/ 48 h 100"/>
                  <a:gd name="T46" fmla="*/ 6 w 17"/>
                  <a:gd name="T47" fmla="*/ 59 h 100"/>
                  <a:gd name="T48" fmla="*/ 6 w 17"/>
                  <a:gd name="T49" fmla="*/ 66 h 100"/>
                  <a:gd name="T50" fmla="*/ 6 w 17"/>
                  <a:gd name="T51" fmla="*/ 76 h 100"/>
                  <a:gd name="T52" fmla="*/ 0 w 17"/>
                  <a:gd name="T53" fmla="*/ 76 h 100"/>
                  <a:gd name="T54" fmla="*/ 0 w 17"/>
                  <a:gd name="T55" fmla="*/ 83 h 100"/>
                  <a:gd name="T56" fmla="*/ 6 w 17"/>
                  <a:gd name="T57" fmla="*/ 8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" h="100">
                    <a:moveTo>
                      <a:pt x="6" y="83"/>
                    </a:moveTo>
                    <a:lnTo>
                      <a:pt x="6" y="90"/>
                    </a:lnTo>
                    <a:lnTo>
                      <a:pt x="6" y="100"/>
                    </a:lnTo>
                    <a:lnTo>
                      <a:pt x="17" y="100"/>
                    </a:lnTo>
                    <a:lnTo>
                      <a:pt x="17" y="90"/>
                    </a:lnTo>
                    <a:lnTo>
                      <a:pt x="17" y="83"/>
                    </a:lnTo>
                    <a:lnTo>
                      <a:pt x="17" y="76"/>
                    </a:lnTo>
                    <a:lnTo>
                      <a:pt x="17" y="66"/>
                    </a:lnTo>
                    <a:lnTo>
                      <a:pt x="17" y="59"/>
                    </a:lnTo>
                    <a:lnTo>
                      <a:pt x="17" y="48"/>
                    </a:lnTo>
                    <a:lnTo>
                      <a:pt x="17" y="42"/>
                    </a:lnTo>
                    <a:lnTo>
                      <a:pt x="17" y="35"/>
                    </a:lnTo>
                    <a:lnTo>
                      <a:pt x="17" y="24"/>
                    </a:lnTo>
                    <a:lnTo>
                      <a:pt x="17" y="17"/>
                    </a:lnTo>
                    <a:lnTo>
                      <a:pt x="17" y="11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6" y="11"/>
                    </a:lnTo>
                    <a:lnTo>
                      <a:pt x="6" y="17"/>
                    </a:lnTo>
                    <a:lnTo>
                      <a:pt x="6" y="24"/>
                    </a:lnTo>
                    <a:lnTo>
                      <a:pt x="6" y="35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6" y="59"/>
                    </a:lnTo>
                    <a:lnTo>
                      <a:pt x="6" y="66"/>
                    </a:lnTo>
                    <a:lnTo>
                      <a:pt x="6" y="76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6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93"/>
              <p:cNvSpPr>
                <a:spLocks/>
              </p:cNvSpPr>
              <p:nvPr/>
            </p:nvSpPr>
            <p:spPr bwMode="auto">
              <a:xfrm>
                <a:off x="4522788" y="1866901"/>
                <a:ext cx="26988" cy="11113"/>
              </a:xfrm>
              <a:custGeom>
                <a:avLst/>
                <a:gdLst>
                  <a:gd name="T0" fmla="*/ 17 w 17"/>
                  <a:gd name="T1" fmla="*/ 7 h 7"/>
                  <a:gd name="T2" fmla="*/ 17 w 17"/>
                  <a:gd name="T3" fmla="*/ 0 h 7"/>
                  <a:gd name="T4" fmla="*/ 7 w 17"/>
                  <a:gd name="T5" fmla="*/ 0 h 7"/>
                  <a:gd name="T6" fmla="*/ 0 w 17"/>
                  <a:gd name="T7" fmla="*/ 0 h 7"/>
                  <a:gd name="T8" fmla="*/ 0 w 17"/>
                  <a:gd name="T9" fmla="*/ 7 h 7"/>
                  <a:gd name="T10" fmla="*/ 7 w 17"/>
                  <a:gd name="T11" fmla="*/ 7 h 7"/>
                  <a:gd name="T12" fmla="*/ 17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17" y="7"/>
                    </a:moveTo>
                    <a:lnTo>
                      <a:pt x="1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1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94"/>
              <p:cNvSpPr>
                <a:spLocks/>
              </p:cNvSpPr>
              <p:nvPr/>
            </p:nvSpPr>
            <p:spPr bwMode="auto">
              <a:xfrm>
                <a:off x="4549776" y="1878013"/>
                <a:ext cx="38100" cy="120650"/>
              </a:xfrm>
              <a:custGeom>
                <a:avLst/>
                <a:gdLst>
                  <a:gd name="T0" fmla="*/ 0 w 24"/>
                  <a:gd name="T1" fmla="*/ 76 h 76"/>
                  <a:gd name="T2" fmla="*/ 7 w 24"/>
                  <a:gd name="T3" fmla="*/ 76 h 76"/>
                  <a:gd name="T4" fmla="*/ 7 w 24"/>
                  <a:gd name="T5" fmla="*/ 66 h 76"/>
                  <a:gd name="T6" fmla="*/ 7 w 24"/>
                  <a:gd name="T7" fmla="*/ 59 h 76"/>
                  <a:gd name="T8" fmla="*/ 7 w 24"/>
                  <a:gd name="T9" fmla="*/ 48 h 76"/>
                  <a:gd name="T10" fmla="*/ 7 w 24"/>
                  <a:gd name="T11" fmla="*/ 42 h 76"/>
                  <a:gd name="T12" fmla="*/ 14 w 24"/>
                  <a:gd name="T13" fmla="*/ 42 h 76"/>
                  <a:gd name="T14" fmla="*/ 24 w 24"/>
                  <a:gd name="T15" fmla="*/ 42 h 76"/>
                  <a:gd name="T16" fmla="*/ 24 w 24"/>
                  <a:gd name="T17" fmla="*/ 35 h 76"/>
                  <a:gd name="T18" fmla="*/ 14 w 24"/>
                  <a:gd name="T19" fmla="*/ 35 h 76"/>
                  <a:gd name="T20" fmla="*/ 7 w 24"/>
                  <a:gd name="T21" fmla="*/ 35 h 76"/>
                  <a:gd name="T22" fmla="*/ 7 w 24"/>
                  <a:gd name="T23" fmla="*/ 24 h 76"/>
                  <a:gd name="T24" fmla="*/ 7 w 24"/>
                  <a:gd name="T25" fmla="*/ 17 h 76"/>
                  <a:gd name="T26" fmla="*/ 7 w 24"/>
                  <a:gd name="T27" fmla="*/ 11 h 76"/>
                  <a:gd name="T28" fmla="*/ 7 w 24"/>
                  <a:gd name="T29" fmla="*/ 0 h 76"/>
                  <a:gd name="T30" fmla="*/ 0 w 24"/>
                  <a:gd name="T31" fmla="*/ 0 h 76"/>
                  <a:gd name="T32" fmla="*/ 0 w 24"/>
                  <a:gd name="T3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76">
                    <a:moveTo>
                      <a:pt x="0" y="76"/>
                    </a:moveTo>
                    <a:lnTo>
                      <a:pt x="7" y="76"/>
                    </a:lnTo>
                    <a:lnTo>
                      <a:pt x="7" y="66"/>
                    </a:lnTo>
                    <a:lnTo>
                      <a:pt x="7" y="59"/>
                    </a:lnTo>
                    <a:lnTo>
                      <a:pt x="7" y="48"/>
                    </a:lnTo>
                    <a:lnTo>
                      <a:pt x="7" y="42"/>
                    </a:lnTo>
                    <a:lnTo>
                      <a:pt x="14" y="42"/>
                    </a:lnTo>
                    <a:lnTo>
                      <a:pt x="24" y="42"/>
                    </a:lnTo>
                    <a:lnTo>
                      <a:pt x="24" y="35"/>
                    </a:lnTo>
                    <a:lnTo>
                      <a:pt x="14" y="35"/>
                    </a:lnTo>
                    <a:lnTo>
                      <a:pt x="7" y="35"/>
                    </a:lnTo>
                    <a:lnTo>
                      <a:pt x="7" y="24"/>
                    </a:lnTo>
                    <a:lnTo>
                      <a:pt x="7" y="17"/>
                    </a:lnTo>
                    <a:lnTo>
                      <a:pt x="7" y="1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95"/>
              <p:cNvSpPr>
                <a:spLocks/>
              </p:cNvSpPr>
              <p:nvPr/>
            </p:nvSpPr>
            <p:spPr bwMode="auto">
              <a:xfrm>
                <a:off x="4456113" y="1982788"/>
                <a:ext cx="39688" cy="38100"/>
              </a:xfrm>
              <a:custGeom>
                <a:avLst/>
                <a:gdLst>
                  <a:gd name="T0" fmla="*/ 7 w 25"/>
                  <a:gd name="T1" fmla="*/ 10 h 24"/>
                  <a:gd name="T2" fmla="*/ 18 w 25"/>
                  <a:gd name="T3" fmla="*/ 10 h 24"/>
                  <a:gd name="T4" fmla="*/ 25 w 25"/>
                  <a:gd name="T5" fmla="*/ 10 h 24"/>
                  <a:gd name="T6" fmla="*/ 25 w 25"/>
                  <a:gd name="T7" fmla="*/ 0 h 24"/>
                  <a:gd name="T8" fmla="*/ 18 w 25"/>
                  <a:gd name="T9" fmla="*/ 0 h 24"/>
                  <a:gd name="T10" fmla="*/ 7 w 25"/>
                  <a:gd name="T11" fmla="*/ 0 h 24"/>
                  <a:gd name="T12" fmla="*/ 0 w 25"/>
                  <a:gd name="T13" fmla="*/ 0 h 24"/>
                  <a:gd name="T14" fmla="*/ 0 w 25"/>
                  <a:gd name="T15" fmla="*/ 10 h 24"/>
                  <a:gd name="T16" fmla="*/ 0 w 25"/>
                  <a:gd name="T17" fmla="*/ 17 h 24"/>
                  <a:gd name="T18" fmla="*/ 0 w 25"/>
                  <a:gd name="T19" fmla="*/ 24 h 24"/>
                  <a:gd name="T20" fmla="*/ 7 w 25"/>
                  <a:gd name="T21" fmla="*/ 24 h 24"/>
                  <a:gd name="T22" fmla="*/ 7 w 25"/>
                  <a:gd name="T23" fmla="*/ 17 h 24"/>
                  <a:gd name="T24" fmla="*/ 7 w 25"/>
                  <a:gd name="T25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7" y="10"/>
                    </a:moveTo>
                    <a:lnTo>
                      <a:pt x="18" y="10"/>
                    </a:lnTo>
                    <a:lnTo>
                      <a:pt x="25" y="1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7" y="24"/>
                    </a:lnTo>
                    <a:lnTo>
                      <a:pt x="7" y="17"/>
                    </a:lnTo>
                    <a:lnTo>
                      <a:pt x="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96"/>
              <p:cNvSpPr>
                <a:spLocks noChangeArrowheads="1"/>
              </p:cNvSpPr>
              <p:nvPr/>
            </p:nvSpPr>
            <p:spPr bwMode="auto">
              <a:xfrm>
                <a:off x="4467226" y="2020888"/>
                <a:ext cx="17463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97"/>
              <p:cNvSpPr>
                <a:spLocks noChangeArrowheads="1"/>
              </p:cNvSpPr>
              <p:nvPr/>
            </p:nvSpPr>
            <p:spPr bwMode="auto">
              <a:xfrm>
                <a:off x="4652963" y="1971676"/>
                <a:ext cx="11113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98"/>
              <p:cNvSpPr>
                <a:spLocks/>
              </p:cNvSpPr>
              <p:nvPr/>
            </p:nvSpPr>
            <p:spPr bwMode="auto">
              <a:xfrm>
                <a:off x="4664076" y="1982788"/>
                <a:ext cx="11113" cy="92075"/>
              </a:xfrm>
              <a:custGeom>
                <a:avLst/>
                <a:gdLst>
                  <a:gd name="T0" fmla="*/ 0 w 7"/>
                  <a:gd name="T1" fmla="*/ 0 h 58"/>
                  <a:gd name="T2" fmla="*/ 0 w 7"/>
                  <a:gd name="T3" fmla="*/ 10 h 58"/>
                  <a:gd name="T4" fmla="*/ 0 w 7"/>
                  <a:gd name="T5" fmla="*/ 17 h 58"/>
                  <a:gd name="T6" fmla="*/ 0 w 7"/>
                  <a:gd name="T7" fmla="*/ 24 h 58"/>
                  <a:gd name="T8" fmla="*/ 0 w 7"/>
                  <a:gd name="T9" fmla="*/ 34 h 58"/>
                  <a:gd name="T10" fmla="*/ 0 w 7"/>
                  <a:gd name="T11" fmla="*/ 41 h 58"/>
                  <a:gd name="T12" fmla="*/ 0 w 7"/>
                  <a:gd name="T13" fmla="*/ 48 h 58"/>
                  <a:gd name="T14" fmla="*/ 0 w 7"/>
                  <a:gd name="T15" fmla="*/ 58 h 58"/>
                  <a:gd name="T16" fmla="*/ 7 w 7"/>
                  <a:gd name="T17" fmla="*/ 58 h 58"/>
                  <a:gd name="T18" fmla="*/ 7 w 7"/>
                  <a:gd name="T19" fmla="*/ 48 h 58"/>
                  <a:gd name="T20" fmla="*/ 7 w 7"/>
                  <a:gd name="T21" fmla="*/ 41 h 58"/>
                  <a:gd name="T22" fmla="*/ 7 w 7"/>
                  <a:gd name="T23" fmla="*/ 34 h 58"/>
                  <a:gd name="T24" fmla="*/ 7 w 7"/>
                  <a:gd name="T25" fmla="*/ 24 h 58"/>
                  <a:gd name="T26" fmla="*/ 7 w 7"/>
                  <a:gd name="T27" fmla="*/ 17 h 58"/>
                  <a:gd name="T28" fmla="*/ 7 w 7"/>
                  <a:gd name="T29" fmla="*/ 10 h 58"/>
                  <a:gd name="T30" fmla="*/ 7 w 7"/>
                  <a:gd name="T31" fmla="*/ 0 h 58"/>
                  <a:gd name="T32" fmla="*/ 0 w 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58">
                    <a:moveTo>
                      <a:pt x="0" y="0"/>
                    </a:moveTo>
                    <a:lnTo>
                      <a:pt x="0" y="10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7" y="58"/>
                    </a:lnTo>
                    <a:lnTo>
                      <a:pt x="7" y="48"/>
                    </a:lnTo>
                    <a:lnTo>
                      <a:pt x="7" y="41"/>
                    </a:lnTo>
                    <a:lnTo>
                      <a:pt x="7" y="34"/>
                    </a:lnTo>
                    <a:lnTo>
                      <a:pt x="7" y="24"/>
                    </a:lnTo>
                    <a:lnTo>
                      <a:pt x="7" y="17"/>
                    </a:lnTo>
                    <a:lnTo>
                      <a:pt x="7" y="1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99"/>
              <p:cNvSpPr>
                <a:spLocks/>
              </p:cNvSpPr>
              <p:nvPr/>
            </p:nvSpPr>
            <p:spPr bwMode="auto">
              <a:xfrm>
                <a:off x="4587876" y="1944688"/>
                <a:ext cx="38100" cy="53975"/>
              </a:xfrm>
              <a:custGeom>
                <a:avLst/>
                <a:gdLst>
                  <a:gd name="T0" fmla="*/ 0 w 24"/>
                  <a:gd name="T1" fmla="*/ 34 h 34"/>
                  <a:gd name="T2" fmla="*/ 7 w 24"/>
                  <a:gd name="T3" fmla="*/ 34 h 34"/>
                  <a:gd name="T4" fmla="*/ 7 w 24"/>
                  <a:gd name="T5" fmla="*/ 24 h 34"/>
                  <a:gd name="T6" fmla="*/ 7 w 24"/>
                  <a:gd name="T7" fmla="*/ 17 h 34"/>
                  <a:gd name="T8" fmla="*/ 7 w 24"/>
                  <a:gd name="T9" fmla="*/ 6 h 34"/>
                  <a:gd name="T10" fmla="*/ 14 w 24"/>
                  <a:gd name="T11" fmla="*/ 6 h 34"/>
                  <a:gd name="T12" fmla="*/ 24 w 24"/>
                  <a:gd name="T13" fmla="*/ 6 h 34"/>
                  <a:gd name="T14" fmla="*/ 24 w 24"/>
                  <a:gd name="T15" fmla="*/ 0 h 34"/>
                  <a:gd name="T16" fmla="*/ 14 w 24"/>
                  <a:gd name="T17" fmla="*/ 0 h 34"/>
                  <a:gd name="T18" fmla="*/ 7 w 24"/>
                  <a:gd name="T19" fmla="*/ 0 h 34"/>
                  <a:gd name="T20" fmla="*/ 0 w 24"/>
                  <a:gd name="T21" fmla="*/ 0 h 34"/>
                  <a:gd name="T22" fmla="*/ 0 w 24"/>
                  <a:gd name="T2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34">
                    <a:moveTo>
                      <a:pt x="0" y="34"/>
                    </a:moveTo>
                    <a:lnTo>
                      <a:pt x="7" y="34"/>
                    </a:lnTo>
                    <a:lnTo>
                      <a:pt x="7" y="24"/>
                    </a:lnTo>
                    <a:lnTo>
                      <a:pt x="7" y="17"/>
                    </a:lnTo>
                    <a:lnTo>
                      <a:pt x="7" y="6"/>
                    </a:lnTo>
                    <a:lnTo>
                      <a:pt x="1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00"/>
              <p:cNvSpPr>
                <a:spLocks/>
              </p:cNvSpPr>
              <p:nvPr/>
            </p:nvSpPr>
            <p:spPr bwMode="auto">
              <a:xfrm>
                <a:off x="4625976" y="1954213"/>
                <a:ext cx="26988" cy="55563"/>
              </a:xfrm>
              <a:custGeom>
                <a:avLst/>
                <a:gdLst>
                  <a:gd name="T0" fmla="*/ 0 w 17"/>
                  <a:gd name="T1" fmla="*/ 18 h 35"/>
                  <a:gd name="T2" fmla="*/ 0 w 17"/>
                  <a:gd name="T3" fmla="*/ 28 h 35"/>
                  <a:gd name="T4" fmla="*/ 0 w 17"/>
                  <a:gd name="T5" fmla="*/ 35 h 35"/>
                  <a:gd name="T6" fmla="*/ 7 w 17"/>
                  <a:gd name="T7" fmla="*/ 35 h 35"/>
                  <a:gd name="T8" fmla="*/ 7 w 17"/>
                  <a:gd name="T9" fmla="*/ 28 h 35"/>
                  <a:gd name="T10" fmla="*/ 7 w 17"/>
                  <a:gd name="T11" fmla="*/ 18 h 35"/>
                  <a:gd name="T12" fmla="*/ 7 w 17"/>
                  <a:gd name="T13" fmla="*/ 11 h 35"/>
                  <a:gd name="T14" fmla="*/ 17 w 17"/>
                  <a:gd name="T15" fmla="*/ 11 h 35"/>
                  <a:gd name="T16" fmla="*/ 17 w 17"/>
                  <a:gd name="T17" fmla="*/ 0 h 35"/>
                  <a:gd name="T18" fmla="*/ 7 w 17"/>
                  <a:gd name="T19" fmla="*/ 0 h 35"/>
                  <a:gd name="T20" fmla="*/ 0 w 17"/>
                  <a:gd name="T21" fmla="*/ 0 h 35"/>
                  <a:gd name="T22" fmla="*/ 0 w 17"/>
                  <a:gd name="T23" fmla="*/ 11 h 35"/>
                  <a:gd name="T24" fmla="*/ 0 w 17"/>
                  <a:gd name="T25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35">
                    <a:moveTo>
                      <a:pt x="0" y="18"/>
                    </a:moveTo>
                    <a:lnTo>
                      <a:pt x="0" y="28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18"/>
                    </a:lnTo>
                    <a:lnTo>
                      <a:pt x="7" y="11"/>
                    </a:lnTo>
                    <a:lnTo>
                      <a:pt x="17" y="11"/>
                    </a:lnTo>
                    <a:lnTo>
                      <a:pt x="1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01"/>
              <p:cNvSpPr>
                <a:spLocks/>
              </p:cNvSpPr>
              <p:nvPr/>
            </p:nvSpPr>
            <p:spPr bwMode="auto">
              <a:xfrm>
                <a:off x="4484688" y="2036763"/>
                <a:ext cx="11113" cy="22225"/>
              </a:xfrm>
              <a:custGeom>
                <a:avLst/>
                <a:gdLst>
                  <a:gd name="T0" fmla="*/ 7 w 7"/>
                  <a:gd name="T1" fmla="*/ 0 h 14"/>
                  <a:gd name="T2" fmla="*/ 0 w 7"/>
                  <a:gd name="T3" fmla="*/ 0 h 14"/>
                  <a:gd name="T4" fmla="*/ 0 w 7"/>
                  <a:gd name="T5" fmla="*/ 7 h 14"/>
                  <a:gd name="T6" fmla="*/ 0 w 7"/>
                  <a:gd name="T7" fmla="*/ 14 h 14"/>
                  <a:gd name="T8" fmla="*/ 7 w 7"/>
                  <a:gd name="T9" fmla="*/ 14 h 14"/>
                  <a:gd name="T10" fmla="*/ 7 w 7"/>
                  <a:gd name="T11" fmla="*/ 7 h 14"/>
                  <a:gd name="T12" fmla="*/ 7 w 7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7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02"/>
              <p:cNvSpPr>
                <a:spLocks/>
              </p:cNvSpPr>
              <p:nvPr/>
            </p:nvSpPr>
            <p:spPr bwMode="auto">
              <a:xfrm>
                <a:off x="4495801" y="2058988"/>
                <a:ext cx="9525" cy="26988"/>
              </a:xfrm>
              <a:custGeom>
                <a:avLst/>
                <a:gdLst>
                  <a:gd name="T0" fmla="*/ 6 w 6"/>
                  <a:gd name="T1" fmla="*/ 0 h 17"/>
                  <a:gd name="T2" fmla="*/ 0 w 6"/>
                  <a:gd name="T3" fmla="*/ 0 h 17"/>
                  <a:gd name="T4" fmla="*/ 0 w 6"/>
                  <a:gd name="T5" fmla="*/ 10 h 17"/>
                  <a:gd name="T6" fmla="*/ 0 w 6"/>
                  <a:gd name="T7" fmla="*/ 17 h 17"/>
                  <a:gd name="T8" fmla="*/ 6 w 6"/>
                  <a:gd name="T9" fmla="*/ 17 h 17"/>
                  <a:gd name="T10" fmla="*/ 6 w 6"/>
                  <a:gd name="T11" fmla="*/ 10 h 17"/>
                  <a:gd name="T12" fmla="*/ 6 w 6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7">
                    <a:moveTo>
                      <a:pt x="6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6" y="1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03"/>
              <p:cNvSpPr>
                <a:spLocks/>
              </p:cNvSpPr>
              <p:nvPr/>
            </p:nvSpPr>
            <p:spPr bwMode="auto">
              <a:xfrm>
                <a:off x="4505326" y="2085976"/>
                <a:ext cx="17463" cy="28575"/>
              </a:xfrm>
              <a:custGeom>
                <a:avLst/>
                <a:gdLst>
                  <a:gd name="T0" fmla="*/ 11 w 11"/>
                  <a:gd name="T1" fmla="*/ 0 h 18"/>
                  <a:gd name="T2" fmla="*/ 0 w 11"/>
                  <a:gd name="T3" fmla="*/ 0 h 18"/>
                  <a:gd name="T4" fmla="*/ 0 w 11"/>
                  <a:gd name="T5" fmla="*/ 11 h 18"/>
                  <a:gd name="T6" fmla="*/ 0 w 11"/>
                  <a:gd name="T7" fmla="*/ 18 h 18"/>
                  <a:gd name="T8" fmla="*/ 11 w 11"/>
                  <a:gd name="T9" fmla="*/ 18 h 18"/>
                  <a:gd name="T10" fmla="*/ 11 w 11"/>
                  <a:gd name="T11" fmla="*/ 11 h 18"/>
                  <a:gd name="T12" fmla="*/ 11 w 11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8">
                    <a:moveTo>
                      <a:pt x="11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1" y="18"/>
                    </a:lnTo>
                    <a:lnTo>
                      <a:pt x="11" y="1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4406901" y="1663701"/>
              <a:ext cx="252413" cy="241300"/>
              <a:chOff x="4406901" y="1663701"/>
              <a:chExt cx="252413" cy="241300"/>
            </a:xfrm>
            <a:grpFill/>
          </p:grpSpPr>
          <p:sp>
            <p:nvSpPr>
              <p:cNvPr id="146" name="Rectangle 65"/>
              <p:cNvSpPr>
                <a:spLocks noChangeArrowheads="1"/>
              </p:cNvSpPr>
              <p:nvPr/>
            </p:nvSpPr>
            <p:spPr bwMode="auto">
              <a:xfrm>
                <a:off x="4467226" y="1774826"/>
                <a:ext cx="1588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66"/>
              <p:cNvSpPr>
                <a:spLocks noChangeArrowheads="1"/>
              </p:cNvSpPr>
              <p:nvPr/>
            </p:nvSpPr>
            <p:spPr bwMode="auto">
              <a:xfrm>
                <a:off x="4545013" y="1774826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67"/>
              <p:cNvSpPr>
                <a:spLocks noChangeArrowheads="1"/>
              </p:cNvSpPr>
              <p:nvPr/>
            </p:nvSpPr>
            <p:spPr bwMode="auto">
              <a:xfrm>
                <a:off x="4549776" y="1774826"/>
                <a:ext cx="1588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68"/>
              <p:cNvSpPr>
                <a:spLocks noChangeArrowheads="1"/>
              </p:cNvSpPr>
              <p:nvPr/>
            </p:nvSpPr>
            <p:spPr bwMode="auto">
              <a:xfrm>
                <a:off x="4533901" y="1774826"/>
                <a:ext cx="4763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69"/>
              <p:cNvSpPr>
                <a:spLocks noChangeArrowheads="1"/>
              </p:cNvSpPr>
              <p:nvPr/>
            </p:nvSpPr>
            <p:spPr bwMode="auto">
              <a:xfrm>
                <a:off x="4516438" y="1774826"/>
                <a:ext cx="6350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70"/>
              <p:cNvSpPr>
                <a:spLocks noChangeArrowheads="1"/>
              </p:cNvSpPr>
              <p:nvPr/>
            </p:nvSpPr>
            <p:spPr bwMode="auto">
              <a:xfrm>
                <a:off x="4451351" y="1774826"/>
                <a:ext cx="1588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Rectangle 71"/>
              <p:cNvSpPr>
                <a:spLocks noChangeArrowheads="1"/>
              </p:cNvSpPr>
              <p:nvPr/>
            </p:nvSpPr>
            <p:spPr bwMode="auto">
              <a:xfrm>
                <a:off x="4456113" y="1774826"/>
                <a:ext cx="6350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72"/>
              <p:cNvSpPr>
                <a:spLocks noChangeArrowheads="1"/>
              </p:cNvSpPr>
              <p:nvPr/>
            </p:nvSpPr>
            <p:spPr bwMode="auto">
              <a:xfrm>
                <a:off x="4527551" y="1774826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73"/>
              <p:cNvSpPr>
                <a:spLocks noChangeArrowheads="1"/>
              </p:cNvSpPr>
              <p:nvPr/>
            </p:nvSpPr>
            <p:spPr bwMode="auto">
              <a:xfrm>
                <a:off x="4614863" y="1774826"/>
                <a:ext cx="6350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74"/>
              <p:cNvSpPr>
                <a:spLocks noChangeArrowheads="1"/>
              </p:cNvSpPr>
              <p:nvPr/>
            </p:nvSpPr>
            <p:spPr bwMode="auto">
              <a:xfrm>
                <a:off x="4598988" y="1774826"/>
                <a:ext cx="4763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Rectangle 75"/>
              <p:cNvSpPr>
                <a:spLocks noChangeArrowheads="1"/>
              </p:cNvSpPr>
              <p:nvPr/>
            </p:nvSpPr>
            <p:spPr bwMode="auto">
              <a:xfrm>
                <a:off x="4610101" y="1774826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76"/>
              <p:cNvSpPr>
                <a:spLocks noChangeArrowheads="1"/>
              </p:cNvSpPr>
              <p:nvPr/>
            </p:nvSpPr>
            <p:spPr bwMode="auto">
              <a:xfrm>
                <a:off x="4594226" y="1774826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04"/>
              <p:cNvSpPr>
                <a:spLocks noEditPoints="1"/>
              </p:cNvSpPr>
              <p:nvPr/>
            </p:nvSpPr>
            <p:spPr bwMode="auto">
              <a:xfrm>
                <a:off x="4406901" y="1663701"/>
                <a:ext cx="252413" cy="241300"/>
              </a:xfrm>
              <a:custGeom>
                <a:avLst/>
                <a:gdLst>
                  <a:gd name="T0" fmla="*/ 0 w 46"/>
                  <a:gd name="T1" fmla="*/ 22 h 44"/>
                  <a:gd name="T2" fmla="*/ 16 w 46"/>
                  <a:gd name="T3" fmla="*/ 35 h 44"/>
                  <a:gd name="T4" fmla="*/ 31 w 46"/>
                  <a:gd name="T5" fmla="*/ 44 h 44"/>
                  <a:gd name="T6" fmla="*/ 23 w 46"/>
                  <a:gd name="T7" fmla="*/ 0 h 44"/>
                  <a:gd name="T8" fmla="*/ 23 w 46"/>
                  <a:gd name="T9" fmla="*/ 4 h 44"/>
                  <a:gd name="T10" fmla="*/ 33 w 46"/>
                  <a:gd name="T11" fmla="*/ 22 h 44"/>
                  <a:gd name="T12" fmla="*/ 30 w 46"/>
                  <a:gd name="T13" fmla="*/ 24 h 44"/>
                  <a:gd name="T14" fmla="*/ 21 w 46"/>
                  <a:gd name="T15" fmla="*/ 5 h 44"/>
                  <a:gd name="T16" fmla="*/ 22 w 46"/>
                  <a:gd name="T17" fmla="*/ 10 h 44"/>
                  <a:gd name="T18" fmla="*/ 20 w 46"/>
                  <a:gd name="T19" fmla="*/ 11 h 44"/>
                  <a:gd name="T20" fmla="*/ 17 w 46"/>
                  <a:gd name="T21" fmla="*/ 14 h 44"/>
                  <a:gd name="T22" fmla="*/ 18 w 46"/>
                  <a:gd name="T23" fmla="*/ 13 h 44"/>
                  <a:gd name="T24" fmla="*/ 18 w 46"/>
                  <a:gd name="T25" fmla="*/ 13 h 44"/>
                  <a:gd name="T26" fmla="*/ 18 w 46"/>
                  <a:gd name="T27" fmla="*/ 12 h 44"/>
                  <a:gd name="T28" fmla="*/ 19 w 46"/>
                  <a:gd name="T29" fmla="*/ 11 h 44"/>
                  <a:gd name="T30" fmla="*/ 23 w 46"/>
                  <a:gd name="T31" fmla="*/ 13 h 44"/>
                  <a:gd name="T32" fmla="*/ 22 w 46"/>
                  <a:gd name="T33" fmla="*/ 14 h 44"/>
                  <a:gd name="T34" fmla="*/ 22 w 46"/>
                  <a:gd name="T35" fmla="*/ 15 h 44"/>
                  <a:gd name="T36" fmla="*/ 21 w 46"/>
                  <a:gd name="T37" fmla="*/ 16 h 44"/>
                  <a:gd name="T38" fmla="*/ 21 w 46"/>
                  <a:gd name="T39" fmla="*/ 16 h 44"/>
                  <a:gd name="T40" fmla="*/ 17 w 46"/>
                  <a:gd name="T41" fmla="*/ 14 h 44"/>
                  <a:gd name="T42" fmla="*/ 13 w 46"/>
                  <a:gd name="T43" fmla="*/ 20 h 44"/>
                  <a:gd name="T44" fmla="*/ 7 w 46"/>
                  <a:gd name="T45" fmla="*/ 26 h 44"/>
                  <a:gd name="T46" fmla="*/ 10 w 46"/>
                  <a:gd name="T47" fmla="*/ 33 h 44"/>
                  <a:gd name="T48" fmla="*/ 9 w 46"/>
                  <a:gd name="T49" fmla="*/ 32 h 44"/>
                  <a:gd name="T50" fmla="*/ 11 w 46"/>
                  <a:gd name="T51" fmla="*/ 30 h 44"/>
                  <a:gd name="T52" fmla="*/ 10 w 46"/>
                  <a:gd name="T53" fmla="*/ 33 h 44"/>
                  <a:gd name="T54" fmla="*/ 11 w 46"/>
                  <a:gd name="T55" fmla="*/ 30 h 44"/>
                  <a:gd name="T56" fmla="*/ 17 w 46"/>
                  <a:gd name="T57" fmla="*/ 15 h 44"/>
                  <a:gd name="T58" fmla="*/ 13 w 46"/>
                  <a:gd name="T59" fmla="*/ 30 h 44"/>
                  <a:gd name="T60" fmla="*/ 20 w 46"/>
                  <a:gd name="T61" fmla="*/ 20 h 44"/>
                  <a:gd name="T62" fmla="*/ 31 w 46"/>
                  <a:gd name="T63" fmla="*/ 26 h 44"/>
                  <a:gd name="T64" fmla="*/ 30 w 46"/>
                  <a:gd name="T65" fmla="*/ 24 h 44"/>
                  <a:gd name="T66" fmla="*/ 33 w 46"/>
                  <a:gd name="T67" fmla="*/ 23 h 44"/>
                  <a:gd name="T68" fmla="*/ 33 w 46"/>
                  <a:gd name="T69" fmla="*/ 28 h 44"/>
                  <a:gd name="T70" fmla="*/ 38 w 46"/>
                  <a:gd name="T71" fmla="*/ 35 h 44"/>
                  <a:gd name="T72" fmla="*/ 35 w 46"/>
                  <a:gd name="T73" fmla="*/ 27 h 44"/>
                  <a:gd name="T74" fmla="*/ 35 w 46"/>
                  <a:gd name="T75" fmla="*/ 26 h 44"/>
                  <a:gd name="T76" fmla="*/ 39 w 46"/>
                  <a:gd name="T77" fmla="*/ 20 h 44"/>
                  <a:gd name="T78" fmla="*/ 35 w 46"/>
                  <a:gd name="T79" fmla="*/ 2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" h="44">
                    <a:moveTo>
                      <a:pt x="23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3"/>
                      <a:pt x="7" y="41"/>
                      <a:pt x="16" y="4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9" y="41"/>
                      <a:pt x="46" y="33"/>
                      <a:pt x="46" y="22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2" y="4"/>
                    </a:moveTo>
                    <a:cubicBezTo>
                      <a:pt x="22" y="4"/>
                      <a:pt x="23" y="4"/>
                      <a:pt x="23" y="4"/>
                    </a:cubicBezTo>
                    <a:cubicBezTo>
                      <a:pt x="23" y="4"/>
                      <a:pt x="28" y="12"/>
                      <a:pt x="29" y="15"/>
                    </a:cubicBezTo>
                    <a:cubicBezTo>
                      <a:pt x="31" y="17"/>
                      <a:pt x="33" y="22"/>
                      <a:pt x="33" y="22"/>
                    </a:cubicBezTo>
                    <a:cubicBezTo>
                      <a:pt x="33" y="22"/>
                      <a:pt x="32" y="22"/>
                      <a:pt x="32" y="23"/>
                    </a:cubicBezTo>
                    <a:cubicBezTo>
                      <a:pt x="31" y="23"/>
                      <a:pt x="30" y="24"/>
                      <a:pt x="30" y="24"/>
                    </a:cubicBezTo>
                    <a:cubicBezTo>
                      <a:pt x="30" y="24"/>
                      <a:pt x="27" y="18"/>
                      <a:pt x="26" y="17"/>
                    </a:cubicBezTo>
                    <a:cubicBezTo>
                      <a:pt x="26" y="15"/>
                      <a:pt x="21" y="5"/>
                      <a:pt x="21" y="5"/>
                    </a:cubicBezTo>
                    <a:cubicBezTo>
                      <a:pt x="21" y="5"/>
                      <a:pt x="21" y="4"/>
                      <a:pt x="22" y="4"/>
                    </a:cubicBezTo>
                    <a:close/>
                    <a:moveTo>
                      <a:pt x="22" y="10"/>
                    </a:moveTo>
                    <a:cubicBezTo>
                      <a:pt x="24" y="11"/>
                      <a:pt x="23" y="13"/>
                      <a:pt x="23" y="13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1" y="9"/>
                      <a:pt x="22" y="10"/>
                    </a:cubicBezTo>
                    <a:close/>
                    <a:moveTo>
                      <a:pt x="17" y="14"/>
                    </a:move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7" y="20"/>
                    </a:moveTo>
                    <a:cubicBezTo>
                      <a:pt x="13" y="20"/>
                      <a:pt x="13" y="20"/>
                      <a:pt x="13" y="20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7" y="26"/>
                      <a:pt x="7" y="26"/>
                      <a:pt x="7" y="26"/>
                    </a:cubicBezTo>
                    <a:lnTo>
                      <a:pt x="7" y="20"/>
                    </a:lnTo>
                    <a:close/>
                    <a:moveTo>
                      <a:pt x="10" y="33"/>
                    </a:moveTo>
                    <a:cubicBezTo>
                      <a:pt x="9" y="34"/>
                      <a:pt x="8" y="35"/>
                      <a:pt x="8" y="35"/>
                    </a:cubicBezTo>
                    <a:cubicBezTo>
                      <a:pt x="8" y="35"/>
                      <a:pt x="9" y="33"/>
                      <a:pt x="9" y="32"/>
                    </a:cubicBezTo>
                    <a:cubicBezTo>
                      <a:pt x="9" y="31"/>
                      <a:pt x="9" y="29"/>
                      <a:pt x="9" y="29"/>
                    </a:cubicBezTo>
                    <a:cubicBezTo>
                      <a:pt x="9" y="29"/>
                      <a:pt x="10" y="30"/>
                      <a:pt x="11" y="30"/>
                    </a:cubicBezTo>
                    <a:cubicBezTo>
                      <a:pt x="12" y="31"/>
                      <a:pt x="13" y="31"/>
                      <a:pt x="13" y="31"/>
                    </a:cubicBezTo>
                    <a:cubicBezTo>
                      <a:pt x="13" y="31"/>
                      <a:pt x="11" y="32"/>
                      <a:pt x="10" y="33"/>
                    </a:cubicBezTo>
                    <a:close/>
                    <a:moveTo>
                      <a:pt x="13" y="30"/>
                    </a:moveTo>
                    <a:cubicBezTo>
                      <a:pt x="13" y="30"/>
                      <a:pt x="12" y="30"/>
                      <a:pt x="11" y="30"/>
                    </a:cubicBezTo>
                    <a:cubicBezTo>
                      <a:pt x="10" y="29"/>
                      <a:pt x="9" y="28"/>
                      <a:pt x="9" y="28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20" y="17"/>
                      <a:pt x="20" y="17"/>
                      <a:pt x="20" y="17"/>
                    </a:cubicBezTo>
                    <a:lnTo>
                      <a:pt x="13" y="30"/>
                    </a:lnTo>
                    <a:close/>
                    <a:moveTo>
                      <a:pt x="16" y="26"/>
                    </a:moveTo>
                    <a:cubicBezTo>
                      <a:pt x="20" y="20"/>
                      <a:pt x="20" y="20"/>
                      <a:pt x="20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31" y="26"/>
                      <a:pt x="31" y="26"/>
                      <a:pt x="31" y="26"/>
                    </a:cubicBezTo>
                    <a:lnTo>
                      <a:pt x="16" y="26"/>
                    </a:lnTo>
                    <a:close/>
                    <a:moveTo>
                      <a:pt x="30" y="24"/>
                    </a:moveTo>
                    <a:cubicBezTo>
                      <a:pt x="30" y="24"/>
                      <a:pt x="31" y="24"/>
                      <a:pt x="32" y="23"/>
                    </a:cubicBezTo>
                    <a:cubicBezTo>
                      <a:pt x="32" y="23"/>
                      <a:pt x="33" y="23"/>
                      <a:pt x="33" y="23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3" y="28"/>
                      <a:pt x="33" y="28"/>
                      <a:pt x="33" y="28"/>
                    </a:cubicBezTo>
                    <a:lnTo>
                      <a:pt x="30" y="24"/>
                    </a:lnTo>
                    <a:close/>
                    <a:moveTo>
                      <a:pt x="38" y="35"/>
                    </a:moveTo>
                    <a:cubicBezTo>
                      <a:pt x="35" y="37"/>
                      <a:pt x="33" y="28"/>
                      <a:pt x="33" y="28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7"/>
                      <a:pt x="41" y="33"/>
                      <a:pt x="38" y="35"/>
                    </a:cubicBezTo>
                    <a:close/>
                    <a:moveTo>
                      <a:pt x="35" y="26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6"/>
                      <a:pt x="39" y="26"/>
                      <a:pt x="39" y="26"/>
                    </a:cubicBezTo>
                    <a:lnTo>
                      <a:pt x="35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4152900" y="1784351"/>
              <a:ext cx="211139" cy="327024"/>
              <a:chOff x="4152900" y="1784351"/>
              <a:chExt cx="211139" cy="327024"/>
            </a:xfrm>
            <a:grpFill/>
          </p:grpSpPr>
          <p:sp>
            <p:nvSpPr>
              <p:cNvPr id="144" name="Freeform 105"/>
              <p:cNvSpPr>
                <a:spLocks/>
              </p:cNvSpPr>
              <p:nvPr/>
            </p:nvSpPr>
            <p:spPr bwMode="auto">
              <a:xfrm>
                <a:off x="4200525" y="1784351"/>
                <a:ext cx="163514" cy="238124"/>
              </a:xfrm>
              <a:custGeom>
                <a:avLst/>
                <a:gdLst>
                  <a:gd name="T0" fmla="*/ 0 w 27"/>
                  <a:gd name="T1" fmla="*/ 25 h 25"/>
                  <a:gd name="T2" fmla="*/ 27 w 27"/>
                  <a:gd name="T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" h="25">
                    <a:moveTo>
                      <a:pt x="0" y="25"/>
                    </a:moveTo>
                    <a:cubicBezTo>
                      <a:pt x="0" y="11"/>
                      <a:pt x="12" y="0"/>
                      <a:pt x="27" y="0"/>
                    </a:cubicBezTo>
                  </a:path>
                </a:pathLst>
              </a:custGeom>
              <a:grpFill/>
              <a:ln w="6350" cap="flat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Isosceles Triangle 144"/>
              <p:cNvSpPr/>
              <p:nvPr/>
            </p:nvSpPr>
            <p:spPr>
              <a:xfrm flipV="1">
                <a:off x="4152900" y="2041525"/>
                <a:ext cx="101600" cy="6985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9" name="Picture 2" descr="Related ima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7884" y="814862"/>
            <a:ext cx="1698397" cy="11039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</p:pic>
      <p:cxnSp>
        <p:nvCxnSpPr>
          <p:cNvPr id="231" name="Straight Connector 230"/>
          <p:cNvCxnSpPr/>
          <p:nvPr/>
        </p:nvCxnSpPr>
        <p:spPr>
          <a:xfrm>
            <a:off x="3039479" y="1110386"/>
            <a:ext cx="136800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3073350" y="834388"/>
            <a:ext cx="1377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Service requests</a:t>
            </a:r>
          </a:p>
        </p:txBody>
      </p:sp>
    </p:spTree>
    <p:extLst>
      <p:ext uri="{BB962C8B-B14F-4D97-AF65-F5344CB8AC3E}">
        <p14:creationId xmlns:p14="http://schemas.microsoft.com/office/powerpoint/2010/main" val="1912811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9144000" cy="471267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8494" y="694953"/>
            <a:ext cx="3570406" cy="1386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080"/>
            <a:r>
              <a:rPr lang="en-US" spc="-5" dirty="0">
                <a:solidFill>
                  <a:schemeClr val="bg1"/>
                </a:solidFill>
              </a:rPr>
              <a:t>But what do we need to make this work?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318" y="3621314"/>
            <a:ext cx="199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HINT: It’s not the voodoo AI</a:t>
            </a:r>
          </a:p>
        </p:txBody>
      </p:sp>
    </p:spTree>
    <p:extLst>
      <p:ext uri="{BB962C8B-B14F-4D97-AF65-F5344CB8AC3E}">
        <p14:creationId xmlns:p14="http://schemas.microsoft.com/office/powerpoint/2010/main" val="357227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Rectangle 482"/>
          <p:cNvSpPr/>
          <p:nvPr/>
        </p:nvSpPr>
        <p:spPr>
          <a:xfrm flipH="1">
            <a:off x="2266950" y="-1"/>
            <a:ext cx="6877050" cy="470262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9000">
                <a:schemeClr val="bg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bject 2"/>
          <p:cNvSpPr/>
          <p:nvPr/>
        </p:nvSpPr>
        <p:spPr>
          <a:xfrm>
            <a:off x="2" y="0"/>
            <a:ext cx="3571045" cy="4712677"/>
          </a:xfrm>
          <a:custGeom>
            <a:avLst/>
            <a:gdLst/>
            <a:ahLst/>
            <a:cxnLst/>
            <a:rect l="l" t="t" r="r" b="b"/>
            <a:pathLst>
              <a:path w="3753485" h="4787265">
                <a:moveTo>
                  <a:pt x="0" y="0"/>
                </a:moveTo>
                <a:lnTo>
                  <a:pt x="0" y="4786871"/>
                </a:lnTo>
                <a:lnTo>
                  <a:pt x="2609989" y="4786871"/>
                </a:lnTo>
                <a:lnTo>
                  <a:pt x="3752989" y="0"/>
                </a:lnTo>
                <a:lnTo>
                  <a:pt x="0" y="0"/>
                </a:lnTo>
              </a:path>
            </a:pathLst>
          </a:custGeom>
          <a:solidFill>
            <a:srgbClr val="031432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9193" y="287991"/>
            <a:ext cx="2764863" cy="8278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080"/>
            <a:r>
              <a:rPr lang="en-US" spc="-5" dirty="0">
                <a:solidFill>
                  <a:schemeClr val="bg1"/>
                </a:solidFill>
              </a:rPr>
              <a:t>We need three things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164" name="Content Placeholder 2"/>
          <p:cNvSpPr txBox="1">
            <a:spLocks/>
          </p:cNvSpPr>
          <p:nvPr/>
        </p:nvSpPr>
        <p:spPr>
          <a:xfrm>
            <a:off x="109452" y="1563114"/>
            <a:ext cx="2790147" cy="1663556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Clr>
                <a:srgbClr val="B500FF"/>
              </a:buClr>
              <a:buSzPct val="90000"/>
              <a:buFont typeface="Wingdings" panose="05000000000000000000" pitchFamily="2" charset="2"/>
              <a:buChar char="l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B500FF"/>
              </a:buClr>
              <a:buSzPct val="90000"/>
              <a:buFont typeface="Wingdings" panose="05000000000000000000" pitchFamily="2" charset="2"/>
              <a:buChar char="l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500FF"/>
              </a:buClr>
              <a:buSzPct val="90000"/>
              <a:buFont typeface="Wingdings" panose="05000000000000000000" pitchFamily="2" charset="2"/>
              <a:buChar char="l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500FF"/>
              </a:buClr>
              <a:buSzPct val="90000"/>
              <a:buFont typeface="Wingdings" panose="05000000000000000000" pitchFamily="2" charset="2"/>
              <a:buChar char="l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500FF"/>
              </a:buClr>
              <a:buSzPct val="90000"/>
              <a:buFont typeface="Wingdings" panose="05000000000000000000" pitchFamily="2" charset="2"/>
              <a:buChar char="l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bg1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</a:rPr>
              <a:t>Multiple degrees of freedom for network control</a:t>
            </a:r>
          </a:p>
          <a:p>
            <a:pPr>
              <a:spcBef>
                <a:spcPts val="1200"/>
              </a:spcBef>
              <a:buClr>
                <a:schemeClr val="bg1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</a:rPr>
              <a:t>Quality data at scale</a:t>
            </a:r>
          </a:p>
          <a:p>
            <a:pPr>
              <a:spcBef>
                <a:spcPts val="1200"/>
              </a:spcBef>
              <a:buClr>
                <a:schemeClr val="bg1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165" name="Up Arrow 164"/>
          <p:cNvSpPr/>
          <p:nvPr/>
        </p:nvSpPr>
        <p:spPr>
          <a:xfrm rot="16200000">
            <a:off x="7861440" y="851105"/>
            <a:ext cx="252081" cy="844219"/>
          </a:xfrm>
          <a:prstGeom prst="upArrow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585753" y="83839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Feedback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7212971" y="188381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>
                <a:solidFill>
                  <a:schemeClr val="accent5"/>
                </a:solidFill>
              </a:rPr>
              <a:t>Data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5055346" y="188381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Controls</a:t>
            </a:r>
          </a:p>
        </p:txBody>
      </p:sp>
      <p:sp>
        <p:nvSpPr>
          <p:cNvPr id="170" name="Up Arrow 169"/>
          <p:cNvSpPr/>
          <p:nvPr/>
        </p:nvSpPr>
        <p:spPr>
          <a:xfrm>
            <a:off x="7029032" y="1752889"/>
            <a:ext cx="252081" cy="844219"/>
          </a:xfrm>
          <a:prstGeom prst="upArrow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Down Arrow 174"/>
          <p:cNvSpPr/>
          <p:nvPr/>
        </p:nvSpPr>
        <p:spPr>
          <a:xfrm>
            <a:off x="6070597" y="1633097"/>
            <a:ext cx="274207" cy="888957"/>
          </a:xfrm>
          <a:prstGeom prst="downArrow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4677753" y="2614054"/>
            <a:ext cx="856222" cy="514829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331350" y="3402323"/>
            <a:ext cx="612000" cy="631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4016972" y="2914031"/>
            <a:ext cx="1097213" cy="307286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V="1">
            <a:off x="4157271" y="3590260"/>
            <a:ext cx="919296" cy="331759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7810385" y="2727356"/>
            <a:ext cx="593602" cy="33544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8029354" y="3844602"/>
            <a:ext cx="510106" cy="233051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4586086" y="3850131"/>
            <a:ext cx="447073" cy="283146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3" name="Freeform 9"/>
          <p:cNvSpPr>
            <a:spLocks/>
          </p:cNvSpPr>
          <p:nvPr/>
        </p:nvSpPr>
        <p:spPr bwMode="auto">
          <a:xfrm rot="10800000" flipV="1">
            <a:off x="4900049" y="2218896"/>
            <a:ext cx="3442628" cy="2138397"/>
          </a:xfrm>
          <a:custGeom>
            <a:avLst/>
            <a:gdLst>
              <a:gd name="T0" fmla="*/ 373 w 1678"/>
              <a:gd name="T1" fmla="*/ 874 h 1031"/>
              <a:gd name="T2" fmla="*/ 379 w 1678"/>
              <a:gd name="T3" fmla="*/ 882 h 1031"/>
              <a:gd name="T4" fmla="*/ 692 w 1678"/>
              <a:gd name="T5" fmla="*/ 1031 h 1031"/>
              <a:gd name="T6" fmla="*/ 939 w 1678"/>
              <a:gd name="T7" fmla="*/ 946 h 1031"/>
              <a:gd name="T8" fmla="*/ 949 w 1678"/>
              <a:gd name="T9" fmla="*/ 938 h 1031"/>
              <a:gd name="T10" fmla="*/ 958 w 1678"/>
              <a:gd name="T11" fmla="*/ 946 h 1031"/>
              <a:gd name="T12" fmla="*/ 1146 w 1678"/>
              <a:gd name="T13" fmla="*/ 1012 h 1031"/>
              <a:gd name="T14" fmla="*/ 1379 w 1678"/>
              <a:gd name="T15" fmla="*/ 900 h 1031"/>
              <a:gd name="T16" fmla="*/ 1384 w 1678"/>
              <a:gd name="T17" fmla="*/ 894 h 1031"/>
              <a:gd name="T18" fmla="*/ 1393 w 1678"/>
              <a:gd name="T19" fmla="*/ 895 h 1031"/>
              <a:gd name="T20" fmla="*/ 1426 w 1678"/>
              <a:gd name="T21" fmla="*/ 897 h 1031"/>
              <a:gd name="T22" fmla="*/ 1678 w 1678"/>
              <a:gd name="T23" fmla="*/ 645 h 1031"/>
              <a:gd name="T24" fmla="*/ 1454 w 1678"/>
              <a:gd name="T25" fmla="*/ 394 h 1031"/>
              <a:gd name="T26" fmla="*/ 1444 w 1678"/>
              <a:gd name="T27" fmla="*/ 393 h 1031"/>
              <a:gd name="T28" fmla="*/ 1441 w 1678"/>
              <a:gd name="T29" fmla="*/ 383 h 1031"/>
              <a:gd name="T30" fmla="*/ 1120 w 1678"/>
              <a:gd name="T31" fmla="*/ 141 h 1031"/>
              <a:gd name="T32" fmla="*/ 1029 w 1678"/>
              <a:gd name="T33" fmla="*/ 153 h 1031"/>
              <a:gd name="T34" fmla="*/ 1017 w 1678"/>
              <a:gd name="T35" fmla="*/ 157 h 1031"/>
              <a:gd name="T36" fmla="*/ 1011 w 1678"/>
              <a:gd name="T37" fmla="*/ 146 h 1031"/>
              <a:gd name="T38" fmla="*/ 770 w 1678"/>
              <a:gd name="T39" fmla="*/ 0 h 1031"/>
              <a:gd name="T40" fmla="*/ 517 w 1678"/>
              <a:gd name="T41" fmla="*/ 171 h 1031"/>
              <a:gd name="T42" fmla="*/ 513 w 1678"/>
              <a:gd name="T43" fmla="*/ 182 h 1031"/>
              <a:gd name="T44" fmla="*/ 501 w 1678"/>
              <a:gd name="T45" fmla="*/ 181 h 1031"/>
              <a:gd name="T46" fmla="*/ 482 w 1678"/>
              <a:gd name="T47" fmla="*/ 180 h 1031"/>
              <a:gd name="T48" fmla="*/ 305 w 1678"/>
              <a:gd name="T49" fmla="*/ 315 h 1031"/>
              <a:gd name="T50" fmla="*/ 302 w 1678"/>
              <a:gd name="T51" fmla="*/ 326 h 1031"/>
              <a:gd name="T52" fmla="*/ 287 w 1678"/>
              <a:gd name="T53" fmla="*/ 326 h 1031"/>
              <a:gd name="T54" fmla="*/ 281 w 1678"/>
              <a:gd name="T55" fmla="*/ 326 h 1031"/>
              <a:gd name="T56" fmla="*/ 0 w 1678"/>
              <a:gd name="T57" fmla="*/ 607 h 1031"/>
              <a:gd name="T58" fmla="*/ 281 w 1678"/>
              <a:gd name="T59" fmla="*/ 889 h 1031"/>
              <a:gd name="T60" fmla="*/ 363 w 1678"/>
              <a:gd name="T61" fmla="*/ 877 h 1031"/>
              <a:gd name="T62" fmla="*/ 373 w 1678"/>
              <a:gd name="T63" fmla="*/ 874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78" h="1031">
                <a:moveTo>
                  <a:pt x="373" y="874"/>
                </a:moveTo>
                <a:cubicBezTo>
                  <a:pt x="379" y="882"/>
                  <a:pt x="379" y="882"/>
                  <a:pt x="379" y="882"/>
                </a:cubicBezTo>
                <a:cubicBezTo>
                  <a:pt x="456" y="976"/>
                  <a:pt x="570" y="1031"/>
                  <a:pt x="692" y="1031"/>
                </a:cubicBezTo>
                <a:cubicBezTo>
                  <a:pt x="782" y="1031"/>
                  <a:pt x="868" y="1001"/>
                  <a:pt x="939" y="946"/>
                </a:cubicBezTo>
                <a:cubicBezTo>
                  <a:pt x="949" y="938"/>
                  <a:pt x="949" y="938"/>
                  <a:pt x="949" y="938"/>
                </a:cubicBezTo>
                <a:cubicBezTo>
                  <a:pt x="958" y="946"/>
                  <a:pt x="958" y="946"/>
                  <a:pt x="958" y="946"/>
                </a:cubicBezTo>
                <a:cubicBezTo>
                  <a:pt x="1012" y="989"/>
                  <a:pt x="1077" y="1012"/>
                  <a:pt x="1146" y="1012"/>
                </a:cubicBezTo>
                <a:cubicBezTo>
                  <a:pt x="1237" y="1012"/>
                  <a:pt x="1322" y="971"/>
                  <a:pt x="1379" y="900"/>
                </a:cubicBezTo>
                <a:cubicBezTo>
                  <a:pt x="1384" y="894"/>
                  <a:pt x="1384" y="894"/>
                  <a:pt x="1384" y="894"/>
                </a:cubicBezTo>
                <a:cubicBezTo>
                  <a:pt x="1393" y="895"/>
                  <a:pt x="1393" y="895"/>
                  <a:pt x="1393" y="895"/>
                </a:cubicBezTo>
                <a:cubicBezTo>
                  <a:pt x="1404" y="896"/>
                  <a:pt x="1415" y="897"/>
                  <a:pt x="1426" y="897"/>
                </a:cubicBezTo>
                <a:cubicBezTo>
                  <a:pt x="1565" y="897"/>
                  <a:pt x="1678" y="784"/>
                  <a:pt x="1678" y="645"/>
                </a:cubicBezTo>
                <a:cubicBezTo>
                  <a:pt x="1678" y="517"/>
                  <a:pt x="1582" y="409"/>
                  <a:pt x="1454" y="394"/>
                </a:cubicBezTo>
                <a:cubicBezTo>
                  <a:pt x="1444" y="393"/>
                  <a:pt x="1444" y="393"/>
                  <a:pt x="1444" y="393"/>
                </a:cubicBezTo>
                <a:cubicBezTo>
                  <a:pt x="1441" y="383"/>
                  <a:pt x="1441" y="383"/>
                  <a:pt x="1441" y="383"/>
                </a:cubicBezTo>
                <a:cubicBezTo>
                  <a:pt x="1401" y="241"/>
                  <a:pt x="1268" y="141"/>
                  <a:pt x="1120" y="141"/>
                </a:cubicBezTo>
                <a:cubicBezTo>
                  <a:pt x="1089" y="141"/>
                  <a:pt x="1059" y="145"/>
                  <a:pt x="1029" y="153"/>
                </a:cubicBezTo>
                <a:cubicBezTo>
                  <a:pt x="1017" y="157"/>
                  <a:pt x="1017" y="157"/>
                  <a:pt x="1017" y="157"/>
                </a:cubicBezTo>
                <a:cubicBezTo>
                  <a:pt x="1011" y="146"/>
                  <a:pt x="1011" y="146"/>
                  <a:pt x="1011" y="146"/>
                </a:cubicBezTo>
                <a:cubicBezTo>
                  <a:pt x="964" y="56"/>
                  <a:pt x="871" y="0"/>
                  <a:pt x="770" y="0"/>
                </a:cubicBezTo>
                <a:cubicBezTo>
                  <a:pt x="658" y="0"/>
                  <a:pt x="559" y="68"/>
                  <a:pt x="517" y="171"/>
                </a:cubicBezTo>
                <a:cubicBezTo>
                  <a:pt x="513" y="182"/>
                  <a:pt x="513" y="182"/>
                  <a:pt x="513" y="182"/>
                </a:cubicBezTo>
                <a:cubicBezTo>
                  <a:pt x="501" y="181"/>
                  <a:pt x="501" y="181"/>
                  <a:pt x="501" y="181"/>
                </a:cubicBezTo>
                <a:cubicBezTo>
                  <a:pt x="495" y="180"/>
                  <a:pt x="488" y="180"/>
                  <a:pt x="482" y="180"/>
                </a:cubicBezTo>
                <a:cubicBezTo>
                  <a:pt x="399" y="180"/>
                  <a:pt x="327" y="235"/>
                  <a:pt x="305" y="315"/>
                </a:cubicBezTo>
                <a:cubicBezTo>
                  <a:pt x="302" y="326"/>
                  <a:pt x="302" y="326"/>
                  <a:pt x="302" y="326"/>
                </a:cubicBezTo>
                <a:cubicBezTo>
                  <a:pt x="287" y="326"/>
                  <a:pt x="287" y="326"/>
                  <a:pt x="287" y="326"/>
                </a:cubicBezTo>
                <a:cubicBezTo>
                  <a:pt x="285" y="326"/>
                  <a:pt x="283" y="326"/>
                  <a:pt x="281" y="326"/>
                </a:cubicBezTo>
                <a:cubicBezTo>
                  <a:pt x="126" y="326"/>
                  <a:pt x="0" y="452"/>
                  <a:pt x="0" y="607"/>
                </a:cubicBezTo>
                <a:cubicBezTo>
                  <a:pt x="0" y="763"/>
                  <a:pt x="126" y="889"/>
                  <a:pt x="281" y="889"/>
                </a:cubicBezTo>
                <a:cubicBezTo>
                  <a:pt x="309" y="889"/>
                  <a:pt x="336" y="885"/>
                  <a:pt x="363" y="877"/>
                </a:cubicBezTo>
                <a:lnTo>
                  <a:pt x="373" y="87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100" kern="0" dirty="0">
              <a:solidFill>
                <a:prstClr val="white"/>
              </a:solidFill>
              <a:latin typeface="Verlag Condensed Book" pitchFamily="2" charset="0"/>
            </a:endParaRPr>
          </a:p>
        </p:txBody>
      </p:sp>
      <p:cxnSp>
        <p:nvCxnSpPr>
          <p:cNvPr id="184" name="Straight Arrow Connector 183"/>
          <p:cNvCxnSpPr/>
          <p:nvPr/>
        </p:nvCxnSpPr>
        <p:spPr>
          <a:xfrm flipH="1">
            <a:off x="5332734" y="2989271"/>
            <a:ext cx="515416" cy="590674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5988633" y="2660147"/>
            <a:ext cx="768175" cy="248026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H="1">
            <a:off x="5879760" y="3365299"/>
            <a:ext cx="656233" cy="559899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H="1" flipV="1">
            <a:off x="5368043" y="3541323"/>
            <a:ext cx="568246" cy="34853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 flipH="1" flipV="1">
            <a:off x="5956812" y="3902087"/>
            <a:ext cx="1018890" cy="9868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flipH="1">
            <a:off x="6919974" y="3625029"/>
            <a:ext cx="864505" cy="354047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 flipH="1">
            <a:off x="6527982" y="3133088"/>
            <a:ext cx="891304" cy="27749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flipH="1" flipV="1">
            <a:off x="5901008" y="3052952"/>
            <a:ext cx="642265" cy="34502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flipH="1" flipV="1">
            <a:off x="6833941" y="2700577"/>
            <a:ext cx="642265" cy="34502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 flipV="1">
            <a:off x="6531854" y="3445650"/>
            <a:ext cx="388120" cy="546482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H="1" flipV="1">
            <a:off x="7385621" y="3092058"/>
            <a:ext cx="388120" cy="546482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Oval 6"/>
          <p:cNvSpPr>
            <a:spLocks noChangeAspect="1" noChangeArrowheads="1"/>
          </p:cNvSpPr>
          <p:nvPr/>
        </p:nvSpPr>
        <p:spPr bwMode="auto">
          <a:xfrm>
            <a:off x="5684208" y="2733740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6" name="Oval 6"/>
          <p:cNvSpPr>
            <a:spLocks noChangeAspect="1" noChangeArrowheads="1"/>
          </p:cNvSpPr>
          <p:nvPr/>
        </p:nvSpPr>
        <p:spPr bwMode="auto">
          <a:xfrm>
            <a:off x="5096937" y="3343150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7" name="Oval 6"/>
          <p:cNvSpPr>
            <a:spLocks noChangeAspect="1" noChangeArrowheads="1"/>
          </p:cNvSpPr>
          <p:nvPr/>
        </p:nvSpPr>
        <p:spPr bwMode="auto">
          <a:xfrm>
            <a:off x="5670511" y="3677172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8" name="Oval 6"/>
          <p:cNvSpPr>
            <a:spLocks noChangeAspect="1" noChangeArrowheads="1"/>
          </p:cNvSpPr>
          <p:nvPr/>
        </p:nvSpPr>
        <p:spPr bwMode="auto">
          <a:xfrm>
            <a:off x="6573512" y="2452011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9" name="Oval 6"/>
          <p:cNvSpPr>
            <a:spLocks noChangeAspect="1" noChangeArrowheads="1"/>
          </p:cNvSpPr>
          <p:nvPr/>
        </p:nvSpPr>
        <p:spPr bwMode="auto">
          <a:xfrm>
            <a:off x="6673814" y="3776348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0" name="Oval 6"/>
          <p:cNvSpPr>
            <a:spLocks noChangeAspect="1" noChangeArrowheads="1"/>
          </p:cNvSpPr>
          <p:nvPr/>
        </p:nvSpPr>
        <p:spPr bwMode="auto">
          <a:xfrm>
            <a:off x="7208779" y="2905550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1" name="Oval 6"/>
          <p:cNvSpPr>
            <a:spLocks noChangeAspect="1" noChangeArrowheads="1"/>
          </p:cNvSpPr>
          <p:nvPr/>
        </p:nvSpPr>
        <p:spPr bwMode="auto">
          <a:xfrm>
            <a:off x="7582774" y="3397288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2" name="Oval 6"/>
          <p:cNvSpPr>
            <a:spLocks noChangeAspect="1" noChangeArrowheads="1"/>
          </p:cNvSpPr>
          <p:nvPr/>
        </p:nvSpPr>
        <p:spPr bwMode="auto">
          <a:xfrm>
            <a:off x="6285591" y="3197642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3556983" y="271149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3971855" y="315498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3793834" y="373217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4269652" y="400218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5</a:t>
            </a:r>
            <a:endParaRPr lang="en-US" dirty="0"/>
          </a:p>
        </p:txBody>
      </p:sp>
      <p:sp>
        <p:nvSpPr>
          <p:cNvPr id="207" name="TextBox 206"/>
          <p:cNvSpPr txBox="1"/>
          <p:nvPr/>
        </p:nvSpPr>
        <p:spPr>
          <a:xfrm>
            <a:off x="8356772" y="251591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6</a:t>
            </a:r>
            <a:endParaRPr lang="en-US" dirty="0"/>
          </a:p>
        </p:txBody>
      </p:sp>
      <p:sp>
        <p:nvSpPr>
          <p:cNvPr id="208" name="TextBox 207"/>
          <p:cNvSpPr txBox="1"/>
          <p:nvPr/>
        </p:nvSpPr>
        <p:spPr>
          <a:xfrm>
            <a:off x="8487459" y="388985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N</a:t>
            </a:r>
            <a:endParaRPr lang="en-US" dirty="0"/>
          </a:p>
        </p:txBody>
      </p:sp>
      <p:sp>
        <p:nvSpPr>
          <p:cNvPr id="209" name="TextBox 208"/>
          <p:cNvSpPr txBox="1"/>
          <p:nvPr/>
        </p:nvSpPr>
        <p:spPr>
          <a:xfrm>
            <a:off x="6224598" y="274104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210" name="TextBox 209"/>
          <p:cNvSpPr txBox="1"/>
          <p:nvPr/>
        </p:nvSpPr>
        <p:spPr>
          <a:xfrm>
            <a:off x="5499622" y="328972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7008666" y="3483654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N</a:t>
            </a:r>
            <a:endParaRPr lang="en-US" dirty="0"/>
          </a:p>
        </p:txBody>
      </p:sp>
      <p:sp>
        <p:nvSpPr>
          <p:cNvPr id="212" name="TextBox 211"/>
          <p:cNvSpPr txBox="1"/>
          <p:nvPr/>
        </p:nvSpPr>
        <p:spPr>
          <a:xfrm>
            <a:off x="4369984" y="242302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  <a:endParaRPr lang="en-US" dirty="0"/>
          </a:p>
        </p:txBody>
      </p:sp>
      <p:pic>
        <p:nvPicPr>
          <p:cNvPr id="214" name="Picture 213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029125" y="1900812"/>
            <a:ext cx="884488" cy="497186"/>
          </a:xfrm>
          <a:prstGeom prst="rect">
            <a:avLst/>
          </a:prstGeom>
          <a:solidFill>
            <a:schemeClr val="accent2"/>
          </a:solidFill>
        </p:spPr>
      </p:pic>
      <p:cxnSp>
        <p:nvCxnSpPr>
          <p:cNvPr id="215" name="Straight Connector 214"/>
          <p:cNvCxnSpPr/>
          <p:nvPr/>
        </p:nvCxnSpPr>
        <p:spPr>
          <a:xfrm flipV="1">
            <a:off x="4418410" y="1397895"/>
            <a:ext cx="0" cy="50400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4422538" y="1397895"/>
            <a:ext cx="15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4448867" y="1402891"/>
            <a:ext cx="1377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200" dirty="0"/>
              <a:t>New equipment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200" dirty="0"/>
              <a:t>Repairs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6041981" y="312447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 /Machine learning</a:t>
            </a:r>
          </a:p>
        </p:txBody>
      </p:sp>
      <p:grpSp>
        <p:nvGrpSpPr>
          <p:cNvPr id="219" name="Group 218"/>
          <p:cNvGrpSpPr/>
          <p:nvPr/>
        </p:nvGrpSpPr>
        <p:grpSpPr>
          <a:xfrm flipH="1">
            <a:off x="3392753" y="636030"/>
            <a:ext cx="1119789" cy="735900"/>
            <a:chOff x="3106738" y="1423988"/>
            <a:chExt cx="3903663" cy="2565401"/>
          </a:xfrm>
          <a:solidFill>
            <a:schemeClr val="accent2"/>
          </a:solidFill>
        </p:grpSpPr>
        <p:sp>
          <p:nvSpPr>
            <p:cNvPr id="220" name="Freeform 85"/>
            <p:cNvSpPr>
              <a:spLocks noEditPoints="1"/>
            </p:cNvSpPr>
            <p:nvPr/>
          </p:nvSpPr>
          <p:spPr bwMode="auto">
            <a:xfrm>
              <a:off x="3822701" y="1993901"/>
              <a:ext cx="250825" cy="250825"/>
            </a:xfrm>
            <a:custGeom>
              <a:avLst/>
              <a:gdLst>
                <a:gd name="T0" fmla="*/ 0 w 46"/>
                <a:gd name="T1" fmla="*/ 23 h 46"/>
                <a:gd name="T2" fmla="*/ 46 w 46"/>
                <a:gd name="T3" fmla="*/ 23 h 46"/>
                <a:gd name="T4" fmla="*/ 22 w 46"/>
                <a:gd name="T5" fmla="*/ 4 h 46"/>
                <a:gd name="T6" fmla="*/ 29 w 46"/>
                <a:gd name="T7" fmla="*/ 15 h 46"/>
                <a:gd name="T8" fmla="*/ 31 w 46"/>
                <a:gd name="T9" fmla="*/ 23 h 46"/>
                <a:gd name="T10" fmla="*/ 26 w 46"/>
                <a:gd name="T11" fmla="*/ 17 h 46"/>
                <a:gd name="T12" fmla="*/ 22 w 46"/>
                <a:gd name="T13" fmla="*/ 4 h 46"/>
                <a:gd name="T14" fmla="*/ 23 w 46"/>
                <a:gd name="T15" fmla="*/ 13 h 46"/>
                <a:gd name="T16" fmla="*/ 22 w 46"/>
                <a:gd name="T17" fmla="*/ 10 h 46"/>
                <a:gd name="T18" fmla="*/ 18 w 46"/>
                <a:gd name="T19" fmla="*/ 14 h 46"/>
                <a:gd name="T20" fmla="*/ 18 w 46"/>
                <a:gd name="T21" fmla="*/ 13 h 46"/>
                <a:gd name="T22" fmla="*/ 18 w 46"/>
                <a:gd name="T23" fmla="*/ 13 h 46"/>
                <a:gd name="T24" fmla="*/ 19 w 46"/>
                <a:gd name="T25" fmla="*/ 12 h 46"/>
                <a:gd name="T26" fmla="*/ 19 w 46"/>
                <a:gd name="T27" fmla="*/ 11 h 46"/>
                <a:gd name="T28" fmla="*/ 23 w 46"/>
                <a:gd name="T29" fmla="*/ 14 h 46"/>
                <a:gd name="T30" fmla="*/ 22 w 46"/>
                <a:gd name="T31" fmla="*/ 15 h 46"/>
                <a:gd name="T32" fmla="*/ 22 w 46"/>
                <a:gd name="T33" fmla="*/ 16 h 46"/>
                <a:gd name="T34" fmla="*/ 21 w 46"/>
                <a:gd name="T35" fmla="*/ 16 h 46"/>
                <a:gd name="T36" fmla="*/ 21 w 46"/>
                <a:gd name="T37" fmla="*/ 17 h 46"/>
                <a:gd name="T38" fmla="*/ 17 w 46"/>
                <a:gd name="T39" fmla="*/ 14 h 46"/>
                <a:gd name="T40" fmla="*/ 13 w 46"/>
                <a:gd name="T41" fmla="*/ 20 h 46"/>
                <a:gd name="T42" fmla="*/ 7 w 46"/>
                <a:gd name="T43" fmla="*/ 26 h 46"/>
                <a:gd name="T44" fmla="*/ 10 w 46"/>
                <a:gd name="T45" fmla="*/ 33 h 46"/>
                <a:gd name="T46" fmla="*/ 9 w 46"/>
                <a:gd name="T47" fmla="*/ 32 h 46"/>
                <a:gd name="T48" fmla="*/ 11 w 46"/>
                <a:gd name="T49" fmla="*/ 31 h 46"/>
                <a:gd name="T50" fmla="*/ 10 w 46"/>
                <a:gd name="T51" fmla="*/ 33 h 46"/>
                <a:gd name="T52" fmla="*/ 9 w 46"/>
                <a:gd name="T53" fmla="*/ 29 h 46"/>
                <a:gd name="T54" fmla="*/ 20 w 46"/>
                <a:gd name="T55" fmla="*/ 17 h 46"/>
                <a:gd name="T56" fmla="*/ 11 w 46"/>
                <a:gd name="T57" fmla="*/ 30 h 46"/>
                <a:gd name="T58" fmla="*/ 20 w 46"/>
                <a:gd name="T59" fmla="*/ 20 h 46"/>
                <a:gd name="T60" fmla="*/ 30 w 46"/>
                <a:gd name="T61" fmla="*/ 26 h 46"/>
                <a:gd name="T62" fmla="*/ 30 w 46"/>
                <a:gd name="T63" fmla="*/ 24 h 46"/>
                <a:gd name="T64" fmla="*/ 33 w 46"/>
                <a:gd name="T65" fmla="*/ 23 h 46"/>
                <a:gd name="T66" fmla="*/ 32 w 46"/>
                <a:gd name="T67" fmla="*/ 28 h 46"/>
                <a:gd name="T68" fmla="*/ 38 w 46"/>
                <a:gd name="T69" fmla="*/ 35 h 46"/>
                <a:gd name="T70" fmla="*/ 35 w 46"/>
                <a:gd name="T71" fmla="*/ 27 h 46"/>
                <a:gd name="T72" fmla="*/ 39 w 46"/>
                <a:gd name="T73" fmla="*/ 26 h 46"/>
                <a:gd name="T74" fmla="*/ 33 w 46"/>
                <a:gd name="T75" fmla="*/ 20 h 46"/>
                <a:gd name="T76" fmla="*/ 39 w 46"/>
                <a:gd name="T77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36" y="46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8" y="13"/>
                    <a:pt x="29" y="15"/>
                  </a:cubicBezTo>
                  <a:cubicBezTo>
                    <a:pt x="30" y="18"/>
                    <a:pt x="33" y="22"/>
                    <a:pt x="33" y="22"/>
                  </a:cubicBezTo>
                  <a:cubicBezTo>
                    <a:pt x="33" y="22"/>
                    <a:pt x="32" y="23"/>
                    <a:pt x="31" y="23"/>
                  </a:cubicBezTo>
                  <a:cubicBezTo>
                    <a:pt x="31" y="24"/>
                    <a:pt x="30" y="24"/>
                    <a:pt x="30" y="24"/>
                  </a:cubicBezTo>
                  <a:cubicBezTo>
                    <a:pt x="30" y="24"/>
                    <a:pt x="27" y="19"/>
                    <a:pt x="26" y="17"/>
                  </a:cubicBezTo>
                  <a:cubicBezTo>
                    <a:pt x="26" y="15"/>
                    <a:pt x="21" y="5"/>
                    <a:pt x="21" y="5"/>
                  </a:cubicBezTo>
                  <a:cubicBezTo>
                    <a:pt x="21" y="5"/>
                    <a:pt x="21" y="4"/>
                    <a:pt x="22" y="4"/>
                  </a:cubicBezTo>
                  <a:close/>
                  <a:moveTo>
                    <a:pt x="22" y="10"/>
                  </a:moveTo>
                  <a:cubicBezTo>
                    <a:pt x="24" y="11"/>
                    <a:pt x="23" y="13"/>
                    <a:pt x="23" y="1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9"/>
                    <a:pt x="22" y="10"/>
                  </a:cubicBezTo>
                  <a:close/>
                  <a:moveTo>
                    <a:pt x="17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7" y="15"/>
                    <a:pt x="17" y="15"/>
                    <a:pt x="17" y="15"/>
                  </a:cubicBezTo>
                  <a:lnTo>
                    <a:pt x="17" y="14"/>
                  </a:lnTo>
                  <a:close/>
                  <a:moveTo>
                    <a:pt x="7" y="2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0"/>
                  </a:lnTo>
                  <a:close/>
                  <a:moveTo>
                    <a:pt x="10" y="33"/>
                  </a:moveTo>
                  <a:cubicBezTo>
                    <a:pt x="9" y="34"/>
                    <a:pt x="8" y="35"/>
                    <a:pt x="8" y="35"/>
                  </a:cubicBezTo>
                  <a:cubicBezTo>
                    <a:pt x="8" y="35"/>
                    <a:pt x="8" y="33"/>
                    <a:pt x="9" y="32"/>
                  </a:cubicBezTo>
                  <a:cubicBezTo>
                    <a:pt x="9" y="31"/>
                    <a:pt x="9" y="29"/>
                    <a:pt x="9" y="29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1" y="31"/>
                    <a:pt x="13" y="31"/>
                    <a:pt x="13" y="31"/>
                  </a:cubicBezTo>
                  <a:cubicBezTo>
                    <a:pt x="13" y="31"/>
                    <a:pt x="11" y="33"/>
                    <a:pt x="10" y="33"/>
                  </a:cubicBezTo>
                  <a:close/>
                  <a:moveTo>
                    <a:pt x="11" y="30"/>
                  </a:moveTo>
                  <a:cubicBezTo>
                    <a:pt x="10" y="29"/>
                    <a:pt x="9" y="29"/>
                    <a:pt x="9" y="29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2" y="30"/>
                    <a:pt x="11" y="30"/>
                  </a:cubicBezTo>
                  <a:close/>
                  <a:moveTo>
                    <a:pt x="16" y="26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0" y="26"/>
                    <a:pt x="30" y="26"/>
                    <a:pt x="30" y="26"/>
                  </a:cubicBezTo>
                  <a:lnTo>
                    <a:pt x="16" y="26"/>
                  </a:lnTo>
                  <a:close/>
                  <a:moveTo>
                    <a:pt x="30" y="24"/>
                  </a:moveTo>
                  <a:cubicBezTo>
                    <a:pt x="30" y="24"/>
                    <a:pt x="31" y="24"/>
                    <a:pt x="32" y="24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2" y="28"/>
                    <a:pt x="32" y="28"/>
                    <a:pt x="32" y="28"/>
                  </a:cubicBezTo>
                  <a:lnTo>
                    <a:pt x="30" y="24"/>
                  </a:lnTo>
                  <a:close/>
                  <a:moveTo>
                    <a:pt x="38" y="35"/>
                  </a:moveTo>
                  <a:cubicBezTo>
                    <a:pt x="35" y="37"/>
                    <a:pt x="33" y="29"/>
                    <a:pt x="33" y="29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41" y="34"/>
                    <a:pt x="38" y="35"/>
                  </a:cubicBezTo>
                  <a:close/>
                  <a:moveTo>
                    <a:pt x="39" y="26"/>
                  </a:moveTo>
                  <a:cubicBezTo>
                    <a:pt x="35" y="26"/>
                    <a:pt x="35" y="26"/>
                    <a:pt x="35" y="26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9" y="20"/>
                    <a:pt x="39" y="20"/>
                    <a:pt x="39" y="20"/>
                  </a:cubicBezTo>
                  <a:lnTo>
                    <a:pt x="3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4773613" y="1933576"/>
              <a:ext cx="2236788" cy="2055813"/>
            </a:xfrm>
            <a:custGeom>
              <a:avLst/>
              <a:gdLst>
                <a:gd name="T0" fmla="*/ 102 w 409"/>
                <a:gd name="T1" fmla="*/ 107 h 375"/>
                <a:gd name="T2" fmla="*/ 205 w 409"/>
                <a:gd name="T3" fmla="*/ 0 h 375"/>
                <a:gd name="T4" fmla="*/ 307 w 409"/>
                <a:gd name="T5" fmla="*/ 107 h 375"/>
                <a:gd name="T6" fmla="*/ 223 w 409"/>
                <a:gd name="T7" fmla="*/ 213 h 375"/>
                <a:gd name="T8" fmla="*/ 328 w 409"/>
                <a:gd name="T9" fmla="*/ 232 h 375"/>
                <a:gd name="T10" fmla="*/ 409 w 409"/>
                <a:gd name="T11" fmla="*/ 317 h 375"/>
                <a:gd name="T12" fmla="*/ 409 w 409"/>
                <a:gd name="T13" fmla="*/ 375 h 375"/>
                <a:gd name="T14" fmla="*/ 1 w 409"/>
                <a:gd name="T15" fmla="*/ 375 h 375"/>
                <a:gd name="T16" fmla="*/ 0 w 409"/>
                <a:gd name="T17" fmla="*/ 317 h 375"/>
                <a:gd name="T18" fmla="*/ 82 w 409"/>
                <a:gd name="T19" fmla="*/ 228 h 375"/>
                <a:gd name="T20" fmla="*/ 192 w 409"/>
                <a:gd name="T21" fmla="*/ 214 h 375"/>
                <a:gd name="T22" fmla="*/ 102 w 409"/>
                <a:gd name="T23" fmla="*/ 10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9" h="375">
                  <a:moveTo>
                    <a:pt x="102" y="107"/>
                  </a:moveTo>
                  <a:cubicBezTo>
                    <a:pt x="102" y="48"/>
                    <a:pt x="148" y="0"/>
                    <a:pt x="205" y="0"/>
                  </a:cubicBezTo>
                  <a:cubicBezTo>
                    <a:pt x="261" y="0"/>
                    <a:pt x="307" y="48"/>
                    <a:pt x="307" y="107"/>
                  </a:cubicBezTo>
                  <a:cubicBezTo>
                    <a:pt x="307" y="160"/>
                    <a:pt x="271" y="204"/>
                    <a:pt x="223" y="213"/>
                  </a:cubicBezTo>
                  <a:cubicBezTo>
                    <a:pt x="328" y="232"/>
                    <a:pt x="328" y="232"/>
                    <a:pt x="328" y="232"/>
                  </a:cubicBezTo>
                  <a:cubicBezTo>
                    <a:pt x="372" y="232"/>
                    <a:pt x="409" y="270"/>
                    <a:pt x="409" y="317"/>
                  </a:cubicBezTo>
                  <a:cubicBezTo>
                    <a:pt x="409" y="375"/>
                    <a:pt x="409" y="375"/>
                    <a:pt x="409" y="375"/>
                  </a:cubicBezTo>
                  <a:cubicBezTo>
                    <a:pt x="1" y="375"/>
                    <a:pt x="1" y="375"/>
                    <a:pt x="1" y="37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270"/>
                    <a:pt x="37" y="228"/>
                    <a:pt x="82" y="228"/>
                  </a:cubicBezTo>
                  <a:cubicBezTo>
                    <a:pt x="192" y="214"/>
                    <a:pt x="192" y="214"/>
                    <a:pt x="192" y="214"/>
                  </a:cubicBezTo>
                  <a:cubicBezTo>
                    <a:pt x="141" y="207"/>
                    <a:pt x="102" y="162"/>
                    <a:pt x="102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6"/>
            <p:cNvSpPr>
              <a:spLocks noEditPoints="1"/>
            </p:cNvSpPr>
            <p:nvPr/>
          </p:nvSpPr>
          <p:spPr bwMode="auto">
            <a:xfrm>
              <a:off x="3679826" y="2065338"/>
              <a:ext cx="661988" cy="481013"/>
            </a:xfrm>
            <a:custGeom>
              <a:avLst/>
              <a:gdLst>
                <a:gd name="T0" fmla="*/ 26 w 121"/>
                <a:gd name="T1" fmla="*/ 24 h 88"/>
                <a:gd name="T2" fmla="*/ 29 w 121"/>
                <a:gd name="T3" fmla="*/ 39 h 88"/>
                <a:gd name="T4" fmla="*/ 43 w 121"/>
                <a:gd name="T5" fmla="*/ 39 h 88"/>
                <a:gd name="T6" fmla="*/ 43 w 121"/>
                <a:gd name="T7" fmla="*/ 24 h 88"/>
                <a:gd name="T8" fmla="*/ 26 w 121"/>
                <a:gd name="T9" fmla="*/ 24 h 88"/>
                <a:gd name="T10" fmla="*/ 31 w 121"/>
                <a:gd name="T11" fmla="*/ 47 h 88"/>
                <a:gd name="T12" fmla="*/ 33 w 121"/>
                <a:gd name="T13" fmla="*/ 60 h 88"/>
                <a:gd name="T14" fmla="*/ 43 w 121"/>
                <a:gd name="T15" fmla="*/ 60 h 88"/>
                <a:gd name="T16" fmla="*/ 43 w 121"/>
                <a:gd name="T17" fmla="*/ 47 h 88"/>
                <a:gd name="T18" fmla="*/ 31 w 121"/>
                <a:gd name="T19" fmla="*/ 47 h 88"/>
                <a:gd name="T20" fmla="*/ 110 w 121"/>
                <a:gd name="T21" fmla="*/ 24 h 88"/>
                <a:gd name="T22" fmla="*/ 91 w 121"/>
                <a:gd name="T23" fmla="*/ 24 h 88"/>
                <a:gd name="T24" fmla="*/ 91 w 121"/>
                <a:gd name="T25" fmla="*/ 39 h 88"/>
                <a:gd name="T26" fmla="*/ 106 w 121"/>
                <a:gd name="T27" fmla="*/ 39 h 88"/>
                <a:gd name="T28" fmla="*/ 110 w 121"/>
                <a:gd name="T29" fmla="*/ 24 h 88"/>
                <a:gd name="T30" fmla="*/ 104 w 121"/>
                <a:gd name="T31" fmla="*/ 47 h 88"/>
                <a:gd name="T32" fmla="*/ 91 w 121"/>
                <a:gd name="T33" fmla="*/ 47 h 88"/>
                <a:gd name="T34" fmla="*/ 91 w 121"/>
                <a:gd name="T35" fmla="*/ 60 h 88"/>
                <a:gd name="T36" fmla="*/ 101 w 121"/>
                <a:gd name="T37" fmla="*/ 60 h 88"/>
                <a:gd name="T38" fmla="*/ 104 w 121"/>
                <a:gd name="T39" fmla="*/ 47 h 88"/>
                <a:gd name="T40" fmla="*/ 49 w 121"/>
                <a:gd name="T41" fmla="*/ 24 h 88"/>
                <a:gd name="T42" fmla="*/ 49 w 121"/>
                <a:gd name="T43" fmla="*/ 39 h 88"/>
                <a:gd name="T44" fmla="*/ 64 w 121"/>
                <a:gd name="T45" fmla="*/ 39 h 88"/>
                <a:gd name="T46" fmla="*/ 64 w 121"/>
                <a:gd name="T47" fmla="*/ 24 h 88"/>
                <a:gd name="T48" fmla="*/ 49 w 121"/>
                <a:gd name="T49" fmla="*/ 24 h 88"/>
                <a:gd name="T50" fmla="*/ 69 w 121"/>
                <a:gd name="T51" fmla="*/ 24 h 88"/>
                <a:gd name="T52" fmla="*/ 69 w 121"/>
                <a:gd name="T53" fmla="*/ 39 h 88"/>
                <a:gd name="T54" fmla="*/ 85 w 121"/>
                <a:gd name="T55" fmla="*/ 39 h 88"/>
                <a:gd name="T56" fmla="*/ 85 w 121"/>
                <a:gd name="T57" fmla="*/ 24 h 88"/>
                <a:gd name="T58" fmla="*/ 69 w 121"/>
                <a:gd name="T59" fmla="*/ 24 h 88"/>
                <a:gd name="T60" fmla="*/ 49 w 121"/>
                <a:gd name="T61" fmla="*/ 47 h 88"/>
                <a:gd name="T62" fmla="*/ 49 w 121"/>
                <a:gd name="T63" fmla="*/ 60 h 88"/>
                <a:gd name="T64" fmla="*/ 64 w 121"/>
                <a:gd name="T65" fmla="*/ 60 h 88"/>
                <a:gd name="T66" fmla="*/ 64 w 121"/>
                <a:gd name="T67" fmla="*/ 47 h 88"/>
                <a:gd name="T68" fmla="*/ 49 w 121"/>
                <a:gd name="T69" fmla="*/ 47 h 88"/>
                <a:gd name="T70" fmla="*/ 69 w 121"/>
                <a:gd name="T71" fmla="*/ 47 h 88"/>
                <a:gd name="T72" fmla="*/ 69 w 121"/>
                <a:gd name="T73" fmla="*/ 60 h 88"/>
                <a:gd name="T74" fmla="*/ 85 w 121"/>
                <a:gd name="T75" fmla="*/ 60 h 88"/>
                <a:gd name="T76" fmla="*/ 85 w 121"/>
                <a:gd name="T77" fmla="*/ 47 h 88"/>
                <a:gd name="T78" fmla="*/ 69 w 121"/>
                <a:gd name="T79" fmla="*/ 47 h 88"/>
                <a:gd name="T80" fmla="*/ 121 w 121"/>
                <a:gd name="T81" fmla="*/ 16 h 88"/>
                <a:gd name="T82" fmla="*/ 106 w 121"/>
                <a:gd name="T83" fmla="*/ 68 h 88"/>
                <a:gd name="T84" fmla="*/ 33 w 121"/>
                <a:gd name="T85" fmla="*/ 68 h 88"/>
                <a:gd name="T86" fmla="*/ 28 w 121"/>
                <a:gd name="T87" fmla="*/ 75 h 88"/>
                <a:gd name="T88" fmla="*/ 35 w 121"/>
                <a:gd name="T89" fmla="*/ 82 h 88"/>
                <a:gd name="T90" fmla="*/ 105 w 121"/>
                <a:gd name="T91" fmla="*/ 82 h 88"/>
                <a:gd name="T92" fmla="*/ 105 w 121"/>
                <a:gd name="T93" fmla="*/ 88 h 88"/>
                <a:gd name="T94" fmla="*/ 32 w 121"/>
                <a:gd name="T95" fmla="*/ 88 h 88"/>
                <a:gd name="T96" fmla="*/ 21 w 121"/>
                <a:gd name="T97" fmla="*/ 75 h 88"/>
                <a:gd name="T98" fmla="*/ 26 w 121"/>
                <a:gd name="T99" fmla="*/ 65 h 88"/>
                <a:gd name="T100" fmla="*/ 14 w 121"/>
                <a:gd name="T101" fmla="*/ 18 h 88"/>
                <a:gd name="T102" fmla="*/ 0 w 121"/>
                <a:gd name="T103" fmla="*/ 10 h 88"/>
                <a:gd name="T104" fmla="*/ 5 w 121"/>
                <a:gd name="T105" fmla="*/ 0 h 88"/>
                <a:gd name="T106" fmla="*/ 20 w 121"/>
                <a:gd name="T107" fmla="*/ 9 h 88"/>
                <a:gd name="T108" fmla="*/ 23 w 121"/>
                <a:gd name="T109" fmla="*/ 17 h 88"/>
                <a:gd name="T110" fmla="*/ 121 w 121"/>
                <a:gd name="T111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" h="88">
                  <a:moveTo>
                    <a:pt x="26" y="24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26" y="24"/>
                  </a:lnTo>
                  <a:close/>
                  <a:moveTo>
                    <a:pt x="31" y="47"/>
                  </a:moveTo>
                  <a:cubicBezTo>
                    <a:pt x="33" y="60"/>
                    <a:pt x="33" y="60"/>
                    <a:pt x="3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47"/>
                    <a:pt x="43" y="47"/>
                    <a:pt x="43" y="47"/>
                  </a:cubicBezTo>
                  <a:lnTo>
                    <a:pt x="31" y="47"/>
                  </a:lnTo>
                  <a:close/>
                  <a:moveTo>
                    <a:pt x="110" y="24"/>
                  </a:moveTo>
                  <a:cubicBezTo>
                    <a:pt x="91" y="24"/>
                    <a:pt x="91" y="24"/>
                    <a:pt x="91" y="24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106" y="39"/>
                    <a:pt x="106" y="39"/>
                    <a:pt x="106" y="39"/>
                  </a:cubicBezTo>
                  <a:lnTo>
                    <a:pt x="110" y="24"/>
                  </a:lnTo>
                  <a:close/>
                  <a:moveTo>
                    <a:pt x="104" y="47"/>
                  </a:moveTo>
                  <a:cubicBezTo>
                    <a:pt x="91" y="47"/>
                    <a:pt x="91" y="47"/>
                    <a:pt x="91" y="47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101" y="60"/>
                    <a:pt x="101" y="60"/>
                    <a:pt x="101" y="60"/>
                  </a:cubicBezTo>
                  <a:lnTo>
                    <a:pt x="104" y="47"/>
                  </a:lnTo>
                  <a:close/>
                  <a:moveTo>
                    <a:pt x="49" y="24"/>
                  </a:moveTo>
                  <a:cubicBezTo>
                    <a:pt x="49" y="39"/>
                    <a:pt x="49" y="39"/>
                    <a:pt x="49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24"/>
                    <a:pt x="64" y="24"/>
                    <a:pt x="64" y="24"/>
                  </a:cubicBezTo>
                  <a:lnTo>
                    <a:pt x="49" y="24"/>
                  </a:lnTo>
                  <a:close/>
                  <a:moveTo>
                    <a:pt x="69" y="24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69" y="24"/>
                  </a:lnTo>
                  <a:close/>
                  <a:moveTo>
                    <a:pt x="49" y="47"/>
                  </a:moveTo>
                  <a:cubicBezTo>
                    <a:pt x="49" y="60"/>
                    <a:pt x="49" y="60"/>
                    <a:pt x="49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47"/>
                    <a:pt x="64" y="47"/>
                    <a:pt x="64" y="47"/>
                  </a:cubicBezTo>
                  <a:lnTo>
                    <a:pt x="49" y="47"/>
                  </a:lnTo>
                  <a:close/>
                  <a:moveTo>
                    <a:pt x="69" y="47"/>
                  </a:moveTo>
                  <a:cubicBezTo>
                    <a:pt x="69" y="60"/>
                    <a:pt x="69" y="60"/>
                    <a:pt x="69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47"/>
                    <a:pt x="85" y="47"/>
                    <a:pt x="85" y="47"/>
                  </a:cubicBezTo>
                  <a:lnTo>
                    <a:pt x="69" y="47"/>
                  </a:lnTo>
                  <a:close/>
                  <a:moveTo>
                    <a:pt x="121" y="16"/>
                  </a:moveTo>
                  <a:cubicBezTo>
                    <a:pt x="106" y="68"/>
                    <a:pt x="106" y="68"/>
                    <a:pt x="106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0" y="69"/>
                    <a:pt x="28" y="72"/>
                    <a:pt x="28" y="75"/>
                  </a:cubicBezTo>
                  <a:cubicBezTo>
                    <a:pt x="29" y="79"/>
                    <a:pt x="31" y="81"/>
                    <a:pt x="35" y="82"/>
                  </a:cubicBezTo>
                  <a:cubicBezTo>
                    <a:pt x="105" y="82"/>
                    <a:pt x="105" y="82"/>
                    <a:pt x="105" y="82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25" y="87"/>
                    <a:pt x="21" y="82"/>
                    <a:pt x="21" y="75"/>
                  </a:cubicBezTo>
                  <a:cubicBezTo>
                    <a:pt x="21" y="71"/>
                    <a:pt x="22" y="67"/>
                    <a:pt x="26" y="6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2" y="3"/>
                    <a:pt x="16" y="5"/>
                    <a:pt x="20" y="9"/>
                  </a:cubicBezTo>
                  <a:cubicBezTo>
                    <a:pt x="22" y="11"/>
                    <a:pt x="23" y="13"/>
                    <a:pt x="23" y="17"/>
                  </a:cubicBezTo>
                  <a:lnTo>
                    <a:pt x="12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7"/>
            <p:cNvSpPr>
              <a:spLocks noEditPoints="1"/>
            </p:cNvSpPr>
            <p:nvPr/>
          </p:nvSpPr>
          <p:spPr bwMode="auto">
            <a:xfrm>
              <a:off x="3844926" y="2563813"/>
              <a:ext cx="141288" cy="136525"/>
            </a:xfrm>
            <a:custGeom>
              <a:avLst/>
              <a:gdLst>
                <a:gd name="T0" fmla="*/ 6 w 26"/>
                <a:gd name="T1" fmla="*/ 12 h 25"/>
                <a:gd name="T2" fmla="*/ 13 w 26"/>
                <a:gd name="T3" fmla="*/ 19 h 25"/>
                <a:gd name="T4" fmla="*/ 20 w 26"/>
                <a:gd name="T5" fmla="*/ 12 h 25"/>
                <a:gd name="T6" fmla="*/ 13 w 26"/>
                <a:gd name="T7" fmla="*/ 5 h 25"/>
                <a:gd name="T8" fmla="*/ 6 w 26"/>
                <a:gd name="T9" fmla="*/ 12 h 25"/>
                <a:gd name="T10" fmla="*/ 0 w 26"/>
                <a:gd name="T11" fmla="*/ 12 h 25"/>
                <a:gd name="T12" fmla="*/ 13 w 26"/>
                <a:gd name="T13" fmla="*/ 0 h 25"/>
                <a:gd name="T14" fmla="*/ 26 w 26"/>
                <a:gd name="T15" fmla="*/ 12 h 25"/>
                <a:gd name="T16" fmla="*/ 13 w 26"/>
                <a:gd name="T17" fmla="*/ 25 h 25"/>
                <a:gd name="T18" fmla="*/ 0 w 26"/>
                <a:gd name="T1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6" y="12"/>
                  </a:moveTo>
                  <a:cubicBezTo>
                    <a:pt x="6" y="16"/>
                    <a:pt x="9" y="19"/>
                    <a:pt x="13" y="19"/>
                  </a:cubicBezTo>
                  <a:cubicBezTo>
                    <a:pt x="17" y="19"/>
                    <a:pt x="20" y="16"/>
                    <a:pt x="20" y="12"/>
                  </a:cubicBezTo>
                  <a:cubicBezTo>
                    <a:pt x="20" y="8"/>
                    <a:pt x="17" y="5"/>
                    <a:pt x="13" y="5"/>
                  </a:cubicBezTo>
                  <a:cubicBezTo>
                    <a:pt x="9" y="5"/>
                    <a:pt x="6" y="8"/>
                    <a:pt x="6" y="12"/>
                  </a:cubicBezTo>
                  <a:close/>
                  <a:moveTo>
                    <a:pt x="0" y="12"/>
                  </a:move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8"/>
            <p:cNvSpPr>
              <a:spLocks noEditPoints="1"/>
            </p:cNvSpPr>
            <p:nvPr/>
          </p:nvSpPr>
          <p:spPr bwMode="auto">
            <a:xfrm>
              <a:off x="4111626" y="2563813"/>
              <a:ext cx="138113" cy="136525"/>
            </a:xfrm>
            <a:custGeom>
              <a:avLst/>
              <a:gdLst>
                <a:gd name="T0" fmla="*/ 6 w 25"/>
                <a:gd name="T1" fmla="*/ 12 h 25"/>
                <a:gd name="T2" fmla="*/ 13 w 25"/>
                <a:gd name="T3" fmla="*/ 19 h 25"/>
                <a:gd name="T4" fmla="*/ 20 w 25"/>
                <a:gd name="T5" fmla="*/ 12 h 25"/>
                <a:gd name="T6" fmla="*/ 13 w 25"/>
                <a:gd name="T7" fmla="*/ 5 h 25"/>
                <a:gd name="T8" fmla="*/ 6 w 25"/>
                <a:gd name="T9" fmla="*/ 12 h 25"/>
                <a:gd name="T10" fmla="*/ 0 w 25"/>
                <a:gd name="T11" fmla="*/ 12 h 25"/>
                <a:gd name="T12" fmla="*/ 13 w 25"/>
                <a:gd name="T13" fmla="*/ 0 h 25"/>
                <a:gd name="T14" fmla="*/ 25 w 25"/>
                <a:gd name="T15" fmla="*/ 12 h 25"/>
                <a:gd name="T16" fmla="*/ 13 w 25"/>
                <a:gd name="T17" fmla="*/ 25 h 25"/>
                <a:gd name="T18" fmla="*/ 0 w 25"/>
                <a:gd name="T1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6" y="12"/>
                  </a:moveTo>
                  <a:cubicBezTo>
                    <a:pt x="6" y="16"/>
                    <a:pt x="9" y="19"/>
                    <a:pt x="13" y="19"/>
                  </a:cubicBezTo>
                  <a:cubicBezTo>
                    <a:pt x="17" y="19"/>
                    <a:pt x="20" y="16"/>
                    <a:pt x="20" y="12"/>
                  </a:cubicBezTo>
                  <a:cubicBezTo>
                    <a:pt x="20" y="8"/>
                    <a:pt x="17" y="5"/>
                    <a:pt x="13" y="5"/>
                  </a:cubicBezTo>
                  <a:cubicBezTo>
                    <a:pt x="9" y="5"/>
                    <a:pt x="6" y="8"/>
                    <a:pt x="6" y="12"/>
                  </a:cubicBezTo>
                  <a:close/>
                  <a:moveTo>
                    <a:pt x="0" y="12"/>
                  </a:move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9"/>
            <p:cNvSpPr>
              <a:spLocks noEditPoints="1"/>
            </p:cNvSpPr>
            <p:nvPr/>
          </p:nvSpPr>
          <p:spPr bwMode="auto">
            <a:xfrm>
              <a:off x="3598863" y="2020888"/>
              <a:ext cx="87313" cy="87313"/>
            </a:xfrm>
            <a:custGeom>
              <a:avLst/>
              <a:gdLst>
                <a:gd name="T0" fmla="*/ 3 w 16"/>
                <a:gd name="T1" fmla="*/ 8 h 16"/>
                <a:gd name="T2" fmla="*/ 8 w 16"/>
                <a:gd name="T3" fmla="*/ 12 h 16"/>
                <a:gd name="T4" fmla="*/ 12 w 16"/>
                <a:gd name="T5" fmla="*/ 8 h 16"/>
                <a:gd name="T6" fmla="*/ 8 w 16"/>
                <a:gd name="T7" fmla="*/ 3 h 16"/>
                <a:gd name="T8" fmla="*/ 3 w 16"/>
                <a:gd name="T9" fmla="*/ 8 h 16"/>
                <a:gd name="T10" fmla="*/ 0 w 16"/>
                <a:gd name="T11" fmla="*/ 8 h 16"/>
                <a:gd name="T12" fmla="*/ 8 w 16"/>
                <a:gd name="T13" fmla="*/ 0 h 16"/>
                <a:gd name="T14" fmla="*/ 16 w 16"/>
                <a:gd name="T15" fmla="*/ 8 h 16"/>
                <a:gd name="T16" fmla="*/ 8 w 16"/>
                <a:gd name="T17" fmla="*/ 16 h 16"/>
                <a:gd name="T18" fmla="*/ 0 w 16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3" y="8"/>
                  </a:moveTo>
                  <a:cubicBezTo>
                    <a:pt x="3" y="10"/>
                    <a:pt x="5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5"/>
                    <a:pt x="10" y="3"/>
                    <a:pt x="8" y="3"/>
                  </a:cubicBezTo>
                  <a:cubicBezTo>
                    <a:pt x="5" y="3"/>
                    <a:pt x="3" y="5"/>
                    <a:pt x="3" y="8"/>
                  </a:cubicBezTo>
                  <a:close/>
                  <a:moveTo>
                    <a:pt x="0" y="8"/>
                  </a:move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ubicBezTo>
                    <a:pt x="3" y="16"/>
                    <a:pt x="0" y="12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0"/>
            <p:cNvSpPr>
              <a:spLocks/>
            </p:cNvSpPr>
            <p:nvPr/>
          </p:nvSpPr>
          <p:spPr bwMode="auto">
            <a:xfrm>
              <a:off x="3106738" y="3478213"/>
              <a:ext cx="1606550" cy="153988"/>
            </a:xfrm>
            <a:custGeom>
              <a:avLst/>
              <a:gdLst>
                <a:gd name="T0" fmla="*/ 294 w 294"/>
                <a:gd name="T1" fmla="*/ 0 h 28"/>
                <a:gd name="T2" fmla="*/ 0 w 294"/>
                <a:gd name="T3" fmla="*/ 0 h 28"/>
                <a:gd name="T4" fmla="*/ 5 w 294"/>
                <a:gd name="T5" fmla="*/ 16 h 28"/>
                <a:gd name="T6" fmla="*/ 24 w 294"/>
                <a:gd name="T7" fmla="*/ 28 h 28"/>
                <a:gd name="T8" fmla="*/ 286 w 294"/>
                <a:gd name="T9" fmla="*/ 28 h 28"/>
                <a:gd name="T10" fmla="*/ 294 w 294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8">
                  <a:moveTo>
                    <a:pt x="2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8" y="23"/>
                    <a:pt x="16" y="28"/>
                    <a:pt x="24" y="28"/>
                  </a:cubicBezTo>
                  <a:cubicBezTo>
                    <a:pt x="286" y="28"/>
                    <a:pt x="286" y="28"/>
                    <a:pt x="286" y="28"/>
                  </a:cubicBezTo>
                  <a:cubicBezTo>
                    <a:pt x="288" y="19"/>
                    <a:pt x="291" y="9"/>
                    <a:pt x="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1"/>
            <p:cNvSpPr>
              <a:spLocks noEditPoints="1"/>
            </p:cNvSpPr>
            <p:nvPr/>
          </p:nvSpPr>
          <p:spPr bwMode="auto">
            <a:xfrm>
              <a:off x="3116263" y="2957513"/>
              <a:ext cx="2493963" cy="450850"/>
            </a:xfrm>
            <a:custGeom>
              <a:avLst/>
              <a:gdLst>
                <a:gd name="T0" fmla="*/ 364 w 456"/>
                <a:gd name="T1" fmla="*/ 32 h 82"/>
                <a:gd name="T2" fmla="*/ 456 w 456"/>
                <a:gd name="T3" fmla="*/ 22 h 82"/>
                <a:gd name="T4" fmla="*/ 416 w 456"/>
                <a:gd name="T5" fmla="*/ 0 h 82"/>
                <a:gd name="T6" fmla="*/ 50 w 456"/>
                <a:gd name="T7" fmla="*/ 0 h 82"/>
                <a:gd name="T8" fmla="*/ 0 w 456"/>
                <a:gd name="T9" fmla="*/ 82 h 82"/>
                <a:gd name="T10" fmla="*/ 298 w 456"/>
                <a:gd name="T11" fmla="*/ 82 h 82"/>
                <a:gd name="T12" fmla="*/ 364 w 456"/>
                <a:gd name="T13" fmla="*/ 32 h 82"/>
                <a:gd name="T14" fmla="*/ 219 w 456"/>
                <a:gd name="T15" fmla="*/ 34 h 82"/>
                <a:gd name="T16" fmla="*/ 287 w 456"/>
                <a:gd name="T17" fmla="*/ 34 h 82"/>
                <a:gd name="T18" fmla="*/ 299 w 456"/>
                <a:gd name="T19" fmla="*/ 60 h 82"/>
                <a:gd name="T20" fmla="*/ 209 w 456"/>
                <a:gd name="T21" fmla="*/ 60 h 82"/>
                <a:gd name="T22" fmla="*/ 219 w 456"/>
                <a:gd name="T23" fmla="*/ 3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6" h="82">
                  <a:moveTo>
                    <a:pt x="364" y="32"/>
                  </a:moveTo>
                  <a:cubicBezTo>
                    <a:pt x="456" y="22"/>
                    <a:pt x="456" y="22"/>
                    <a:pt x="456" y="22"/>
                  </a:cubicBezTo>
                  <a:cubicBezTo>
                    <a:pt x="440" y="18"/>
                    <a:pt x="426" y="10"/>
                    <a:pt x="4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312" y="53"/>
                    <a:pt x="335" y="32"/>
                    <a:pt x="364" y="32"/>
                  </a:cubicBezTo>
                  <a:close/>
                  <a:moveTo>
                    <a:pt x="219" y="34"/>
                  </a:moveTo>
                  <a:cubicBezTo>
                    <a:pt x="287" y="34"/>
                    <a:pt x="287" y="34"/>
                    <a:pt x="287" y="34"/>
                  </a:cubicBezTo>
                  <a:cubicBezTo>
                    <a:pt x="299" y="60"/>
                    <a:pt x="299" y="60"/>
                    <a:pt x="299" y="60"/>
                  </a:cubicBezTo>
                  <a:cubicBezTo>
                    <a:pt x="209" y="60"/>
                    <a:pt x="209" y="60"/>
                    <a:pt x="209" y="60"/>
                  </a:cubicBezTo>
                  <a:lnTo>
                    <a:pt x="21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2"/>
            <p:cNvSpPr>
              <a:spLocks/>
            </p:cNvSpPr>
            <p:nvPr/>
          </p:nvSpPr>
          <p:spPr bwMode="auto">
            <a:xfrm>
              <a:off x="3384551" y="1423988"/>
              <a:ext cx="2232025" cy="1441450"/>
            </a:xfrm>
            <a:custGeom>
              <a:avLst/>
              <a:gdLst>
                <a:gd name="T0" fmla="*/ 346 w 408"/>
                <a:gd name="T1" fmla="*/ 245 h 263"/>
                <a:gd name="T2" fmla="*/ 14 w 408"/>
                <a:gd name="T3" fmla="*/ 245 h 263"/>
                <a:gd name="T4" fmla="*/ 14 w 408"/>
                <a:gd name="T5" fmla="*/ 30 h 263"/>
                <a:gd name="T6" fmla="*/ 27 w 408"/>
                <a:gd name="T7" fmla="*/ 17 h 263"/>
                <a:gd name="T8" fmla="*/ 380 w 408"/>
                <a:gd name="T9" fmla="*/ 17 h 263"/>
                <a:gd name="T10" fmla="*/ 393 w 408"/>
                <a:gd name="T11" fmla="*/ 30 h 263"/>
                <a:gd name="T12" fmla="*/ 393 w 408"/>
                <a:gd name="T13" fmla="*/ 95 h 263"/>
                <a:gd name="T14" fmla="*/ 408 w 408"/>
                <a:gd name="T15" fmla="*/ 87 h 263"/>
                <a:gd name="T16" fmla="*/ 408 w 408"/>
                <a:gd name="T17" fmla="*/ 14 h 263"/>
                <a:gd name="T18" fmla="*/ 393 w 408"/>
                <a:gd name="T19" fmla="*/ 0 h 263"/>
                <a:gd name="T20" fmla="*/ 14 w 408"/>
                <a:gd name="T21" fmla="*/ 0 h 263"/>
                <a:gd name="T22" fmla="*/ 0 w 408"/>
                <a:gd name="T23" fmla="*/ 14 h 263"/>
                <a:gd name="T24" fmla="*/ 0 w 408"/>
                <a:gd name="T25" fmla="*/ 263 h 263"/>
                <a:gd name="T26" fmla="*/ 354 w 408"/>
                <a:gd name="T27" fmla="*/ 263 h 263"/>
                <a:gd name="T28" fmla="*/ 346 w 408"/>
                <a:gd name="T29" fmla="*/ 24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263">
                  <a:moveTo>
                    <a:pt x="346" y="245"/>
                  </a:moveTo>
                  <a:cubicBezTo>
                    <a:pt x="14" y="245"/>
                    <a:pt x="14" y="245"/>
                    <a:pt x="14" y="245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3"/>
                    <a:pt x="20" y="17"/>
                    <a:pt x="27" y="17"/>
                  </a:cubicBezTo>
                  <a:cubicBezTo>
                    <a:pt x="380" y="17"/>
                    <a:pt x="380" y="17"/>
                    <a:pt x="380" y="17"/>
                  </a:cubicBezTo>
                  <a:cubicBezTo>
                    <a:pt x="387" y="17"/>
                    <a:pt x="393" y="23"/>
                    <a:pt x="393" y="30"/>
                  </a:cubicBezTo>
                  <a:cubicBezTo>
                    <a:pt x="393" y="95"/>
                    <a:pt x="393" y="95"/>
                    <a:pt x="393" y="95"/>
                  </a:cubicBezTo>
                  <a:cubicBezTo>
                    <a:pt x="398" y="92"/>
                    <a:pt x="403" y="89"/>
                    <a:pt x="408" y="87"/>
                  </a:cubicBezTo>
                  <a:cubicBezTo>
                    <a:pt x="408" y="14"/>
                    <a:pt x="408" y="14"/>
                    <a:pt x="408" y="14"/>
                  </a:cubicBezTo>
                  <a:cubicBezTo>
                    <a:pt x="408" y="6"/>
                    <a:pt x="401" y="0"/>
                    <a:pt x="39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354" y="263"/>
                    <a:pt x="354" y="263"/>
                    <a:pt x="354" y="263"/>
                  </a:cubicBezTo>
                  <a:cubicBezTo>
                    <a:pt x="351" y="257"/>
                    <a:pt x="349" y="251"/>
                    <a:pt x="346" y="2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5146676" y="1571626"/>
              <a:ext cx="250825" cy="252413"/>
              <a:chOff x="5146676" y="1571626"/>
              <a:chExt cx="250825" cy="252413"/>
            </a:xfrm>
            <a:grpFill/>
          </p:grpSpPr>
          <p:sp>
            <p:nvSpPr>
              <p:cNvPr id="467" name="Rectangle 13"/>
              <p:cNvSpPr>
                <a:spLocks noChangeArrowheads="1"/>
              </p:cNvSpPr>
              <p:nvPr/>
            </p:nvSpPr>
            <p:spPr bwMode="auto">
              <a:xfrm>
                <a:off x="5205413" y="1685926"/>
                <a:ext cx="6350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Rectangle 14"/>
              <p:cNvSpPr>
                <a:spLocks noChangeArrowheads="1"/>
              </p:cNvSpPr>
              <p:nvPr/>
            </p:nvSpPr>
            <p:spPr bwMode="auto">
              <a:xfrm>
                <a:off x="5283201" y="1685926"/>
                <a:ext cx="4763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Rectangle 15"/>
              <p:cNvSpPr>
                <a:spLocks noChangeArrowheads="1"/>
              </p:cNvSpPr>
              <p:nvPr/>
            </p:nvSpPr>
            <p:spPr bwMode="auto">
              <a:xfrm>
                <a:off x="5287963" y="1685926"/>
                <a:ext cx="6350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Rectangle 16"/>
              <p:cNvSpPr>
                <a:spLocks noChangeArrowheads="1"/>
              </p:cNvSpPr>
              <p:nvPr/>
            </p:nvSpPr>
            <p:spPr bwMode="auto">
              <a:xfrm>
                <a:off x="5272088" y="1685926"/>
                <a:ext cx="4763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Rectangle 17"/>
              <p:cNvSpPr>
                <a:spLocks noChangeArrowheads="1"/>
              </p:cNvSpPr>
              <p:nvPr/>
            </p:nvSpPr>
            <p:spPr bwMode="auto">
              <a:xfrm>
                <a:off x="5254626" y="1685926"/>
                <a:ext cx="6350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Rectangle 18"/>
              <p:cNvSpPr>
                <a:spLocks noChangeArrowheads="1"/>
              </p:cNvSpPr>
              <p:nvPr/>
            </p:nvSpPr>
            <p:spPr bwMode="auto">
              <a:xfrm>
                <a:off x="5189538" y="1685926"/>
                <a:ext cx="6350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Rectangle 19"/>
              <p:cNvSpPr>
                <a:spLocks noChangeArrowheads="1"/>
              </p:cNvSpPr>
              <p:nvPr/>
            </p:nvSpPr>
            <p:spPr bwMode="auto">
              <a:xfrm>
                <a:off x="5200651" y="1685926"/>
                <a:ext cx="1588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Rectangle 20"/>
              <p:cNvSpPr>
                <a:spLocks noChangeArrowheads="1"/>
              </p:cNvSpPr>
              <p:nvPr/>
            </p:nvSpPr>
            <p:spPr bwMode="auto">
              <a:xfrm>
                <a:off x="5265738" y="1685926"/>
                <a:ext cx="1588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21"/>
              <p:cNvSpPr>
                <a:spLocks noEditPoints="1"/>
              </p:cNvSpPr>
              <p:nvPr/>
            </p:nvSpPr>
            <p:spPr bwMode="auto">
              <a:xfrm>
                <a:off x="5146676" y="1571626"/>
                <a:ext cx="250825" cy="252413"/>
              </a:xfrm>
              <a:custGeom>
                <a:avLst/>
                <a:gdLst>
                  <a:gd name="T0" fmla="*/ 0 w 46"/>
                  <a:gd name="T1" fmla="*/ 23 h 46"/>
                  <a:gd name="T2" fmla="*/ 46 w 46"/>
                  <a:gd name="T3" fmla="*/ 23 h 46"/>
                  <a:gd name="T4" fmla="*/ 22 w 46"/>
                  <a:gd name="T5" fmla="*/ 4 h 46"/>
                  <a:gd name="T6" fmla="*/ 30 w 46"/>
                  <a:gd name="T7" fmla="*/ 15 h 46"/>
                  <a:gd name="T8" fmla="*/ 32 w 46"/>
                  <a:gd name="T9" fmla="*/ 23 h 46"/>
                  <a:gd name="T10" fmla="*/ 27 w 46"/>
                  <a:gd name="T11" fmla="*/ 17 h 46"/>
                  <a:gd name="T12" fmla="*/ 22 w 46"/>
                  <a:gd name="T13" fmla="*/ 4 h 46"/>
                  <a:gd name="T14" fmla="*/ 23 w 46"/>
                  <a:gd name="T15" fmla="*/ 13 h 46"/>
                  <a:gd name="T16" fmla="*/ 23 w 46"/>
                  <a:gd name="T17" fmla="*/ 10 h 46"/>
                  <a:gd name="T18" fmla="*/ 18 w 46"/>
                  <a:gd name="T19" fmla="*/ 14 h 46"/>
                  <a:gd name="T20" fmla="*/ 18 w 46"/>
                  <a:gd name="T21" fmla="*/ 13 h 46"/>
                  <a:gd name="T22" fmla="*/ 19 w 46"/>
                  <a:gd name="T23" fmla="*/ 13 h 46"/>
                  <a:gd name="T24" fmla="*/ 19 w 46"/>
                  <a:gd name="T25" fmla="*/ 12 h 46"/>
                  <a:gd name="T26" fmla="*/ 19 w 46"/>
                  <a:gd name="T27" fmla="*/ 11 h 46"/>
                  <a:gd name="T28" fmla="*/ 23 w 46"/>
                  <a:gd name="T29" fmla="*/ 14 h 46"/>
                  <a:gd name="T30" fmla="*/ 23 w 46"/>
                  <a:gd name="T31" fmla="*/ 15 h 46"/>
                  <a:gd name="T32" fmla="*/ 22 w 46"/>
                  <a:gd name="T33" fmla="*/ 16 h 46"/>
                  <a:gd name="T34" fmla="*/ 22 w 46"/>
                  <a:gd name="T35" fmla="*/ 16 h 46"/>
                  <a:gd name="T36" fmla="*/ 21 w 46"/>
                  <a:gd name="T37" fmla="*/ 17 h 46"/>
                  <a:gd name="T38" fmla="*/ 18 w 46"/>
                  <a:gd name="T39" fmla="*/ 14 h 46"/>
                  <a:gd name="T40" fmla="*/ 14 w 46"/>
                  <a:gd name="T41" fmla="*/ 20 h 46"/>
                  <a:gd name="T42" fmla="*/ 8 w 46"/>
                  <a:gd name="T43" fmla="*/ 26 h 46"/>
                  <a:gd name="T44" fmla="*/ 11 w 46"/>
                  <a:gd name="T45" fmla="*/ 33 h 46"/>
                  <a:gd name="T46" fmla="*/ 9 w 46"/>
                  <a:gd name="T47" fmla="*/ 33 h 46"/>
                  <a:gd name="T48" fmla="*/ 11 w 46"/>
                  <a:gd name="T49" fmla="*/ 31 h 46"/>
                  <a:gd name="T50" fmla="*/ 11 w 46"/>
                  <a:gd name="T51" fmla="*/ 33 h 46"/>
                  <a:gd name="T52" fmla="*/ 10 w 46"/>
                  <a:gd name="T53" fmla="*/ 29 h 46"/>
                  <a:gd name="T54" fmla="*/ 21 w 46"/>
                  <a:gd name="T55" fmla="*/ 17 h 46"/>
                  <a:gd name="T56" fmla="*/ 12 w 46"/>
                  <a:gd name="T57" fmla="*/ 30 h 46"/>
                  <a:gd name="T58" fmla="*/ 20 w 46"/>
                  <a:gd name="T59" fmla="*/ 20 h 46"/>
                  <a:gd name="T60" fmla="*/ 31 w 46"/>
                  <a:gd name="T61" fmla="*/ 26 h 46"/>
                  <a:gd name="T62" fmla="*/ 31 w 46"/>
                  <a:gd name="T63" fmla="*/ 24 h 46"/>
                  <a:gd name="T64" fmla="*/ 33 w 46"/>
                  <a:gd name="T65" fmla="*/ 23 h 46"/>
                  <a:gd name="T66" fmla="*/ 33 w 46"/>
                  <a:gd name="T67" fmla="*/ 28 h 46"/>
                  <a:gd name="T68" fmla="*/ 38 w 46"/>
                  <a:gd name="T69" fmla="*/ 35 h 46"/>
                  <a:gd name="T70" fmla="*/ 35 w 46"/>
                  <a:gd name="T71" fmla="*/ 27 h 46"/>
                  <a:gd name="T72" fmla="*/ 36 w 46"/>
                  <a:gd name="T73" fmla="*/ 26 h 46"/>
                  <a:gd name="T74" fmla="*/ 40 w 46"/>
                  <a:gd name="T75" fmla="*/ 20 h 46"/>
                  <a:gd name="T76" fmla="*/ 36 w 46"/>
                  <a:gd name="T77" fmla="*/ 2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36"/>
                      <a:pt x="11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2" y="4"/>
                    </a:moveTo>
                    <a:cubicBezTo>
                      <a:pt x="22" y="4"/>
                      <a:pt x="23" y="4"/>
                      <a:pt x="23" y="4"/>
                    </a:cubicBezTo>
                    <a:cubicBezTo>
                      <a:pt x="23" y="4"/>
                      <a:pt x="28" y="13"/>
                      <a:pt x="30" y="15"/>
                    </a:cubicBezTo>
                    <a:cubicBezTo>
                      <a:pt x="31" y="18"/>
                      <a:pt x="33" y="22"/>
                      <a:pt x="33" y="22"/>
                    </a:cubicBezTo>
                    <a:cubicBezTo>
                      <a:pt x="33" y="22"/>
                      <a:pt x="33" y="23"/>
                      <a:pt x="32" y="23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28" y="19"/>
                      <a:pt x="27" y="17"/>
                    </a:cubicBezTo>
                    <a:cubicBezTo>
                      <a:pt x="26" y="15"/>
                      <a:pt x="22" y="5"/>
                      <a:pt x="22" y="5"/>
                    </a:cubicBezTo>
                    <a:cubicBezTo>
                      <a:pt x="22" y="5"/>
                      <a:pt x="22" y="4"/>
                      <a:pt x="22" y="4"/>
                    </a:cubicBezTo>
                    <a:close/>
                    <a:moveTo>
                      <a:pt x="23" y="10"/>
                    </a:moveTo>
                    <a:cubicBezTo>
                      <a:pt x="24" y="11"/>
                      <a:pt x="23" y="13"/>
                      <a:pt x="23" y="13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1" y="9"/>
                      <a:pt x="23" y="10"/>
                    </a:cubicBezTo>
                    <a:close/>
                    <a:moveTo>
                      <a:pt x="18" y="14"/>
                    </a:move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8" y="15"/>
                      <a:pt x="18" y="15"/>
                      <a:pt x="18" y="15"/>
                    </a:cubicBezTo>
                    <a:lnTo>
                      <a:pt x="18" y="14"/>
                    </a:lnTo>
                    <a:close/>
                    <a:moveTo>
                      <a:pt x="8" y="20"/>
                    </a:moveTo>
                    <a:cubicBezTo>
                      <a:pt x="14" y="20"/>
                      <a:pt x="14" y="20"/>
                      <a:pt x="14" y="20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6"/>
                      <a:pt x="8" y="26"/>
                      <a:pt x="8" y="26"/>
                    </a:cubicBezTo>
                    <a:lnTo>
                      <a:pt x="8" y="20"/>
                    </a:lnTo>
                    <a:close/>
                    <a:moveTo>
                      <a:pt x="11" y="33"/>
                    </a:moveTo>
                    <a:cubicBezTo>
                      <a:pt x="10" y="34"/>
                      <a:pt x="8" y="35"/>
                      <a:pt x="8" y="35"/>
                    </a:cubicBezTo>
                    <a:cubicBezTo>
                      <a:pt x="8" y="35"/>
                      <a:pt x="9" y="34"/>
                      <a:pt x="9" y="33"/>
                    </a:cubicBezTo>
                    <a:cubicBezTo>
                      <a:pt x="9" y="32"/>
                      <a:pt x="10" y="29"/>
                      <a:pt x="10" y="29"/>
                    </a:cubicBezTo>
                    <a:cubicBezTo>
                      <a:pt x="10" y="29"/>
                      <a:pt x="10" y="30"/>
                      <a:pt x="11" y="31"/>
                    </a:cubicBezTo>
                    <a:cubicBezTo>
                      <a:pt x="12" y="31"/>
                      <a:pt x="13" y="31"/>
                      <a:pt x="13" y="31"/>
                    </a:cubicBezTo>
                    <a:cubicBezTo>
                      <a:pt x="13" y="31"/>
                      <a:pt x="11" y="33"/>
                      <a:pt x="11" y="33"/>
                    </a:cubicBezTo>
                    <a:close/>
                    <a:moveTo>
                      <a:pt x="12" y="30"/>
                    </a:moveTo>
                    <a:cubicBezTo>
                      <a:pt x="11" y="29"/>
                      <a:pt x="10" y="29"/>
                      <a:pt x="10" y="29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3" y="30"/>
                      <a:pt x="12" y="30"/>
                    </a:cubicBezTo>
                    <a:close/>
                    <a:moveTo>
                      <a:pt x="17" y="26"/>
                    </a:moveTo>
                    <a:cubicBezTo>
                      <a:pt x="20" y="20"/>
                      <a:pt x="20" y="20"/>
                      <a:pt x="20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31" y="26"/>
                      <a:pt x="31" y="26"/>
                      <a:pt x="31" y="26"/>
                    </a:cubicBezTo>
                    <a:lnTo>
                      <a:pt x="17" y="26"/>
                    </a:lnTo>
                    <a:close/>
                    <a:moveTo>
                      <a:pt x="31" y="24"/>
                    </a:moveTo>
                    <a:cubicBezTo>
                      <a:pt x="31" y="24"/>
                      <a:pt x="32" y="24"/>
                      <a:pt x="32" y="24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3" y="28"/>
                      <a:pt x="33" y="28"/>
                      <a:pt x="33" y="28"/>
                    </a:cubicBezTo>
                    <a:lnTo>
                      <a:pt x="31" y="24"/>
                    </a:lnTo>
                    <a:close/>
                    <a:moveTo>
                      <a:pt x="38" y="35"/>
                    </a:moveTo>
                    <a:cubicBezTo>
                      <a:pt x="35" y="37"/>
                      <a:pt x="33" y="29"/>
                      <a:pt x="33" y="29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7"/>
                      <a:pt x="41" y="34"/>
                      <a:pt x="38" y="35"/>
                    </a:cubicBezTo>
                    <a:close/>
                    <a:moveTo>
                      <a:pt x="36" y="26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26"/>
                      <a:pt x="40" y="26"/>
                      <a:pt x="40" y="26"/>
                    </a:cubicBezTo>
                    <a:lnTo>
                      <a:pt x="36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Rectangle 22"/>
              <p:cNvSpPr>
                <a:spLocks noChangeArrowheads="1"/>
              </p:cNvSpPr>
              <p:nvPr/>
            </p:nvSpPr>
            <p:spPr bwMode="auto">
              <a:xfrm>
                <a:off x="5353051" y="1685926"/>
                <a:ext cx="6350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Rectangle 23"/>
              <p:cNvSpPr>
                <a:spLocks noChangeArrowheads="1"/>
              </p:cNvSpPr>
              <p:nvPr/>
            </p:nvSpPr>
            <p:spPr bwMode="auto">
              <a:xfrm>
                <a:off x="5337176" y="1685926"/>
                <a:ext cx="6350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Rectangle 24"/>
              <p:cNvSpPr>
                <a:spLocks noChangeArrowheads="1"/>
              </p:cNvSpPr>
              <p:nvPr/>
            </p:nvSpPr>
            <p:spPr bwMode="auto">
              <a:xfrm>
                <a:off x="5348288" y="1685926"/>
                <a:ext cx="4763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Rectangle 25"/>
              <p:cNvSpPr>
                <a:spLocks noChangeArrowheads="1"/>
              </p:cNvSpPr>
              <p:nvPr/>
            </p:nvSpPr>
            <p:spPr bwMode="auto">
              <a:xfrm>
                <a:off x="5332413" y="1685926"/>
                <a:ext cx="4763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0" name="Rectangle 26"/>
            <p:cNvSpPr>
              <a:spLocks noChangeArrowheads="1"/>
            </p:cNvSpPr>
            <p:nvPr/>
          </p:nvSpPr>
          <p:spPr bwMode="auto">
            <a:xfrm>
              <a:off x="4894263" y="1685926"/>
              <a:ext cx="158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27"/>
            <p:cNvSpPr>
              <a:spLocks noChangeArrowheads="1"/>
            </p:cNvSpPr>
            <p:nvPr/>
          </p:nvSpPr>
          <p:spPr bwMode="auto">
            <a:xfrm>
              <a:off x="4970463" y="1685926"/>
              <a:ext cx="158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28"/>
            <p:cNvSpPr>
              <a:spLocks noChangeArrowheads="1"/>
            </p:cNvSpPr>
            <p:nvPr/>
          </p:nvSpPr>
          <p:spPr bwMode="auto">
            <a:xfrm>
              <a:off x="4976813" y="1685926"/>
              <a:ext cx="4763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29"/>
            <p:cNvSpPr>
              <a:spLocks noChangeArrowheads="1"/>
            </p:cNvSpPr>
            <p:nvPr/>
          </p:nvSpPr>
          <p:spPr bwMode="auto">
            <a:xfrm>
              <a:off x="4959351" y="1685926"/>
              <a:ext cx="6350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30"/>
            <p:cNvSpPr>
              <a:spLocks noChangeArrowheads="1"/>
            </p:cNvSpPr>
            <p:nvPr/>
          </p:nvSpPr>
          <p:spPr bwMode="auto">
            <a:xfrm>
              <a:off x="4943476" y="1685926"/>
              <a:ext cx="6350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31"/>
            <p:cNvSpPr>
              <a:spLocks noChangeArrowheads="1"/>
            </p:cNvSpPr>
            <p:nvPr/>
          </p:nvSpPr>
          <p:spPr bwMode="auto">
            <a:xfrm>
              <a:off x="4878388" y="1685926"/>
              <a:ext cx="4763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32"/>
            <p:cNvSpPr>
              <a:spLocks noChangeArrowheads="1"/>
            </p:cNvSpPr>
            <p:nvPr/>
          </p:nvSpPr>
          <p:spPr bwMode="auto">
            <a:xfrm>
              <a:off x="4883151" y="1685926"/>
              <a:ext cx="6350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33"/>
            <p:cNvSpPr>
              <a:spLocks noChangeArrowheads="1"/>
            </p:cNvSpPr>
            <p:nvPr/>
          </p:nvSpPr>
          <p:spPr bwMode="auto">
            <a:xfrm>
              <a:off x="4954588" y="1685926"/>
              <a:ext cx="158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34"/>
            <p:cNvSpPr>
              <a:spLocks noEditPoints="1"/>
            </p:cNvSpPr>
            <p:nvPr/>
          </p:nvSpPr>
          <p:spPr bwMode="auto">
            <a:xfrm>
              <a:off x="4833938" y="1571626"/>
              <a:ext cx="252413" cy="252413"/>
            </a:xfrm>
            <a:custGeom>
              <a:avLst/>
              <a:gdLst>
                <a:gd name="T0" fmla="*/ 0 w 46"/>
                <a:gd name="T1" fmla="*/ 23 h 46"/>
                <a:gd name="T2" fmla="*/ 46 w 46"/>
                <a:gd name="T3" fmla="*/ 23 h 46"/>
                <a:gd name="T4" fmla="*/ 22 w 46"/>
                <a:gd name="T5" fmla="*/ 4 h 46"/>
                <a:gd name="T6" fmla="*/ 29 w 46"/>
                <a:gd name="T7" fmla="*/ 15 h 46"/>
                <a:gd name="T8" fmla="*/ 32 w 46"/>
                <a:gd name="T9" fmla="*/ 23 h 46"/>
                <a:gd name="T10" fmla="*/ 27 w 46"/>
                <a:gd name="T11" fmla="*/ 17 h 46"/>
                <a:gd name="T12" fmla="*/ 22 w 46"/>
                <a:gd name="T13" fmla="*/ 4 h 46"/>
                <a:gd name="T14" fmla="*/ 23 w 46"/>
                <a:gd name="T15" fmla="*/ 13 h 46"/>
                <a:gd name="T16" fmla="*/ 22 w 46"/>
                <a:gd name="T17" fmla="*/ 10 h 46"/>
                <a:gd name="T18" fmla="*/ 18 w 46"/>
                <a:gd name="T19" fmla="*/ 14 h 46"/>
                <a:gd name="T20" fmla="*/ 18 w 46"/>
                <a:gd name="T21" fmla="*/ 13 h 46"/>
                <a:gd name="T22" fmla="*/ 18 w 46"/>
                <a:gd name="T23" fmla="*/ 13 h 46"/>
                <a:gd name="T24" fmla="*/ 19 w 46"/>
                <a:gd name="T25" fmla="*/ 12 h 46"/>
                <a:gd name="T26" fmla="*/ 19 w 46"/>
                <a:gd name="T27" fmla="*/ 11 h 46"/>
                <a:gd name="T28" fmla="*/ 23 w 46"/>
                <a:gd name="T29" fmla="*/ 14 h 46"/>
                <a:gd name="T30" fmla="*/ 22 w 46"/>
                <a:gd name="T31" fmla="*/ 15 h 46"/>
                <a:gd name="T32" fmla="*/ 22 w 46"/>
                <a:gd name="T33" fmla="*/ 16 h 46"/>
                <a:gd name="T34" fmla="*/ 21 w 46"/>
                <a:gd name="T35" fmla="*/ 16 h 46"/>
                <a:gd name="T36" fmla="*/ 21 w 46"/>
                <a:gd name="T37" fmla="*/ 17 h 46"/>
                <a:gd name="T38" fmla="*/ 17 w 46"/>
                <a:gd name="T39" fmla="*/ 14 h 46"/>
                <a:gd name="T40" fmla="*/ 13 w 46"/>
                <a:gd name="T41" fmla="*/ 20 h 46"/>
                <a:gd name="T42" fmla="*/ 7 w 46"/>
                <a:gd name="T43" fmla="*/ 26 h 46"/>
                <a:gd name="T44" fmla="*/ 10 w 46"/>
                <a:gd name="T45" fmla="*/ 33 h 46"/>
                <a:gd name="T46" fmla="*/ 9 w 46"/>
                <a:gd name="T47" fmla="*/ 33 h 46"/>
                <a:gd name="T48" fmla="*/ 11 w 46"/>
                <a:gd name="T49" fmla="*/ 31 h 46"/>
                <a:gd name="T50" fmla="*/ 10 w 46"/>
                <a:gd name="T51" fmla="*/ 33 h 46"/>
                <a:gd name="T52" fmla="*/ 10 w 46"/>
                <a:gd name="T53" fmla="*/ 29 h 46"/>
                <a:gd name="T54" fmla="*/ 21 w 46"/>
                <a:gd name="T55" fmla="*/ 17 h 46"/>
                <a:gd name="T56" fmla="*/ 11 w 46"/>
                <a:gd name="T57" fmla="*/ 30 h 46"/>
                <a:gd name="T58" fmla="*/ 20 w 46"/>
                <a:gd name="T59" fmla="*/ 20 h 46"/>
                <a:gd name="T60" fmla="*/ 31 w 46"/>
                <a:gd name="T61" fmla="*/ 26 h 46"/>
                <a:gd name="T62" fmla="*/ 30 w 46"/>
                <a:gd name="T63" fmla="*/ 24 h 46"/>
                <a:gd name="T64" fmla="*/ 33 w 46"/>
                <a:gd name="T65" fmla="*/ 23 h 46"/>
                <a:gd name="T66" fmla="*/ 33 w 46"/>
                <a:gd name="T67" fmla="*/ 28 h 46"/>
                <a:gd name="T68" fmla="*/ 38 w 46"/>
                <a:gd name="T69" fmla="*/ 35 h 46"/>
                <a:gd name="T70" fmla="*/ 35 w 46"/>
                <a:gd name="T71" fmla="*/ 27 h 46"/>
                <a:gd name="T72" fmla="*/ 36 w 46"/>
                <a:gd name="T73" fmla="*/ 26 h 46"/>
                <a:gd name="T74" fmla="*/ 40 w 46"/>
                <a:gd name="T75" fmla="*/ 20 h 46"/>
                <a:gd name="T76" fmla="*/ 36 w 46"/>
                <a:gd name="T77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2" y="4"/>
                  </a:moveTo>
                  <a:cubicBezTo>
                    <a:pt x="22" y="4"/>
                    <a:pt x="23" y="4"/>
                    <a:pt x="23" y="4"/>
                  </a:cubicBezTo>
                  <a:cubicBezTo>
                    <a:pt x="23" y="4"/>
                    <a:pt x="28" y="13"/>
                    <a:pt x="29" y="15"/>
                  </a:cubicBezTo>
                  <a:cubicBezTo>
                    <a:pt x="31" y="18"/>
                    <a:pt x="33" y="22"/>
                    <a:pt x="33" y="22"/>
                  </a:cubicBezTo>
                  <a:cubicBezTo>
                    <a:pt x="33" y="22"/>
                    <a:pt x="32" y="23"/>
                    <a:pt x="32" y="23"/>
                  </a:cubicBezTo>
                  <a:cubicBezTo>
                    <a:pt x="31" y="24"/>
                    <a:pt x="30" y="24"/>
                    <a:pt x="30" y="24"/>
                  </a:cubicBezTo>
                  <a:cubicBezTo>
                    <a:pt x="30" y="24"/>
                    <a:pt x="27" y="19"/>
                    <a:pt x="27" y="17"/>
                  </a:cubicBezTo>
                  <a:cubicBezTo>
                    <a:pt x="26" y="15"/>
                    <a:pt x="21" y="5"/>
                    <a:pt x="21" y="5"/>
                  </a:cubicBezTo>
                  <a:cubicBezTo>
                    <a:pt x="21" y="5"/>
                    <a:pt x="21" y="4"/>
                    <a:pt x="22" y="4"/>
                  </a:cubicBezTo>
                  <a:close/>
                  <a:moveTo>
                    <a:pt x="22" y="10"/>
                  </a:moveTo>
                  <a:cubicBezTo>
                    <a:pt x="24" y="11"/>
                    <a:pt x="23" y="13"/>
                    <a:pt x="23" y="1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9"/>
                    <a:pt x="22" y="10"/>
                  </a:cubicBezTo>
                  <a:close/>
                  <a:moveTo>
                    <a:pt x="17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7" y="15"/>
                    <a:pt x="17" y="15"/>
                    <a:pt x="17" y="15"/>
                  </a:cubicBezTo>
                  <a:lnTo>
                    <a:pt x="17" y="14"/>
                  </a:lnTo>
                  <a:close/>
                  <a:moveTo>
                    <a:pt x="7" y="2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0"/>
                  </a:lnTo>
                  <a:close/>
                  <a:moveTo>
                    <a:pt x="10" y="33"/>
                  </a:moveTo>
                  <a:cubicBezTo>
                    <a:pt x="9" y="34"/>
                    <a:pt x="8" y="35"/>
                    <a:pt x="8" y="35"/>
                  </a:cubicBezTo>
                  <a:cubicBezTo>
                    <a:pt x="8" y="35"/>
                    <a:pt x="9" y="34"/>
                    <a:pt x="9" y="33"/>
                  </a:cubicBezTo>
                  <a:cubicBezTo>
                    <a:pt x="9" y="32"/>
                    <a:pt x="9" y="29"/>
                    <a:pt x="9" y="29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1"/>
                    <a:pt x="13" y="31"/>
                    <a:pt x="13" y="31"/>
                  </a:cubicBezTo>
                  <a:cubicBezTo>
                    <a:pt x="13" y="31"/>
                    <a:pt x="11" y="33"/>
                    <a:pt x="10" y="33"/>
                  </a:cubicBezTo>
                  <a:close/>
                  <a:moveTo>
                    <a:pt x="11" y="30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2" y="30"/>
                    <a:pt x="11" y="30"/>
                  </a:cubicBezTo>
                  <a:close/>
                  <a:moveTo>
                    <a:pt x="16" y="26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16" y="26"/>
                  </a:lnTo>
                  <a:close/>
                  <a:moveTo>
                    <a:pt x="30" y="24"/>
                  </a:moveTo>
                  <a:cubicBezTo>
                    <a:pt x="30" y="24"/>
                    <a:pt x="31" y="24"/>
                    <a:pt x="32" y="24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3" y="28"/>
                    <a:pt x="33" y="28"/>
                    <a:pt x="33" y="28"/>
                  </a:cubicBezTo>
                  <a:lnTo>
                    <a:pt x="30" y="24"/>
                  </a:lnTo>
                  <a:close/>
                  <a:moveTo>
                    <a:pt x="38" y="35"/>
                  </a:moveTo>
                  <a:cubicBezTo>
                    <a:pt x="35" y="37"/>
                    <a:pt x="33" y="29"/>
                    <a:pt x="33" y="29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41" y="34"/>
                    <a:pt x="38" y="35"/>
                  </a:cubicBezTo>
                  <a:close/>
                  <a:moveTo>
                    <a:pt x="36" y="26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6"/>
                    <a:pt x="40" y="26"/>
                    <a:pt x="40" y="26"/>
                  </a:cubicBezTo>
                  <a:lnTo>
                    <a:pt x="3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35"/>
            <p:cNvSpPr>
              <a:spLocks noChangeArrowheads="1"/>
            </p:cNvSpPr>
            <p:nvPr/>
          </p:nvSpPr>
          <p:spPr bwMode="auto">
            <a:xfrm>
              <a:off x="5041901" y="1685926"/>
              <a:ext cx="6350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36"/>
            <p:cNvSpPr>
              <a:spLocks noChangeArrowheads="1"/>
            </p:cNvSpPr>
            <p:nvPr/>
          </p:nvSpPr>
          <p:spPr bwMode="auto">
            <a:xfrm>
              <a:off x="5026026" y="1685926"/>
              <a:ext cx="4763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37"/>
            <p:cNvSpPr>
              <a:spLocks noChangeArrowheads="1"/>
            </p:cNvSpPr>
            <p:nvPr/>
          </p:nvSpPr>
          <p:spPr bwMode="auto">
            <a:xfrm>
              <a:off x="5037138" y="1685926"/>
              <a:ext cx="158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38"/>
            <p:cNvSpPr>
              <a:spLocks noChangeArrowheads="1"/>
            </p:cNvSpPr>
            <p:nvPr/>
          </p:nvSpPr>
          <p:spPr bwMode="auto">
            <a:xfrm>
              <a:off x="5019676" y="1685926"/>
              <a:ext cx="158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3" name="Group 242"/>
            <p:cNvGrpSpPr/>
            <p:nvPr/>
          </p:nvGrpSpPr>
          <p:grpSpPr>
            <a:xfrm>
              <a:off x="5146676" y="1905001"/>
              <a:ext cx="250825" cy="252413"/>
              <a:chOff x="5146676" y="1905001"/>
              <a:chExt cx="250825" cy="252413"/>
            </a:xfrm>
            <a:grpFill/>
          </p:grpSpPr>
          <p:sp>
            <p:nvSpPr>
              <p:cNvPr id="302" name="Rectangle 39"/>
              <p:cNvSpPr>
                <a:spLocks noChangeArrowheads="1"/>
              </p:cNvSpPr>
              <p:nvPr/>
            </p:nvSpPr>
            <p:spPr bwMode="auto">
              <a:xfrm>
                <a:off x="5205413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Rectangle 40"/>
              <p:cNvSpPr>
                <a:spLocks noChangeArrowheads="1"/>
              </p:cNvSpPr>
              <p:nvPr/>
            </p:nvSpPr>
            <p:spPr bwMode="auto">
              <a:xfrm>
                <a:off x="5283201" y="2020888"/>
                <a:ext cx="4763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Rectangle 41"/>
              <p:cNvSpPr>
                <a:spLocks noChangeArrowheads="1"/>
              </p:cNvSpPr>
              <p:nvPr/>
            </p:nvSpPr>
            <p:spPr bwMode="auto">
              <a:xfrm>
                <a:off x="5287963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Rectangle 42"/>
              <p:cNvSpPr>
                <a:spLocks noChangeArrowheads="1"/>
              </p:cNvSpPr>
              <p:nvPr/>
            </p:nvSpPr>
            <p:spPr bwMode="auto">
              <a:xfrm>
                <a:off x="5272088" y="2020888"/>
                <a:ext cx="4763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Rectangle 43"/>
              <p:cNvSpPr>
                <a:spLocks noChangeArrowheads="1"/>
              </p:cNvSpPr>
              <p:nvPr/>
            </p:nvSpPr>
            <p:spPr bwMode="auto">
              <a:xfrm>
                <a:off x="5254626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Rectangle 44"/>
              <p:cNvSpPr>
                <a:spLocks noChangeArrowheads="1"/>
              </p:cNvSpPr>
              <p:nvPr/>
            </p:nvSpPr>
            <p:spPr bwMode="auto">
              <a:xfrm>
                <a:off x="5189538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Rectangle 45"/>
              <p:cNvSpPr>
                <a:spLocks noChangeArrowheads="1"/>
              </p:cNvSpPr>
              <p:nvPr/>
            </p:nvSpPr>
            <p:spPr bwMode="auto">
              <a:xfrm>
                <a:off x="5200651" y="2020888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Rectangle 46"/>
              <p:cNvSpPr>
                <a:spLocks noChangeArrowheads="1"/>
              </p:cNvSpPr>
              <p:nvPr/>
            </p:nvSpPr>
            <p:spPr bwMode="auto">
              <a:xfrm>
                <a:off x="5265738" y="2020888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47"/>
              <p:cNvSpPr>
                <a:spLocks noEditPoints="1"/>
              </p:cNvSpPr>
              <p:nvPr/>
            </p:nvSpPr>
            <p:spPr bwMode="auto">
              <a:xfrm>
                <a:off x="5146676" y="1905001"/>
                <a:ext cx="250825" cy="252413"/>
              </a:xfrm>
              <a:custGeom>
                <a:avLst/>
                <a:gdLst>
                  <a:gd name="T0" fmla="*/ 0 w 46"/>
                  <a:gd name="T1" fmla="*/ 23 h 46"/>
                  <a:gd name="T2" fmla="*/ 46 w 46"/>
                  <a:gd name="T3" fmla="*/ 23 h 46"/>
                  <a:gd name="T4" fmla="*/ 22 w 46"/>
                  <a:gd name="T5" fmla="*/ 5 h 46"/>
                  <a:gd name="T6" fmla="*/ 30 w 46"/>
                  <a:gd name="T7" fmla="*/ 16 h 46"/>
                  <a:gd name="T8" fmla="*/ 32 w 46"/>
                  <a:gd name="T9" fmla="*/ 24 h 46"/>
                  <a:gd name="T10" fmla="*/ 27 w 46"/>
                  <a:gd name="T11" fmla="*/ 17 h 46"/>
                  <a:gd name="T12" fmla="*/ 22 w 46"/>
                  <a:gd name="T13" fmla="*/ 5 h 46"/>
                  <a:gd name="T14" fmla="*/ 23 w 46"/>
                  <a:gd name="T15" fmla="*/ 13 h 46"/>
                  <a:gd name="T16" fmla="*/ 23 w 46"/>
                  <a:gd name="T17" fmla="*/ 10 h 46"/>
                  <a:gd name="T18" fmla="*/ 18 w 46"/>
                  <a:gd name="T19" fmla="*/ 14 h 46"/>
                  <a:gd name="T20" fmla="*/ 18 w 46"/>
                  <a:gd name="T21" fmla="*/ 14 h 46"/>
                  <a:gd name="T22" fmla="*/ 19 w 46"/>
                  <a:gd name="T23" fmla="*/ 13 h 46"/>
                  <a:gd name="T24" fmla="*/ 19 w 46"/>
                  <a:gd name="T25" fmla="*/ 13 h 46"/>
                  <a:gd name="T26" fmla="*/ 19 w 46"/>
                  <a:gd name="T27" fmla="*/ 12 h 46"/>
                  <a:gd name="T28" fmla="*/ 23 w 46"/>
                  <a:gd name="T29" fmla="*/ 15 h 46"/>
                  <a:gd name="T30" fmla="*/ 23 w 46"/>
                  <a:gd name="T31" fmla="*/ 15 h 46"/>
                  <a:gd name="T32" fmla="*/ 22 w 46"/>
                  <a:gd name="T33" fmla="*/ 16 h 46"/>
                  <a:gd name="T34" fmla="*/ 22 w 46"/>
                  <a:gd name="T35" fmla="*/ 17 h 46"/>
                  <a:gd name="T36" fmla="*/ 21 w 46"/>
                  <a:gd name="T37" fmla="*/ 17 h 46"/>
                  <a:gd name="T38" fmla="*/ 18 w 46"/>
                  <a:gd name="T39" fmla="*/ 14 h 46"/>
                  <a:gd name="T40" fmla="*/ 14 w 46"/>
                  <a:gd name="T41" fmla="*/ 21 h 46"/>
                  <a:gd name="T42" fmla="*/ 8 w 46"/>
                  <a:gd name="T43" fmla="*/ 27 h 46"/>
                  <a:gd name="T44" fmla="*/ 11 w 46"/>
                  <a:gd name="T45" fmla="*/ 34 h 46"/>
                  <a:gd name="T46" fmla="*/ 9 w 46"/>
                  <a:gd name="T47" fmla="*/ 33 h 46"/>
                  <a:gd name="T48" fmla="*/ 11 w 46"/>
                  <a:gd name="T49" fmla="*/ 31 h 46"/>
                  <a:gd name="T50" fmla="*/ 11 w 46"/>
                  <a:gd name="T51" fmla="*/ 34 h 46"/>
                  <a:gd name="T52" fmla="*/ 10 w 46"/>
                  <a:gd name="T53" fmla="*/ 29 h 46"/>
                  <a:gd name="T54" fmla="*/ 21 w 46"/>
                  <a:gd name="T55" fmla="*/ 18 h 46"/>
                  <a:gd name="T56" fmla="*/ 12 w 46"/>
                  <a:gd name="T57" fmla="*/ 30 h 46"/>
                  <a:gd name="T58" fmla="*/ 20 w 46"/>
                  <a:gd name="T59" fmla="*/ 21 h 46"/>
                  <a:gd name="T60" fmla="*/ 31 w 46"/>
                  <a:gd name="T61" fmla="*/ 27 h 46"/>
                  <a:gd name="T62" fmla="*/ 31 w 46"/>
                  <a:gd name="T63" fmla="*/ 25 h 46"/>
                  <a:gd name="T64" fmla="*/ 33 w 46"/>
                  <a:gd name="T65" fmla="*/ 23 h 46"/>
                  <a:gd name="T66" fmla="*/ 33 w 46"/>
                  <a:gd name="T67" fmla="*/ 29 h 46"/>
                  <a:gd name="T68" fmla="*/ 38 w 46"/>
                  <a:gd name="T69" fmla="*/ 36 h 46"/>
                  <a:gd name="T70" fmla="*/ 35 w 46"/>
                  <a:gd name="T71" fmla="*/ 28 h 46"/>
                  <a:gd name="T72" fmla="*/ 36 w 46"/>
                  <a:gd name="T73" fmla="*/ 27 h 46"/>
                  <a:gd name="T74" fmla="*/ 40 w 46"/>
                  <a:gd name="T75" fmla="*/ 21 h 46"/>
                  <a:gd name="T76" fmla="*/ 36 w 46"/>
                  <a:gd name="T77" fmla="*/ 2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1" y="0"/>
                      <a:pt x="0" y="11"/>
                      <a:pt x="0" y="23"/>
                    </a:cubicBezTo>
                    <a:cubicBezTo>
                      <a:pt x="0" y="36"/>
                      <a:pt x="11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1"/>
                      <a:pt x="36" y="0"/>
                      <a:pt x="23" y="0"/>
                    </a:cubicBezTo>
                    <a:close/>
                    <a:moveTo>
                      <a:pt x="22" y="5"/>
                    </a:moveTo>
                    <a:cubicBezTo>
                      <a:pt x="22" y="4"/>
                      <a:pt x="23" y="5"/>
                      <a:pt x="23" y="5"/>
                    </a:cubicBezTo>
                    <a:cubicBezTo>
                      <a:pt x="23" y="5"/>
                      <a:pt x="28" y="13"/>
                      <a:pt x="30" y="16"/>
                    </a:cubicBezTo>
                    <a:cubicBezTo>
                      <a:pt x="31" y="18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2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28" y="19"/>
                      <a:pt x="27" y="17"/>
                    </a:cubicBezTo>
                    <a:cubicBezTo>
                      <a:pt x="26" y="16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lose/>
                    <a:moveTo>
                      <a:pt x="23" y="10"/>
                    </a:moveTo>
                    <a:cubicBezTo>
                      <a:pt x="24" y="12"/>
                      <a:pt x="23" y="13"/>
                      <a:pt x="23" y="13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1" y="9"/>
                      <a:pt x="23" y="10"/>
                    </a:cubicBezTo>
                    <a:close/>
                    <a:moveTo>
                      <a:pt x="18" y="14"/>
                    </a:move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8" y="15"/>
                      <a:pt x="18" y="15"/>
                      <a:pt x="18" y="15"/>
                    </a:cubicBezTo>
                    <a:lnTo>
                      <a:pt x="18" y="14"/>
                    </a:lnTo>
                    <a:close/>
                    <a:moveTo>
                      <a:pt x="8" y="21"/>
                    </a:moveTo>
                    <a:cubicBezTo>
                      <a:pt x="14" y="21"/>
                      <a:pt x="14" y="21"/>
                      <a:pt x="14" y="21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8" y="27"/>
                      <a:pt x="8" y="27"/>
                      <a:pt x="8" y="27"/>
                    </a:cubicBezTo>
                    <a:lnTo>
                      <a:pt x="8" y="21"/>
                    </a:lnTo>
                    <a:close/>
                    <a:moveTo>
                      <a:pt x="11" y="34"/>
                    </a:moveTo>
                    <a:cubicBezTo>
                      <a:pt x="10" y="34"/>
                      <a:pt x="8" y="36"/>
                      <a:pt x="8" y="36"/>
                    </a:cubicBezTo>
                    <a:cubicBezTo>
                      <a:pt x="8" y="36"/>
                      <a:pt x="9" y="34"/>
                      <a:pt x="9" y="33"/>
                    </a:cubicBezTo>
                    <a:cubicBezTo>
                      <a:pt x="9" y="32"/>
                      <a:pt x="10" y="30"/>
                      <a:pt x="10" y="30"/>
                    </a:cubicBezTo>
                    <a:cubicBezTo>
                      <a:pt x="10" y="30"/>
                      <a:pt x="10" y="31"/>
                      <a:pt x="11" y="31"/>
                    </a:cubicBezTo>
                    <a:cubicBezTo>
                      <a:pt x="12" y="32"/>
                      <a:pt x="13" y="32"/>
                      <a:pt x="13" y="32"/>
                    </a:cubicBezTo>
                    <a:cubicBezTo>
                      <a:pt x="13" y="32"/>
                      <a:pt x="11" y="33"/>
                      <a:pt x="11" y="34"/>
                    </a:cubicBezTo>
                    <a:close/>
                    <a:moveTo>
                      <a:pt x="12" y="30"/>
                    </a:moveTo>
                    <a:cubicBezTo>
                      <a:pt x="11" y="30"/>
                      <a:pt x="10" y="29"/>
                      <a:pt x="10" y="29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3" y="31"/>
                      <a:pt x="12" y="30"/>
                    </a:cubicBezTo>
                    <a:close/>
                    <a:moveTo>
                      <a:pt x="17" y="27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31" y="27"/>
                      <a:pt x="31" y="27"/>
                      <a:pt x="31" y="27"/>
                    </a:cubicBezTo>
                    <a:lnTo>
                      <a:pt x="17" y="27"/>
                    </a:lnTo>
                    <a:close/>
                    <a:moveTo>
                      <a:pt x="31" y="25"/>
                    </a:moveTo>
                    <a:cubicBezTo>
                      <a:pt x="31" y="25"/>
                      <a:pt x="32" y="24"/>
                      <a:pt x="32" y="24"/>
                    </a:cubicBezTo>
                    <a:cubicBezTo>
                      <a:pt x="33" y="24"/>
                      <a:pt x="33" y="23"/>
                      <a:pt x="33" y="23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3" y="29"/>
                      <a:pt x="33" y="29"/>
                      <a:pt x="33" y="29"/>
                    </a:cubicBezTo>
                    <a:lnTo>
                      <a:pt x="31" y="25"/>
                    </a:lnTo>
                    <a:close/>
                    <a:moveTo>
                      <a:pt x="38" y="36"/>
                    </a:moveTo>
                    <a:cubicBezTo>
                      <a:pt x="35" y="37"/>
                      <a:pt x="33" y="29"/>
                      <a:pt x="33" y="29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41" y="34"/>
                      <a:pt x="38" y="36"/>
                    </a:cubicBezTo>
                    <a:close/>
                    <a:moveTo>
                      <a:pt x="36" y="27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7"/>
                      <a:pt x="40" y="27"/>
                      <a:pt x="40" y="27"/>
                    </a:cubicBezTo>
                    <a:lnTo>
                      <a:pt x="36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Rectangle 48"/>
              <p:cNvSpPr>
                <a:spLocks noChangeArrowheads="1"/>
              </p:cNvSpPr>
              <p:nvPr/>
            </p:nvSpPr>
            <p:spPr bwMode="auto">
              <a:xfrm>
                <a:off x="5353051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Rectangle 49"/>
              <p:cNvSpPr>
                <a:spLocks noChangeArrowheads="1"/>
              </p:cNvSpPr>
              <p:nvPr/>
            </p:nvSpPr>
            <p:spPr bwMode="auto">
              <a:xfrm>
                <a:off x="5337176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Rectangle 50"/>
              <p:cNvSpPr>
                <a:spLocks noChangeArrowheads="1"/>
              </p:cNvSpPr>
              <p:nvPr/>
            </p:nvSpPr>
            <p:spPr bwMode="auto">
              <a:xfrm>
                <a:off x="5348288" y="2020888"/>
                <a:ext cx="4763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Rectangle 51"/>
              <p:cNvSpPr>
                <a:spLocks noChangeArrowheads="1"/>
              </p:cNvSpPr>
              <p:nvPr/>
            </p:nvSpPr>
            <p:spPr bwMode="auto">
              <a:xfrm>
                <a:off x="5332413" y="2020888"/>
                <a:ext cx="4763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4" name="Group 243"/>
            <p:cNvGrpSpPr/>
            <p:nvPr/>
          </p:nvGrpSpPr>
          <p:grpSpPr>
            <a:xfrm>
              <a:off x="4833938" y="1905001"/>
              <a:ext cx="252413" cy="252413"/>
              <a:chOff x="4833938" y="1905001"/>
              <a:chExt cx="252413" cy="252413"/>
            </a:xfrm>
            <a:grpFill/>
          </p:grpSpPr>
          <p:sp>
            <p:nvSpPr>
              <p:cNvPr id="289" name="Rectangle 52"/>
              <p:cNvSpPr>
                <a:spLocks noChangeArrowheads="1"/>
              </p:cNvSpPr>
              <p:nvPr/>
            </p:nvSpPr>
            <p:spPr bwMode="auto">
              <a:xfrm>
                <a:off x="4894263" y="2020888"/>
                <a:ext cx="15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Rectangle 53"/>
              <p:cNvSpPr>
                <a:spLocks noChangeArrowheads="1"/>
              </p:cNvSpPr>
              <p:nvPr/>
            </p:nvSpPr>
            <p:spPr bwMode="auto">
              <a:xfrm>
                <a:off x="4970463" y="2020888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Rectangle 54"/>
              <p:cNvSpPr>
                <a:spLocks noChangeArrowheads="1"/>
              </p:cNvSpPr>
              <p:nvPr/>
            </p:nvSpPr>
            <p:spPr bwMode="auto">
              <a:xfrm>
                <a:off x="4976813" y="2020888"/>
                <a:ext cx="4763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Rectangle 55"/>
              <p:cNvSpPr>
                <a:spLocks noChangeArrowheads="1"/>
              </p:cNvSpPr>
              <p:nvPr/>
            </p:nvSpPr>
            <p:spPr bwMode="auto">
              <a:xfrm>
                <a:off x="4959351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Rectangle 56"/>
              <p:cNvSpPr>
                <a:spLocks noChangeArrowheads="1"/>
              </p:cNvSpPr>
              <p:nvPr/>
            </p:nvSpPr>
            <p:spPr bwMode="auto">
              <a:xfrm>
                <a:off x="4943476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Rectangle 57"/>
              <p:cNvSpPr>
                <a:spLocks noChangeArrowheads="1"/>
              </p:cNvSpPr>
              <p:nvPr/>
            </p:nvSpPr>
            <p:spPr bwMode="auto">
              <a:xfrm>
                <a:off x="4878388" y="2020888"/>
                <a:ext cx="4763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Rectangle 58"/>
              <p:cNvSpPr>
                <a:spLocks noChangeArrowheads="1"/>
              </p:cNvSpPr>
              <p:nvPr/>
            </p:nvSpPr>
            <p:spPr bwMode="auto">
              <a:xfrm>
                <a:off x="4883151" y="2020888"/>
                <a:ext cx="6350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Rectangle 59"/>
              <p:cNvSpPr>
                <a:spLocks noChangeArrowheads="1"/>
              </p:cNvSpPr>
              <p:nvPr/>
            </p:nvSpPr>
            <p:spPr bwMode="auto">
              <a:xfrm>
                <a:off x="4954588" y="2020888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60"/>
              <p:cNvSpPr>
                <a:spLocks noEditPoints="1"/>
              </p:cNvSpPr>
              <p:nvPr/>
            </p:nvSpPr>
            <p:spPr bwMode="auto">
              <a:xfrm>
                <a:off x="4833938" y="1905001"/>
                <a:ext cx="252413" cy="252413"/>
              </a:xfrm>
              <a:custGeom>
                <a:avLst/>
                <a:gdLst>
                  <a:gd name="T0" fmla="*/ 0 w 46"/>
                  <a:gd name="T1" fmla="*/ 23 h 46"/>
                  <a:gd name="T2" fmla="*/ 46 w 46"/>
                  <a:gd name="T3" fmla="*/ 23 h 46"/>
                  <a:gd name="T4" fmla="*/ 22 w 46"/>
                  <a:gd name="T5" fmla="*/ 5 h 46"/>
                  <a:gd name="T6" fmla="*/ 29 w 46"/>
                  <a:gd name="T7" fmla="*/ 16 h 46"/>
                  <a:gd name="T8" fmla="*/ 32 w 46"/>
                  <a:gd name="T9" fmla="*/ 24 h 46"/>
                  <a:gd name="T10" fmla="*/ 27 w 46"/>
                  <a:gd name="T11" fmla="*/ 17 h 46"/>
                  <a:gd name="T12" fmla="*/ 22 w 46"/>
                  <a:gd name="T13" fmla="*/ 5 h 46"/>
                  <a:gd name="T14" fmla="*/ 23 w 46"/>
                  <a:gd name="T15" fmla="*/ 13 h 46"/>
                  <a:gd name="T16" fmla="*/ 22 w 46"/>
                  <a:gd name="T17" fmla="*/ 10 h 46"/>
                  <a:gd name="T18" fmla="*/ 18 w 46"/>
                  <a:gd name="T19" fmla="*/ 14 h 46"/>
                  <a:gd name="T20" fmla="*/ 18 w 46"/>
                  <a:gd name="T21" fmla="*/ 14 h 46"/>
                  <a:gd name="T22" fmla="*/ 18 w 46"/>
                  <a:gd name="T23" fmla="*/ 13 h 46"/>
                  <a:gd name="T24" fmla="*/ 19 w 46"/>
                  <a:gd name="T25" fmla="*/ 13 h 46"/>
                  <a:gd name="T26" fmla="*/ 19 w 46"/>
                  <a:gd name="T27" fmla="*/ 12 h 46"/>
                  <a:gd name="T28" fmla="*/ 23 w 46"/>
                  <a:gd name="T29" fmla="*/ 15 h 46"/>
                  <a:gd name="T30" fmla="*/ 22 w 46"/>
                  <a:gd name="T31" fmla="*/ 15 h 46"/>
                  <a:gd name="T32" fmla="*/ 22 w 46"/>
                  <a:gd name="T33" fmla="*/ 16 h 46"/>
                  <a:gd name="T34" fmla="*/ 21 w 46"/>
                  <a:gd name="T35" fmla="*/ 17 h 46"/>
                  <a:gd name="T36" fmla="*/ 21 w 46"/>
                  <a:gd name="T37" fmla="*/ 17 h 46"/>
                  <a:gd name="T38" fmla="*/ 17 w 46"/>
                  <a:gd name="T39" fmla="*/ 14 h 46"/>
                  <a:gd name="T40" fmla="*/ 13 w 46"/>
                  <a:gd name="T41" fmla="*/ 21 h 46"/>
                  <a:gd name="T42" fmla="*/ 7 w 46"/>
                  <a:gd name="T43" fmla="*/ 27 h 46"/>
                  <a:gd name="T44" fmla="*/ 10 w 46"/>
                  <a:gd name="T45" fmla="*/ 34 h 46"/>
                  <a:gd name="T46" fmla="*/ 9 w 46"/>
                  <a:gd name="T47" fmla="*/ 33 h 46"/>
                  <a:gd name="T48" fmla="*/ 11 w 46"/>
                  <a:gd name="T49" fmla="*/ 31 h 46"/>
                  <a:gd name="T50" fmla="*/ 10 w 46"/>
                  <a:gd name="T51" fmla="*/ 34 h 46"/>
                  <a:gd name="T52" fmla="*/ 10 w 46"/>
                  <a:gd name="T53" fmla="*/ 29 h 46"/>
                  <a:gd name="T54" fmla="*/ 21 w 46"/>
                  <a:gd name="T55" fmla="*/ 18 h 46"/>
                  <a:gd name="T56" fmla="*/ 11 w 46"/>
                  <a:gd name="T57" fmla="*/ 30 h 46"/>
                  <a:gd name="T58" fmla="*/ 20 w 46"/>
                  <a:gd name="T59" fmla="*/ 21 h 46"/>
                  <a:gd name="T60" fmla="*/ 31 w 46"/>
                  <a:gd name="T61" fmla="*/ 27 h 46"/>
                  <a:gd name="T62" fmla="*/ 30 w 46"/>
                  <a:gd name="T63" fmla="*/ 25 h 46"/>
                  <a:gd name="T64" fmla="*/ 33 w 46"/>
                  <a:gd name="T65" fmla="*/ 23 h 46"/>
                  <a:gd name="T66" fmla="*/ 33 w 46"/>
                  <a:gd name="T67" fmla="*/ 29 h 46"/>
                  <a:gd name="T68" fmla="*/ 38 w 46"/>
                  <a:gd name="T69" fmla="*/ 36 h 46"/>
                  <a:gd name="T70" fmla="*/ 35 w 46"/>
                  <a:gd name="T71" fmla="*/ 28 h 46"/>
                  <a:gd name="T72" fmla="*/ 36 w 46"/>
                  <a:gd name="T73" fmla="*/ 27 h 46"/>
                  <a:gd name="T74" fmla="*/ 40 w 46"/>
                  <a:gd name="T75" fmla="*/ 21 h 46"/>
                  <a:gd name="T76" fmla="*/ 36 w 46"/>
                  <a:gd name="T77" fmla="*/ 2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1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1"/>
                      <a:pt x="36" y="0"/>
                      <a:pt x="23" y="0"/>
                    </a:cubicBezTo>
                    <a:close/>
                    <a:moveTo>
                      <a:pt x="22" y="5"/>
                    </a:moveTo>
                    <a:cubicBezTo>
                      <a:pt x="22" y="4"/>
                      <a:pt x="23" y="5"/>
                      <a:pt x="23" y="5"/>
                    </a:cubicBezTo>
                    <a:cubicBezTo>
                      <a:pt x="23" y="5"/>
                      <a:pt x="28" y="13"/>
                      <a:pt x="29" y="16"/>
                    </a:cubicBezTo>
                    <a:cubicBezTo>
                      <a:pt x="31" y="18"/>
                      <a:pt x="33" y="23"/>
                      <a:pt x="33" y="23"/>
                    </a:cubicBezTo>
                    <a:cubicBezTo>
                      <a:pt x="33" y="23"/>
                      <a:pt x="32" y="23"/>
                      <a:pt x="32" y="24"/>
                    </a:cubicBezTo>
                    <a:cubicBezTo>
                      <a:pt x="31" y="24"/>
                      <a:pt x="30" y="24"/>
                      <a:pt x="30" y="24"/>
                    </a:cubicBezTo>
                    <a:cubicBezTo>
                      <a:pt x="30" y="24"/>
                      <a:pt x="27" y="19"/>
                      <a:pt x="27" y="17"/>
                    </a:cubicBezTo>
                    <a:cubicBezTo>
                      <a:pt x="26" y="16"/>
                      <a:pt x="21" y="5"/>
                      <a:pt x="21" y="5"/>
                    </a:cubicBezTo>
                    <a:cubicBezTo>
                      <a:pt x="21" y="5"/>
                      <a:pt x="21" y="5"/>
                      <a:pt x="22" y="5"/>
                    </a:cubicBezTo>
                    <a:close/>
                    <a:moveTo>
                      <a:pt x="22" y="10"/>
                    </a:moveTo>
                    <a:cubicBezTo>
                      <a:pt x="24" y="12"/>
                      <a:pt x="23" y="13"/>
                      <a:pt x="23" y="13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1" y="9"/>
                      <a:pt x="22" y="10"/>
                    </a:cubicBezTo>
                    <a:close/>
                    <a:moveTo>
                      <a:pt x="17" y="14"/>
                    </a:move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1" y="16"/>
                      <a:pt x="21" y="16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7" y="15"/>
                      <a:pt x="17" y="15"/>
                      <a:pt x="17" y="15"/>
                    </a:cubicBezTo>
                    <a:lnTo>
                      <a:pt x="17" y="14"/>
                    </a:lnTo>
                    <a:close/>
                    <a:moveTo>
                      <a:pt x="7" y="21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7" y="27"/>
                      <a:pt x="7" y="27"/>
                      <a:pt x="7" y="27"/>
                    </a:cubicBezTo>
                    <a:lnTo>
                      <a:pt x="7" y="21"/>
                    </a:lnTo>
                    <a:close/>
                    <a:moveTo>
                      <a:pt x="10" y="34"/>
                    </a:moveTo>
                    <a:cubicBezTo>
                      <a:pt x="9" y="34"/>
                      <a:pt x="8" y="36"/>
                      <a:pt x="8" y="36"/>
                    </a:cubicBezTo>
                    <a:cubicBezTo>
                      <a:pt x="8" y="36"/>
                      <a:pt x="9" y="34"/>
                      <a:pt x="9" y="33"/>
                    </a:cubicBezTo>
                    <a:cubicBezTo>
                      <a:pt x="9" y="32"/>
                      <a:pt x="9" y="30"/>
                      <a:pt x="9" y="30"/>
                    </a:cubicBezTo>
                    <a:cubicBezTo>
                      <a:pt x="9" y="30"/>
                      <a:pt x="10" y="31"/>
                      <a:pt x="11" y="31"/>
                    </a:cubicBezTo>
                    <a:cubicBezTo>
                      <a:pt x="12" y="32"/>
                      <a:pt x="13" y="32"/>
                      <a:pt x="13" y="32"/>
                    </a:cubicBezTo>
                    <a:cubicBezTo>
                      <a:pt x="13" y="32"/>
                      <a:pt x="11" y="33"/>
                      <a:pt x="10" y="34"/>
                    </a:cubicBezTo>
                    <a:close/>
                    <a:moveTo>
                      <a:pt x="11" y="30"/>
                    </a:moveTo>
                    <a:cubicBezTo>
                      <a:pt x="10" y="30"/>
                      <a:pt x="10" y="29"/>
                      <a:pt x="10" y="29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2" y="31"/>
                      <a:pt x="11" y="30"/>
                    </a:cubicBezTo>
                    <a:close/>
                    <a:moveTo>
                      <a:pt x="16" y="27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31" y="27"/>
                      <a:pt x="31" y="27"/>
                      <a:pt x="31" y="27"/>
                    </a:cubicBezTo>
                    <a:lnTo>
                      <a:pt x="16" y="27"/>
                    </a:lnTo>
                    <a:close/>
                    <a:moveTo>
                      <a:pt x="30" y="25"/>
                    </a:moveTo>
                    <a:cubicBezTo>
                      <a:pt x="30" y="25"/>
                      <a:pt x="31" y="24"/>
                      <a:pt x="32" y="24"/>
                    </a:cubicBezTo>
                    <a:cubicBezTo>
                      <a:pt x="32" y="24"/>
                      <a:pt x="33" y="23"/>
                      <a:pt x="33" y="23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3" y="29"/>
                      <a:pt x="33" y="29"/>
                      <a:pt x="33" y="29"/>
                    </a:cubicBezTo>
                    <a:lnTo>
                      <a:pt x="30" y="25"/>
                    </a:lnTo>
                    <a:close/>
                    <a:moveTo>
                      <a:pt x="38" y="36"/>
                    </a:moveTo>
                    <a:cubicBezTo>
                      <a:pt x="35" y="37"/>
                      <a:pt x="33" y="29"/>
                      <a:pt x="33" y="29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41" y="34"/>
                      <a:pt x="38" y="36"/>
                    </a:cubicBezTo>
                    <a:close/>
                    <a:moveTo>
                      <a:pt x="36" y="27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7"/>
                      <a:pt x="40" y="27"/>
                      <a:pt x="40" y="27"/>
                    </a:cubicBezTo>
                    <a:lnTo>
                      <a:pt x="36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Rectangle 61"/>
              <p:cNvSpPr>
                <a:spLocks noChangeArrowheads="1"/>
              </p:cNvSpPr>
              <p:nvPr/>
            </p:nvSpPr>
            <p:spPr bwMode="auto">
              <a:xfrm>
                <a:off x="5041901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Rectangle 62"/>
              <p:cNvSpPr>
                <a:spLocks noChangeArrowheads="1"/>
              </p:cNvSpPr>
              <p:nvPr/>
            </p:nvSpPr>
            <p:spPr bwMode="auto">
              <a:xfrm>
                <a:off x="5026026" y="2020888"/>
                <a:ext cx="4763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Rectangle 63"/>
              <p:cNvSpPr>
                <a:spLocks noChangeArrowheads="1"/>
              </p:cNvSpPr>
              <p:nvPr/>
            </p:nvSpPr>
            <p:spPr bwMode="auto">
              <a:xfrm>
                <a:off x="5037138" y="2020888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Rectangle 64"/>
              <p:cNvSpPr>
                <a:spLocks noChangeArrowheads="1"/>
              </p:cNvSpPr>
              <p:nvPr/>
            </p:nvSpPr>
            <p:spPr bwMode="auto">
              <a:xfrm>
                <a:off x="5019676" y="2020888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5" name="Rectangle 77"/>
            <p:cNvSpPr>
              <a:spLocks noChangeArrowheads="1"/>
            </p:cNvSpPr>
            <p:nvPr/>
          </p:nvSpPr>
          <p:spPr bwMode="auto">
            <a:xfrm>
              <a:off x="3883026" y="2103438"/>
              <a:ext cx="158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78"/>
            <p:cNvSpPr>
              <a:spLocks noChangeArrowheads="1"/>
            </p:cNvSpPr>
            <p:nvPr/>
          </p:nvSpPr>
          <p:spPr bwMode="auto">
            <a:xfrm>
              <a:off x="3954463" y="2103438"/>
              <a:ext cx="4763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79"/>
            <p:cNvSpPr>
              <a:spLocks noChangeArrowheads="1"/>
            </p:cNvSpPr>
            <p:nvPr/>
          </p:nvSpPr>
          <p:spPr bwMode="auto">
            <a:xfrm>
              <a:off x="3963988" y="2103438"/>
              <a:ext cx="158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80"/>
            <p:cNvSpPr>
              <a:spLocks noChangeArrowheads="1"/>
            </p:cNvSpPr>
            <p:nvPr/>
          </p:nvSpPr>
          <p:spPr bwMode="auto">
            <a:xfrm>
              <a:off x="3948113" y="2103438"/>
              <a:ext cx="158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81"/>
            <p:cNvSpPr>
              <a:spLocks noChangeArrowheads="1"/>
            </p:cNvSpPr>
            <p:nvPr/>
          </p:nvSpPr>
          <p:spPr bwMode="auto">
            <a:xfrm>
              <a:off x="3932238" y="2103438"/>
              <a:ext cx="4763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82"/>
            <p:cNvSpPr>
              <a:spLocks noChangeArrowheads="1"/>
            </p:cNvSpPr>
            <p:nvPr/>
          </p:nvSpPr>
          <p:spPr bwMode="auto">
            <a:xfrm>
              <a:off x="3865563" y="2103438"/>
              <a:ext cx="158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83"/>
            <p:cNvSpPr>
              <a:spLocks noChangeArrowheads="1"/>
            </p:cNvSpPr>
            <p:nvPr/>
          </p:nvSpPr>
          <p:spPr bwMode="auto">
            <a:xfrm>
              <a:off x="3871913" y="2103438"/>
              <a:ext cx="4763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84"/>
            <p:cNvSpPr>
              <a:spLocks noChangeArrowheads="1"/>
            </p:cNvSpPr>
            <p:nvPr/>
          </p:nvSpPr>
          <p:spPr bwMode="auto">
            <a:xfrm>
              <a:off x="3937001" y="2103438"/>
              <a:ext cx="6350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86"/>
            <p:cNvSpPr>
              <a:spLocks noChangeArrowheads="1"/>
            </p:cNvSpPr>
            <p:nvPr/>
          </p:nvSpPr>
          <p:spPr bwMode="auto">
            <a:xfrm>
              <a:off x="4030663" y="2103438"/>
              <a:ext cx="158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87"/>
            <p:cNvSpPr>
              <a:spLocks noChangeArrowheads="1"/>
            </p:cNvSpPr>
            <p:nvPr/>
          </p:nvSpPr>
          <p:spPr bwMode="auto">
            <a:xfrm>
              <a:off x="4013201" y="2103438"/>
              <a:ext cx="158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88"/>
            <p:cNvSpPr>
              <a:spLocks noChangeArrowheads="1"/>
            </p:cNvSpPr>
            <p:nvPr/>
          </p:nvSpPr>
          <p:spPr bwMode="auto">
            <a:xfrm>
              <a:off x="4024313" y="2103438"/>
              <a:ext cx="158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89"/>
            <p:cNvSpPr>
              <a:spLocks noChangeArrowheads="1"/>
            </p:cNvSpPr>
            <p:nvPr/>
          </p:nvSpPr>
          <p:spPr bwMode="auto">
            <a:xfrm>
              <a:off x="4008438" y="2103438"/>
              <a:ext cx="158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7" name="Group 256"/>
            <p:cNvGrpSpPr/>
            <p:nvPr/>
          </p:nvGrpSpPr>
          <p:grpSpPr>
            <a:xfrm>
              <a:off x="4456113" y="1866901"/>
              <a:ext cx="219076" cy="285750"/>
              <a:chOff x="4456113" y="1866901"/>
              <a:chExt cx="219076" cy="285750"/>
            </a:xfrm>
            <a:grpFill/>
          </p:grpSpPr>
          <p:sp>
            <p:nvSpPr>
              <p:cNvPr id="275" name="Freeform 90"/>
              <p:cNvSpPr>
                <a:spLocks/>
              </p:cNvSpPr>
              <p:nvPr/>
            </p:nvSpPr>
            <p:spPr bwMode="auto">
              <a:xfrm>
                <a:off x="4652963" y="2074863"/>
                <a:ext cx="11113" cy="39688"/>
              </a:xfrm>
              <a:custGeom>
                <a:avLst/>
                <a:gdLst>
                  <a:gd name="T0" fmla="*/ 0 w 7"/>
                  <a:gd name="T1" fmla="*/ 7 h 25"/>
                  <a:gd name="T2" fmla="*/ 0 w 7"/>
                  <a:gd name="T3" fmla="*/ 18 h 25"/>
                  <a:gd name="T4" fmla="*/ 0 w 7"/>
                  <a:gd name="T5" fmla="*/ 25 h 25"/>
                  <a:gd name="T6" fmla="*/ 7 w 7"/>
                  <a:gd name="T7" fmla="*/ 25 h 25"/>
                  <a:gd name="T8" fmla="*/ 7 w 7"/>
                  <a:gd name="T9" fmla="*/ 18 h 25"/>
                  <a:gd name="T10" fmla="*/ 7 w 7"/>
                  <a:gd name="T11" fmla="*/ 7 h 25"/>
                  <a:gd name="T12" fmla="*/ 7 w 7"/>
                  <a:gd name="T13" fmla="*/ 0 h 25"/>
                  <a:gd name="T14" fmla="*/ 0 w 7"/>
                  <a:gd name="T15" fmla="*/ 0 h 25"/>
                  <a:gd name="T16" fmla="*/ 0 w 7"/>
                  <a:gd name="T17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5">
                    <a:moveTo>
                      <a:pt x="0" y="7"/>
                    </a:moveTo>
                    <a:lnTo>
                      <a:pt x="0" y="18"/>
                    </a:lnTo>
                    <a:lnTo>
                      <a:pt x="0" y="25"/>
                    </a:lnTo>
                    <a:lnTo>
                      <a:pt x="7" y="25"/>
                    </a:lnTo>
                    <a:lnTo>
                      <a:pt x="7" y="18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91"/>
              <p:cNvSpPr>
                <a:spLocks/>
              </p:cNvSpPr>
              <p:nvPr/>
            </p:nvSpPr>
            <p:spPr bwMode="auto">
              <a:xfrm>
                <a:off x="4522788" y="2114551"/>
                <a:ext cx="130175" cy="38100"/>
              </a:xfrm>
              <a:custGeom>
                <a:avLst/>
                <a:gdLst>
                  <a:gd name="T0" fmla="*/ 72 w 82"/>
                  <a:gd name="T1" fmla="*/ 7 h 24"/>
                  <a:gd name="T2" fmla="*/ 72 w 82"/>
                  <a:gd name="T3" fmla="*/ 17 h 24"/>
                  <a:gd name="T4" fmla="*/ 65 w 82"/>
                  <a:gd name="T5" fmla="*/ 17 h 24"/>
                  <a:gd name="T6" fmla="*/ 65 w 82"/>
                  <a:gd name="T7" fmla="*/ 17 h 24"/>
                  <a:gd name="T8" fmla="*/ 55 w 82"/>
                  <a:gd name="T9" fmla="*/ 17 h 24"/>
                  <a:gd name="T10" fmla="*/ 48 w 82"/>
                  <a:gd name="T11" fmla="*/ 17 h 24"/>
                  <a:gd name="T12" fmla="*/ 41 w 82"/>
                  <a:gd name="T13" fmla="*/ 17 h 24"/>
                  <a:gd name="T14" fmla="*/ 31 w 82"/>
                  <a:gd name="T15" fmla="*/ 17 h 24"/>
                  <a:gd name="T16" fmla="*/ 24 w 82"/>
                  <a:gd name="T17" fmla="*/ 17 h 24"/>
                  <a:gd name="T18" fmla="*/ 17 w 82"/>
                  <a:gd name="T19" fmla="*/ 17 h 24"/>
                  <a:gd name="T20" fmla="*/ 7 w 82"/>
                  <a:gd name="T21" fmla="*/ 17 h 24"/>
                  <a:gd name="T22" fmla="*/ 7 w 82"/>
                  <a:gd name="T23" fmla="*/ 7 h 24"/>
                  <a:gd name="T24" fmla="*/ 7 w 82"/>
                  <a:gd name="T25" fmla="*/ 0 h 24"/>
                  <a:gd name="T26" fmla="*/ 0 w 82"/>
                  <a:gd name="T27" fmla="*/ 0 h 24"/>
                  <a:gd name="T28" fmla="*/ 0 w 82"/>
                  <a:gd name="T29" fmla="*/ 7 h 24"/>
                  <a:gd name="T30" fmla="*/ 0 w 82"/>
                  <a:gd name="T31" fmla="*/ 17 h 24"/>
                  <a:gd name="T32" fmla="*/ 0 w 82"/>
                  <a:gd name="T33" fmla="*/ 24 h 24"/>
                  <a:gd name="T34" fmla="*/ 7 w 82"/>
                  <a:gd name="T35" fmla="*/ 24 h 24"/>
                  <a:gd name="T36" fmla="*/ 17 w 82"/>
                  <a:gd name="T37" fmla="*/ 24 h 24"/>
                  <a:gd name="T38" fmla="*/ 24 w 82"/>
                  <a:gd name="T39" fmla="*/ 24 h 24"/>
                  <a:gd name="T40" fmla="*/ 31 w 82"/>
                  <a:gd name="T41" fmla="*/ 24 h 24"/>
                  <a:gd name="T42" fmla="*/ 41 w 82"/>
                  <a:gd name="T43" fmla="*/ 24 h 24"/>
                  <a:gd name="T44" fmla="*/ 48 w 82"/>
                  <a:gd name="T45" fmla="*/ 24 h 24"/>
                  <a:gd name="T46" fmla="*/ 55 w 82"/>
                  <a:gd name="T47" fmla="*/ 24 h 24"/>
                  <a:gd name="T48" fmla="*/ 65 w 82"/>
                  <a:gd name="T49" fmla="*/ 24 h 24"/>
                  <a:gd name="T50" fmla="*/ 72 w 82"/>
                  <a:gd name="T51" fmla="*/ 24 h 24"/>
                  <a:gd name="T52" fmla="*/ 82 w 82"/>
                  <a:gd name="T53" fmla="*/ 24 h 24"/>
                  <a:gd name="T54" fmla="*/ 82 w 82"/>
                  <a:gd name="T55" fmla="*/ 17 h 24"/>
                  <a:gd name="T56" fmla="*/ 82 w 82"/>
                  <a:gd name="T57" fmla="*/ 7 h 24"/>
                  <a:gd name="T58" fmla="*/ 82 w 82"/>
                  <a:gd name="T59" fmla="*/ 0 h 24"/>
                  <a:gd name="T60" fmla="*/ 72 w 82"/>
                  <a:gd name="T61" fmla="*/ 0 h 24"/>
                  <a:gd name="T62" fmla="*/ 72 w 82"/>
                  <a:gd name="T63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" h="24">
                    <a:moveTo>
                      <a:pt x="72" y="7"/>
                    </a:moveTo>
                    <a:lnTo>
                      <a:pt x="72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55" y="17"/>
                    </a:lnTo>
                    <a:lnTo>
                      <a:pt x="48" y="17"/>
                    </a:lnTo>
                    <a:lnTo>
                      <a:pt x="41" y="17"/>
                    </a:lnTo>
                    <a:lnTo>
                      <a:pt x="31" y="17"/>
                    </a:lnTo>
                    <a:lnTo>
                      <a:pt x="24" y="17"/>
                    </a:lnTo>
                    <a:lnTo>
                      <a:pt x="17" y="17"/>
                    </a:lnTo>
                    <a:lnTo>
                      <a:pt x="7" y="1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7" y="24"/>
                    </a:lnTo>
                    <a:lnTo>
                      <a:pt x="17" y="24"/>
                    </a:lnTo>
                    <a:lnTo>
                      <a:pt x="24" y="24"/>
                    </a:lnTo>
                    <a:lnTo>
                      <a:pt x="31" y="24"/>
                    </a:lnTo>
                    <a:lnTo>
                      <a:pt x="41" y="24"/>
                    </a:lnTo>
                    <a:lnTo>
                      <a:pt x="48" y="24"/>
                    </a:lnTo>
                    <a:lnTo>
                      <a:pt x="55" y="24"/>
                    </a:lnTo>
                    <a:lnTo>
                      <a:pt x="65" y="24"/>
                    </a:lnTo>
                    <a:lnTo>
                      <a:pt x="72" y="24"/>
                    </a:lnTo>
                    <a:lnTo>
                      <a:pt x="82" y="24"/>
                    </a:lnTo>
                    <a:lnTo>
                      <a:pt x="82" y="17"/>
                    </a:lnTo>
                    <a:lnTo>
                      <a:pt x="82" y="7"/>
                    </a:lnTo>
                    <a:lnTo>
                      <a:pt x="82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92"/>
              <p:cNvSpPr>
                <a:spLocks/>
              </p:cNvSpPr>
              <p:nvPr/>
            </p:nvSpPr>
            <p:spPr bwMode="auto">
              <a:xfrm>
                <a:off x="4495801" y="1878013"/>
                <a:ext cx="26988" cy="158750"/>
              </a:xfrm>
              <a:custGeom>
                <a:avLst/>
                <a:gdLst>
                  <a:gd name="T0" fmla="*/ 6 w 17"/>
                  <a:gd name="T1" fmla="*/ 83 h 100"/>
                  <a:gd name="T2" fmla="*/ 6 w 17"/>
                  <a:gd name="T3" fmla="*/ 90 h 100"/>
                  <a:gd name="T4" fmla="*/ 6 w 17"/>
                  <a:gd name="T5" fmla="*/ 100 h 100"/>
                  <a:gd name="T6" fmla="*/ 17 w 17"/>
                  <a:gd name="T7" fmla="*/ 100 h 100"/>
                  <a:gd name="T8" fmla="*/ 17 w 17"/>
                  <a:gd name="T9" fmla="*/ 90 h 100"/>
                  <a:gd name="T10" fmla="*/ 17 w 17"/>
                  <a:gd name="T11" fmla="*/ 83 h 100"/>
                  <a:gd name="T12" fmla="*/ 17 w 17"/>
                  <a:gd name="T13" fmla="*/ 76 h 100"/>
                  <a:gd name="T14" fmla="*/ 17 w 17"/>
                  <a:gd name="T15" fmla="*/ 66 h 100"/>
                  <a:gd name="T16" fmla="*/ 17 w 17"/>
                  <a:gd name="T17" fmla="*/ 59 h 100"/>
                  <a:gd name="T18" fmla="*/ 17 w 17"/>
                  <a:gd name="T19" fmla="*/ 48 h 100"/>
                  <a:gd name="T20" fmla="*/ 17 w 17"/>
                  <a:gd name="T21" fmla="*/ 42 h 100"/>
                  <a:gd name="T22" fmla="*/ 17 w 17"/>
                  <a:gd name="T23" fmla="*/ 35 h 100"/>
                  <a:gd name="T24" fmla="*/ 17 w 17"/>
                  <a:gd name="T25" fmla="*/ 24 h 100"/>
                  <a:gd name="T26" fmla="*/ 17 w 17"/>
                  <a:gd name="T27" fmla="*/ 17 h 100"/>
                  <a:gd name="T28" fmla="*/ 17 w 17"/>
                  <a:gd name="T29" fmla="*/ 11 h 100"/>
                  <a:gd name="T30" fmla="*/ 17 w 17"/>
                  <a:gd name="T31" fmla="*/ 0 h 100"/>
                  <a:gd name="T32" fmla="*/ 6 w 17"/>
                  <a:gd name="T33" fmla="*/ 0 h 100"/>
                  <a:gd name="T34" fmla="*/ 6 w 17"/>
                  <a:gd name="T35" fmla="*/ 11 h 100"/>
                  <a:gd name="T36" fmla="*/ 6 w 17"/>
                  <a:gd name="T37" fmla="*/ 17 h 100"/>
                  <a:gd name="T38" fmla="*/ 6 w 17"/>
                  <a:gd name="T39" fmla="*/ 24 h 100"/>
                  <a:gd name="T40" fmla="*/ 6 w 17"/>
                  <a:gd name="T41" fmla="*/ 35 h 100"/>
                  <a:gd name="T42" fmla="*/ 6 w 17"/>
                  <a:gd name="T43" fmla="*/ 42 h 100"/>
                  <a:gd name="T44" fmla="*/ 6 w 17"/>
                  <a:gd name="T45" fmla="*/ 48 h 100"/>
                  <a:gd name="T46" fmla="*/ 6 w 17"/>
                  <a:gd name="T47" fmla="*/ 59 h 100"/>
                  <a:gd name="T48" fmla="*/ 6 w 17"/>
                  <a:gd name="T49" fmla="*/ 66 h 100"/>
                  <a:gd name="T50" fmla="*/ 6 w 17"/>
                  <a:gd name="T51" fmla="*/ 76 h 100"/>
                  <a:gd name="T52" fmla="*/ 0 w 17"/>
                  <a:gd name="T53" fmla="*/ 76 h 100"/>
                  <a:gd name="T54" fmla="*/ 0 w 17"/>
                  <a:gd name="T55" fmla="*/ 83 h 100"/>
                  <a:gd name="T56" fmla="*/ 6 w 17"/>
                  <a:gd name="T57" fmla="*/ 8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" h="100">
                    <a:moveTo>
                      <a:pt x="6" y="83"/>
                    </a:moveTo>
                    <a:lnTo>
                      <a:pt x="6" y="90"/>
                    </a:lnTo>
                    <a:lnTo>
                      <a:pt x="6" y="100"/>
                    </a:lnTo>
                    <a:lnTo>
                      <a:pt x="17" y="100"/>
                    </a:lnTo>
                    <a:lnTo>
                      <a:pt x="17" y="90"/>
                    </a:lnTo>
                    <a:lnTo>
                      <a:pt x="17" y="83"/>
                    </a:lnTo>
                    <a:lnTo>
                      <a:pt x="17" y="76"/>
                    </a:lnTo>
                    <a:lnTo>
                      <a:pt x="17" y="66"/>
                    </a:lnTo>
                    <a:lnTo>
                      <a:pt x="17" y="59"/>
                    </a:lnTo>
                    <a:lnTo>
                      <a:pt x="17" y="48"/>
                    </a:lnTo>
                    <a:lnTo>
                      <a:pt x="17" y="42"/>
                    </a:lnTo>
                    <a:lnTo>
                      <a:pt x="17" y="35"/>
                    </a:lnTo>
                    <a:lnTo>
                      <a:pt x="17" y="24"/>
                    </a:lnTo>
                    <a:lnTo>
                      <a:pt x="17" y="17"/>
                    </a:lnTo>
                    <a:lnTo>
                      <a:pt x="17" y="11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6" y="11"/>
                    </a:lnTo>
                    <a:lnTo>
                      <a:pt x="6" y="17"/>
                    </a:lnTo>
                    <a:lnTo>
                      <a:pt x="6" y="24"/>
                    </a:lnTo>
                    <a:lnTo>
                      <a:pt x="6" y="35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6" y="59"/>
                    </a:lnTo>
                    <a:lnTo>
                      <a:pt x="6" y="66"/>
                    </a:lnTo>
                    <a:lnTo>
                      <a:pt x="6" y="76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6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93"/>
              <p:cNvSpPr>
                <a:spLocks/>
              </p:cNvSpPr>
              <p:nvPr/>
            </p:nvSpPr>
            <p:spPr bwMode="auto">
              <a:xfrm>
                <a:off x="4522788" y="1866901"/>
                <a:ext cx="26988" cy="11113"/>
              </a:xfrm>
              <a:custGeom>
                <a:avLst/>
                <a:gdLst>
                  <a:gd name="T0" fmla="*/ 17 w 17"/>
                  <a:gd name="T1" fmla="*/ 7 h 7"/>
                  <a:gd name="T2" fmla="*/ 17 w 17"/>
                  <a:gd name="T3" fmla="*/ 0 h 7"/>
                  <a:gd name="T4" fmla="*/ 7 w 17"/>
                  <a:gd name="T5" fmla="*/ 0 h 7"/>
                  <a:gd name="T6" fmla="*/ 0 w 17"/>
                  <a:gd name="T7" fmla="*/ 0 h 7"/>
                  <a:gd name="T8" fmla="*/ 0 w 17"/>
                  <a:gd name="T9" fmla="*/ 7 h 7"/>
                  <a:gd name="T10" fmla="*/ 7 w 17"/>
                  <a:gd name="T11" fmla="*/ 7 h 7"/>
                  <a:gd name="T12" fmla="*/ 17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17" y="7"/>
                    </a:moveTo>
                    <a:lnTo>
                      <a:pt x="1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1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94"/>
              <p:cNvSpPr>
                <a:spLocks/>
              </p:cNvSpPr>
              <p:nvPr/>
            </p:nvSpPr>
            <p:spPr bwMode="auto">
              <a:xfrm>
                <a:off x="4549776" y="1878013"/>
                <a:ext cx="38100" cy="120650"/>
              </a:xfrm>
              <a:custGeom>
                <a:avLst/>
                <a:gdLst>
                  <a:gd name="T0" fmla="*/ 0 w 24"/>
                  <a:gd name="T1" fmla="*/ 76 h 76"/>
                  <a:gd name="T2" fmla="*/ 7 w 24"/>
                  <a:gd name="T3" fmla="*/ 76 h 76"/>
                  <a:gd name="T4" fmla="*/ 7 w 24"/>
                  <a:gd name="T5" fmla="*/ 66 h 76"/>
                  <a:gd name="T6" fmla="*/ 7 w 24"/>
                  <a:gd name="T7" fmla="*/ 59 h 76"/>
                  <a:gd name="T8" fmla="*/ 7 w 24"/>
                  <a:gd name="T9" fmla="*/ 48 h 76"/>
                  <a:gd name="T10" fmla="*/ 7 w 24"/>
                  <a:gd name="T11" fmla="*/ 42 h 76"/>
                  <a:gd name="T12" fmla="*/ 14 w 24"/>
                  <a:gd name="T13" fmla="*/ 42 h 76"/>
                  <a:gd name="T14" fmla="*/ 24 w 24"/>
                  <a:gd name="T15" fmla="*/ 42 h 76"/>
                  <a:gd name="T16" fmla="*/ 24 w 24"/>
                  <a:gd name="T17" fmla="*/ 35 h 76"/>
                  <a:gd name="T18" fmla="*/ 14 w 24"/>
                  <a:gd name="T19" fmla="*/ 35 h 76"/>
                  <a:gd name="T20" fmla="*/ 7 w 24"/>
                  <a:gd name="T21" fmla="*/ 35 h 76"/>
                  <a:gd name="T22" fmla="*/ 7 w 24"/>
                  <a:gd name="T23" fmla="*/ 24 h 76"/>
                  <a:gd name="T24" fmla="*/ 7 w 24"/>
                  <a:gd name="T25" fmla="*/ 17 h 76"/>
                  <a:gd name="T26" fmla="*/ 7 w 24"/>
                  <a:gd name="T27" fmla="*/ 11 h 76"/>
                  <a:gd name="T28" fmla="*/ 7 w 24"/>
                  <a:gd name="T29" fmla="*/ 0 h 76"/>
                  <a:gd name="T30" fmla="*/ 0 w 24"/>
                  <a:gd name="T31" fmla="*/ 0 h 76"/>
                  <a:gd name="T32" fmla="*/ 0 w 24"/>
                  <a:gd name="T3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76">
                    <a:moveTo>
                      <a:pt x="0" y="76"/>
                    </a:moveTo>
                    <a:lnTo>
                      <a:pt x="7" y="76"/>
                    </a:lnTo>
                    <a:lnTo>
                      <a:pt x="7" y="66"/>
                    </a:lnTo>
                    <a:lnTo>
                      <a:pt x="7" y="59"/>
                    </a:lnTo>
                    <a:lnTo>
                      <a:pt x="7" y="48"/>
                    </a:lnTo>
                    <a:lnTo>
                      <a:pt x="7" y="42"/>
                    </a:lnTo>
                    <a:lnTo>
                      <a:pt x="14" y="42"/>
                    </a:lnTo>
                    <a:lnTo>
                      <a:pt x="24" y="42"/>
                    </a:lnTo>
                    <a:lnTo>
                      <a:pt x="24" y="35"/>
                    </a:lnTo>
                    <a:lnTo>
                      <a:pt x="14" y="35"/>
                    </a:lnTo>
                    <a:lnTo>
                      <a:pt x="7" y="35"/>
                    </a:lnTo>
                    <a:lnTo>
                      <a:pt x="7" y="24"/>
                    </a:lnTo>
                    <a:lnTo>
                      <a:pt x="7" y="17"/>
                    </a:lnTo>
                    <a:lnTo>
                      <a:pt x="7" y="1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95"/>
              <p:cNvSpPr>
                <a:spLocks/>
              </p:cNvSpPr>
              <p:nvPr/>
            </p:nvSpPr>
            <p:spPr bwMode="auto">
              <a:xfrm>
                <a:off x="4456113" y="1982788"/>
                <a:ext cx="39688" cy="38100"/>
              </a:xfrm>
              <a:custGeom>
                <a:avLst/>
                <a:gdLst>
                  <a:gd name="T0" fmla="*/ 7 w 25"/>
                  <a:gd name="T1" fmla="*/ 10 h 24"/>
                  <a:gd name="T2" fmla="*/ 18 w 25"/>
                  <a:gd name="T3" fmla="*/ 10 h 24"/>
                  <a:gd name="T4" fmla="*/ 25 w 25"/>
                  <a:gd name="T5" fmla="*/ 10 h 24"/>
                  <a:gd name="T6" fmla="*/ 25 w 25"/>
                  <a:gd name="T7" fmla="*/ 0 h 24"/>
                  <a:gd name="T8" fmla="*/ 18 w 25"/>
                  <a:gd name="T9" fmla="*/ 0 h 24"/>
                  <a:gd name="T10" fmla="*/ 7 w 25"/>
                  <a:gd name="T11" fmla="*/ 0 h 24"/>
                  <a:gd name="T12" fmla="*/ 0 w 25"/>
                  <a:gd name="T13" fmla="*/ 0 h 24"/>
                  <a:gd name="T14" fmla="*/ 0 w 25"/>
                  <a:gd name="T15" fmla="*/ 10 h 24"/>
                  <a:gd name="T16" fmla="*/ 0 w 25"/>
                  <a:gd name="T17" fmla="*/ 17 h 24"/>
                  <a:gd name="T18" fmla="*/ 0 w 25"/>
                  <a:gd name="T19" fmla="*/ 24 h 24"/>
                  <a:gd name="T20" fmla="*/ 7 w 25"/>
                  <a:gd name="T21" fmla="*/ 24 h 24"/>
                  <a:gd name="T22" fmla="*/ 7 w 25"/>
                  <a:gd name="T23" fmla="*/ 17 h 24"/>
                  <a:gd name="T24" fmla="*/ 7 w 25"/>
                  <a:gd name="T25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7" y="10"/>
                    </a:moveTo>
                    <a:lnTo>
                      <a:pt x="18" y="10"/>
                    </a:lnTo>
                    <a:lnTo>
                      <a:pt x="25" y="1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7" y="24"/>
                    </a:lnTo>
                    <a:lnTo>
                      <a:pt x="7" y="17"/>
                    </a:lnTo>
                    <a:lnTo>
                      <a:pt x="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Rectangle 96"/>
              <p:cNvSpPr>
                <a:spLocks noChangeArrowheads="1"/>
              </p:cNvSpPr>
              <p:nvPr/>
            </p:nvSpPr>
            <p:spPr bwMode="auto">
              <a:xfrm>
                <a:off x="4467226" y="2020888"/>
                <a:ext cx="17463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Rectangle 97"/>
              <p:cNvSpPr>
                <a:spLocks noChangeArrowheads="1"/>
              </p:cNvSpPr>
              <p:nvPr/>
            </p:nvSpPr>
            <p:spPr bwMode="auto">
              <a:xfrm>
                <a:off x="4652963" y="1971676"/>
                <a:ext cx="11113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98"/>
              <p:cNvSpPr>
                <a:spLocks/>
              </p:cNvSpPr>
              <p:nvPr/>
            </p:nvSpPr>
            <p:spPr bwMode="auto">
              <a:xfrm>
                <a:off x="4664076" y="1982788"/>
                <a:ext cx="11113" cy="92075"/>
              </a:xfrm>
              <a:custGeom>
                <a:avLst/>
                <a:gdLst>
                  <a:gd name="T0" fmla="*/ 0 w 7"/>
                  <a:gd name="T1" fmla="*/ 0 h 58"/>
                  <a:gd name="T2" fmla="*/ 0 w 7"/>
                  <a:gd name="T3" fmla="*/ 10 h 58"/>
                  <a:gd name="T4" fmla="*/ 0 w 7"/>
                  <a:gd name="T5" fmla="*/ 17 h 58"/>
                  <a:gd name="T6" fmla="*/ 0 w 7"/>
                  <a:gd name="T7" fmla="*/ 24 h 58"/>
                  <a:gd name="T8" fmla="*/ 0 w 7"/>
                  <a:gd name="T9" fmla="*/ 34 h 58"/>
                  <a:gd name="T10" fmla="*/ 0 w 7"/>
                  <a:gd name="T11" fmla="*/ 41 h 58"/>
                  <a:gd name="T12" fmla="*/ 0 w 7"/>
                  <a:gd name="T13" fmla="*/ 48 h 58"/>
                  <a:gd name="T14" fmla="*/ 0 w 7"/>
                  <a:gd name="T15" fmla="*/ 58 h 58"/>
                  <a:gd name="T16" fmla="*/ 7 w 7"/>
                  <a:gd name="T17" fmla="*/ 58 h 58"/>
                  <a:gd name="T18" fmla="*/ 7 w 7"/>
                  <a:gd name="T19" fmla="*/ 48 h 58"/>
                  <a:gd name="T20" fmla="*/ 7 w 7"/>
                  <a:gd name="T21" fmla="*/ 41 h 58"/>
                  <a:gd name="T22" fmla="*/ 7 w 7"/>
                  <a:gd name="T23" fmla="*/ 34 h 58"/>
                  <a:gd name="T24" fmla="*/ 7 w 7"/>
                  <a:gd name="T25" fmla="*/ 24 h 58"/>
                  <a:gd name="T26" fmla="*/ 7 w 7"/>
                  <a:gd name="T27" fmla="*/ 17 h 58"/>
                  <a:gd name="T28" fmla="*/ 7 w 7"/>
                  <a:gd name="T29" fmla="*/ 10 h 58"/>
                  <a:gd name="T30" fmla="*/ 7 w 7"/>
                  <a:gd name="T31" fmla="*/ 0 h 58"/>
                  <a:gd name="T32" fmla="*/ 0 w 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58">
                    <a:moveTo>
                      <a:pt x="0" y="0"/>
                    </a:moveTo>
                    <a:lnTo>
                      <a:pt x="0" y="10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7" y="58"/>
                    </a:lnTo>
                    <a:lnTo>
                      <a:pt x="7" y="48"/>
                    </a:lnTo>
                    <a:lnTo>
                      <a:pt x="7" y="41"/>
                    </a:lnTo>
                    <a:lnTo>
                      <a:pt x="7" y="34"/>
                    </a:lnTo>
                    <a:lnTo>
                      <a:pt x="7" y="24"/>
                    </a:lnTo>
                    <a:lnTo>
                      <a:pt x="7" y="17"/>
                    </a:lnTo>
                    <a:lnTo>
                      <a:pt x="7" y="1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99"/>
              <p:cNvSpPr>
                <a:spLocks/>
              </p:cNvSpPr>
              <p:nvPr/>
            </p:nvSpPr>
            <p:spPr bwMode="auto">
              <a:xfrm>
                <a:off x="4587876" y="1944688"/>
                <a:ext cx="38100" cy="53975"/>
              </a:xfrm>
              <a:custGeom>
                <a:avLst/>
                <a:gdLst>
                  <a:gd name="T0" fmla="*/ 0 w 24"/>
                  <a:gd name="T1" fmla="*/ 34 h 34"/>
                  <a:gd name="T2" fmla="*/ 7 w 24"/>
                  <a:gd name="T3" fmla="*/ 34 h 34"/>
                  <a:gd name="T4" fmla="*/ 7 w 24"/>
                  <a:gd name="T5" fmla="*/ 24 h 34"/>
                  <a:gd name="T6" fmla="*/ 7 w 24"/>
                  <a:gd name="T7" fmla="*/ 17 h 34"/>
                  <a:gd name="T8" fmla="*/ 7 w 24"/>
                  <a:gd name="T9" fmla="*/ 6 h 34"/>
                  <a:gd name="T10" fmla="*/ 14 w 24"/>
                  <a:gd name="T11" fmla="*/ 6 h 34"/>
                  <a:gd name="T12" fmla="*/ 24 w 24"/>
                  <a:gd name="T13" fmla="*/ 6 h 34"/>
                  <a:gd name="T14" fmla="*/ 24 w 24"/>
                  <a:gd name="T15" fmla="*/ 0 h 34"/>
                  <a:gd name="T16" fmla="*/ 14 w 24"/>
                  <a:gd name="T17" fmla="*/ 0 h 34"/>
                  <a:gd name="T18" fmla="*/ 7 w 24"/>
                  <a:gd name="T19" fmla="*/ 0 h 34"/>
                  <a:gd name="T20" fmla="*/ 0 w 24"/>
                  <a:gd name="T21" fmla="*/ 0 h 34"/>
                  <a:gd name="T22" fmla="*/ 0 w 24"/>
                  <a:gd name="T2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34">
                    <a:moveTo>
                      <a:pt x="0" y="34"/>
                    </a:moveTo>
                    <a:lnTo>
                      <a:pt x="7" y="34"/>
                    </a:lnTo>
                    <a:lnTo>
                      <a:pt x="7" y="24"/>
                    </a:lnTo>
                    <a:lnTo>
                      <a:pt x="7" y="17"/>
                    </a:lnTo>
                    <a:lnTo>
                      <a:pt x="7" y="6"/>
                    </a:lnTo>
                    <a:lnTo>
                      <a:pt x="1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00"/>
              <p:cNvSpPr>
                <a:spLocks/>
              </p:cNvSpPr>
              <p:nvPr/>
            </p:nvSpPr>
            <p:spPr bwMode="auto">
              <a:xfrm>
                <a:off x="4625976" y="1954213"/>
                <a:ext cx="26988" cy="55563"/>
              </a:xfrm>
              <a:custGeom>
                <a:avLst/>
                <a:gdLst>
                  <a:gd name="T0" fmla="*/ 0 w 17"/>
                  <a:gd name="T1" fmla="*/ 18 h 35"/>
                  <a:gd name="T2" fmla="*/ 0 w 17"/>
                  <a:gd name="T3" fmla="*/ 28 h 35"/>
                  <a:gd name="T4" fmla="*/ 0 w 17"/>
                  <a:gd name="T5" fmla="*/ 35 h 35"/>
                  <a:gd name="T6" fmla="*/ 7 w 17"/>
                  <a:gd name="T7" fmla="*/ 35 h 35"/>
                  <a:gd name="T8" fmla="*/ 7 w 17"/>
                  <a:gd name="T9" fmla="*/ 28 h 35"/>
                  <a:gd name="T10" fmla="*/ 7 w 17"/>
                  <a:gd name="T11" fmla="*/ 18 h 35"/>
                  <a:gd name="T12" fmla="*/ 7 w 17"/>
                  <a:gd name="T13" fmla="*/ 11 h 35"/>
                  <a:gd name="T14" fmla="*/ 17 w 17"/>
                  <a:gd name="T15" fmla="*/ 11 h 35"/>
                  <a:gd name="T16" fmla="*/ 17 w 17"/>
                  <a:gd name="T17" fmla="*/ 0 h 35"/>
                  <a:gd name="T18" fmla="*/ 7 w 17"/>
                  <a:gd name="T19" fmla="*/ 0 h 35"/>
                  <a:gd name="T20" fmla="*/ 0 w 17"/>
                  <a:gd name="T21" fmla="*/ 0 h 35"/>
                  <a:gd name="T22" fmla="*/ 0 w 17"/>
                  <a:gd name="T23" fmla="*/ 11 h 35"/>
                  <a:gd name="T24" fmla="*/ 0 w 17"/>
                  <a:gd name="T25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35">
                    <a:moveTo>
                      <a:pt x="0" y="18"/>
                    </a:moveTo>
                    <a:lnTo>
                      <a:pt x="0" y="28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18"/>
                    </a:lnTo>
                    <a:lnTo>
                      <a:pt x="7" y="11"/>
                    </a:lnTo>
                    <a:lnTo>
                      <a:pt x="17" y="11"/>
                    </a:lnTo>
                    <a:lnTo>
                      <a:pt x="1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01"/>
              <p:cNvSpPr>
                <a:spLocks/>
              </p:cNvSpPr>
              <p:nvPr/>
            </p:nvSpPr>
            <p:spPr bwMode="auto">
              <a:xfrm>
                <a:off x="4484688" y="2036763"/>
                <a:ext cx="11113" cy="22225"/>
              </a:xfrm>
              <a:custGeom>
                <a:avLst/>
                <a:gdLst>
                  <a:gd name="T0" fmla="*/ 7 w 7"/>
                  <a:gd name="T1" fmla="*/ 0 h 14"/>
                  <a:gd name="T2" fmla="*/ 0 w 7"/>
                  <a:gd name="T3" fmla="*/ 0 h 14"/>
                  <a:gd name="T4" fmla="*/ 0 w 7"/>
                  <a:gd name="T5" fmla="*/ 7 h 14"/>
                  <a:gd name="T6" fmla="*/ 0 w 7"/>
                  <a:gd name="T7" fmla="*/ 14 h 14"/>
                  <a:gd name="T8" fmla="*/ 7 w 7"/>
                  <a:gd name="T9" fmla="*/ 14 h 14"/>
                  <a:gd name="T10" fmla="*/ 7 w 7"/>
                  <a:gd name="T11" fmla="*/ 7 h 14"/>
                  <a:gd name="T12" fmla="*/ 7 w 7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7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02"/>
              <p:cNvSpPr>
                <a:spLocks/>
              </p:cNvSpPr>
              <p:nvPr/>
            </p:nvSpPr>
            <p:spPr bwMode="auto">
              <a:xfrm>
                <a:off x="4495801" y="2058988"/>
                <a:ext cx="9525" cy="26988"/>
              </a:xfrm>
              <a:custGeom>
                <a:avLst/>
                <a:gdLst>
                  <a:gd name="T0" fmla="*/ 6 w 6"/>
                  <a:gd name="T1" fmla="*/ 0 h 17"/>
                  <a:gd name="T2" fmla="*/ 0 w 6"/>
                  <a:gd name="T3" fmla="*/ 0 h 17"/>
                  <a:gd name="T4" fmla="*/ 0 w 6"/>
                  <a:gd name="T5" fmla="*/ 10 h 17"/>
                  <a:gd name="T6" fmla="*/ 0 w 6"/>
                  <a:gd name="T7" fmla="*/ 17 h 17"/>
                  <a:gd name="T8" fmla="*/ 6 w 6"/>
                  <a:gd name="T9" fmla="*/ 17 h 17"/>
                  <a:gd name="T10" fmla="*/ 6 w 6"/>
                  <a:gd name="T11" fmla="*/ 10 h 17"/>
                  <a:gd name="T12" fmla="*/ 6 w 6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7">
                    <a:moveTo>
                      <a:pt x="6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6" y="1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03"/>
              <p:cNvSpPr>
                <a:spLocks/>
              </p:cNvSpPr>
              <p:nvPr/>
            </p:nvSpPr>
            <p:spPr bwMode="auto">
              <a:xfrm>
                <a:off x="4505326" y="2085976"/>
                <a:ext cx="17463" cy="28575"/>
              </a:xfrm>
              <a:custGeom>
                <a:avLst/>
                <a:gdLst>
                  <a:gd name="T0" fmla="*/ 11 w 11"/>
                  <a:gd name="T1" fmla="*/ 0 h 18"/>
                  <a:gd name="T2" fmla="*/ 0 w 11"/>
                  <a:gd name="T3" fmla="*/ 0 h 18"/>
                  <a:gd name="T4" fmla="*/ 0 w 11"/>
                  <a:gd name="T5" fmla="*/ 11 h 18"/>
                  <a:gd name="T6" fmla="*/ 0 w 11"/>
                  <a:gd name="T7" fmla="*/ 18 h 18"/>
                  <a:gd name="T8" fmla="*/ 11 w 11"/>
                  <a:gd name="T9" fmla="*/ 18 h 18"/>
                  <a:gd name="T10" fmla="*/ 11 w 11"/>
                  <a:gd name="T11" fmla="*/ 11 h 18"/>
                  <a:gd name="T12" fmla="*/ 11 w 11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8">
                    <a:moveTo>
                      <a:pt x="11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1" y="18"/>
                    </a:lnTo>
                    <a:lnTo>
                      <a:pt x="11" y="1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8" name="Group 257"/>
            <p:cNvGrpSpPr/>
            <p:nvPr/>
          </p:nvGrpSpPr>
          <p:grpSpPr>
            <a:xfrm>
              <a:off x="4406901" y="1663701"/>
              <a:ext cx="252413" cy="241300"/>
              <a:chOff x="4406901" y="1663701"/>
              <a:chExt cx="252413" cy="241300"/>
            </a:xfrm>
            <a:grpFill/>
          </p:grpSpPr>
          <p:sp>
            <p:nvSpPr>
              <p:cNvPr id="262" name="Rectangle 65"/>
              <p:cNvSpPr>
                <a:spLocks noChangeArrowheads="1"/>
              </p:cNvSpPr>
              <p:nvPr/>
            </p:nvSpPr>
            <p:spPr bwMode="auto">
              <a:xfrm>
                <a:off x="4467226" y="1774826"/>
                <a:ext cx="1588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Rectangle 66"/>
              <p:cNvSpPr>
                <a:spLocks noChangeArrowheads="1"/>
              </p:cNvSpPr>
              <p:nvPr/>
            </p:nvSpPr>
            <p:spPr bwMode="auto">
              <a:xfrm>
                <a:off x="4545013" y="1774826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Rectangle 67"/>
              <p:cNvSpPr>
                <a:spLocks noChangeArrowheads="1"/>
              </p:cNvSpPr>
              <p:nvPr/>
            </p:nvSpPr>
            <p:spPr bwMode="auto">
              <a:xfrm>
                <a:off x="4549776" y="1774826"/>
                <a:ext cx="1588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Rectangle 68"/>
              <p:cNvSpPr>
                <a:spLocks noChangeArrowheads="1"/>
              </p:cNvSpPr>
              <p:nvPr/>
            </p:nvSpPr>
            <p:spPr bwMode="auto">
              <a:xfrm>
                <a:off x="4533901" y="1774826"/>
                <a:ext cx="4763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Rectangle 69"/>
              <p:cNvSpPr>
                <a:spLocks noChangeArrowheads="1"/>
              </p:cNvSpPr>
              <p:nvPr/>
            </p:nvSpPr>
            <p:spPr bwMode="auto">
              <a:xfrm>
                <a:off x="4516438" y="1774826"/>
                <a:ext cx="6350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Rectangle 70"/>
              <p:cNvSpPr>
                <a:spLocks noChangeArrowheads="1"/>
              </p:cNvSpPr>
              <p:nvPr/>
            </p:nvSpPr>
            <p:spPr bwMode="auto">
              <a:xfrm>
                <a:off x="4451351" y="1774826"/>
                <a:ext cx="1588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Rectangle 71"/>
              <p:cNvSpPr>
                <a:spLocks noChangeArrowheads="1"/>
              </p:cNvSpPr>
              <p:nvPr/>
            </p:nvSpPr>
            <p:spPr bwMode="auto">
              <a:xfrm>
                <a:off x="4456113" y="1774826"/>
                <a:ext cx="6350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Rectangle 72"/>
              <p:cNvSpPr>
                <a:spLocks noChangeArrowheads="1"/>
              </p:cNvSpPr>
              <p:nvPr/>
            </p:nvSpPr>
            <p:spPr bwMode="auto">
              <a:xfrm>
                <a:off x="4527551" y="1774826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Rectangle 73"/>
              <p:cNvSpPr>
                <a:spLocks noChangeArrowheads="1"/>
              </p:cNvSpPr>
              <p:nvPr/>
            </p:nvSpPr>
            <p:spPr bwMode="auto">
              <a:xfrm>
                <a:off x="4614863" y="1774826"/>
                <a:ext cx="6350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Rectangle 74"/>
              <p:cNvSpPr>
                <a:spLocks noChangeArrowheads="1"/>
              </p:cNvSpPr>
              <p:nvPr/>
            </p:nvSpPr>
            <p:spPr bwMode="auto">
              <a:xfrm>
                <a:off x="4598988" y="1774826"/>
                <a:ext cx="4763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Rectangle 75"/>
              <p:cNvSpPr>
                <a:spLocks noChangeArrowheads="1"/>
              </p:cNvSpPr>
              <p:nvPr/>
            </p:nvSpPr>
            <p:spPr bwMode="auto">
              <a:xfrm>
                <a:off x="4610101" y="1774826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Rectangle 76"/>
              <p:cNvSpPr>
                <a:spLocks noChangeArrowheads="1"/>
              </p:cNvSpPr>
              <p:nvPr/>
            </p:nvSpPr>
            <p:spPr bwMode="auto">
              <a:xfrm>
                <a:off x="4594226" y="1774826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04"/>
              <p:cNvSpPr>
                <a:spLocks noEditPoints="1"/>
              </p:cNvSpPr>
              <p:nvPr/>
            </p:nvSpPr>
            <p:spPr bwMode="auto">
              <a:xfrm>
                <a:off x="4406901" y="1663701"/>
                <a:ext cx="252413" cy="241300"/>
              </a:xfrm>
              <a:custGeom>
                <a:avLst/>
                <a:gdLst>
                  <a:gd name="T0" fmla="*/ 0 w 46"/>
                  <a:gd name="T1" fmla="*/ 22 h 44"/>
                  <a:gd name="T2" fmla="*/ 16 w 46"/>
                  <a:gd name="T3" fmla="*/ 35 h 44"/>
                  <a:gd name="T4" fmla="*/ 31 w 46"/>
                  <a:gd name="T5" fmla="*/ 44 h 44"/>
                  <a:gd name="T6" fmla="*/ 23 w 46"/>
                  <a:gd name="T7" fmla="*/ 0 h 44"/>
                  <a:gd name="T8" fmla="*/ 23 w 46"/>
                  <a:gd name="T9" fmla="*/ 4 h 44"/>
                  <a:gd name="T10" fmla="*/ 33 w 46"/>
                  <a:gd name="T11" fmla="*/ 22 h 44"/>
                  <a:gd name="T12" fmla="*/ 30 w 46"/>
                  <a:gd name="T13" fmla="*/ 24 h 44"/>
                  <a:gd name="T14" fmla="*/ 21 w 46"/>
                  <a:gd name="T15" fmla="*/ 5 h 44"/>
                  <a:gd name="T16" fmla="*/ 22 w 46"/>
                  <a:gd name="T17" fmla="*/ 10 h 44"/>
                  <a:gd name="T18" fmla="*/ 20 w 46"/>
                  <a:gd name="T19" fmla="*/ 11 h 44"/>
                  <a:gd name="T20" fmla="*/ 17 w 46"/>
                  <a:gd name="T21" fmla="*/ 14 h 44"/>
                  <a:gd name="T22" fmla="*/ 18 w 46"/>
                  <a:gd name="T23" fmla="*/ 13 h 44"/>
                  <a:gd name="T24" fmla="*/ 18 w 46"/>
                  <a:gd name="T25" fmla="*/ 13 h 44"/>
                  <a:gd name="T26" fmla="*/ 18 w 46"/>
                  <a:gd name="T27" fmla="*/ 12 h 44"/>
                  <a:gd name="T28" fmla="*/ 19 w 46"/>
                  <a:gd name="T29" fmla="*/ 11 h 44"/>
                  <a:gd name="T30" fmla="*/ 23 w 46"/>
                  <a:gd name="T31" fmla="*/ 13 h 44"/>
                  <a:gd name="T32" fmla="*/ 22 w 46"/>
                  <a:gd name="T33" fmla="*/ 14 h 44"/>
                  <a:gd name="T34" fmla="*/ 22 w 46"/>
                  <a:gd name="T35" fmla="*/ 15 h 44"/>
                  <a:gd name="T36" fmla="*/ 21 w 46"/>
                  <a:gd name="T37" fmla="*/ 16 h 44"/>
                  <a:gd name="T38" fmla="*/ 21 w 46"/>
                  <a:gd name="T39" fmla="*/ 16 h 44"/>
                  <a:gd name="T40" fmla="*/ 17 w 46"/>
                  <a:gd name="T41" fmla="*/ 14 h 44"/>
                  <a:gd name="T42" fmla="*/ 13 w 46"/>
                  <a:gd name="T43" fmla="*/ 20 h 44"/>
                  <a:gd name="T44" fmla="*/ 7 w 46"/>
                  <a:gd name="T45" fmla="*/ 26 h 44"/>
                  <a:gd name="T46" fmla="*/ 10 w 46"/>
                  <a:gd name="T47" fmla="*/ 33 h 44"/>
                  <a:gd name="T48" fmla="*/ 9 w 46"/>
                  <a:gd name="T49" fmla="*/ 32 h 44"/>
                  <a:gd name="T50" fmla="*/ 11 w 46"/>
                  <a:gd name="T51" fmla="*/ 30 h 44"/>
                  <a:gd name="T52" fmla="*/ 10 w 46"/>
                  <a:gd name="T53" fmla="*/ 33 h 44"/>
                  <a:gd name="T54" fmla="*/ 11 w 46"/>
                  <a:gd name="T55" fmla="*/ 30 h 44"/>
                  <a:gd name="T56" fmla="*/ 17 w 46"/>
                  <a:gd name="T57" fmla="*/ 15 h 44"/>
                  <a:gd name="T58" fmla="*/ 13 w 46"/>
                  <a:gd name="T59" fmla="*/ 30 h 44"/>
                  <a:gd name="T60" fmla="*/ 20 w 46"/>
                  <a:gd name="T61" fmla="*/ 20 h 44"/>
                  <a:gd name="T62" fmla="*/ 31 w 46"/>
                  <a:gd name="T63" fmla="*/ 26 h 44"/>
                  <a:gd name="T64" fmla="*/ 30 w 46"/>
                  <a:gd name="T65" fmla="*/ 24 h 44"/>
                  <a:gd name="T66" fmla="*/ 33 w 46"/>
                  <a:gd name="T67" fmla="*/ 23 h 44"/>
                  <a:gd name="T68" fmla="*/ 33 w 46"/>
                  <a:gd name="T69" fmla="*/ 28 h 44"/>
                  <a:gd name="T70" fmla="*/ 38 w 46"/>
                  <a:gd name="T71" fmla="*/ 35 h 44"/>
                  <a:gd name="T72" fmla="*/ 35 w 46"/>
                  <a:gd name="T73" fmla="*/ 27 h 44"/>
                  <a:gd name="T74" fmla="*/ 35 w 46"/>
                  <a:gd name="T75" fmla="*/ 26 h 44"/>
                  <a:gd name="T76" fmla="*/ 39 w 46"/>
                  <a:gd name="T77" fmla="*/ 20 h 44"/>
                  <a:gd name="T78" fmla="*/ 35 w 46"/>
                  <a:gd name="T79" fmla="*/ 2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" h="44">
                    <a:moveTo>
                      <a:pt x="23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3"/>
                      <a:pt x="7" y="41"/>
                      <a:pt x="16" y="4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9" y="41"/>
                      <a:pt x="46" y="33"/>
                      <a:pt x="46" y="22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2" y="4"/>
                    </a:moveTo>
                    <a:cubicBezTo>
                      <a:pt x="22" y="4"/>
                      <a:pt x="23" y="4"/>
                      <a:pt x="23" y="4"/>
                    </a:cubicBezTo>
                    <a:cubicBezTo>
                      <a:pt x="23" y="4"/>
                      <a:pt x="28" y="12"/>
                      <a:pt x="29" y="15"/>
                    </a:cubicBezTo>
                    <a:cubicBezTo>
                      <a:pt x="31" y="17"/>
                      <a:pt x="33" y="22"/>
                      <a:pt x="33" y="22"/>
                    </a:cubicBezTo>
                    <a:cubicBezTo>
                      <a:pt x="33" y="22"/>
                      <a:pt x="32" y="22"/>
                      <a:pt x="32" y="23"/>
                    </a:cubicBezTo>
                    <a:cubicBezTo>
                      <a:pt x="31" y="23"/>
                      <a:pt x="30" y="24"/>
                      <a:pt x="30" y="24"/>
                    </a:cubicBezTo>
                    <a:cubicBezTo>
                      <a:pt x="30" y="24"/>
                      <a:pt x="27" y="18"/>
                      <a:pt x="26" y="17"/>
                    </a:cubicBezTo>
                    <a:cubicBezTo>
                      <a:pt x="26" y="15"/>
                      <a:pt x="21" y="5"/>
                      <a:pt x="21" y="5"/>
                    </a:cubicBezTo>
                    <a:cubicBezTo>
                      <a:pt x="21" y="5"/>
                      <a:pt x="21" y="4"/>
                      <a:pt x="22" y="4"/>
                    </a:cubicBezTo>
                    <a:close/>
                    <a:moveTo>
                      <a:pt x="22" y="10"/>
                    </a:moveTo>
                    <a:cubicBezTo>
                      <a:pt x="24" y="11"/>
                      <a:pt x="23" y="13"/>
                      <a:pt x="23" y="13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1" y="9"/>
                      <a:pt x="22" y="10"/>
                    </a:cubicBezTo>
                    <a:close/>
                    <a:moveTo>
                      <a:pt x="17" y="14"/>
                    </a:move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7" y="20"/>
                    </a:moveTo>
                    <a:cubicBezTo>
                      <a:pt x="13" y="20"/>
                      <a:pt x="13" y="20"/>
                      <a:pt x="13" y="20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7" y="26"/>
                      <a:pt x="7" y="26"/>
                      <a:pt x="7" y="26"/>
                    </a:cubicBezTo>
                    <a:lnTo>
                      <a:pt x="7" y="20"/>
                    </a:lnTo>
                    <a:close/>
                    <a:moveTo>
                      <a:pt x="10" y="33"/>
                    </a:moveTo>
                    <a:cubicBezTo>
                      <a:pt x="9" y="34"/>
                      <a:pt x="8" y="35"/>
                      <a:pt x="8" y="35"/>
                    </a:cubicBezTo>
                    <a:cubicBezTo>
                      <a:pt x="8" y="35"/>
                      <a:pt x="9" y="33"/>
                      <a:pt x="9" y="32"/>
                    </a:cubicBezTo>
                    <a:cubicBezTo>
                      <a:pt x="9" y="31"/>
                      <a:pt x="9" y="29"/>
                      <a:pt x="9" y="29"/>
                    </a:cubicBezTo>
                    <a:cubicBezTo>
                      <a:pt x="9" y="29"/>
                      <a:pt x="10" y="30"/>
                      <a:pt x="11" y="30"/>
                    </a:cubicBezTo>
                    <a:cubicBezTo>
                      <a:pt x="12" y="31"/>
                      <a:pt x="13" y="31"/>
                      <a:pt x="13" y="31"/>
                    </a:cubicBezTo>
                    <a:cubicBezTo>
                      <a:pt x="13" y="31"/>
                      <a:pt x="11" y="32"/>
                      <a:pt x="10" y="33"/>
                    </a:cubicBezTo>
                    <a:close/>
                    <a:moveTo>
                      <a:pt x="13" y="30"/>
                    </a:moveTo>
                    <a:cubicBezTo>
                      <a:pt x="13" y="30"/>
                      <a:pt x="12" y="30"/>
                      <a:pt x="11" y="30"/>
                    </a:cubicBezTo>
                    <a:cubicBezTo>
                      <a:pt x="10" y="29"/>
                      <a:pt x="9" y="28"/>
                      <a:pt x="9" y="28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20" y="17"/>
                      <a:pt x="20" y="17"/>
                      <a:pt x="20" y="17"/>
                    </a:cubicBezTo>
                    <a:lnTo>
                      <a:pt x="13" y="30"/>
                    </a:lnTo>
                    <a:close/>
                    <a:moveTo>
                      <a:pt x="16" y="26"/>
                    </a:moveTo>
                    <a:cubicBezTo>
                      <a:pt x="20" y="20"/>
                      <a:pt x="20" y="20"/>
                      <a:pt x="20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31" y="26"/>
                      <a:pt x="31" y="26"/>
                      <a:pt x="31" y="26"/>
                    </a:cubicBezTo>
                    <a:lnTo>
                      <a:pt x="16" y="26"/>
                    </a:lnTo>
                    <a:close/>
                    <a:moveTo>
                      <a:pt x="30" y="24"/>
                    </a:moveTo>
                    <a:cubicBezTo>
                      <a:pt x="30" y="24"/>
                      <a:pt x="31" y="24"/>
                      <a:pt x="32" y="23"/>
                    </a:cubicBezTo>
                    <a:cubicBezTo>
                      <a:pt x="32" y="23"/>
                      <a:pt x="33" y="23"/>
                      <a:pt x="33" y="23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3" y="28"/>
                      <a:pt x="33" y="28"/>
                      <a:pt x="33" y="28"/>
                    </a:cubicBezTo>
                    <a:lnTo>
                      <a:pt x="30" y="24"/>
                    </a:lnTo>
                    <a:close/>
                    <a:moveTo>
                      <a:pt x="38" y="35"/>
                    </a:moveTo>
                    <a:cubicBezTo>
                      <a:pt x="35" y="37"/>
                      <a:pt x="33" y="28"/>
                      <a:pt x="33" y="28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7"/>
                      <a:pt x="41" y="33"/>
                      <a:pt x="38" y="35"/>
                    </a:cubicBezTo>
                    <a:close/>
                    <a:moveTo>
                      <a:pt x="35" y="26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6"/>
                      <a:pt x="39" y="26"/>
                      <a:pt x="39" y="26"/>
                    </a:cubicBezTo>
                    <a:lnTo>
                      <a:pt x="35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9" name="Group 258"/>
            <p:cNvGrpSpPr/>
            <p:nvPr/>
          </p:nvGrpSpPr>
          <p:grpSpPr>
            <a:xfrm>
              <a:off x="4152900" y="1784351"/>
              <a:ext cx="211139" cy="327024"/>
              <a:chOff x="4152900" y="1784351"/>
              <a:chExt cx="211139" cy="327024"/>
            </a:xfrm>
            <a:grpFill/>
          </p:grpSpPr>
          <p:sp>
            <p:nvSpPr>
              <p:cNvPr id="260" name="Freeform 105"/>
              <p:cNvSpPr>
                <a:spLocks/>
              </p:cNvSpPr>
              <p:nvPr/>
            </p:nvSpPr>
            <p:spPr bwMode="auto">
              <a:xfrm>
                <a:off x="4200525" y="1784351"/>
                <a:ext cx="163514" cy="238124"/>
              </a:xfrm>
              <a:custGeom>
                <a:avLst/>
                <a:gdLst>
                  <a:gd name="T0" fmla="*/ 0 w 27"/>
                  <a:gd name="T1" fmla="*/ 25 h 25"/>
                  <a:gd name="T2" fmla="*/ 27 w 27"/>
                  <a:gd name="T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" h="25">
                    <a:moveTo>
                      <a:pt x="0" y="25"/>
                    </a:moveTo>
                    <a:cubicBezTo>
                      <a:pt x="0" y="11"/>
                      <a:pt x="12" y="0"/>
                      <a:pt x="27" y="0"/>
                    </a:cubicBezTo>
                  </a:path>
                </a:pathLst>
              </a:custGeom>
              <a:grpFill/>
              <a:ln w="6350" cap="flat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Isosceles Triangle 260"/>
              <p:cNvSpPr/>
              <p:nvPr/>
            </p:nvSpPr>
            <p:spPr>
              <a:xfrm flipV="1">
                <a:off x="4152900" y="2041525"/>
                <a:ext cx="101600" cy="6985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80" name="Picture 2" descr="Related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9484" y="662462"/>
            <a:ext cx="1698397" cy="11039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</p:pic>
      <p:cxnSp>
        <p:nvCxnSpPr>
          <p:cNvPr id="481" name="Straight Connector 480"/>
          <p:cNvCxnSpPr/>
          <p:nvPr/>
        </p:nvCxnSpPr>
        <p:spPr>
          <a:xfrm>
            <a:off x="4411079" y="957986"/>
            <a:ext cx="136800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2" name="TextBox 481"/>
          <p:cNvSpPr txBox="1"/>
          <p:nvPr/>
        </p:nvSpPr>
        <p:spPr>
          <a:xfrm>
            <a:off x="4444950" y="681988"/>
            <a:ext cx="1377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Service requests</a:t>
            </a:r>
          </a:p>
        </p:txBody>
      </p:sp>
    </p:spTree>
    <p:extLst>
      <p:ext uri="{BB962C8B-B14F-4D97-AF65-F5344CB8AC3E}">
        <p14:creationId xmlns:p14="http://schemas.microsoft.com/office/powerpoint/2010/main" val="2743383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2"/>
          <p:cNvSpPr/>
          <p:nvPr/>
        </p:nvSpPr>
        <p:spPr>
          <a:xfrm>
            <a:off x="2" y="0"/>
            <a:ext cx="3410855" cy="4712677"/>
          </a:xfrm>
          <a:custGeom>
            <a:avLst/>
            <a:gdLst/>
            <a:ahLst/>
            <a:cxnLst/>
            <a:rect l="l" t="t" r="r" b="b"/>
            <a:pathLst>
              <a:path w="3753485" h="4787265">
                <a:moveTo>
                  <a:pt x="0" y="0"/>
                </a:moveTo>
                <a:lnTo>
                  <a:pt x="0" y="4786871"/>
                </a:lnTo>
                <a:lnTo>
                  <a:pt x="2609989" y="4786871"/>
                </a:lnTo>
                <a:lnTo>
                  <a:pt x="3752989" y="0"/>
                </a:lnTo>
                <a:lnTo>
                  <a:pt x="0" y="0"/>
                </a:lnTo>
              </a:path>
            </a:pathLst>
          </a:custGeom>
          <a:solidFill>
            <a:srgbClr val="031432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3886" y="153041"/>
            <a:ext cx="2764863" cy="12983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080"/>
            <a:r>
              <a:rPr lang="en-US" spc="-5" dirty="0">
                <a:solidFill>
                  <a:schemeClr val="bg1"/>
                </a:solidFill>
              </a:rPr>
              <a:t>Multi degree network  &amp; control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164" name="Content Placeholder 2"/>
          <p:cNvSpPr txBox="1">
            <a:spLocks/>
          </p:cNvSpPr>
          <p:nvPr/>
        </p:nvSpPr>
        <p:spPr>
          <a:xfrm>
            <a:off x="133886" y="1696948"/>
            <a:ext cx="2790147" cy="1663556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Clr>
                <a:srgbClr val="B500FF"/>
              </a:buClr>
              <a:buSzPct val="90000"/>
              <a:buFont typeface="Wingdings" panose="05000000000000000000" pitchFamily="2" charset="2"/>
              <a:buChar char="l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B500FF"/>
              </a:buClr>
              <a:buSzPct val="90000"/>
              <a:buFont typeface="Wingdings" panose="05000000000000000000" pitchFamily="2" charset="2"/>
              <a:buChar char="l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500FF"/>
              </a:buClr>
              <a:buSzPct val="90000"/>
              <a:buFont typeface="Wingdings" panose="05000000000000000000" pitchFamily="2" charset="2"/>
              <a:buChar char="l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500FF"/>
              </a:buClr>
              <a:buSzPct val="90000"/>
              <a:buFont typeface="Wingdings" panose="05000000000000000000" pitchFamily="2" charset="2"/>
              <a:buChar char="l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500FF"/>
              </a:buClr>
              <a:buSzPct val="90000"/>
              <a:buFont typeface="Wingdings" panose="05000000000000000000" pitchFamily="2" charset="2"/>
              <a:buChar char="l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bg1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</a:rPr>
              <a:t>The more degrees of freedom the better</a:t>
            </a:r>
          </a:p>
          <a:p>
            <a:pPr>
              <a:spcBef>
                <a:spcPts val="1200"/>
              </a:spcBef>
              <a:buClr>
                <a:schemeClr val="bg1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</a:rPr>
              <a:t>Best when coupled with multiple service attributes</a:t>
            </a:r>
          </a:p>
        </p:txBody>
      </p:sp>
      <p:sp>
        <p:nvSpPr>
          <p:cNvPr id="332" name="Down Arrow 331"/>
          <p:cNvSpPr/>
          <p:nvPr/>
        </p:nvSpPr>
        <p:spPr>
          <a:xfrm>
            <a:off x="5927755" y="230298"/>
            <a:ext cx="591947" cy="976957"/>
          </a:xfrm>
          <a:prstGeom prst="downArrow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TextBox 332"/>
          <p:cNvSpPr txBox="1"/>
          <p:nvPr/>
        </p:nvSpPr>
        <p:spPr>
          <a:xfrm>
            <a:off x="6461394" y="24836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Controls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9008" y="1146628"/>
            <a:ext cx="6114992" cy="33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2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 flipH="1">
            <a:off x="2266950" y="-1"/>
            <a:ext cx="6877050" cy="470262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9000">
                <a:schemeClr val="bg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bject 2"/>
          <p:cNvSpPr/>
          <p:nvPr/>
        </p:nvSpPr>
        <p:spPr>
          <a:xfrm>
            <a:off x="2" y="0"/>
            <a:ext cx="3410855" cy="4712677"/>
          </a:xfrm>
          <a:custGeom>
            <a:avLst/>
            <a:gdLst/>
            <a:ahLst/>
            <a:cxnLst/>
            <a:rect l="l" t="t" r="r" b="b"/>
            <a:pathLst>
              <a:path w="3753485" h="4787265">
                <a:moveTo>
                  <a:pt x="0" y="0"/>
                </a:moveTo>
                <a:lnTo>
                  <a:pt x="0" y="4786871"/>
                </a:lnTo>
                <a:lnTo>
                  <a:pt x="2609989" y="4786871"/>
                </a:lnTo>
                <a:lnTo>
                  <a:pt x="3752989" y="0"/>
                </a:lnTo>
                <a:lnTo>
                  <a:pt x="0" y="0"/>
                </a:lnTo>
              </a:path>
            </a:pathLst>
          </a:custGeom>
          <a:solidFill>
            <a:srgbClr val="031432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3886" y="153041"/>
            <a:ext cx="2764863" cy="9935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080"/>
            <a:r>
              <a:rPr lang="en-US" spc="-5" dirty="0">
                <a:solidFill>
                  <a:schemeClr val="bg1"/>
                </a:solidFill>
              </a:rPr>
              <a:t>Quality data at scale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164" name="Content Placeholder 2"/>
          <p:cNvSpPr txBox="1">
            <a:spLocks/>
          </p:cNvSpPr>
          <p:nvPr/>
        </p:nvSpPr>
        <p:spPr>
          <a:xfrm>
            <a:off x="133886" y="1314228"/>
            <a:ext cx="2790147" cy="1663556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Clr>
                <a:srgbClr val="B500FF"/>
              </a:buClr>
              <a:buSzPct val="90000"/>
              <a:buFont typeface="Wingdings" panose="05000000000000000000" pitchFamily="2" charset="2"/>
              <a:buChar char="l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B500FF"/>
              </a:buClr>
              <a:buSzPct val="90000"/>
              <a:buFont typeface="Wingdings" panose="05000000000000000000" pitchFamily="2" charset="2"/>
              <a:buChar char="l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500FF"/>
              </a:buClr>
              <a:buSzPct val="90000"/>
              <a:buFont typeface="Wingdings" panose="05000000000000000000" pitchFamily="2" charset="2"/>
              <a:buChar char="l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500FF"/>
              </a:buClr>
              <a:buSzPct val="90000"/>
              <a:buFont typeface="Wingdings" panose="05000000000000000000" pitchFamily="2" charset="2"/>
              <a:buChar char="l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500FF"/>
              </a:buClr>
              <a:buSzPct val="90000"/>
              <a:buFont typeface="Wingdings" panose="05000000000000000000" pitchFamily="2" charset="2"/>
              <a:buChar char="l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bg1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</a:rPr>
              <a:t>Firehose volume, variety and veracity</a:t>
            </a:r>
          </a:p>
          <a:p>
            <a:pPr>
              <a:spcBef>
                <a:spcPts val="1200"/>
              </a:spcBef>
              <a:buClr>
                <a:schemeClr val="bg1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</a:rPr>
              <a:t>Real time</a:t>
            </a:r>
          </a:p>
          <a:p>
            <a:pPr>
              <a:spcBef>
                <a:spcPts val="1200"/>
              </a:spcBef>
              <a:buClr>
                <a:schemeClr val="bg1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</a:rPr>
              <a:t>Designed and built-in from the start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6167" y="199382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Data</a:t>
            </a:r>
          </a:p>
        </p:txBody>
      </p:sp>
      <p:sp>
        <p:nvSpPr>
          <p:cNvPr id="7" name="Up Arrow 6"/>
          <p:cNvSpPr/>
          <p:nvPr/>
        </p:nvSpPr>
        <p:spPr>
          <a:xfrm>
            <a:off x="5630772" y="1678073"/>
            <a:ext cx="525927" cy="966860"/>
          </a:xfrm>
          <a:prstGeom prst="upArrow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4309453" y="2626754"/>
            <a:ext cx="856222" cy="514829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963050" y="3415023"/>
            <a:ext cx="612000" cy="631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8672" y="2926731"/>
            <a:ext cx="1097213" cy="307286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788971" y="3602960"/>
            <a:ext cx="919296" cy="331759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442085" y="2740056"/>
            <a:ext cx="593602" cy="33544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661054" y="3857302"/>
            <a:ext cx="510106" cy="233051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217786" y="3862831"/>
            <a:ext cx="447073" cy="283146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Freeform 9"/>
          <p:cNvSpPr>
            <a:spLocks/>
          </p:cNvSpPr>
          <p:nvPr/>
        </p:nvSpPr>
        <p:spPr bwMode="auto">
          <a:xfrm rot="10800000" flipV="1">
            <a:off x="4531749" y="2231596"/>
            <a:ext cx="3442628" cy="2138397"/>
          </a:xfrm>
          <a:custGeom>
            <a:avLst/>
            <a:gdLst>
              <a:gd name="T0" fmla="*/ 373 w 1678"/>
              <a:gd name="T1" fmla="*/ 874 h 1031"/>
              <a:gd name="T2" fmla="*/ 379 w 1678"/>
              <a:gd name="T3" fmla="*/ 882 h 1031"/>
              <a:gd name="T4" fmla="*/ 692 w 1678"/>
              <a:gd name="T5" fmla="*/ 1031 h 1031"/>
              <a:gd name="T6" fmla="*/ 939 w 1678"/>
              <a:gd name="T7" fmla="*/ 946 h 1031"/>
              <a:gd name="T8" fmla="*/ 949 w 1678"/>
              <a:gd name="T9" fmla="*/ 938 h 1031"/>
              <a:gd name="T10" fmla="*/ 958 w 1678"/>
              <a:gd name="T11" fmla="*/ 946 h 1031"/>
              <a:gd name="T12" fmla="*/ 1146 w 1678"/>
              <a:gd name="T13" fmla="*/ 1012 h 1031"/>
              <a:gd name="T14" fmla="*/ 1379 w 1678"/>
              <a:gd name="T15" fmla="*/ 900 h 1031"/>
              <a:gd name="T16" fmla="*/ 1384 w 1678"/>
              <a:gd name="T17" fmla="*/ 894 h 1031"/>
              <a:gd name="T18" fmla="*/ 1393 w 1678"/>
              <a:gd name="T19" fmla="*/ 895 h 1031"/>
              <a:gd name="T20" fmla="*/ 1426 w 1678"/>
              <a:gd name="T21" fmla="*/ 897 h 1031"/>
              <a:gd name="T22" fmla="*/ 1678 w 1678"/>
              <a:gd name="T23" fmla="*/ 645 h 1031"/>
              <a:gd name="T24" fmla="*/ 1454 w 1678"/>
              <a:gd name="T25" fmla="*/ 394 h 1031"/>
              <a:gd name="T26" fmla="*/ 1444 w 1678"/>
              <a:gd name="T27" fmla="*/ 393 h 1031"/>
              <a:gd name="T28" fmla="*/ 1441 w 1678"/>
              <a:gd name="T29" fmla="*/ 383 h 1031"/>
              <a:gd name="T30" fmla="*/ 1120 w 1678"/>
              <a:gd name="T31" fmla="*/ 141 h 1031"/>
              <a:gd name="T32" fmla="*/ 1029 w 1678"/>
              <a:gd name="T33" fmla="*/ 153 h 1031"/>
              <a:gd name="T34" fmla="*/ 1017 w 1678"/>
              <a:gd name="T35" fmla="*/ 157 h 1031"/>
              <a:gd name="T36" fmla="*/ 1011 w 1678"/>
              <a:gd name="T37" fmla="*/ 146 h 1031"/>
              <a:gd name="T38" fmla="*/ 770 w 1678"/>
              <a:gd name="T39" fmla="*/ 0 h 1031"/>
              <a:gd name="T40" fmla="*/ 517 w 1678"/>
              <a:gd name="T41" fmla="*/ 171 h 1031"/>
              <a:gd name="T42" fmla="*/ 513 w 1678"/>
              <a:gd name="T43" fmla="*/ 182 h 1031"/>
              <a:gd name="T44" fmla="*/ 501 w 1678"/>
              <a:gd name="T45" fmla="*/ 181 h 1031"/>
              <a:gd name="T46" fmla="*/ 482 w 1678"/>
              <a:gd name="T47" fmla="*/ 180 h 1031"/>
              <a:gd name="T48" fmla="*/ 305 w 1678"/>
              <a:gd name="T49" fmla="*/ 315 h 1031"/>
              <a:gd name="T50" fmla="*/ 302 w 1678"/>
              <a:gd name="T51" fmla="*/ 326 h 1031"/>
              <a:gd name="T52" fmla="*/ 287 w 1678"/>
              <a:gd name="T53" fmla="*/ 326 h 1031"/>
              <a:gd name="T54" fmla="*/ 281 w 1678"/>
              <a:gd name="T55" fmla="*/ 326 h 1031"/>
              <a:gd name="T56" fmla="*/ 0 w 1678"/>
              <a:gd name="T57" fmla="*/ 607 h 1031"/>
              <a:gd name="T58" fmla="*/ 281 w 1678"/>
              <a:gd name="T59" fmla="*/ 889 h 1031"/>
              <a:gd name="T60" fmla="*/ 363 w 1678"/>
              <a:gd name="T61" fmla="*/ 877 h 1031"/>
              <a:gd name="T62" fmla="*/ 373 w 1678"/>
              <a:gd name="T63" fmla="*/ 874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78" h="1031">
                <a:moveTo>
                  <a:pt x="373" y="874"/>
                </a:moveTo>
                <a:cubicBezTo>
                  <a:pt x="379" y="882"/>
                  <a:pt x="379" y="882"/>
                  <a:pt x="379" y="882"/>
                </a:cubicBezTo>
                <a:cubicBezTo>
                  <a:pt x="456" y="976"/>
                  <a:pt x="570" y="1031"/>
                  <a:pt x="692" y="1031"/>
                </a:cubicBezTo>
                <a:cubicBezTo>
                  <a:pt x="782" y="1031"/>
                  <a:pt x="868" y="1001"/>
                  <a:pt x="939" y="946"/>
                </a:cubicBezTo>
                <a:cubicBezTo>
                  <a:pt x="949" y="938"/>
                  <a:pt x="949" y="938"/>
                  <a:pt x="949" y="938"/>
                </a:cubicBezTo>
                <a:cubicBezTo>
                  <a:pt x="958" y="946"/>
                  <a:pt x="958" y="946"/>
                  <a:pt x="958" y="946"/>
                </a:cubicBezTo>
                <a:cubicBezTo>
                  <a:pt x="1012" y="989"/>
                  <a:pt x="1077" y="1012"/>
                  <a:pt x="1146" y="1012"/>
                </a:cubicBezTo>
                <a:cubicBezTo>
                  <a:pt x="1237" y="1012"/>
                  <a:pt x="1322" y="971"/>
                  <a:pt x="1379" y="900"/>
                </a:cubicBezTo>
                <a:cubicBezTo>
                  <a:pt x="1384" y="894"/>
                  <a:pt x="1384" y="894"/>
                  <a:pt x="1384" y="894"/>
                </a:cubicBezTo>
                <a:cubicBezTo>
                  <a:pt x="1393" y="895"/>
                  <a:pt x="1393" y="895"/>
                  <a:pt x="1393" y="895"/>
                </a:cubicBezTo>
                <a:cubicBezTo>
                  <a:pt x="1404" y="896"/>
                  <a:pt x="1415" y="897"/>
                  <a:pt x="1426" y="897"/>
                </a:cubicBezTo>
                <a:cubicBezTo>
                  <a:pt x="1565" y="897"/>
                  <a:pt x="1678" y="784"/>
                  <a:pt x="1678" y="645"/>
                </a:cubicBezTo>
                <a:cubicBezTo>
                  <a:pt x="1678" y="517"/>
                  <a:pt x="1582" y="409"/>
                  <a:pt x="1454" y="394"/>
                </a:cubicBezTo>
                <a:cubicBezTo>
                  <a:pt x="1444" y="393"/>
                  <a:pt x="1444" y="393"/>
                  <a:pt x="1444" y="393"/>
                </a:cubicBezTo>
                <a:cubicBezTo>
                  <a:pt x="1441" y="383"/>
                  <a:pt x="1441" y="383"/>
                  <a:pt x="1441" y="383"/>
                </a:cubicBezTo>
                <a:cubicBezTo>
                  <a:pt x="1401" y="241"/>
                  <a:pt x="1268" y="141"/>
                  <a:pt x="1120" y="141"/>
                </a:cubicBezTo>
                <a:cubicBezTo>
                  <a:pt x="1089" y="141"/>
                  <a:pt x="1059" y="145"/>
                  <a:pt x="1029" y="153"/>
                </a:cubicBezTo>
                <a:cubicBezTo>
                  <a:pt x="1017" y="157"/>
                  <a:pt x="1017" y="157"/>
                  <a:pt x="1017" y="157"/>
                </a:cubicBezTo>
                <a:cubicBezTo>
                  <a:pt x="1011" y="146"/>
                  <a:pt x="1011" y="146"/>
                  <a:pt x="1011" y="146"/>
                </a:cubicBezTo>
                <a:cubicBezTo>
                  <a:pt x="964" y="56"/>
                  <a:pt x="871" y="0"/>
                  <a:pt x="770" y="0"/>
                </a:cubicBezTo>
                <a:cubicBezTo>
                  <a:pt x="658" y="0"/>
                  <a:pt x="559" y="68"/>
                  <a:pt x="517" y="171"/>
                </a:cubicBezTo>
                <a:cubicBezTo>
                  <a:pt x="513" y="182"/>
                  <a:pt x="513" y="182"/>
                  <a:pt x="513" y="182"/>
                </a:cubicBezTo>
                <a:cubicBezTo>
                  <a:pt x="501" y="181"/>
                  <a:pt x="501" y="181"/>
                  <a:pt x="501" y="181"/>
                </a:cubicBezTo>
                <a:cubicBezTo>
                  <a:pt x="495" y="180"/>
                  <a:pt x="488" y="180"/>
                  <a:pt x="482" y="180"/>
                </a:cubicBezTo>
                <a:cubicBezTo>
                  <a:pt x="399" y="180"/>
                  <a:pt x="327" y="235"/>
                  <a:pt x="305" y="315"/>
                </a:cubicBezTo>
                <a:cubicBezTo>
                  <a:pt x="302" y="326"/>
                  <a:pt x="302" y="326"/>
                  <a:pt x="302" y="326"/>
                </a:cubicBezTo>
                <a:cubicBezTo>
                  <a:pt x="287" y="326"/>
                  <a:pt x="287" y="326"/>
                  <a:pt x="287" y="326"/>
                </a:cubicBezTo>
                <a:cubicBezTo>
                  <a:pt x="285" y="326"/>
                  <a:pt x="283" y="326"/>
                  <a:pt x="281" y="326"/>
                </a:cubicBezTo>
                <a:cubicBezTo>
                  <a:pt x="126" y="326"/>
                  <a:pt x="0" y="452"/>
                  <a:pt x="0" y="607"/>
                </a:cubicBezTo>
                <a:cubicBezTo>
                  <a:pt x="0" y="763"/>
                  <a:pt x="126" y="889"/>
                  <a:pt x="281" y="889"/>
                </a:cubicBezTo>
                <a:cubicBezTo>
                  <a:pt x="309" y="889"/>
                  <a:pt x="336" y="885"/>
                  <a:pt x="363" y="877"/>
                </a:cubicBezTo>
                <a:lnTo>
                  <a:pt x="373" y="87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100" kern="0" dirty="0">
              <a:solidFill>
                <a:prstClr val="white"/>
              </a:solidFill>
              <a:latin typeface="Verlag Condensed Book" pitchFamily="2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4964434" y="3001971"/>
            <a:ext cx="515416" cy="590674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620333" y="2672847"/>
            <a:ext cx="768175" cy="248026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5511460" y="3377999"/>
            <a:ext cx="656233" cy="559899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4999743" y="3554023"/>
            <a:ext cx="568246" cy="34853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5588512" y="3914787"/>
            <a:ext cx="1018890" cy="9868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6551674" y="3637729"/>
            <a:ext cx="864505" cy="354047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6159682" y="3145788"/>
            <a:ext cx="891304" cy="27749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5532708" y="3065652"/>
            <a:ext cx="642265" cy="34502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6465641" y="2713277"/>
            <a:ext cx="642265" cy="34502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6163554" y="3458350"/>
            <a:ext cx="388120" cy="546482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7017321" y="3104758"/>
            <a:ext cx="388120" cy="546482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"/>
          <p:cNvSpPr>
            <a:spLocks noChangeAspect="1" noChangeArrowheads="1"/>
          </p:cNvSpPr>
          <p:nvPr/>
        </p:nvSpPr>
        <p:spPr bwMode="auto">
          <a:xfrm>
            <a:off x="5315908" y="2746440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2" name="Oval 6"/>
          <p:cNvSpPr>
            <a:spLocks noChangeAspect="1" noChangeArrowheads="1"/>
          </p:cNvSpPr>
          <p:nvPr/>
        </p:nvSpPr>
        <p:spPr bwMode="auto">
          <a:xfrm>
            <a:off x="4728637" y="3355850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3" name="Oval 6"/>
          <p:cNvSpPr>
            <a:spLocks noChangeAspect="1" noChangeArrowheads="1"/>
          </p:cNvSpPr>
          <p:nvPr/>
        </p:nvSpPr>
        <p:spPr bwMode="auto">
          <a:xfrm>
            <a:off x="5302211" y="3689872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4" name="Oval 6"/>
          <p:cNvSpPr>
            <a:spLocks noChangeAspect="1" noChangeArrowheads="1"/>
          </p:cNvSpPr>
          <p:nvPr/>
        </p:nvSpPr>
        <p:spPr bwMode="auto">
          <a:xfrm>
            <a:off x="6205212" y="2464711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5" name="Oval 6"/>
          <p:cNvSpPr>
            <a:spLocks noChangeAspect="1" noChangeArrowheads="1"/>
          </p:cNvSpPr>
          <p:nvPr/>
        </p:nvSpPr>
        <p:spPr bwMode="auto">
          <a:xfrm>
            <a:off x="6305514" y="3789048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6" name="Oval 6"/>
          <p:cNvSpPr>
            <a:spLocks noChangeAspect="1" noChangeArrowheads="1"/>
          </p:cNvSpPr>
          <p:nvPr/>
        </p:nvSpPr>
        <p:spPr bwMode="auto">
          <a:xfrm>
            <a:off x="6840479" y="2918250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7" name="Oval 6"/>
          <p:cNvSpPr>
            <a:spLocks noChangeAspect="1" noChangeArrowheads="1"/>
          </p:cNvSpPr>
          <p:nvPr/>
        </p:nvSpPr>
        <p:spPr bwMode="auto">
          <a:xfrm>
            <a:off x="7214474" y="3409988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8" name="Oval 6"/>
          <p:cNvSpPr>
            <a:spLocks noChangeAspect="1" noChangeArrowheads="1"/>
          </p:cNvSpPr>
          <p:nvPr/>
        </p:nvSpPr>
        <p:spPr bwMode="auto">
          <a:xfrm>
            <a:off x="5917291" y="3210342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88683" y="272419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3603555" y="316768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425534" y="374487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901352" y="401488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5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988472" y="252861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6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8119159" y="390255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N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5856298" y="275374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131322" y="330242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6640366" y="3496354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N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001684" y="243572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  <a:endParaRPr lang="en-US" dirty="0"/>
          </a:p>
        </p:txBody>
      </p:sp>
      <p:pic>
        <p:nvPicPr>
          <p:cNvPr id="9230" name="Picture 92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143">
            <a:off x="4304676" y="102422"/>
            <a:ext cx="2405465" cy="18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67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/>
          <p:cNvSpPr/>
          <p:nvPr/>
        </p:nvSpPr>
        <p:spPr>
          <a:xfrm flipH="1">
            <a:off x="0" y="-1"/>
            <a:ext cx="9144000" cy="470262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9000">
                <a:schemeClr val="bg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bject 8"/>
          <p:cNvSpPr txBox="1">
            <a:spLocks/>
          </p:cNvSpPr>
          <p:nvPr/>
        </p:nvSpPr>
        <p:spPr>
          <a:xfrm>
            <a:off x="168671" y="113635"/>
            <a:ext cx="7766465" cy="41652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rgbClr val="0057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 marR="5080">
              <a:lnSpc>
                <a:spcPts val="2800"/>
              </a:lnSpc>
            </a:pPr>
            <a:r>
              <a:rPr lang="en-US" spc="-5" dirty="0">
                <a:solidFill>
                  <a:schemeClr val="accent2"/>
                </a:solidFill>
              </a:rPr>
              <a:t>Feedback (reinforcement learning)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33" name="Picture 23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297" y="607051"/>
            <a:ext cx="711200" cy="776515"/>
          </a:xfrm>
          <a:prstGeom prst="rect">
            <a:avLst/>
          </a:prstGeom>
        </p:spPr>
      </p:pic>
      <p:cxnSp>
        <p:nvCxnSpPr>
          <p:cNvPr id="235" name="Straight Connector 234"/>
          <p:cNvCxnSpPr/>
          <p:nvPr/>
        </p:nvCxnSpPr>
        <p:spPr>
          <a:xfrm flipH="1">
            <a:off x="5610180" y="2504819"/>
            <a:ext cx="144690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7" name="TextBox 236"/>
          <p:cNvSpPr txBox="1"/>
          <p:nvPr/>
        </p:nvSpPr>
        <p:spPr>
          <a:xfrm>
            <a:off x="7338022" y="1437486"/>
            <a:ext cx="1360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dirty="0"/>
              <a:t>Light touch guidance on priorities and weightings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5633082" y="2168633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</a:t>
            </a:r>
          </a:p>
        </p:txBody>
      </p:sp>
      <p:sp>
        <p:nvSpPr>
          <p:cNvPr id="241" name="Up Arrow 240"/>
          <p:cNvSpPr/>
          <p:nvPr/>
        </p:nvSpPr>
        <p:spPr>
          <a:xfrm>
            <a:off x="5430433" y="1985116"/>
            <a:ext cx="252081" cy="844219"/>
          </a:xfrm>
          <a:prstGeom prst="upArrow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Down Arrow 242"/>
          <p:cNvSpPr/>
          <p:nvPr/>
        </p:nvSpPr>
        <p:spPr>
          <a:xfrm>
            <a:off x="4471998" y="1865324"/>
            <a:ext cx="274207" cy="888957"/>
          </a:xfrm>
          <a:prstGeom prst="downArrow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Straight Connector 243"/>
          <p:cNvCxnSpPr/>
          <p:nvPr/>
        </p:nvCxnSpPr>
        <p:spPr>
          <a:xfrm>
            <a:off x="3079154" y="2846281"/>
            <a:ext cx="856222" cy="514829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2732751" y="3634550"/>
            <a:ext cx="612000" cy="631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2418373" y="3146258"/>
            <a:ext cx="1097213" cy="307286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V="1">
            <a:off x="2558672" y="3822487"/>
            <a:ext cx="919296" cy="331759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V="1">
            <a:off x="6211786" y="2959583"/>
            <a:ext cx="593602" cy="33544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6430755" y="4076829"/>
            <a:ext cx="510106" cy="233051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flipV="1">
            <a:off x="2987487" y="4082358"/>
            <a:ext cx="447073" cy="283146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1" name="Freeform 9"/>
          <p:cNvSpPr>
            <a:spLocks/>
          </p:cNvSpPr>
          <p:nvPr/>
        </p:nvSpPr>
        <p:spPr bwMode="auto">
          <a:xfrm rot="10800000" flipV="1">
            <a:off x="3301450" y="2451123"/>
            <a:ext cx="3442628" cy="2138397"/>
          </a:xfrm>
          <a:custGeom>
            <a:avLst/>
            <a:gdLst>
              <a:gd name="T0" fmla="*/ 373 w 1678"/>
              <a:gd name="T1" fmla="*/ 874 h 1031"/>
              <a:gd name="T2" fmla="*/ 379 w 1678"/>
              <a:gd name="T3" fmla="*/ 882 h 1031"/>
              <a:gd name="T4" fmla="*/ 692 w 1678"/>
              <a:gd name="T5" fmla="*/ 1031 h 1031"/>
              <a:gd name="T6" fmla="*/ 939 w 1678"/>
              <a:gd name="T7" fmla="*/ 946 h 1031"/>
              <a:gd name="T8" fmla="*/ 949 w 1678"/>
              <a:gd name="T9" fmla="*/ 938 h 1031"/>
              <a:gd name="T10" fmla="*/ 958 w 1678"/>
              <a:gd name="T11" fmla="*/ 946 h 1031"/>
              <a:gd name="T12" fmla="*/ 1146 w 1678"/>
              <a:gd name="T13" fmla="*/ 1012 h 1031"/>
              <a:gd name="T14" fmla="*/ 1379 w 1678"/>
              <a:gd name="T15" fmla="*/ 900 h 1031"/>
              <a:gd name="T16" fmla="*/ 1384 w 1678"/>
              <a:gd name="T17" fmla="*/ 894 h 1031"/>
              <a:gd name="T18" fmla="*/ 1393 w 1678"/>
              <a:gd name="T19" fmla="*/ 895 h 1031"/>
              <a:gd name="T20" fmla="*/ 1426 w 1678"/>
              <a:gd name="T21" fmla="*/ 897 h 1031"/>
              <a:gd name="T22" fmla="*/ 1678 w 1678"/>
              <a:gd name="T23" fmla="*/ 645 h 1031"/>
              <a:gd name="T24" fmla="*/ 1454 w 1678"/>
              <a:gd name="T25" fmla="*/ 394 h 1031"/>
              <a:gd name="T26" fmla="*/ 1444 w 1678"/>
              <a:gd name="T27" fmla="*/ 393 h 1031"/>
              <a:gd name="T28" fmla="*/ 1441 w 1678"/>
              <a:gd name="T29" fmla="*/ 383 h 1031"/>
              <a:gd name="T30" fmla="*/ 1120 w 1678"/>
              <a:gd name="T31" fmla="*/ 141 h 1031"/>
              <a:gd name="T32" fmla="*/ 1029 w 1678"/>
              <a:gd name="T33" fmla="*/ 153 h 1031"/>
              <a:gd name="T34" fmla="*/ 1017 w 1678"/>
              <a:gd name="T35" fmla="*/ 157 h 1031"/>
              <a:gd name="T36" fmla="*/ 1011 w 1678"/>
              <a:gd name="T37" fmla="*/ 146 h 1031"/>
              <a:gd name="T38" fmla="*/ 770 w 1678"/>
              <a:gd name="T39" fmla="*/ 0 h 1031"/>
              <a:gd name="T40" fmla="*/ 517 w 1678"/>
              <a:gd name="T41" fmla="*/ 171 h 1031"/>
              <a:gd name="T42" fmla="*/ 513 w 1678"/>
              <a:gd name="T43" fmla="*/ 182 h 1031"/>
              <a:gd name="T44" fmla="*/ 501 w 1678"/>
              <a:gd name="T45" fmla="*/ 181 h 1031"/>
              <a:gd name="T46" fmla="*/ 482 w 1678"/>
              <a:gd name="T47" fmla="*/ 180 h 1031"/>
              <a:gd name="T48" fmla="*/ 305 w 1678"/>
              <a:gd name="T49" fmla="*/ 315 h 1031"/>
              <a:gd name="T50" fmla="*/ 302 w 1678"/>
              <a:gd name="T51" fmla="*/ 326 h 1031"/>
              <a:gd name="T52" fmla="*/ 287 w 1678"/>
              <a:gd name="T53" fmla="*/ 326 h 1031"/>
              <a:gd name="T54" fmla="*/ 281 w 1678"/>
              <a:gd name="T55" fmla="*/ 326 h 1031"/>
              <a:gd name="T56" fmla="*/ 0 w 1678"/>
              <a:gd name="T57" fmla="*/ 607 h 1031"/>
              <a:gd name="T58" fmla="*/ 281 w 1678"/>
              <a:gd name="T59" fmla="*/ 889 h 1031"/>
              <a:gd name="T60" fmla="*/ 363 w 1678"/>
              <a:gd name="T61" fmla="*/ 877 h 1031"/>
              <a:gd name="T62" fmla="*/ 373 w 1678"/>
              <a:gd name="T63" fmla="*/ 874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78" h="1031">
                <a:moveTo>
                  <a:pt x="373" y="874"/>
                </a:moveTo>
                <a:cubicBezTo>
                  <a:pt x="379" y="882"/>
                  <a:pt x="379" y="882"/>
                  <a:pt x="379" y="882"/>
                </a:cubicBezTo>
                <a:cubicBezTo>
                  <a:pt x="456" y="976"/>
                  <a:pt x="570" y="1031"/>
                  <a:pt x="692" y="1031"/>
                </a:cubicBezTo>
                <a:cubicBezTo>
                  <a:pt x="782" y="1031"/>
                  <a:pt x="868" y="1001"/>
                  <a:pt x="939" y="946"/>
                </a:cubicBezTo>
                <a:cubicBezTo>
                  <a:pt x="949" y="938"/>
                  <a:pt x="949" y="938"/>
                  <a:pt x="949" y="938"/>
                </a:cubicBezTo>
                <a:cubicBezTo>
                  <a:pt x="958" y="946"/>
                  <a:pt x="958" y="946"/>
                  <a:pt x="958" y="946"/>
                </a:cubicBezTo>
                <a:cubicBezTo>
                  <a:pt x="1012" y="989"/>
                  <a:pt x="1077" y="1012"/>
                  <a:pt x="1146" y="1012"/>
                </a:cubicBezTo>
                <a:cubicBezTo>
                  <a:pt x="1237" y="1012"/>
                  <a:pt x="1322" y="971"/>
                  <a:pt x="1379" y="900"/>
                </a:cubicBezTo>
                <a:cubicBezTo>
                  <a:pt x="1384" y="894"/>
                  <a:pt x="1384" y="894"/>
                  <a:pt x="1384" y="894"/>
                </a:cubicBezTo>
                <a:cubicBezTo>
                  <a:pt x="1393" y="895"/>
                  <a:pt x="1393" y="895"/>
                  <a:pt x="1393" y="895"/>
                </a:cubicBezTo>
                <a:cubicBezTo>
                  <a:pt x="1404" y="896"/>
                  <a:pt x="1415" y="897"/>
                  <a:pt x="1426" y="897"/>
                </a:cubicBezTo>
                <a:cubicBezTo>
                  <a:pt x="1565" y="897"/>
                  <a:pt x="1678" y="784"/>
                  <a:pt x="1678" y="645"/>
                </a:cubicBezTo>
                <a:cubicBezTo>
                  <a:pt x="1678" y="517"/>
                  <a:pt x="1582" y="409"/>
                  <a:pt x="1454" y="394"/>
                </a:cubicBezTo>
                <a:cubicBezTo>
                  <a:pt x="1444" y="393"/>
                  <a:pt x="1444" y="393"/>
                  <a:pt x="1444" y="393"/>
                </a:cubicBezTo>
                <a:cubicBezTo>
                  <a:pt x="1441" y="383"/>
                  <a:pt x="1441" y="383"/>
                  <a:pt x="1441" y="383"/>
                </a:cubicBezTo>
                <a:cubicBezTo>
                  <a:pt x="1401" y="241"/>
                  <a:pt x="1268" y="141"/>
                  <a:pt x="1120" y="141"/>
                </a:cubicBezTo>
                <a:cubicBezTo>
                  <a:pt x="1089" y="141"/>
                  <a:pt x="1059" y="145"/>
                  <a:pt x="1029" y="153"/>
                </a:cubicBezTo>
                <a:cubicBezTo>
                  <a:pt x="1017" y="157"/>
                  <a:pt x="1017" y="157"/>
                  <a:pt x="1017" y="157"/>
                </a:cubicBezTo>
                <a:cubicBezTo>
                  <a:pt x="1011" y="146"/>
                  <a:pt x="1011" y="146"/>
                  <a:pt x="1011" y="146"/>
                </a:cubicBezTo>
                <a:cubicBezTo>
                  <a:pt x="964" y="56"/>
                  <a:pt x="871" y="0"/>
                  <a:pt x="770" y="0"/>
                </a:cubicBezTo>
                <a:cubicBezTo>
                  <a:pt x="658" y="0"/>
                  <a:pt x="559" y="68"/>
                  <a:pt x="517" y="171"/>
                </a:cubicBezTo>
                <a:cubicBezTo>
                  <a:pt x="513" y="182"/>
                  <a:pt x="513" y="182"/>
                  <a:pt x="513" y="182"/>
                </a:cubicBezTo>
                <a:cubicBezTo>
                  <a:pt x="501" y="181"/>
                  <a:pt x="501" y="181"/>
                  <a:pt x="501" y="181"/>
                </a:cubicBezTo>
                <a:cubicBezTo>
                  <a:pt x="495" y="180"/>
                  <a:pt x="488" y="180"/>
                  <a:pt x="482" y="180"/>
                </a:cubicBezTo>
                <a:cubicBezTo>
                  <a:pt x="399" y="180"/>
                  <a:pt x="327" y="235"/>
                  <a:pt x="305" y="315"/>
                </a:cubicBezTo>
                <a:cubicBezTo>
                  <a:pt x="302" y="326"/>
                  <a:pt x="302" y="326"/>
                  <a:pt x="302" y="326"/>
                </a:cubicBezTo>
                <a:cubicBezTo>
                  <a:pt x="287" y="326"/>
                  <a:pt x="287" y="326"/>
                  <a:pt x="287" y="326"/>
                </a:cubicBezTo>
                <a:cubicBezTo>
                  <a:pt x="285" y="326"/>
                  <a:pt x="283" y="326"/>
                  <a:pt x="281" y="326"/>
                </a:cubicBezTo>
                <a:cubicBezTo>
                  <a:pt x="126" y="326"/>
                  <a:pt x="0" y="452"/>
                  <a:pt x="0" y="607"/>
                </a:cubicBezTo>
                <a:cubicBezTo>
                  <a:pt x="0" y="763"/>
                  <a:pt x="126" y="889"/>
                  <a:pt x="281" y="889"/>
                </a:cubicBezTo>
                <a:cubicBezTo>
                  <a:pt x="309" y="889"/>
                  <a:pt x="336" y="885"/>
                  <a:pt x="363" y="877"/>
                </a:cubicBezTo>
                <a:lnTo>
                  <a:pt x="373" y="87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100" kern="0" dirty="0">
              <a:solidFill>
                <a:prstClr val="white"/>
              </a:solidFill>
              <a:latin typeface="Verlag Condensed Book" pitchFamily="2" charset="0"/>
            </a:endParaRPr>
          </a:p>
        </p:txBody>
      </p:sp>
      <p:cxnSp>
        <p:nvCxnSpPr>
          <p:cNvPr id="252" name="Straight Arrow Connector 251"/>
          <p:cNvCxnSpPr/>
          <p:nvPr/>
        </p:nvCxnSpPr>
        <p:spPr>
          <a:xfrm flipH="1">
            <a:off x="3734135" y="3221498"/>
            <a:ext cx="515416" cy="590674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/>
          <p:nvPr/>
        </p:nvCxnSpPr>
        <p:spPr>
          <a:xfrm flipH="1">
            <a:off x="4390034" y="2892374"/>
            <a:ext cx="768175" cy="248026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/>
          <p:nvPr/>
        </p:nvCxnSpPr>
        <p:spPr>
          <a:xfrm flipH="1">
            <a:off x="4281161" y="3597526"/>
            <a:ext cx="656233" cy="559899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 flipH="1" flipV="1">
            <a:off x="3769444" y="3773550"/>
            <a:ext cx="568246" cy="34853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 flipH="1" flipV="1">
            <a:off x="4358213" y="4134314"/>
            <a:ext cx="1018890" cy="9868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/>
          <p:nvPr/>
        </p:nvCxnSpPr>
        <p:spPr>
          <a:xfrm flipH="1">
            <a:off x="5321375" y="3857256"/>
            <a:ext cx="864505" cy="354047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 flipH="1">
            <a:off x="4929383" y="3365315"/>
            <a:ext cx="891304" cy="27749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H="1" flipV="1">
            <a:off x="4302409" y="3285179"/>
            <a:ext cx="642265" cy="34502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 flipH="1" flipV="1">
            <a:off x="5235342" y="2932804"/>
            <a:ext cx="642265" cy="345025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H="1" flipV="1">
            <a:off x="4933255" y="3677877"/>
            <a:ext cx="388120" cy="546482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H="1" flipV="1">
            <a:off x="5787022" y="3324285"/>
            <a:ext cx="388120" cy="546482"/>
          </a:xfrm>
          <a:prstGeom prst="straightConnector1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6"/>
          <p:cNvSpPr>
            <a:spLocks noChangeAspect="1" noChangeArrowheads="1"/>
          </p:cNvSpPr>
          <p:nvPr/>
        </p:nvSpPr>
        <p:spPr bwMode="auto">
          <a:xfrm>
            <a:off x="4085609" y="2965967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4" name="Oval 6"/>
          <p:cNvSpPr>
            <a:spLocks noChangeAspect="1" noChangeArrowheads="1"/>
          </p:cNvSpPr>
          <p:nvPr/>
        </p:nvSpPr>
        <p:spPr bwMode="auto">
          <a:xfrm>
            <a:off x="3498338" y="3575377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5" name="Oval 6"/>
          <p:cNvSpPr>
            <a:spLocks noChangeAspect="1" noChangeArrowheads="1"/>
          </p:cNvSpPr>
          <p:nvPr/>
        </p:nvSpPr>
        <p:spPr bwMode="auto">
          <a:xfrm>
            <a:off x="4071912" y="3909399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6" name="Oval 6"/>
          <p:cNvSpPr>
            <a:spLocks noChangeAspect="1" noChangeArrowheads="1"/>
          </p:cNvSpPr>
          <p:nvPr/>
        </p:nvSpPr>
        <p:spPr bwMode="auto">
          <a:xfrm>
            <a:off x="4974913" y="2684238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7" name="Oval 6"/>
          <p:cNvSpPr>
            <a:spLocks noChangeAspect="1" noChangeArrowheads="1"/>
          </p:cNvSpPr>
          <p:nvPr/>
        </p:nvSpPr>
        <p:spPr bwMode="auto">
          <a:xfrm>
            <a:off x="5075215" y="4008575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8" name="Oval 6"/>
          <p:cNvSpPr>
            <a:spLocks noChangeAspect="1" noChangeArrowheads="1"/>
          </p:cNvSpPr>
          <p:nvPr/>
        </p:nvSpPr>
        <p:spPr bwMode="auto">
          <a:xfrm>
            <a:off x="5610180" y="3137777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9" name="Oval 6"/>
          <p:cNvSpPr>
            <a:spLocks noChangeAspect="1" noChangeArrowheads="1"/>
          </p:cNvSpPr>
          <p:nvPr/>
        </p:nvSpPr>
        <p:spPr bwMode="auto">
          <a:xfrm>
            <a:off x="5984175" y="3629515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0" name="Oval 6"/>
          <p:cNvSpPr>
            <a:spLocks noChangeAspect="1" noChangeArrowheads="1"/>
          </p:cNvSpPr>
          <p:nvPr/>
        </p:nvSpPr>
        <p:spPr bwMode="auto">
          <a:xfrm>
            <a:off x="4686992" y="3429869"/>
            <a:ext cx="437600" cy="437600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1958384" y="294372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272" name="TextBox 271"/>
          <p:cNvSpPr txBox="1"/>
          <p:nvPr/>
        </p:nvSpPr>
        <p:spPr>
          <a:xfrm>
            <a:off x="2373256" y="338721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273" name="TextBox 272"/>
          <p:cNvSpPr txBox="1"/>
          <p:nvPr/>
        </p:nvSpPr>
        <p:spPr>
          <a:xfrm>
            <a:off x="2195235" y="396439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74" name="TextBox 273"/>
          <p:cNvSpPr txBox="1"/>
          <p:nvPr/>
        </p:nvSpPr>
        <p:spPr>
          <a:xfrm>
            <a:off x="2671053" y="42344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5</a:t>
            </a:r>
            <a:endParaRPr lang="en-US" dirty="0"/>
          </a:p>
        </p:txBody>
      </p:sp>
      <p:sp>
        <p:nvSpPr>
          <p:cNvPr id="275" name="TextBox 274"/>
          <p:cNvSpPr txBox="1"/>
          <p:nvPr/>
        </p:nvSpPr>
        <p:spPr>
          <a:xfrm>
            <a:off x="6758173" y="274813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6</a:t>
            </a:r>
            <a:endParaRPr lang="en-US" dirty="0"/>
          </a:p>
        </p:txBody>
      </p:sp>
      <p:sp>
        <p:nvSpPr>
          <p:cNvPr id="276" name="TextBox 275"/>
          <p:cNvSpPr txBox="1"/>
          <p:nvPr/>
        </p:nvSpPr>
        <p:spPr>
          <a:xfrm>
            <a:off x="6888860" y="412208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N</a:t>
            </a:r>
            <a:endParaRPr lang="en-US" dirty="0"/>
          </a:p>
        </p:txBody>
      </p:sp>
      <p:sp>
        <p:nvSpPr>
          <p:cNvPr id="277" name="TextBox 276"/>
          <p:cNvSpPr txBox="1"/>
          <p:nvPr/>
        </p:nvSpPr>
        <p:spPr>
          <a:xfrm>
            <a:off x="4625999" y="297326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278" name="TextBox 277"/>
          <p:cNvSpPr txBox="1"/>
          <p:nvPr/>
        </p:nvSpPr>
        <p:spPr>
          <a:xfrm>
            <a:off x="3901023" y="352195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279" name="TextBox 278"/>
          <p:cNvSpPr txBox="1"/>
          <p:nvPr/>
        </p:nvSpPr>
        <p:spPr>
          <a:xfrm>
            <a:off x="5410067" y="3715881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N</a:t>
            </a:r>
            <a:endParaRPr lang="en-US" dirty="0"/>
          </a:p>
        </p:txBody>
      </p:sp>
      <p:sp>
        <p:nvSpPr>
          <p:cNvPr id="280" name="TextBox 279"/>
          <p:cNvSpPr txBox="1"/>
          <p:nvPr/>
        </p:nvSpPr>
        <p:spPr>
          <a:xfrm>
            <a:off x="2771385" y="265525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281" name="TextBox 280"/>
          <p:cNvSpPr txBox="1"/>
          <p:nvPr/>
        </p:nvSpPr>
        <p:spPr>
          <a:xfrm>
            <a:off x="3561817" y="2168633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Controls</a:t>
            </a:r>
          </a:p>
        </p:txBody>
      </p:sp>
      <p:pic>
        <p:nvPicPr>
          <p:cNvPr id="282" name="Picture 281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430526" y="2133039"/>
            <a:ext cx="884488" cy="497186"/>
          </a:xfrm>
          <a:prstGeom prst="rect">
            <a:avLst/>
          </a:prstGeom>
          <a:solidFill>
            <a:schemeClr val="accent2"/>
          </a:solidFill>
        </p:spPr>
      </p:pic>
      <p:cxnSp>
        <p:nvCxnSpPr>
          <p:cNvPr id="283" name="Straight Connector 282"/>
          <p:cNvCxnSpPr/>
          <p:nvPr/>
        </p:nvCxnSpPr>
        <p:spPr>
          <a:xfrm flipV="1">
            <a:off x="2819811" y="1630122"/>
            <a:ext cx="0" cy="50400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2823939" y="1630122"/>
            <a:ext cx="15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5" name="TextBox 284"/>
          <p:cNvSpPr txBox="1"/>
          <p:nvPr/>
        </p:nvSpPr>
        <p:spPr>
          <a:xfrm>
            <a:off x="2850268" y="1635118"/>
            <a:ext cx="1377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200" dirty="0"/>
              <a:t>New equipment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200" dirty="0"/>
              <a:t>Repairs</a:t>
            </a:r>
          </a:p>
        </p:txBody>
      </p:sp>
      <p:sp>
        <p:nvSpPr>
          <p:cNvPr id="286" name="TextBox 285"/>
          <p:cNvSpPr txBox="1"/>
          <p:nvPr/>
        </p:nvSpPr>
        <p:spPr>
          <a:xfrm>
            <a:off x="4443382" y="54467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</a:t>
            </a:r>
          </a:p>
        </p:txBody>
      </p:sp>
      <p:grpSp>
        <p:nvGrpSpPr>
          <p:cNvPr id="287" name="Group 286"/>
          <p:cNvGrpSpPr/>
          <p:nvPr/>
        </p:nvGrpSpPr>
        <p:grpSpPr>
          <a:xfrm flipH="1">
            <a:off x="1794154" y="868257"/>
            <a:ext cx="1119789" cy="735900"/>
            <a:chOff x="3106738" y="1423988"/>
            <a:chExt cx="3903663" cy="2565401"/>
          </a:xfrm>
          <a:solidFill>
            <a:schemeClr val="accent2"/>
          </a:solidFill>
        </p:grpSpPr>
        <p:sp>
          <p:nvSpPr>
            <p:cNvPr id="288" name="Freeform 85"/>
            <p:cNvSpPr>
              <a:spLocks noEditPoints="1"/>
            </p:cNvSpPr>
            <p:nvPr/>
          </p:nvSpPr>
          <p:spPr bwMode="auto">
            <a:xfrm>
              <a:off x="3822701" y="1993901"/>
              <a:ext cx="250825" cy="250825"/>
            </a:xfrm>
            <a:custGeom>
              <a:avLst/>
              <a:gdLst>
                <a:gd name="T0" fmla="*/ 0 w 46"/>
                <a:gd name="T1" fmla="*/ 23 h 46"/>
                <a:gd name="T2" fmla="*/ 46 w 46"/>
                <a:gd name="T3" fmla="*/ 23 h 46"/>
                <a:gd name="T4" fmla="*/ 22 w 46"/>
                <a:gd name="T5" fmla="*/ 4 h 46"/>
                <a:gd name="T6" fmla="*/ 29 w 46"/>
                <a:gd name="T7" fmla="*/ 15 h 46"/>
                <a:gd name="T8" fmla="*/ 31 w 46"/>
                <a:gd name="T9" fmla="*/ 23 h 46"/>
                <a:gd name="T10" fmla="*/ 26 w 46"/>
                <a:gd name="T11" fmla="*/ 17 h 46"/>
                <a:gd name="T12" fmla="*/ 22 w 46"/>
                <a:gd name="T13" fmla="*/ 4 h 46"/>
                <a:gd name="T14" fmla="*/ 23 w 46"/>
                <a:gd name="T15" fmla="*/ 13 h 46"/>
                <a:gd name="T16" fmla="*/ 22 w 46"/>
                <a:gd name="T17" fmla="*/ 10 h 46"/>
                <a:gd name="T18" fmla="*/ 18 w 46"/>
                <a:gd name="T19" fmla="*/ 14 h 46"/>
                <a:gd name="T20" fmla="*/ 18 w 46"/>
                <a:gd name="T21" fmla="*/ 13 h 46"/>
                <a:gd name="T22" fmla="*/ 18 w 46"/>
                <a:gd name="T23" fmla="*/ 13 h 46"/>
                <a:gd name="T24" fmla="*/ 19 w 46"/>
                <a:gd name="T25" fmla="*/ 12 h 46"/>
                <a:gd name="T26" fmla="*/ 19 w 46"/>
                <a:gd name="T27" fmla="*/ 11 h 46"/>
                <a:gd name="T28" fmla="*/ 23 w 46"/>
                <a:gd name="T29" fmla="*/ 14 h 46"/>
                <a:gd name="T30" fmla="*/ 22 w 46"/>
                <a:gd name="T31" fmla="*/ 15 h 46"/>
                <a:gd name="T32" fmla="*/ 22 w 46"/>
                <a:gd name="T33" fmla="*/ 16 h 46"/>
                <a:gd name="T34" fmla="*/ 21 w 46"/>
                <a:gd name="T35" fmla="*/ 16 h 46"/>
                <a:gd name="T36" fmla="*/ 21 w 46"/>
                <a:gd name="T37" fmla="*/ 17 h 46"/>
                <a:gd name="T38" fmla="*/ 17 w 46"/>
                <a:gd name="T39" fmla="*/ 14 h 46"/>
                <a:gd name="T40" fmla="*/ 13 w 46"/>
                <a:gd name="T41" fmla="*/ 20 h 46"/>
                <a:gd name="T42" fmla="*/ 7 w 46"/>
                <a:gd name="T43" fmla="*/ 26 h 46"/>
                <a:gd name="T44" fmla="*/ 10 w 46"/>
                <a:gd name="T45" fmla="*/ 33 h 46"/>
                <a:gd name="T46" fmla="*/ 9 w 46"/>
                <a:gd name="T47" fmla="*/ 32 h 46"/>
                <a:gd name="T48" fmla="*/ 11 w 46"/>
                <a:gd name="T49" fmla="*/ 31 h 46"/>
                <a:gd name="T50" fmla="*/ 10 w 46"/>
                <a:gd name="T51" fmla="*/ 33 h 46"/>
                <a:gd name="T52" fmla="*/ 9 w 46"/>
                <a:gd name="T53" fmla="*/ 29 h 46"/>
                <a:gd name="T54" fmla="*/ 20 w 46"/>
                <a:gd name="T55" fmla="*/ 17 h 46"/>
                <a:gd name="T56" fmla="*/ 11 w 46"/>
                <a:gd name="T57" fmla="*/ 30 h 46"/>
                <a:gd name="T58" fmla="*/ 20 w 46"/>
                <a:gd name="T59" fmla="*/ 20 h 46"/>
                <a:gd name="T60" fmla="*/ 30 w 46"/>
                <a:gd name="T61" fmla="*/ 26 h 46"/>
                <a:gd name="T62" fmla="*/ 30 w 46"/>
                <a:gd name="T63" fmla="*/ 24 h 46"/>
                <a:gd name="T64" fmla="*/ 33 w 46"/>
                <a:gd name="T65" fmla="*/ 23 h 46"/>
                <a:gd name="T66" fmla="*/ 32 w 46"/>
                <a:gd name="T67" fmla="*/ 28 h 46"/>
                <a:gd name="T68" fmla="*/ 38 w 46"/>
                <a:gd name="T69" fmla="*/ 35 h 46"/>
                <a:gd name="T70" fmla="*/ 35 w 46"/>
                <a:gd name="T71" fmla="*/ 27 h 46"/>
                <a:gd name="T72" fmla="*/ 39 w 46"/>
                <a:gd name="T73" fmla="*/ 26 h 46"/>
                <a:gd name="T74" fmla="*/ 33 w 46"/>
                <a:gd name="T75" fmla="*/ 20 h 46"/>
                <a:gd name="T76" fmla="*/ 39 w 46"/>
                <a:gd name="T77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36" y="46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8" y="13"/>
                    <a:pt x="29" y="15"/>
                  </a:cubicBezTo>
                  <a:cubicBezTo>
                    <a:pt x="30" y="18"/>
                    <a:pt x="33" y="22"/>
                    <a:pt x="33" y="22"/>
                  </a:cubicBezTo>
                  <a:cubicBezTo>
                    <a:pt x="33" y="22"/>
                    <a:pt x="32" y="23"/>
                    <a:pt x="31" y="23"/>
                  </a:cubicBezTo>
                  <a:cubicBezTo>
                    <a:pt x="31" y="24"/>
                    <a:pt x="30" y="24"/>
                    <a:pt x="30" y="24"/>
                  </a:cubicBezTo>
                  <a:cubicBezTo>
                    <a:pt x="30" y="24"/>
                    <a:pt x="27" y="19"/>
                    <a:pt x="26" y="17"/>
                  </a:cubicBezTo>
                  <a:cubicBezTo>
                    <a:pt x="26" y="15"/>
                    <a:pt x="21" y="5"/>
                    <a:pt x="21" y="5"/>
                  </a:cubicBezTo>
                  <a:cubicBezTo>
                    <a:pt x="21" y="5"/>
                    <a:pt x="21" y="4"/>
                    <a:pt x="22" y="4"/>
                  </a:cubicBezTo>
                  <a:close/>
                  <a:moveTo>
                    <a:pt x="22" y="10"/>
                  </a:moveTo>
                  <a:cubicBezTo>
                    <a:pt x="24" y="11"/>
                    <a:pt x="23" y="13"/>
                    <a:pt x="23" y="1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9"/>
                    <a:pt x="22" y="10"/>
                  </a:cubicBezTo>
                  <a:close/>
                  <a:moveTo>
                    <a:pt x="17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7" y="15"/>
                    <a:pt x="17" y="15"/>
                    <a:pt x="17" y="15"/>
                  </a:cubicBezTo>
                  <a:lnTo>
                    <a:pt x="17" y="14"/>
                  </a:lnTo>
                  <a:close/>
                  <a:moveTo>
                    <a:pt x="7" y="2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0"/>
                  </a:lnTo>
                  <a:close/>
                  <a:moveTo>
                    <a:pt x="10" y="33"/>
                  </a:moveTo>
                  <a:cubicBezTo>
                    <a:pt x="9" y="34"/>
                    <a:pt x="8" y="35"/>
                    <a:pt x="8" y="35"/>
                  </a:cubicBezTo>
                  <a:cubicBezTo>
                    <a:pt x="8" y="35"/>
                    <a:pt x="8" y="33"/>
                    <a:pt x="9" y="32"/>
                  </a:cubicBezTo>
                  <a:cubicBezTo>
                    <a:pt x="9" y="31"/>
                    <a:pt x="9" y="29"/>
                    <a:pt x="9" y="29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1" y="31"/>
                    <a:pt x="13" y="31"/>
                    <a:pt x="13" y="31"/>
                  </a:cubicBezTo>
                  <a:cubicBezTo>
                    <a:pt x="13" y="31"/>
                    <a:pt x="11" y="33"/>
                    <a:pt x="10" y="33"/>
                  </a:cubicBezTo>
                  <a:close/>
                  <a:moveTo>
                    <a:pt x="11" y="30"/>
                  </a:moveTo>
                  <a:cubicBezTo>
                    <a:pt x="10" y="29"/>
                    <a:pt x="9" y="29"/>
                    <a:pt x="9" y="29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2" y="30"/>
                    <a:pt x="11" y="30"/>
                  </a:cubicBezTo>
                  <a:close/>
                  <a:moveTo>
                    <a:pt x="16" y="26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0" y="26"/>
                    <a:pt x="30" y="26"/>
                    <a:pt x="30" y="26"/>
                  </a:cubicBezTo>
                  <a:lnTo>
                    <a:pt x="16" y="26"/>
                  </a:lnTo>
                  <a:close/>
                  <a:moveTo>
                    <a:pt x="30" y="24"/>
                  </a:moveTo>
                  <a:cubicBezTo>
                    <a:pt x="30" y="24"/>
                    <a:pt x="31" y="24"/>
                    <a:pt x="32" y="24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2" y="28"/>
                    <a:pt x="32" y="28"/>
                    <a:pt x="32" y="28"/>
                  </a:cubicBezTo>
                  <a:lnTo>
                    <a:pt x="30" y="24"/>
                  </a:lnTo>
                  <a:close/>
                  <a:moveTo>
                    <a:pt x="38" y="35"/>
                  </a:moveTo>
                  <a:cubicBezTo>
                    <a:pt x="35" y="37"/>
                    <a:pt x="33" y="29"/>
                    <a:pt x="33" y="29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41" y="34"/>
                    <a:pt x="38" y="35"/>
                  </a:cubicBezTo>
                  <a:close/>
                  <a:moveTo>
                    <a:pt x="39" y="26"/>
                  </a:moveTo>
                  <a:cubicBezTo>
                    <a:pt x="35" y="26"/>
                    <a:pt x="35" y="26"/>
                    <a:pt x="35" y="26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9" y="20"/>
                    <a:pt x="39" y="20"/>
                    <a:pt x="39" y="20"/>
                  </a:cubicBezTo>
                  <a:lnTo>
                    <a:pt x="3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88"/>
            <p:cNvSpPr>
              <a:spLocks/>
            </p:cNvSpPr>
            <p:nvPr/>
          </p:nvSpPr>
          <p:spPr bwMode="auto">
            <a:xfrm>
              <a:off x="4773613" y="1933576"/>
              <a:ext cx="2236788" cy="2055813"/>
            </a:xfrm>
            <a:custGeom>
              <a:avLst/>
              <a:gdLst>
                <a:gd name="T0" fmla="*/ 102 w 409"/>
                <a:gd name="T1" fmla="*/ 107 h 375"/>
                <a:gd name="T2" fmla="*/ 205 w 409"/>
                <a:gd name="T3" fmla="*/ 0 h 375"/>
                <a:gd name="T4" fmla="*/ 307 w 409"/>
                <a:gd name="T5" fmla="*/ 107 h 375"/>
                <a:gd name="T6" fmla="*/ 223 w 409"/>
                <a:gd name="T7" fmla="*/ 213 h 375"/>
                <a:gd name="T8" fmla="*/ 328 w 409"/>
                <a:gd name="T9" fmla="*/ 232 h 375"/>
                <a:gd name="T10" fmla="*/ 409 w 409"/>
                <a:gd name="T11" fmla="*/ 317 h 375"/>
                <a:gd name="T12" fmla="*/ 409 w 409"/>
                <a:gd name="T13" fmla="*/ 375 h 375"/>
                <a:gd name="T14" fmla="*/ 1 w 409"/>
                <a:gd name="T15" fmla="*/ 375 h 375"/>
                <a:gd name="T16" fmla="*/ 0 w 409"/>
                <a:gd name="T17" fmla="*/ 317 h 375"/>
                <a:gd name="T18" fmla="*/ 82 w 409"/>
                <a:gd name="T19" fmla="*/ 228 h 375"/>
                <a:gd name="T20" fmla="*/ 192 w 409"/>
                <a:gd name="T21" fmla="*/ 214 h 375"/>
                <a:gd name="T22" fmla="*/ 102 w 409"/>
                <a:gd name="T23" fmla="*/ 10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9" h="375">
                  <a:moveTo>
                    <a:pt x="102" y="107"/>
                  </a:moveTo>
                  <a:cubicBezTo>
                    <a:pt x="102" y="48"/>
                    <a:pt x="148" y="0"/>
                    <a:pt x="205" y="0"/>
                  </a:cubicBezTo>
                  <a:cubicBezTo>
                    <a:pt x="261" y="0"/>
                    <a:pt x="307" y="48"/>
                    <a:pt x="307" y="107"/>
                  </a:cubicBezTo>
                  <a:cubicBezTo>
                    <a:pt x="307" y="160"/>
                    <a:pt x="271" y="204"/>
                    <a:pt x="223" y="213"/>
                  </a:cubicBezTo>
                  <a:cubicBezTo>
                    <a:pt x="328" y="232"/>
                    <a:pt x="328" y="232"/>
                    <a:pt x="328" y="232"/>
                  </a:cubicBezTo>
                  <a:cubicBezTo>
                    <a:pt x="372" y="232"/>
                    <a:pt x="409" y="270"/>
                    <a:pt x="409" y="317"/>
                  </a:cubicBezTo>
                  <a:cubicBezTo>
                    <a:pt x="409" y="375"/>
                    <a:pt x="409" y="375"/>
                    <a:pt x="409" y="375"/>
                  </a:cubicBezTo>
                  <a:cubicBezTo>
                    <a:pt x="1" y="375"/>
                    <a:pt x="1" y="375"/>
                    <a:pt x="1" y="375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270"/>
                    <a:pt x="37" y="228"/>
                    <a:pt x="82" y="228"/>
                  </a:cubicBezTo>
                  <a:cubicBezTo>
                    <a:pt x="192" y="214"/>
                    <a:pt x="192" y="214"/>
                    <a:pt x="192" y="214"/>
                  </a:cubicBezTo>
                  <a:cubicBezTo>
                    <a:pt x="141" y="207"/>
                    <a:pt x="102" y="162"/>
                    <a:pt x="102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6"/>
            <p:cNvSpPr>
              <a:spLocks noEditPoints="1"/>
            </p:cNvSpPr>
            <p:nvPr/>
          </p:nvSpPr>
          <p:spPr bwMode="auto">
            <a:xfrm>
              <a:off x="3679826" y="2065338"/>
              <a:ext cx="661988" cy="481013"/>
            </a:xfrm>
            <a:custGeom>
              <a:avLst/>
              <a:gdLst>
                <a:gd name="T0" fmla="*/ 26 w 121"/>
                <a:gd name="T1" fmla="*/ 24 h 88"/>
                <a:gd name="T2" fmla="*/ 29 w 121"/>
                <a:gd name="T3" fmla="*/ 39 h 88"/>
                <a:gd name="T4" fmla="*/ 43 w 121"/>
                <a:gd name="T5" fmla="*/ 39 h 88"/>
                <a:gd name="T6" fmla="*/ 43 w 121"/>
                <a:gd name="T7" fmla="*/ 24 h 88"/>
                <a:gd name="T8" fmla="*/ 26 w 121"/>
                <a:gd name="T9" fmla="*/ 24 h 88"/>
                <a:gd name="T10" fmla="*/ 31 w 121"/>
                <a:gd name="T11" fmla="*/ 47 h 88"/>
                <a:gd name="T12" fmla="*/ 33 w 121"/>
                <a:gd name="T13" fmla="*/ 60 h 88"/>
                <a:gd name="T14" fmla="*/ 43 w 121"/>
                <a:gd name="T15" fmla="*/ 60 h 88"/>
                <a:gd name="T16" fmla="*/ 43 w 121"/>
                <a:gd name="T17" fmla="*/ 47 h 88"/>
                <a:gd name="T18" fmla="*/ 31 w 121"/>
                <a:gd name="T19" fmla="*/ 47 h 88"/>
                <a:gd name="T20" fmla="*/ 110 w 121"/>
                <a:gd name="T21" fmla="*/ 24 h 88"/>
                <a:gd name="T22" fmla="*/ 91 w 121"/>
                <a:gd name="T23" fmla="*/ 24 h 88"/>
                <a:gd name="T24" fmla="*/ 91 w 121"/>
                <a:gd name="T25" fmla="*/ 39 h 88"/>
                <a:gd name="T26" fmla="*/ 106 w 121"/>
                <a:gd name="T27" fmla="*/ 39 h 88"/>
                <a:gd name="T28" fmla="*/ 110 w 121"/>
                <a:gd name="T29" fmla="*/ 24 h 88"/>
                <a:gd name="T30" fmla="*/ 104 w 121"/>
                <a:gd name="T31" fmla="*/ 47 h 88"/>
                <a:gd name="T32" fmla="*/ 91 w 121"/>
                <a:gd name="T33" fmla="*/ 47 h 88"/>
                <a:gd name="T34" fmla="*/ 91 w 121"/>
                <a:gd name="T35" fmla="*/ 60 h 88"/>
                <a:gd name="T36" fmla="*/ 101 w 121"/>
                <a:gd name="T37" fmla="*/ 60 h 88"/>
                <a:gd name="T38" fmla="*/ 104 w 121"/>
                <a:gd name="T39" fmla="*/ 47 h 88"/>
                <a:gd name="T40" fmla="*/ 49 w 121"/>
                <a:gd name="T41" fmla="*/ 24 h 88"/>
                <a:gd name="T42" fmla="*/ 49 w 121"/>
                <a:gd name="T43" fmla="*/ 39 h 88"/>
                <a:gd name="T44" fmla="*/ 64 w 121"/>
                <a:gd name="T45" fmla="*/ 39 h 88"/>
                <a:gd name="T46" fmla="*/ 64 w 121"/>
                <a:gd name="T47" fmla="*/ 24 h 88"/>
                <a:gd name="T48" fmla="*/ 49 w 121"/>
                <a:gd name="T49" fmla="*/ 24 h 88"/>
                <a:gd name="T50" fmla="*/ 69 w 121"/>
                <a:gd name="T51" fmla="*/ 24 h 88"/>
                <a:gd name="T52" fmla="*/ 69 w 121"/>
                <a:gd name="T53" fmla="*/ 39 h 88"/>
                <a:gd name="T54" fmla="*/ 85 w 121"/>
                <a:gd name="T55" fmla="*/ 39 h 88"/>
                <a:gd name="T56" fmla="*/ 85 w 121"/>
                <a:gd name="T57" fmla="*/ 24 h 88"/>
                <a:gd name="T58" fmla="*/ 69 w 121"/>
                <a:gd name="T59" fmla="*/ 24 h 88"/>
                <a:gd name="T60" fmla="*/ 49 w 121"/>
                <a:gd name="T61" fmla="*/ 47 h 88"/>
                <a:gd name="T62" fmla="*/ 49 w 121"/>
                <a:gd name="T63" fmla="*/ 60 h 88"/>
                <a:gd name="T64" fmla="*/ 64 w 121"/>
                <a:gd name="T65" fmla="*/ 60 h 88"/>
                <a:gd name="T66" fmla="*/ 64 w 121"/>
                <a:gd name="T67" fmla="*/ 47 h 88"/>
                <a:gd name="T68" fmla="*/ 49 w 121"/>
                <a:gd name="T69" fmla="*/ 47 h 88"/>
                <a:gd name="T70" fmla="*/ 69 w 121"/>
                <a:gd name="T71" fmla="*/ 47 h 88"/>
                <a:gd name="T72" fmla="*/ 69 w 121"/>
                <a:gd name="T73" fmla="*/ 60 h 88"/>
                <a:gd name="T74" fmla="*/ 85 w 121"/>
                <a:gd name="T75" fmla="*/ 60 h 88"/>
                <a:gd name="T76" fmla="*/ 85 w 121"/>
                <a:gd name="T77" fmla="*/ 47 h 88"/>
                <a:gd name="T78" fmla="*/ 69 w 121"/>
                <a:gd name="T79" fmla="*/ 47 h 88"/>
                <a:gd name="T80" fmla="*/ 121 w 121"/>
                <a:gd name="T81" fmla="*/ 16 h 88"/>
                <a:gd name="T82" fmla="*/ 106 w 121"/>
                <a:gd name="T83" fmla="*/ 68 h 88"/>
                <a:gd name="T84" fmla="*/ 33 w 121"/>
                <a:gd name="T85" fmla="*/ 68 h 88"/>
                <a:gd name="T86" fmla="*/ 28 w 121"/>
                <a:gd name="T87" fmla="*/ 75 h 88"/>
                <a:gd name="T88" fmla="*/ 35 w 121"/>
                <a:gd name="T89" fmla="*/ 82 h 88"/>
                <a:gd name="T90" fmla="*/ 105 w 121"/>
                <a:gd name="T91" fmla="*/ 82 h 88"/>
                <a:gd name="T92" fmla="*/ 105 w 121"/>
                <a:gd name="T93" fmla="*/ 88 h 88"/>
                <a:gd name="T94" fmla="*/ 32 w 121"/>
                <a:gd name="T95" fmla="*/ 88 h 88"/>
                <a:gd name="T96" fmla="*/ 21 w 121"/>
                <a:gd name="T97" fmla="*/ 75 h 88"/>
                <a:gd name="T98" fmla="*/ 26 w 121"/>
                <a:gd name="T99" fmla="*/ 65 h 88"/>
                <a:gd name="T100" fmla="*/ 14 w 121"/>
                <a:gd name="T101" fmla="*/ 18 h 88"/>
                <a:gd name="T102" fmla="*/ 0 w 121"/>
                <a:gd name="T103" fmla="*/ 10 h 88"/>
                <a:gd name="T104" fmla="*/ 5 w 121"/>
                <a:gd name="T105" fmla="*/ 0 h 88"/>
                <a:gd name="T106" fmla="*/ 20 w 121"/>
                <a:gd name="T107" fmla="*/ 9 h 88"/>
                <a:gd name="T108" fmla="*/ 23 w 121"/>
                <a:gd name="T109" fmla="*/ 17 h 88"/>
                <a:gd name="T110" fmla="*/ 121 w 121"/>
                <a:gd name="T111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" h="88">
                  <a:moveTo>
                    <a:pt x="26" y="24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26" y="24"/>
                  </a:lnTo>
                  <a:close/>
                  <a:moveTo>
                    <a:pt x="31" y="47"/>
                  </a:moveTo>
                  <a:cubicBezTo>
                    <a:pt x="33" y="60"/>
                    <a:pt x="33" y="60"/>
                    <a:pt x="3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47"/>
                    <a:pt x="43" y="47"/>
                    <a:pt x="43" y="47"/>
                  </a:cubicBezTo>
                  <a:lnTo>
                    <a:pt x="31" y="47"/>
                  </a:lnTo>
                  <a:close/>
                  <a:moveTo>
                    <a:pt x="110" y="24"/>
                  </a:moveTo>
                  <a:cubicBezTo>
                    <a:pt x="91" y="24"/>
                    <a:pt x="91" y="24"/>
                    <a:pt x="91" y="24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106" y="39"/>
                    <a:pt x="106" y="39"/>
                    <a:pt x="106" y="39"/>
                  </a:cubicBezTo>
                  <a:lnTo>
                    <a:pt x="110" y="24"/>
                  </a:lnTo>
                  <a:close/>
                  <a:moveTo>
                    <a:pt x="104" y="47"/>
                  </a:moveTo>
                  <a:cubicBezTo>
                    <a:pt x="91" y="47"/>
                    <a:pt x="91" y="47"/>
                    <a:pt x="91" y="47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101" y="60"/>
                    <a:pt x="101" y="60"/>
                    <a:pt x="101" y="60"/>
                  </a:cubicBezTo>
                  <a:lnTo>
                    <a:pt x="104" y="47"/>
                  </a:lnTo>
                  <a:close/>
                  <a:moveTo>
                    <a:pt x="49" y="24"/>
                  </a:moveTo>
                  <a:cubicBezTo>
                    <a:pt x="49" y="39"/>
                    <a:pt x="49" y="39"/>
                    <a:pt x="49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24"/>
                    <a:pt x="64" y="24"/>
                    <a:pt x="64" y="24"/>
                  </a:cubicBezTo>
                  <a:lnTo>
                    <a:pt x="49" y="24"/>
                  </a:lnTo>
                  <a:close/>
                  <a:moveTo>
                    <a:pt x="69" y="24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69" y="24"/>
                  </a:lnTo>
                  <a:close/>
                  <a:moveTo>
                    <a:pt x="49" y="47"/>
                  </a:moveTo>
                  <a:cubicBezTo>
                    <a:pt x="49" y="60"/>
                    <a:pt x="49" y="60"/>
                    <a:pt x="49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47"/>
                    <a:pt x="64" y="47"/>
                    <a:pt x="64" y="47"/>
                  </a:cubicBezTo>
                  <a:lnTo>
                    <a:pt x="49" y="47"/>
                  </a:lnTo>
                  <a:close/>
                  <a:moveTo>
                    <a:pt x="69" y="47"/>
                  </a:moveTo>
                  <a:cubicBezTo>
                    <a:pt x="69" y="60"/>
                    <a:pt x="69" y="60"/>
                    <a:pt x="69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47"/>
                    <a:pt x="85" y="47"/>
                    <a:pt x="85" y="47"/>
                  </a:cubicBezTo>
                  <a:lnTo>
                    <a:pt x="69" y="47"/>
                  </a:lnTo>
                  <a:close/>
                  <a:moveTo>
                    <a:pt x="121" y="16"/>
                  </a:moveTo>
                  <a:cubicBezTo>
                    <a:pt x="106" y="68"/>
                    <a:pt x="106" y="68"/>
                    <a:pt x="106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0" y="69"/>
                    <a:pt x="28" y="72"/>
                    <a:pt x="28" y="75"/>
                  </a:cubicBezTo>
                  <a:cubicBezTo>
                    <a:pt x="29" y="79"/>
                    <a:pt x="31" y="81"/>
                    <a:pt x="35" y="82"/>
                  </a:cubicBezTo>
                  <a:cubicBezTo>
                    <a:pt x="105" y="82"/>
                    <a:pt x="105" y="82"/>
                    <a:pt x="105" y="82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25" y="87"/>
                    <a:pt x="21" y="82"/>
                    <a:pt x="21" y="75"/>
                  </a:cubicBezTo>
                  <a:cubicBezTo>
                    <a:pt x="21" y="71"/>
                    <a:pt x="22" y="67"/>
                    <a:pt x="26" y="6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2" y="3"/>
                    <a:pt x="16" y="5"/>
                    <a:pt x="20" y="9"/>
                  </a:cubicBezTo>
                  <a:cubicBezTo>
                    <a:pt x="22" y="11"/>
                    <a:pt x="23" y="13"/>
                    <a:pt x="23" y="17"/>
                  </a:cubicBezTo>
                  <a:lnTo>
                    <a:pt x="12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7"/>
            <p:cNvSpPr>
              <a:spLocks noEditPoints="1"/>
            </p:cNvSpPr>
            <p:nvPr/>
          </p:nvSpPr>
          <p:spPr bwMode="auto">
            <a:xfrm>
              <a:off x="3844926" y="2563813"/>
              <a:ext cx="141288" cy="136525"/>
            </a:xfrm>
            <a:custGeom>
              <a:avLst/>
              <a:gdLst>
                <a:gd name="T0" fmla="*/ 6 w 26"/>
                <a:gd name="T1" fmla="*/ 12 h 25"/>
                <a:gd name="T2" fmla="*/ 13 w 26"/>
                <a:gd name="T3" fmla="*/ 19 h 25"/>
                <a:gd name="T4" fmla="*/ 20 w 26"/>
                <a:gd name="T5" fmla="*/ 12 h 25"/>
                <a:gd name="T6" fmla="*/ 13 w 26"/>
                <a:gd name="T7" fmla="*/ 5 h 25"/>
                <a:gd name="T8" fmla="*/ 6 w 26"/>
                <a:gd name="T9" fmla="*/ 12 h 25"/>
                <a:gd name="T10" fmla="*/ 0 w 26"/>
                <a:gd name="T11" fmla="*/ 12 h 25"/>
                <a:gd name="T12" fmla="*/ 13 w 26"/>
                <a:gd name="T13" fmla="*/ 0 h 25"/>
                <a:gd name="T14" fmla="*/ 26 w 26"/>
                <a:gd name="T15" fmla="*/ 12 h 25"/>
                <a:gd name="T16" fmla="*/ 13 w 26"/>
                <a:gd name="T17" fmla="*/ 25 h 25"/>
                <a:gd name="T18" fmla="*/ 0 w 26"/>
                <a:gd name="T1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6" y="12"/>
                  </a:moveTo>
                  <a:cubicBezTo>
                    <a:pt x="6" y="16"/>
                    <a:pt x="9" y="19"/>
                    <a:pt x="13" y="19"/>
                  </a:cubicBezTo>
                  <a:cubicBezTo>
                    <a:pt x="17" y="19"/>
                    <a:pt x="20" y="16"/>
                    <a:pt x="20" y="12"/>
                  </a:cubicBezTo>
                  <a:cubicBezTo>
                    <a:pt x="20" y="8"/>
                    <a:pt x="17" y="5"/>
                    <a:pt x="13" y="5"/>
                  </a:cubicBezTo>
                  <a:cubicBezTo>
                    <a:pt x="9" y="5"/>
                    <a:pt x="6" y="8"/>
                    <a:pt x="6" y="12"/>
                  </a:cubicBezTo>
                  <a:close/>
                  <a:moveTo>
                    <a:pt x="0" y="12"/>
                  </a:move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8"/>
            <p:cNvSpPr>
              <a:spLocks noEditPoints="1"/>
            </p:cNvSpPr>
            <p:nvPr/>
          </p:nvSpPr>
          <p:spPr bwMode="auto">
            <a:xfrm>
              <a:off x="4111626" y="2563813"/>
              <a:ext cx="138113" cy="136525"/>
            </a:xfrm>
            <a:custGeom>
              <a:avLst/>
              <a:gdLst>
                <a:gd name="T0" fmla="*/ 6 w 25"/>
                <a:gd name="T1" fmla="*/ 12 h 25"/>
                <a:gd name="T2" fmla="*/ 13 w 25"/>
                <a:gd name="T3" fmla="*/ 19 h 25"/>
                <a:gd name="T4" fmla="*/ 20 w 25"/>
                <a:gd name="T5" fmla="*/ 12 h 25"/>
                <a:gd name="T6" fmla="*/ 13 w 25"/>
                <a:gd name="T7" fmla="*/ 5 h 25"/>
                <a:gd name="T8" fmla="*/ 6 w 25"/>
                <a:gd name="T9" fmla="*/ 12 h 25"/>
                <a:gd name="T10" fmla="*/ 0 w 25"/>
                <a:gd name="T11" fmla="*/ 12 h 25"/>
                <a:gd name="T12" fmla="*/ 13 w 25"/>
                <a:gd name="T13" fmla="*/ 0 h 25"/>
                <a:gd name="T14" fmla="*/ 25 w 25"/>
                <a:gd name="T15" fmla="*/ 12 h 25"/>
                <a:gd name="T16" fmla="*/ 13 w 25"/>
                <a:gd name="T17" fmla="*/ 25 h 25"/>
                <a:gd name="T18" fmla="*/ 0 w 25"/>
                <a:gd name="T1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6" y="12"/>
                  </a:moveTo>
                  <a:cubicBezTo>
                    <a:pt x="6" y="16"/>
                    <a:pt x="9" y="19"/>
                    <a:pt x="13" y="19"/>
                  </a:cubicBezTo>
                  <a:cubicBezTo>
                    <a:pt x="17" y="19"/>
                    <a:pt x="20" y="16"/>
                    <a:pt x="20" y="12"/>
                  </a:cubicBezTo>
                  <a:cubicBezTo>
                    <a:pt x="20" y="8"/>
                    <a:pt x="17" y="5"/>
                    <a:pt x="13" y="5"/>
                  </a:cubicBezTo>
                  <a:cubicBezTo>
                    <a:pt x="9" y="5"/>
                    <a:pt x="6" y="8"/>
                    <a:pt x="6" y="12"/>
                  </a:cubicBezTo>
                  <a:close/>
                  <a:moveTo>
                    <a:pt x="0" y="12"/>
                  </a:move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9"/>
            <p:cNvSpPr>
              <a:spLocks noEditPoints="1"/>
            </p:cNvSpPr>
            <p:nvPr/>
          </p:nvSpPr>
          <p:spPr bwMode="auto">
            <a:xfrm>
              <a:off x="3598863" y="2020888"/>
              <a:ext cx="87313" cy="87313"/>
            </a:xfrm>
            <a:custGeom>
              <a:avLst/>
              <a:gdLst>
                <a:gd name="T0" fmla="*/ 3 w 16"/>
                <a:gd name="T1" fmla="*/ 8 h 16"/>
                <a:gd name="T2" fmla="*/ 8 w 16"/>
                <a:gd name="T3" fmla="*/ 12 h 16"/>
                <a:gd name="T4" fmla="*/ 12 w 16"/>
                <a:gd name="T5" fmla="*/ 8 h 16"/>
                <a:gd name="T6" fmla="*/ 8 w 16"/>
                <a:gd name="T7" fmla="*/ 3 h 16"/>
                <a:gd name="T8" fmla="*/ 3 w 16"/>
                <a:gd name="T9" fmla="*/ 8 h 16"/>
                <a:gd name="T10" fmla="*/ 0 w 16"/>
                <a:gd name="T11" fmla="*/ 8 h 16"/>
                <a:gd name="T12" fmla="*/ 8 w 16"/>
                <a:gd name="T13" fmla="*/ 0 h 16"/>
                <a:gd name="T14" fmla="*/ 16 w 16"/>
                <a:gd name="T15" fmla="*/ 8 h 16"/>
                <a:gd name="T16" fmla="*/ 8 w 16"/>
                <a:gd name="T17" fmla="*/ 16 h 16"/>
                <a:gd name="T18" fmla="*/ 0 w 16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3" y="8"/>
                  </a:moveTo>
                  <a:cubicBezTo>
                    <a:pt x="3" y="10"/>
                    <a:pt x="5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5"/>
                    <a:pt x="10" y="3"/>
                    <a:pt x="8" y="3"/>
                  </a:cubicBezTo>
                  <a:cubicBezTo>
                    <a:pt x="5" y="3"/>
                    <a:pt x="3" y="5"/>
                    <a:pt x="3" y="8"/>
                  </a:cubicBezTo>
                  <a:close/>
                  <a:moveTo>
                    <a:pt x="0" y="8"/>
                  </a:move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ubicBezTo>
                    <a:pt x="3" y="16"/>
                    <a:pt x="0" y="12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06738" y="3478213"/>
              <a:ext cx="1606550" cy="153988"/>
            </a:xfrm>
            <a:custGeom>
              <a:avLst/>
              <a:gdLst>
                <a:gd name="T0" fmla="*/ 294 w 294"/>
                <a:gd name="T1" fmla="*/ 0 h 28"/>
                <a:gd name="T2" fmla="*/ 0 w 294"/>
                <a:gd name="T3" fmla="*/ 0 h 28"/>
                <a:gd name="T4" fmla="*/ 5 w 294"/>
                <a:gd name="T5" fmla="*/ 16 h 28"/>
                <a:gd name="T6" fmla="*/ 24 w 294"/>
                <a:gd name="T7" fmla="*/ 28 h 28"/>
                <a:gd name="T8" fmla="*/ 286 w 294"/>
                <a:gd name="T9" fmla="*/ 28 h 28"/>
                <a:gd name="T10" fmla="*/ 294 w 294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8">
                  <a:moveTo>
                    <a:pt x="2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8" y="23"/>
                    <a:pt x="16" y="28"/>
                    <a:pt x="24" y="28"/>
                  </a:cubicBezTo>
                  <a:cubicBezTo>
                    <a:pt x="286" y="28"/>
                    <a:pt x="286" y="28"/>
                    <a:pt x="286" y="28"/>
                  </a:cubicBezTo>
                  <a:cubicBezTo>
                    <a:pt x="288" y="19"/>
                    <a:pt x="291" y="9"/>
                    <a:pt x="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1"/>
            <p:cNvSpPr>
              <a:spLocks noEditPoints="1"/>
            </p:cNvSpPr>
            <p:nvPr/>
          </p:nvSpPr>
          <p:spPr bwMode="auto">
            <a:xfrm>
              <a:off x="3116263" y="2957513"/>
              <a:ext cx="2493963" cy="450850"/>
            </a:xfrm>
            <a:custGeom>
              <a:avLst/>
              <a:gdLst>
                <a:gd name="T0" fmla="*/ 364 w 456"/>
                <a:gd name="T1" fmla="*/ 32 h 82"/>
                <a:gd name="T2" fmla="*/ 456 w 456"/>
                <a:gd name="T3" fmla="*/ 22 h 82"/>
                <a:gd name="T4" fmla="*/ 416 w 456"/>
                <a:gd name="T5" fmla="*/ 0 h 82"/>
                <a:gd name="T6" fmla="*/ 50 w 456"/>
                <a:gd name="T7" fmla="*/ 0 h 82"/>
                <a:gd name="T8" fmla="*/ 0 w 456"/>
                <a:gd name="T9" fmla="*/ 82 h 82"/>
                <a:gd name="T10" fmla="*/ 298 w 456"/>
                <a:gd name="T11" fmla="*/ 82 h 82"/>
                <a:gd name="T12" fmla="*/ 364 w 456"/>
                <a:gd name="T13" fmla="*/ 32 h 82"/>
                <a:gd name="T14" fmla="*/ 219 w 456"/>
                <a:gd name="T15" fmla="*/ 34 h 82"/>
                <a:gd name="T16" fmla="*/ 287 w 456"/>
                <a:gd name="T17" fmla="*/ 34 h 82"/>
                <a:gd name="T18" fmla="*/ 299 w 456"/>
                <a:gd name="T19" fmla="*/ 60 h 82"/>
                <a:gd name="T20" fmla="*/ 209 w 456"/>
                <a:gd name="T21" fmla="*/ 60 h 82"/>
                <a:gd name="T22" fmla="*/ 219 w 456"/>
                <a:gd name="T23" fmla="*/ 3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6" h="82">
                  <a:moveTo>
                    <a:pt x="364" y="32"/>
                  </a:moveTo>
                  <a:cubicBezTo>
                    <a:pt x="456" y="22"/>
                    <a:pt x="456" y="22"/>
                    <a:pt x="456" y="22"/>
                  </a:cubicBezTo>
                  <a:cubicBezTo>
                    <a:pt x="440" y="18"/>
                    <a:pt x="426" y="10"/>
                    <a:pt x="4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312" y="53"/>
                    <a:pt x="335" y="32"/>
                    <a:pt x="364" y="32"/>
                  </a:cubicBezTo>
                  <a:close/>
                  <a:moveTo>
                    <a:pt x="219" y="34"/>
                  </a:moveTo>
                  <a:cubicBezTo>
                    <a:pt x="287" y="34"/>
                    <a:pt x="287" y="34"/>
                    <a:pt x="287" y="34"/>
                  </a:cubicBezTo>
                  <a:cubicBezTo>
                    <a:pt x="299" y="60"/>
                    <a:pt x="299" y="60"/>
                    <a:pt x="299" y="60"/>
                  </a:cubicBezTo>
                  <a:cubicBezTo>
                    <a:pt x="209" y="60"/>
                    <a:pt x="209" y="60"/>
                    <a:pt x="209" y="60"/>
                  </a:cubicBezTo>
                  <a:lnTo>
                    <a:pt x="21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3384551" y="1423988"/>
              <a:ext cx="2232025" cy="1441450"/>
            </a:xfrm>
            <a:custGeom>
              <a:avLst/>
              <a:gdLst>
                <a:gd name="T0" fmla="*/ 346 w 408"/>
                <a:gd name="T1" fmla="*/ 245 h 263"/>
                <a:gd name="T2" fmla="*/ 14 w 408"/>
                <a:gd name="T3" fmla="*/ 245 h 263"/>
                <a:gd name="T4" fmla="*/ 14 w 408"/>
                <a:gd name="T5" fmla="*/ 30 h 263"/>
                <a:gd name="T6" fmla="*/ 27 w 408"/>
                <a:gd name="T7" fmla="*/ 17 h 263"/>
                <a:gd name="T8" fmla="*/ 380 w 408"/>
                <a:gd name="T9" fmla="*/ 17 h 263"/>
                <a:gd name="T10" fmla="*/ 393 w 408"/>
                <a:gd name="T11" fmla="*/ 30 h 263"/>
                <a:gd name="T12" fmla="*/ 393 w 408"/>
                <a:gd name="T13" fmla="*/ 95 h 263"/>
                <a:gd name="T14" fmla="*/ 408 w 408"/>
                <a:gd name="T15" fmla="*/ 87 h 263"/>
                <a:gd name="T16" fmla="*/ 408 w 408"/>
                <a:gd name="T17" fmla="*/ 14 h 263"/>
                <a:gd name="T18" fmla="*/ 393 w 408"/>
                <a:gd name="T19" fmla="*/ 0 h 263"/>
                <a:gd name="T20" fmla="*/ 14 w 408"/>
                <a:gd name="T21" fmla="*/ 0 h 263"/>
                <a:gd name="T22" fmla="*/ 0 w 408"/>
                <a:gd name="T23" fmla="*/ 14 h 263"/>
                <a:gd name="T24" fmla="*/ 0 w 408"/>
                <a:gd name="T25" fmla="*/ 263 h 263"/>
                <a:gd name="T26" fmla="*/ 354 w 408"/>
                <a:gd name="T27" fmla="*/ 263 h 263"/>
                <a:gd name="T28" fmla="*/ 346 w 408"/>
                <a:gd name="T29" fmla="*/ 24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263">
                  <a:moveTo>
                    <a:pt x="346" y="245"/>
                  </a:moveTo>
                  <a:cubicBezTo>
                    <a:pt x="14" y="245"/>
                    <a:pt x="14" y="245"/>
                    <a:pt x="14" y="245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3"/>
                    <a:pt x="20" y="17"/>
                    <a:pt x="27" y="17"/>
                  </a:cubicBezTo>
                  <a:cubicBezTo>
                    <a:pt x="380" y="17"/>
                    <a:pt x="380" y="17"/>
                    <a:pt x="380" y="17"/>
                  </a:cubicBezTo>
                  <a:cubicBezTo>
                    <a:pt x="387" y="17"/>
                    <a:pt x="393" y="23"/>
                    <a:pt x="393" y="30"/>
                  </a:cubicBezTo>
                  <a:cubicBezTo>
                    <a:pt x="393" y="95"/>
                    <a:pt x="393" y="95"/>
                    <a:pt x="393" y="95"/>
                  </a:cubicBezTo>
                  <a:cubicBezTo>
                    <a:pt x="398" y="92"/>
                    <a:pt x="403" y="89"/>
                    <a:pt x="408" y="87"/>
                  </a:cubicBezTo>
                  <a:cubicBezTo>
                    <a:pt x="408" y="14"/>
                    <a:pt x="408" y="14"/>
                    <a:pt x="408" y="14"/>
                  </a:cubicBezTo>
                  <a:cubicBezTo>
                    <a:pt x="408" y="6"/>
                    <a:pt x="401" y="0"/>
                    <a:pt x="39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354" y="263"/>
                    <a:pt x="354" y="263"/>
                    <a:pt x="354" y="263"/>
                  </a:cubicBezTo>
                  <a:cubicBezTo>
                    <a:pt x="351" y="257"/>
                    <a:pt x="349" y="251"/>
                    <a:pt x="346" y="2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7" name="Group 296"/>
            <p:cNvGrpSpPr/>
            <p:nvPr/>
          </p:nvGrpSpPr>
          <p:grpSpPr>
            <a:xfrm>
              <a:off x="5146676" y="1571626"/>
              <a:ext cx="250825" cy="252413"/>
              <a:chOff x="5146676" y="1571626"/>
              <a:chExt cx="250825" cy="252413"/>
            </a:xfrm>
            <a:grpFill/>
          </p:grpSpPr>
          <p:sp>
            <p:nvSpPr>
              <p:cNvPr id="383" name="Rectangle 13"/>
              <p:cNvSpPr>
                <a:spLocks noChangeArrowheads="1"/>
              </p:cNvSpPr>
              <p:nvPr/>
            </p:nvSpPr>
            <p:spPr bwMode="auto">
              <a:xfrm>
                <a:off x="5205413" y="1685926"/>
                <a:ext cx="6350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Rectangle 14"/>
              <p:cNvSpPr>
                <a:spLocks noChangeArrowheads="1"/>
              </p:cNvSpPr>
              <p:nvPr/>
            </p:nvSpPr>
            <p:spPr bwMode="auto">
              <a:xfrm>
                <a:off x="5283201" y="1685926"/>
                <a:ext cx="4763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Rectangle 15"/>
              <p:cNvSpPr>
                <a:spLocks noChangeArrowheads="1"/>
              </p:cNvSpPr>
              <p:nvPr/>
            </p:nvSpPr>
            <p:spPr bwMode="auto">
              <a:xfrm>
                <a:off x="5287963" y="1685926"/>
                <a:ext cx="6350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Rectangle 16"/>
              <p:cNvSpPr>
                <a:spLocks noChangeArrowheads="1"/>
              </p:cNvSpPr>
              <p:nvPr/>
            </p:nvSpPr>
            <p:spPr bwMode="auto">
              <a:xfrm>
                <a:off x="5272088" y="1685926"/>
                <a:ext cx="4763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Rectangle 17"/>
              <p:cNvSpPr>
                <a:spLocks noChangeArrowheads="1"/>
              </p:cNvSpPr>
              <p:nvPr/>
            </p:nvSpPr>
            <p:spPr bwMode="auto">
              <a:xfrm>
                <a:off x="5254626" y="1685926"/>
                <a:ext cx="6350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Rectangle 18"/>
              <p:cNvSpPr>
                <a:spLocks noChangeArrowheads="1"/>
              </p:cNvSpPr>
              <p:nvPr/>
            </p:nvSpPr>
            <p:spPr bwMode="auto">
              <a:xfrm>
                <a:off x="5189538" y="1685926"/>
                <a:ext cx="6350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Rectangle 19"/>
              <p:cNvSpPr>
                <a:spLocks noChangeArrowheads="1"/>
              </p:cNvSpPr>
              <p:nvPr/>
            </p:nvSpPr>
            <p:spPr bwMode="auto">
              <a:xfrm>
                <a:off x="5200651" y="1685926"/>
                <a:ext cx="1588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Rectangle 20"/>
              <p:cNvSpPr>
                <a:spLocks noChangeArrowheads="1"/>
              </p:cNvSpPr>
              <p:nvPr/>
            </p:nvSpPr>
            <p:spPr bwMode="auto">
              <a:xfrm>
                <a:off x="5265738" y="1685926"/>
                <a:ext cx="1588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21"/>
              <p:cNvSpPr>
                <a:spLocks noEditPoints="1"/>
              </p:cNvSpPr>
              <p:nvPr/>
            </p:nvSpPr>
            <p:spPr bwMode="auto">
              <a:xfrm>
                <a:off x="5146676" y="1571626"/>
                <a:ext cx="250825" cy="252413"/>
              </a:xfrm>
              <a:custGeom>
                <a:avLst/>
                <a:gdLst>
                  <a:gd name="T0" fmla="*/ 0 w 46"/>
                  <a:gd name="T1" fmla="*/ 23 h 46"/>
                  <a:gd name="T2" fmla="*/ 46 w 46"/>
                  <a:gd name="T3" fmla="*/ 23 h 46"/>
                  <a:gd name="T4" fmla="*/ 22 w 46"/>
                  <a:gd name="T5" fmla="*/ 4 h 46"/>
                  <a:gd name="T6" fmla="*/ 30 w 46"/>
                  <a:gd name="T7" fmla="*/ 15 h 46"/>
                  <a:gd name="T8" fmla="*/ 32 w 46"/>
                  <a:gd name="T9" fmla="*/ 23 h 46"/>
                  <a:gd name="T10" fmla="*/ 27 w 46"/>
                  <a:gd name="T11" fmla="*/ 17 h 46"/>
                  <a:gd name="T12" fmla="*/ 22 w 46"/>
                  <a:gd name="T13" fmla="*/ 4 h 46"/>
                  <a:gd name="T14" fmla="*/ 23 w 46"/>
                  <a:gd name="T15" fmla="*/ 13 h 46"/>
                  <a:gd name="T16" fmla="*/ 23 w 46"/>
                  <a:gd name="T17" fmla="*/ 10 h 46"/>
                  <a:gd name="T18" fmla="*/ 18 w 46"/>
                  <a:gd name="T19" fmla="*/ 14 h 46"/>
                  <a:gd name="T20" fmla="*/ 18 w 46"/>
                  <a:gd name="T21" fmla="*/ 13 h 46"/>
                  <a:gd name="T22" fmla="*/ 19 w 46"/>
                  <a:gd name="T23" fmla="*/ 13 h 46"/>
                  <a:gd name="T24" fmla="*/ 19 w 46"/>
                  <a:gd name="T25" fmla="*/ 12 h 46"/>
                  <a:gd name="T26" fmla="*/ 19 w 46"/>
                  <a:gd name="T27" fmla="*/ 11 h 46"/>
                  <a:gd name="T28" fmla="*/ 23 w 46"/>
                  <a:gd name="T29" fmla="*/ 14 h 46"/>
                  <a:gd name="T30" fmla="*/ 23 w 46"/>
                  <a:gd name="T31" fmla="*/ 15 h 46"/>
                  <a:gd name="T32" fmla="*/ 22 w 46"/>
                  <a:gd name="T33" fmla="*/ 16 h 46"/>
                  <a:gd name="T34" fmla="*/ 22 w 46"/>
                  <a:gd name="T35" fmla="*/ 16 h 46"/>
                  <a:gd name="T36" fmla="*/ 21 w 46"/>
                  <a:gd name="T37" fmla="*/ 17 h 46"/>
                  <a:gd name="T38" fmla="*/ 18 w 46"/>
                  <a:gd name="T39" fmla="*/ 14 h 46"/>
                  <a:gd name="T40" fmla="*/ 14 w 46"/>
                  <a:gd name="T41" fmla="*/ 20 h 46"/>
                  <a:gd name="T42" fmla="*/ 8 w 46"/>
                  <a:gd name="T43" fmla="*/ 26 h 46"/>
                  <a:gd name="T44" fmla="*/ 11 w 46"/>
                  <a:gd name="T45" fmla="*/ 33 h 46"/>
                  <a:gd name="T46" fmla="*/ 9 w 46"/>
                  <a:gd name="T47" fmla="*/ 33 h 46"/>
                  <a:gd name="T48" fmla="*/ 11 w 46"/>
                  <a:gd name="T49" fmla="*/ 31 h 46"/>
                  <a:gd name="T50" fmla="*/ 11 w 46"/>
                  <a:gd name="T51" fmla="*/ 33 h 46"/>
                  <a:gd name="T52" fmla="*/ 10 w 46"/>
                  <a:gd name="T53" fmla="*/ 29 h 46"/>
                  <a:gd name="T54" fmla="*/ 21 w 46"/>
                  <a:gd name="T55" fmla="*/ 17 h 46"/>
                  <a:gd name="T56" fmla="*/ 12 w 46"/>
                  <a:gd name="T57" fmla="*/ 30 h 46"/>
                  <a:gd name="T58" fmla="*/ 20 w 46"/>
                  <a:gd name="T59" fmla="*/ 20 h 46"/>
                  <a:gd name="T60" fmla="*/ 31 w 46"/>
                  <a:gd name="T61" fmla="*/ 26 h 46"/>
                  <a:gd name="T62" fmla="*/ 31 w 46"/>
                  <a:gd name="T63" fmla="*/ 24 h 46"/>
                  <a:gd name="T64" fmla="*/ 33 w 46"/>
                  <a:gd name="T65" fmla="*/ 23 h 46"/>
                  <a:gd name="T66" fmla="*/ 33 w 46"/>
                  <a:gd name="T67" fmla="*/ 28 h 46"/>
                  <a:gd name="T68" fmla="*/ 38 w 46"/>
                  <a:gd name="T69" fmla="*/ 35 h 46"/>
                  <a:gd name="T70" fmla="*/ 35 w 46"/>
                  <a:gd name="T71" fmla="*/ 27 h 46"/>
                  <a:gd name="T72" fmla="*/ 36 w 46"/>
                  <a:gd name="T73" fmla="*/ 26 h 46"/>
                  <a:gd name="T74" fmla="*/ 40 w 46"/>
                  <a:gd name="T75" fmla="*/ 20 h 46"/>
                  <a:gd name="T76" fmla="*/ 36 w 46"/>
                  <a:gd name="T77" fmla="*/ 2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36"/>
                      <a:pt x="11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2" y="4"/>
                    </a:moveTo>
                    <a:cubicBezTo>
                      <a:pt x="22" y="4"/>
                      <a:pt x="23" y="4"/>
                      <a:pt x="23" y="4"/>
                    </a:cubicBezTo>
                    <a:cubicBezTo>
                      <a:pt x="23" y="4"/>
                      <a:pt x="28" y="13"/>
                      <a:pt x="30" y="15"/>
                    </a:cubicBezTo>
                    <a:cubicBezTo>
                      <a:pt x="31" y="18"/>
                      <a:pt x="33" y="22"/>
                      <a:pt x="33" y="22"/>
                    </a:cubicBezTo>
                    <a:cubicBezTo>
                      <a:pt x="33" y="22"/>
                      <a:pt x="33" y="23"/>
                      <a:pt x="32" y="23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28" y="19"/>
                      <a:pt x="27" y="17"/>
                    </a:cubicBezTo>
                    <a:cubicBezTo>
                      <a:pt x="26" y="15"/>
                      <a:pt x="22" y="5"/>
                      <a:pt x="22" y="5"/>
                    </a:cubicBezTo>
                    <a:cubicBezTo>
                      <a:pt x="22" y="5"/>
                      <a:pt x="22" y="4"/>
                      <a:pt x="22" y="4"/>
                    </a:cubicBezTo>
                    <a:close/>
                    <a:moveTo>
                      <a:pt x="23" y="10"/>
                    </a:moveTo>
                    <a:cubicBezTo>
                      <a:pt x="24" y="11"/>
                      <a:pt x="23" y="13"/>
                      <a:pt x="23" y="13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1" y="9"/>
                      <a:pt x="23" y="10"/>
                    </a:cubicBezTo>
                    <a:close/>
                    <a:moveTo>
                      <a:pt x="18" y="14"/>
                    </a:move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8" y="15"/>
                      <a:pt x="18" y="15"/>
                      <a:pt x="18" y="15"/>
                    </a:cubicBezTo>
                    <a:lnTo>
                      <a:pt x="18" y="14"/>
                    </a:lnTo>
                    <a:close/>
                    <a:moveTo>
                      <a:pt x="8" y="20"/>
                    </a:moveTo>
                    <a:cubicBezTo>
                      <a:pt x="14" y="20"/>
                      <a:pt x="14" y="20"/>
                      <a:pt x="14" y="20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6"/>
                      <a:pt x="8" y="26"/>
                      <a:pt x="8" y="26"/>
                    </a:cubicBezTo>
                    <a:lnTo>
                      <a:pt x="8" y="20"/>
                    </a:lnTo>
                    <a:close/>
                    <a:moveTo>
                      <a:pt x="11" y="33"/>
                    </a:moveTo>
                    <a:cubicBezTo>
                      <a:pt x="10" y="34"/>
                      <a:pt x="8" y="35"/>
                      <a:pt x="8" y="35"/>
                    </a:cubicBezTo>
                    <a:cubicBezTo>
                      <a:pt x="8" y="35"/>
                      <a:pt x="9" y="34"/>
                      <a:pt x="9" y="33"/>
                    </a:cubicBezTo>
                    <a:cubicBezTo>
                      <a:pt x="9" y="32"/>
                      <a:pt x="10" y="29"/>
                      <a:pt x="10" y="29"/>
                    </a:cubicBezTo>
                    <a:cubicBezTo>
                      <a:pt x="10" y="29"/>
                      <a:pt x="10" y="30"/>
                      <a:pt x="11" y="31"/>
                    </a:cubicBezTo>
                    <a:cubicBezTo>
                      <a:pt x="12" y="31"/>
                      <a:pt x="13" y="31"/>
                      <a:pt x="13" y="31"/>
                    </a:cubicBezTo>
                    <a:cubicBezTo>
                      <a:pt x="13" y="31"/>
                      <a:pt x="11" y="33"/>
                      <a:pt x="11" y="33"/>
                    </a:cubicBezTo>
                    <a:close/>
                    <a:moveTo>
                      <a:pt x="12" y="30"/>
                    </a:moveTo>
                    <a:cubicBezTo>
                      <a:pt x="11" y="29"/>
                      <a:pt x="10" y="29"/>
                      <a:pt x="10" y="29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3" y="30"/>
                      <a:pt x="12" y="30"/>
                    </a:cubicBezTo>
                    <a:close/>
                    <a:moveTo>
                      <a:pt x="17" y="26"/>
                    </a:moveTo>
                    <a:cubicBezTo>
                      <a:pt x="20" y="20"/>
                      <a:pt x="20" y="20"/>
                      <a:pt x="20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31" y="26"/>
                      <a:pt x="31" y="26"/>
                      <a:pt x="31" y="26"/>
                    </a:cubicBezTo>
                    <a:lnTo>
                      <a:pt x="17" y="26"/>
                    </a:lnTo>
                    <a:close/>
                    <a:moveTo>
                      <a:pt x="31" y="24"/>
                    </a:moveTo>
                    <a:cubicBezTo>
                      <a:pt x="31" y="24"/>
                      <a:pt x="32" y="24"/>
                      <a:pt x="32" y="24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3" y="28"/>
                      <a:pt x="33" y="28"/>
                      <a:pt x="33" y="28"/>
                    </a:cubicBezTo>
                    <a:lnTo>
                      <a:pt x="31" y="24"/>
                    </a:lnTo>
                    <a:close/>
                    <a:moveTo>
                      <a:pt x="38" y="35"/>
                    </a:moveTo>
                    <a:cubicBezTo>
                      <a:pt x="35" y="37"/>
                      <a:pt x="33" y="29"/>
                      <a:pt x="33" y="29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7"/>
                      <a:pt x="41" y="34"/>
                      <a:pt x="38" y="35"/>
                    </a:cubicBezTo>
                    <a:close/>
                    <a:moveTo>
                      <a:pt x="36" y="26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26"/>
                      <a:pt x="40" y="26"/>
                      <a:pt x="40" y="26"/>
                    </a:cubicBezTo>
                    <a:lnTo>
                      <a:pt x="36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Rectangle 22"/>
              <p:cNvSpPr>
                <a:spLocks noChangeArrowheads="1"/>
              </p:cNvSpPr>
              <p:nvPr/>
            </p:nvSpPr>
            <p:spPr bwMode="auto">
              <a:xfrm>
                <a:off x="5353051" y="1685926"/>
                <a:ext cx="6350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Rectangle 23"/>
              <p:cNvSpPr>
                <a:spLocks noChangeArrowheads="1"/>
              </p:cNvSpPr>
              <p:nvPr/>
            </p:nvSpPr>
            <p:spPr bwMode="auto">
              <a:xfrm>
                <a:off x="5337176" y="1685926"/>
                <a:ext cx="6350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Rectangle 24"/>
              <p:cNvSpPr>
                <a:spLocks noChangeArrowheads="1"/>
              </p:cNvSpPr>
              <p:nvPr/>
            </p:nvSpPr>
            <p:spPr bwMode="auto">
              <a:xfrm>
                <a:off x="5348288" y="1685926"/>
                <a:ext cx="4763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Rectangle 25"/>
              <p:cNvSpPr>
                <a:spLocks noChangeArrowheads="1"/>
              </p:cNvSpPr>
              <p:nvPr/>
            </p:nvSpPr>
            <p:spPr bwMode="auto">
              <a:xfrm>
                <a:off x="5332413" y="1685926"/>
                <a:ext cx="4763" cy="63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8" name="Rectangle 26"/>
            <p:cNvSpPr>
              <a:spLocks noChangeArrowheads="1"/>
            </p:cNvSpPr>
            <p:nvPr/>
          </p:nvSpPr>
          <p:spPr bwMode="auto">
            <a:xfrm>
              <a:off x="4894263" y="1685926"/>
              <a:ext cx="158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27"/>
            <p:cNvSpPr>
              <a:spLocks noChangeArrowheads="1"/>
            </p:cNvSpPr>
            <p:nvPr/>
          </p:nvSpPr>
          <p:spPr bwMode="auto">
            <a:xfrm>
              <a:off x="4970463" y="1685926"/>
              <a:ext cx="158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28"/>
            <p:cNvSpPr>
              <a:spLocks noChangeArrowheads="1"/>
            </p:cNvSpPr>
            <p:nvPr/>
          </p:nvSpPr>
          <p:spPr bwMode="auto">
            <a:xfrm>
              <a:off x="4976813" y="1685926"/>
              <a:ext cx="4763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29"/>
            <p:cNvSpPr>
              <a:spLocks noChangeArrowheads="1"/>
            </p:cNvSpPr>
            <p:nvPr/>
          </p:nvSpPr>
          <p:spPr bwMode="auto">
            <a:xfrm>
              <a:off x="4959351" y="1685926"/>
              <a:ext cx="6350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30"/>
            <p:cNvSpPr>
              <a:spLocks noChangeArrowheads="1"/>
            </p:cNvSpPr>
            <p:nvPr/>
          </p:nvSpPr>
          <p:spPr bwMode="auto">
            <a:xfrm>
              <a:off x="4943476" y="1685926"/>
              <a:ext cx="6350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31"/>
            <p:cNvSpPr>
              <a:spLocks noChangeArrowheads="1"/>
            </p:cNvSpPr>
            <p:nvPr/>
          </p:nvSpPr>
          <p:spPr bwMode="auto">
            <a:xfrm>
              <a:off x="4878388" y="1685926"/>
              <a:ext cx="4763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32"/>
            <p:cNvSpPr>
              <a:spLocks noChangeArrowheads="1"/>
            </p:cNvSpPr>
            <p:nvPr/>
          </p:nvSpPr>
          <p:spPr bwMode="auto">
            <a:xfrm>
              <a:off x="4883151" y="1685926"/>
              <a:ext cx="6350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Rectangle 33"/>
            <p:cNvSpPr>
              <a:spLocks noChangeArrowheads="1"/>
            </p:cNvSpPr>
            <p:nvPr/>
          </p:nvSpPr>
          <p:spPr bwMode="auto">
            <a:xfrm>
              <a:off x="4954588" y="1685926"/>
              <a:ext cx="158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34"/>
            <p:cNvSpPr>
              <a:spLocks noEditPoints="1"/>
            </p:cNvSpPr>
            <p:nvPr/>
          </p:nvSpPr>
          <p:spPr bwMode="auto">
            <a:xfrm>
              <a:off x="4833938" y="1571626"/>
              <a:ext cx="252413" cy="252413"/>
            </a:xfrm>
            <a:custGeom>
              <a:avLst/>
              <a:gdLst>
                <a:gd name="T0" fmla="*/ 0 w 46"/>
                <a:gd name="T1" fmla="*/ 23 h 46"/>
                <a:gd name="T2" fmla="*/ 46 w 46"/>
                <a:gd name="T3" fmla="*/ 23 h 46"/>
                <a:gd name="T4" fmla="*/ 22 w 46"/>
                <a:gd name="T5" fmla="*/ 4 h 46"/>
                <a:gd name="T6" fmla="*/ 29 w 46"/>
                <a:gd name="T7" fmla="*/ 15 h 46"/>
                <a:gd name="T8" fmla="*/ 32 w 46"/>
                <a:gd name="T9" fmla="*/ 23 h 46"/>
                <a:gd name="T10" fmla="*/ 27 w 46"/>
                <a:gd name="T11" fmla="*/ 17 h 46"/>
                <a:gd name="T12" fmla="*/ 22 w 46"/>
                <a:gd name="T13" fmla="*/ 4 h 46"/>
                <a:gd name="T14" fmla="*/ 23 w 46"/>
                <a:gd name="T15" fmla="*/ 13 h 46"/>
                <a:gd name="T16" fmla="*/ 22 w 46"/>
                <a:gd name="T17" fmla="*/ 10 h 46"/>
                <a:gd name="T18" fmla="*/ 18 w 46"/>
                <a:gd name="T19" fmla="*/ 14 h 46"/>
                <a:gd name="T20" fmla="*/ 18 w 46"/>
                <a:gd name="T21" fmla="*/ 13 h 46"/>
                <a:gd name="T22" fmla="*/ 18 w 46"/>
                <a:gd name="T23" fmla="*/ 13 h 46"/>
                <a:gd name="T24" fmla="*/ 19 w 46"/>
                <a:gd name="T25" fmla="*/ 12 h 46"/>
                <a:gd name="T26" fmla="*/ 19 w 46"/>
                <a:gd name="T27" fmla="*/ 11 h 46"/>
                <a:gd name="T28" fmla="*/ 23 w 46"/>
                <a:gd name="T29" fmla="*/ 14 h 46"/>
                <a:gd name="T30" fmla="*/ 22 w 46"/>
                <a:gd name="T31" fmla="*/ 15 h 46"/>
                <a:gd name="T32" fmla="*/ 22 w 46"/>
                <a:gd name="T33" fmla="*/ 16 h 46"/>
                <a:gd name="T34" fmla="*/ 21 w 46"/>
                <a:gd name="T35" fmla="*/ 16 h 46"/>
                <a:gd name="T36" fmla="*/ 21 w 46"/>
                <a:gd name="T37" fmla="*/ 17 h 46"/>
                <a:gd name="T38" fmla="*/ 17 w 46"/>
                <a:gd name="T39" fmla="*/ 14 h 46"/>
                <a:gd name="T40" fmla="*/ 13 w 46"/>
                <a:gd name="T41" fmla="*/ 20 h 46"/>
                <a:gd name="T42" fmla="*/ 7 w 46"/>
                <a:gd name="T43" fmla="*/ 26 h 46"/>
                <a:gd name="T44" fmla="*/ 10 w 46"/>
                <a:gd name="T45" fmla="*/ 33 h 46"/>
                <a:gd name="T46" fmla="*/ 9 w 46"/>
                <a:gd name="T47" fmla="*/ 33 h 46"/>
                <a:gd name="T48" fmla="*/ 11 w 46"/>
                <a:gd name="T49" fmla="*/ 31 h 46"/>
                <a:gd name="T50" fmla="*/ 10 w 46"/>
                <a:gd name="T51" fmla="*/ 33 h 46"/>
                <a:gd name="T52" fmla="*/ 10 w 46"/>
                <a:gd name="T53" fmla="*/ 29 h 46"/>
                <a:gd name="T54" fmla="*/ 21 w 46"/>
                <a:gd name="T55" fmla="*/ 17 h 46"/>
                <a:gd name="T56" fmla="*/ 11 w 46"/>
                <a:gd name="T57" fmla="*/ 30 h 46"/>
                <a:gd name="T58" fmla="*/ 20 w 46"/>
                <a:gd name="T59" fmla="*/ 20 h 46"/>
                <a:gd name="T60" fmla="*/ 31 w 46"/>
                <a:gd name="T61" fmla="*/ 26 h 46"/>
                <a:gd name="T62" fmla="*/ 30 w 46"/>
                <a:gd name="T63" fmla="*/ 24 h 46"/>
                <a:gd name="T64" fmla="*/ 33 w 46"/>
                <a:gd name="T65" fmla="*/ 23 h 46"/>
                <a:gd name="T66" fmla="*/ 33 w 46"/>
                <a:gd name="T67" fmla="*/ 28 h 46"/>
                <a:gd name="T68" fmla="*/ 38 w 46"/>
                <a:gd name="T69" fmla="*/ 35 h 46"/>
                <a:gd name="T70" fmla="*/ 35 w 46"/>
                <a:gd name="T71" fmla="*/ 27 h 46"/>
                <a:gd name="T72" fmla="*/ 36 w 46"/>
                <a:gd name="T73" fmla="*/ 26 h 46"/>
                <a:gd name="T74" fmla="*/ 40 w 46"/>
                <a:gd name="T75" fmla="*/ 20 h 46"/>
                <a:gd name="T76" fmla="*/ 36 w 46"/>
                <a:gd name="T77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2" y="4"/>
                  </a:moveTo>
                  <a:cubicBezTo>
                    <a:pt x="22" y="4"/>
                    <a:pt x="23" y="4"/>
                    <a:pt x="23" y="4"/>
                  </a:cubicBezTo>
                  <a:cubicBezTo>
                    <a:pt x="23" y="4"/>
                    <a:pt x="28" y="13"/>
                    <a:pt x="29" y="15"/>
                  </a:cubicBezTo>
                  <a:cubicBezTo>
                    <a:pt x="31" y="18"/>
                    <a:pt x="33" y="22"/>
                    <a:pt x="33" y="22"/>
                  </a:cubicBezTo>
                  <a:cubicBezTo>
                    <a:pt x="33" y="22"/>
                    <a:pt x="32" y="23"/>
                    <a:pt x="32" y="23"/>
                  </a:cubicBezTo>
                  <a:cubicBezTo>
                    <a:pt x="31" y="24"/>
                    <a:pt x="30" y="24"/>
                    <a:pt x="30" y="24"/>
                  </a:cubicBezTo>
                  <a:cubicBezTo>
                    <a:pt x="30" y="24"/>
                    <a:pt x="27" y="19"/>
                    <a:pt x="27" y="17"/>
                  </a:cubicBezTo>
                  <a:cubicBezTo>
                    <a:pt x="26" y="15"/>
                    <a:pt x="21" y="5"/>
                    <a:pt x="21" y="5"/>
                  </a:cubicBezTo>
                  <a:cubicBezTo>
                    <a:pt x="21" y="5"/>
                    <a:pt x="21" y="4"/>
                    <a:pt x="22" y="4"/>
                  </a:cubicBezTo>
                  <a:close/>
                  <a:moveTo>
                    <a:pt x="22" y="10"/>
                  </a:moveTo>
                  <a:cubicBezTo>
                    <a:pt x="24" y="11"/>
                    <a:pt x="23" y="13"/>
                    <a:pt x="23" y="1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9"/>
                    <a:pt x="22" y="10"/>
                  </a:cubicBezTo>
                  <a:close/>
                  <a:moveTo>
                    <a:pt x="17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7" y="15"/>
                    <a:pt x="17" y="15"/>
                    <a:pt x="17" y="15"/>
                  </a:cubicBezTo>
                  <a:lnTo>
                    <a:pt x="17" y="14"/>
                  </a:lnTo>
                  <a:close/>
                  <a:moveTo>
                    <a:pt x="7" y="2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0"/>
                  </a:lnTo>
                  <a:close/>
                  <a:moveTo>
                    <a:pt x="10" y="33"/>
                  </a:moveTo>
                  <a:cubicBezTo>
                    <a:pt x="9" y="34"/>
                    <a:pt x="8" y="35"/>
                    <a:pt x="8" y="35"/>
                  </a:cubicBezTo>
                  <a:cubicBezTo>
                    <a:pt x="8" y="35"/>
                    <a:pt x="9" y="34"/>
                    <a:pt x="9" y="33"/>
                  </a:cubicBezTo>
                  <a:cubicBezTo>
                    <a:pt x="9" y="32"/>
                    <a:pt x="9" y="29"/>
                    <a:pt x="9" y="29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1"/>
                    <a:pt x="13" y="31"/>
                    <a:pt x="13" y="31"/>
                  </a:cubicBezTo>
                  <a:cubicBezTo>
                    <a:pt x="13" y="31"/>
                    <a:pt x="11" y="33"/>
                    <a:pt x="10" y="33"/>
                  </a:cubicBezTo>
                  <a:close/>
                  <a:moveTo>
                    <a:pt x="11" y="30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2" y="30"/>
                    <a:pt x="11" y="30"/>
                  </a:cubicBezTo>
                  <a:close/>
                  <a:moveTo>
                    <a:pt x="16" y="26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16" y="26"/>
                  </a:lnTo>
                  <a:close/>
                  <a:moveTo>
                    <a:pt x="30" y="24"/>
                  </a:moveTo>
                  <a:cubicBezTo>
                    <a:pt x="30" y="24"/>
                    <a:pt x="31" y="24"/>
                    <a:pt x="32" y="24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3" y="28"/>
                    <a:pt x="33" y="28"/>
                    <a:pt x="33" y="28"/>
                  </a:cubicBezTo>
                  <a:lnTo>
                    <a:pt x="30" y="24"/>
                  </a:lnTo>
                  <a:close/>
                  <a:moveTo>
                    <a:pt x="38" y="35"/>
                  </a:moveTo>
                  <a:cubicBezTo>
                    <a:pt x="35" y="37"/>
                    <a:pt x="33" y="29"/>
                    <a:pt x="33" y="29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41" y="34"/>
                    <a:pt x="38" y="35"/>
                  </a:cubicBezTo>
                  <a:close/>
                  <a:moveTo>
                    <a:pt x="36" y="26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6"/>
                    <a:pt x="40" y="26"/>
                    <a:pt x="40" y="26"/>
                  </a:cubicBezTo>
                  <a:lnTo>
                    <a:pt x="3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35"/>
            <p:cNvSpPr>
              <a:spLocks noChangeArrowheads="1"/>
            </p:cNvSpPr>
            <p:nvPr/>
          </p:nvSpPr>
          <p:spPr bwMode="auto">
            <a:xfrm>
              <a:off x="5041901" y="1685926"/>
              <a:ext cx="6350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36"/>
            <p:cNvSpPr>
              <a:spLocks noChangeArrowheads="1"/>
            </p:cNvSpPr>
            <p:nvPr/>
          </p:nvSpPr>
          <p:spPr bwMode="auto">
            <a:xfrm>
              <a:off x="5026026" y="1685926"/>
              <a:ext cx="4763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37"/>
            <p:cNvSpPr>
              <a:spLocks noChangeArrowheads="1"/>
            </p:cNvSpPr>
            <p:nvPr/>
          </p:nvSpPr>
          <p:spPr bwMode="auto">
            <a:xfrm>
              <a:off x="5037138" y="1685926"/>
              <a:ext cx="158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38"/>
            <p:cNvSpPr>
              <a:spLocks noChangeArrowheads="1"/>
            </p:cNvSpPr>
            <p:nvPr/>
          </p:nvSpPr>
          <p:spPr bwMode="auto">
            <a:xfrm>
              <a:off x="5019676" y="1685926"/>
              <a:ext cx="158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1" name="Group 310"/>
            <p:cNvGrpSpPr/>
            <p:nvPr/>
          </p:nvGrpSpPr>
          <p:grpSpPr>
            <a:xfrm>
              <a:off x="5146676" y="1905001"/>
              <a:ext cx="250825" cy="252413"/>
              <a:chOff x="5146676" y="1905001"/>
              <a:chExt cx="250825" cy="252413"/>
            </a:xfrm>
            <a:grpFill/>
          </p:grpSpPr>
          <p:sp>
            <p:nvSpPr>
              <p:cNvPr id="370" name="Rectangle 39"/>
              <p:cNvSpPr>
                <a:spLocks noChangeArrowheads="1"/>
              </p:cNvSpPr>
              <p:nvPr/>
            </p:nvSpPr>
            <p:spPr bwMode="auto">
              <a:xfrm>
                <a:off x="5205413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Rectangle 40"/>
              <p:cNvSpPr>
                <a:spLocks noChangeArrowheads="1"/>
              </p:cNvSpPr>
              <p:nvPr/>
            </p:nvSpPr>
            <p:spPr bwMode="auto">
              <a:xfrm>
                <a:off x="5283201" y="2020888"/>
                <a:ext cx="4763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Rectangle 41"/>
              <p:cNvSpPr>
                <a:spLocks noChangeArrowheads="1"/>
              </p:cNvSpPr>
              <p:nvPr/>
            </p:nvSpPr>
            <p:spPr bwMode="auto">
              <a:xfrm>
                <a:off x="5287963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Rectangle 42"/>
              <p:cNvSpPr>
                <a:spLocks noChangeArrowheads="1"/>
              </p:cNvSpPr>
              <p:nvPr/>
            </p:nvSpPr>
            <p:spPr bwMode="auto">
              <a:xfrm>
                <a:off x="5272088" y="2020888"/>
                <a:ext cx="4763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Rectangle 43"/>
              <p:cNvSpPr>
                <a:spLocks noChangeArrowheads="1"/>
              </p:cNvSpPr>
              <p:nvPr/>
            </p:nvSpPr>
            <p:spPr bwMode="auto">
              <a:xfrm>
                <a:off x="5254626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Rectangle 44"/>
              <p:cNvSpPr>
                <a:spLocks noChangeArrowheads="1"/>
              </p:cNvSpPr>
              <p:nvPr/>
            </p:nvSpPr>
            <p:spPr bwMode="auto">
              <a:xfrm>
                <a:off x="5189538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Rectangle 45"/>
              <p:cNvSpPr>
                <a:spLocks noChangeArrowheads="1"/>
              </p:cNvSpPr>
              <p:nvPr/>
            </p:nvSpPr>
            <p:spPr bwMode="auto">
              <a:xfrm>
                <a:off x="5200651" y="2020888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Rectangle 46"/>
              <p:cNvSpPr>
                <a:spLocks noChangeArrowheads="1"/>
              </p:cNvSpPr>
              <p:nvPr/>
            </p:nvSpPr>
            <p:spPr bwMode="auto">
              <a:xfrm>
                <a:off x="5265738" y="2020888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47"/>
              <p:cNvSpPr>
                <a:spLocks noEditPoints="1"/>
              </p:cNvSpPr>
              <p:nvPr/>
            </p:nvSpPr>
            <p:spPr bwMode="auto">
              <a:xfrm>
                <a:off x="5146676" y="1905001"/>
                <a:ext cx="250825" cy="252413"/>
              </a:xfrm>
              <a:custGeom>
                <a:avLst/>
                <a:gdLst>
                  <a:gd name="T0" fmla="*/ 0 w 46"/>
                  <a:gd name="T1" fmla="*/ 23 h 46"/>
                  <a:gd name="T2" fmla="*/ 46 w 46"/>
                  <a:gd name="T3" fmla="*/ 23 h 46"/>
                  <a:gd name="T4" fmla="*/ 22 w 46"/>
                  <a:gd name="T5" fmla="*/ 5 h 46"/>
                  <a:gd name="T6" fmla="*/ 30 w 46"/>
                  <a:gd name="T7" fmla="*/ 16 h 46"/>
                  <a:gd name="T8" fmla="*/ 32 w 46"/>
                  <a:gd name="T9" fmla="*/ 24 h 46"/>
                  <a:gd name="T10" fmla="*/ 27 w 46"/>
                  <a:gd name="T11" fmla="*/ 17 h 46"/>
                  <a:gd name="T12" fmla="*/ 22 w 46"/>
                  <a:gd name="T13" fmla="*/ 5 h 46"/>
                  <a:gd name="T14" fmla="*/ 23 w 46"/>
                  <a:gd name="T15" fmla="*/ 13 h 46"/>
                  <a:gd name="T16" fmla="*/ 23 w 46"/>
                  <a:gd name="T17" fmla="*/ 10 h 46"/>
                  <a:gd name="T18" fmla="*/ 18 w 46"/>
                  <a:gd name="T19" fmla="*/ 14 h 46"/>
                  <a:gd name="T20" fmla="*/ 18 w 46"/>
                  <a:gd name="T21" fmla="*/ 14 h 46"/>
                  <a:gd name="T22" fmla="*/ 19 w 46"/>
                  <a:gd name="T23" fmla="*/ 13 h 46"/>
                  <a:gd name="T24" fmla="*/ 19 w 46"/>
                  <a:gd name="T25" fmla="*/ 13 h 46"/>
                  <a:gd name="T26" fmla="*/ 19 w 46"/>
                  <a:gd name="T27" fmla="*/ 12 h 46"/>
                  <a:gd name="T28" fmla="*/ 23 w 46"/>
                  <a:gd name="T29" fmla="*/ 15 h 46"/>
                  <a:gd name="T30" fmla="*/ 23 w 46"/>
                  <a:gd name="T31" fmla="*/ 15 h 46"/>
                  <a:gd name="T32" fmla="*/ 22 w 46"/>
                  <a:gd name="T33" fmla="*/ 16 h 46"/>
                  <a:gd name="T34" fmla="*/ 22 w 46"/>
                  <a:gd name="T35" fmla="*/ 17 h 46"/>
                  <a:gd name="T36" fmla="*/ 21 w 46"/>
                  <a:gd name="T37" fmla="*/ 17 h 46"/>
                  <a:gd name="T38" fmla="*/ 18 w 46"/>
                  <a:gd name="T39" fmla="*/ 14 h 46"/>
                  <a:gd name="T40" fmla="*/ 14 w 46"/>
                  <a:gd name="T41" fmla="*/ 21 h 46"/>
                  <a:gd name="T42" fmla="*/ 8 w 46"/>
                  <a:gd name="T43" fmla="*/ 27 h 46"/>
                  <a:gd name="T44" fmla="*/ 11 w 46"/>
                  <a:gd name="T45" fmla="*/ 34 h 46"/>
                  <a:gd name="T46" fmla="*/ 9 w 46"/>
                  <a:gd name="T47" fmla="*/ 33 h 46"/>
                  <a:gd name="T48" fmla="*/ 11 w 46"/>
                  <a:gd name="T49" fmla="*/ 31 h 46"/>
                  <a:gd name="T50" fmla="*/ 11 w 46"/>
                  <a:gd name="T51" fmla="*/ 34 h 46"/>
                  <a:gd name="T52" fmla="*/ 10 w 46"/>
                  <a:gd name="T53" fmla="*/ 29 h 46"/>
                  <a:gd name="T54" fmla="*/ 21 w 46"/>
                  <a:gd name="T55" fmla="*/ 18 h 46"/>
                  <a:gd name="T56" fmla="*/ 12 w 46"/>
                  <a:gd name="T57" fmla="*/ 30 h 46"/>
                  <a:gd name="T58" fmla="*/ 20 w 46"/>
                  <a:gd name="T59" fmla="*/ 21 h 46"/>
                  <a:gd name="T60" fmla="*/ 31 w 46"/>
                  <a:gd name="T61" fmla="*/ 27 h 46"/>
                  <a:gd name="T62" fmla="*/ 31 w 46"/>
                  <a:gd name="T63" fmla="*/ 25 h 46"/>
                  <a:gd name="T64" fmla="*/ 33 w 46"/>
                  <a:gd name="T65" fmla="*/ 23 h 46"/>
                  <a:gd name="T66" fmla="*/ 33 w 46"/>
                  <a:gd name="T67" fmla="*/ 29 h 46"/>
                  <a:gd name="T68" fmla="*/ 38 w 46"/>
                  <a:gd name="T69" fmla="*/ 36 h 46"/>
                  <a:gd name="T70" fmla="*/ 35 w 46"/>
                  <a:gd name="T71" fmla="*/ 28 h 46"/>
                  <a:gd name="T72" fmla="*/ 36 w 46"/>
                  <a:gd name="T73" fmla="*/ 27 h 46"/>
                  <a:gd name="T74" fmla="*/ 40 w 46"/>
                  <a:gd name="T75" fmla="*/ 21 h 46"/>
                  <a:gd name="T76" fmla="*/ 36 w 46"/>
                  <a:gd name="T77" fmla="*/ 2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1" y="0"/>
                      <a:pt x="0" y="11"/>
                      <a:pt x="0" y="23"/>
                    </a:cubicBezTo>
                    <a:cubicBezTo>
                      <a:pt x="0" y="36"/>
                      <a:pt x="11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1"/>
                      <a:pt x="36" y="0"/>
                      <a:pt x="23" y="0"/>
                    </a:cubicBezTo>
                    <a:close/>
                    <a:moveTo>
                      <a:pt x="22" y="5"/>
                    </a:moveTo>
                    <a:cubicBezTo>
                      <a:pt x="22" y="4"/>
                      <a:pt x="23" y="5"/>
                      <a:pt x="23" y="5"/>
                    </a:cubicBezTo>
                    <a:cubicBezTo>
                      <a:pt x="23" y="5"/>
                      <a:pt x="28" y="13"/>
                      <a:pt x="30" y="16"/>
                    </a:cubicBezTo>
                    <a:cubicBezTo>
                      <a:pt x="31" y="18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2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28" y="19"/>
                      <a:pt x="27" y="17"/>
                    </a:cubicBezTo>
                    <a:cubicBezTo>
                      <a:pt x="26" y="16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lose/>
                    <a:moveTo>
                      <a:pt x="23" y="10"/>
                    </a:moveTo>
                    <a:cubicBezTo>
                      <a:pt x="24" y="12"/>
                      <a:pt x="23" y="13"/>
                      <a:pt x="23" y="13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1" y="9"/>
                      <a:pt x="23" y="10"/>
                    </a:cubicBezTo>
                    <a:close/>
                    <a:moveTo>
                      <a:pt x="18" y="14"/>
                    </a:move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8" y="15"/>
                      <a:pt x="18" y="15"/>
                      <a:pt x="18" y="15"/>
                    </a:cubicBezTo>
                    <a:lnTo>
                      <a:pt x="18" y="14"/>
                    </a:lnTo>
                    <a:close/>
                    <a:moveTo>
                      <a:pt x="8" y="21"/>
                    </a:moveTo>
                    <a:cubicBezTo>
                      <a:pt x="14" y="21"/>
                      <a:pt x="14" y="21"/>
                      <a:pt x="14" y="21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8" y="27"/>
                      <a:pt x="8" y="27"/>
                      <a:pt x="8" y="27"/>
                    </a:cubicBezTo>
                    <a:lnTo>
                      <a:pt x="8" y="21"/>
                    </a:lnTo>
                    <a:close/>
                    <a:moveTo>
                      <a:pt x="11" y="34"/>
                    </a:moveTo>
                    <a:cubicBezTo>
                      <a:pt x="10" y="34"/>
                      <a:pt x="8" y="36"/>
                      <a:pt x="8" y="36"/>
                    </a:cubicBezTo>
                    <a:cubicBezTo>
                      <a:pt x="8" y="36"/>
                      <a:pt x="9" y="34"/>
                      <a:pt x="9" y="33"/>
                    </a:cubicBezTo>
                    <a:cubicBezTo>
                      <a:pt x="9" y="32"/>
                      <a:pt x="10" y="30"/>
                      <a:pt x="10" y="30"/>
                    </a:cubicBezTo>
                    <a:cubicBezTo>
                      <a:pt x="10" y="30"/>
                      <a:pt x="10" y="31"/>
                      <a:pt x="11" y="31"/>
                    </a:cubicBezTo>
                    <a:cubicBezTo>
                      <a:pt x="12" y="32"/>
                      <a:pt x="13" y="32"/>
                      <a:pt x="13" y="32"/>
                    </a:cubicBezTo>
                    <a:cubicBezTo>
                      <a:pt x="13" y="32"/>
                      <a:pt x="11" y="33"/>
                      <a:pt x="11" y="34"/>
                    </a:cubicBezTo>
                    <a:close/>
                    <a:moveTo>
                      <a:pt x="12" y="30"/>
                    </a:moveTo>
                    <a:cubicBezTo>
                      <a:pt x="11" y="30"/>
                      <a:pt x="10" y="29"/>
                      <a:pt x="10" y="29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3" y="31"/>
                      <a:pt x="12" y="30"/>
                    </a:cubicBezTo>
                    <a:close/>
                    <a:moveTo>
                      <a:pt x="17" y="27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31" y="27"/>
                      <a:pt x="31" y="27"/>
                      <a:pt x="31" y="27"/>
                    </a:cubicBezTo>
                    <a:lnTo>
                      <a:pt x="17" y="27"/>
                    </a:lnTo>
                    <a:close/>
                    <a:moveTo>
                      <a:pt x="31" y="25"/>
                    </a:moveTo>
                    <a:cubicBezTo>
                      <a:pt x="31" y="25"/>
                      <a:pt x="32" y="24"/>
                      <a:pt x="32" y="24"/>
                    </a:cubicBezTo>
                    <a:cubicBezTo>
                      <a:pt x="33" y="24"/>
                      <a:pt x="33" y="23"/>
                      <a:pt x="33" y="23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3" y="29"/>
                      <a:pt x="33" y="29"/>
                      <a:pt x="33" y="29"/>
                    </a:cubicBezTo>
                    <a:lnTo>
                      <a:pt x="31" y="25"/>
                    </a:lnTo>
                    <a:close/>
                    <a:moveTo>
                      <a:pt x="38" y="36"/>
                    </a:moveTo>
                    <a:cubicBezTo>
                      <a:pt x="35" y="37"/>
                      <a:pt x="33" y="29"/>
                      <a:pt x="33" y="29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41" y="34"/>
                      <a:pt x="38" y="36"/>
                    </a:cubicBezTo>
                    <a:close/>
                    <a:moveTo>
                      <a:pt x="36" y="27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7"/>
                      <a:pt x="40" y="27"/>
                      <a:pt x="40" y="27"/>
                    </a:cubicBezTo>
                    <a:lnTo>
                      <a:pt x="36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Rectangle 48"/>
              <p:cNvSpPr>
                <a:spLocks noChangeArrowheads="1"/>
              </p:cNvSpPr>
              <p:nvPr/>
            </p:nvSpPr>
            <p:spPr bwMode="auto">
              <a:xfrm>
                <a:off x="5353051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Rectangle 49"/>
              <p:cNvSpPr>
                <a:spLocks noChangeArrowheads="1"/>
              </p:cNvSpPr>
              <p:nvPr/>
            </p:nvSpPr>
            <p:spPr bwMode="auto">
              <a:xfrm>
                <a:off x="5337176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Rectangle 50"/>
              <p:cNvSpPr>
                <a:spLocks noChangeArrowheads="1"/>
              </p:cNvSpPr>
              <p:nvPr/>
            </p:nvSpPr>
            <p:spPr bwMode="auto">
              <a:xfrm>
                <a:off x="5348288" y="2020888"/>
                <a:ext cx="4763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Rectangle 51"/>
              <p:cNvSpPr>
                <a:spLocks noChangeArrowheads="1"/>
              </p:cNvSpPr>
              <p:nvPr/>
            </p:nvSpPr>
            <p:spPr bwMode="auto">
              <a:xfrm>
                <a:off x="5332413" y="2020888"/>
                <a:ext cx="4763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2" name="Group 311"/>
            <p:cNvGrpSpPr/>
            <p:nvPr/>
          </p:nvGrpSpPr>
          <p:grpSpPr>
            <a:xfrm>
              <a:off x="4833938" y="1905001"/>
              <a:ext cx="252413" cy="252413"/>
              <a:chOff x="4833938" y="1905001"/>
              <a:chExt cx="252413" cy="252413"/>
            </a:xfrm>
            <a:grpFill/>
          </p:grpSpPr>
          <p:sp>
            <p:nvSpPr>
              <p:cNvPr id="357" name="Rectangle 52"/>
              <p:cNvSpPr>
                <a:spLocks noChangeArrowheads="1"/>
              </p:cNvSpPr>
              <p:nvPr/>
            </p:nvSpPr>
            <p:spPr bwMode="auto">
              <a:xfrm>
                <a:off x="4894263" y="2020888"/>
                <a:ext cx="15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Rectangle 53"/>
              <p:cNvSpPr>
                <a:spLocks noChangeArrowheads="1"/>
              </p:cNvSpPr>
              <p:nvPr/>
            </p:nvSpPr>
            <p:spPr bwMode="auto">
              <a:xfrm>
                <a:off x="4970463" y="2020888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Rectangle 54"/>
              <p:cNvSpPr>
                <a:spLocks noChangeArrowheads="1"/>
              </p:cNvSpPr>
              <p:nvPr/>
            </p:nvSpPr>
            <p:spPr bwMode="auto">
              <a:xfrm>
                <a:off x="4976813" y="2020888"/>
                <a:ext cx="4763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Rectangle 55"/>
              <p:cNvSpPr>
                <a:spLocks noChangeArrowheads="1"/>
              </p:cNvSpPr>
              <p:nvPr/>
            </p:nvSpPr>
            <p:spPr bwMode="auto">
              <a:xfrm>
                <a:off x="4959351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Rectangle 56"/>
              <p:cNvSpPr>
                <a:spLocks noChangeArrowheads="1"/>
              </p:cNvSpPr>
              <p:nvPr/>
            </p:nvSpPr>
            <p:spPr bwMode="auto">
              <a:xfrm>
                <a:off x="4943476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Rectangle 57"/>
              <p:cNvSpPr>
                <a:spLocks noChangeArrowheads="1"/>
              </p:cNvSpPr>
              <p:nvPr/>
            </p:nvSpPr>
            <p:spPr bwMode="auto">
              <a:xfrm>
                <a:off x="4878388" y="2020888"/>
                <a:ext cx="4763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Rectangle 58"/>
              <p:cNvSpPr>
                <a:spLocks noChangeArrowheads="1"/>
              </p:cNvSpPr>
              <p:nvPr/>
            </p:nvSpPr>
            <p:spPr bwMode="auto">
              <a:xfrm>
                <a:off x="4883151" y="2020888"/>
                <a:ext cx="6350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Rectangle 59"/>
              <p:cNvSpPr>
                <a:spLocks noChangeArrowheads="1"/>
              </p:cNvSpPr>
              <p:nvPr/>
            </p:nvSpPr>
            <p:spPr bwMode="auto">
              <a:xfrm>
                <a:off x="4954588" y="2020888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60"/>
              <p:cNvSpPr>
                <a:spLocks noEditPoints="1"/>
              </p:cNvSpPr>
              <p:nvPr/>
            </p:nvSpPr>
            <p:spPr bwMode="auto">
              <a:xfrm>
                <a:off x="4833938" y="1905001"/>
                <a:ext cx="252413" cy="252413"/>
              </a:xfrm>
              <a:custGeom>
                <a:avLst/>
                <a:gdLst>
                  <a:gd name="T0" fmla="*/ 0 w 46"/>
                  <a:gd name="T1" fmla="*/ 23 h 46"/>
                  <a:gd name="T2" fmla="*/ 46 w 46"/>
                  <a:gd name="T3" fmla="*/ 23 h 46"/>
                  <a:gd name="T4" fmla="*/ 22 w 46"/>
                  <a:gd name="T5" fmla="*/ 5 h 46"/>
                  <a:gd name="T6" fmla="*/ 29 w 46"/>
                  <a:gd name="T7" fmla="*/ 16 h 46"/>
                  <a:gd name="T8" fmla="*/ 32 w 46"/>
                  <a:gd name="T9" fmla="*/ 24 h 46"/>
                  <a:gd name="T10" fmla="*/ 27 w 46"/>
                  <a:gd name="T11" fmla="*/ 17 h 46"/>
                  <a:gd name="T12" fmla="*/ 22 w 46"/>
                  <a:gd name="T13" fmla="*/ 5 h 46"/>
                  <a:gd name="T14" fmla="*/ 23 w 46"/>
                  <a:gd name="T15" fmla="*/ 13 h 46"/>
                  <a:gd name="T16" fmla="*/ 22 w 46"/>
                  <a:gd name="T17" fmla="*/ 10 h 46"/>
                  <a:gd name="T18" fmla="*/ 18 w 46"/>
                  <a:gd name="T19" fmla="*/ 14 h 46"/>
                  <a:gd name="T20" fmla="*/ 18 w 46"/>
                  <a:gd name="T21" fmla="*/ 14 h 46"/>
                  <a:gd name="T22" fmla="*/ 18 w 46"/>
                  <a:gd name="T23" fmla="*/ 13 h 46"/>
                  <a:gd name="T24" fmla="*/ 19 w 46"/>
                  <a:gd name="T25" fmla="*/ 13 h 46"/>
                  <a:gd name="T26" fmla="*/ 19 w 46"/>
                  <a:gd name="T27" fmla="*/ 12 h 46"/>
                  <a:gd name="T28" fmla="*/ 23 w 46"/>
                  <a:gd name="T29" fmla="*/ 15 h 46"/>
                  <a:gd name="T30" fmla="*/ 22 w 46"/>
                  <a:gd name="T31" fmla="*/ 15 h 46"/>
                  <a:gd name="T32" fmla="*/ 22 w 46"/>
                  <a:gd name="T33" fmla="*/ 16 h 46"/>
                  <a:gd name="T34" fmla="*/ 21 w 46"/>
                  <a:gd name="T35" fmla="*/ 17 h 46"/>
                  <a:gd name="T36" fmla="*/ 21 w 46"/>
                  <a:gd name="T37" fmla="*/ 17 h 46"/>
                  <a:gd name="T38" fmla="*/ 17 w 46"/>
                  <a:gd name="T39" fmla="*/ 14 h 46"/>
                  <a:gd name="T40" fmla="*/ 13 w 46"/>
                  <a:gd name="T41" fmla="*/ 21 h 46"/>
                  <a:gd name="T42" fmla="*/ 7 w 46"/>
                  <a:gd name="T43" fmla="*/ 27 h 46"/>
                  <a:gd name="T44" fmla="*/ 10 w 46"/>
                  <a:gd name="T45" fmla="*/ 34 h 46"/>
                  <a:gd name="T46" fmla="*/ 9 w 46"/>
                  <a:gd name="T47" fmla="*/ 33 h 46"/>
                  <a:gd name="T48" fmla="*/ 11 w 46"/>
                  <a:gd name="T49" fmla="*/ 31 h 46"/>
                  <a:gd name="T50" fmla="*/ 10 w 46"/>
                  <a:gd name="T51" fmla="*/ 34 h 46"/>
                  <a:gd name="T52" fmla="*/ 10 w 46"/>
                  <a:gd name="T53" fmla="*/ 29 h 46"/>
                  <a:gd name="T54" fmla="*/ 21 w 46"/>
                  <a:gd name="T55" fmla="*/ 18 h 46"/>
                  <a:gd name="T56" fmla="*/ 11 w 46"/>
                  <a:gd name="T57" fmla="*/ 30 h 46"/>
                  <a:gd name="T58" fmla="*/ 20 w 46"/>
                  <a:gd name="T59" fmla="*/ 21 h 46"/>
                  <a:gd name="T60" fmla="*/ 31 w 46"/>
                  <a:gd name="T61" fmla="*/ 27 h 46"/>
                  <a:gd name="T62" fmla="*/ 30 w 46"/>
                  <a:gd name="T63" fmla="*/ 25 h 46"/>
                  <a:gd name="T64" fmla="*/ 33 w 46"/>
                  <a:gd name="T65" fmla="*/ 23 h 46"/>
                  <a:gd name="T66" fmla="*/ 33 w 46"/>
                  <a:gd name="T67" fmla="*/ 29 h 46"/>
                  <a:gd name="T68" fmla="*/ 38 w 46"/>
                  <a:gd name="T69" fmla="*/ 36 h 46"/>
                  <a:gd name="T70" fmla="*/ 35 w 46"/>
                  <a:gd name="T71" fmla="*/ 28 h 46"/>
                  <a:gd name="T72" fmla="*/ 36 w 46"/>
                  <a:gd name="T73" fmla="*/ 27 h 46"/>
                  <a:gd name="T74" fmla="*/ 40 w 46"/>
                  <a:gd name="T75" fmla="*/ 21 h 46"/>
                  <a:gd name="T76" fmla="*/ 36 w 46"/>
                  <a:gd name="T77" fmla="*/ 2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1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1"/>
                      <a:pt x="36" y="0"/>
                      <a:pt x="23" y="0"/>
                    </a:cubicBezTo>
                    <a:close/>
                    <a:moveTo>
                      <a:pt x="22" y="5"/>
                    </a:moveTo>
                    <a:cubicBezTo>
                      <a:pt x="22" y="4"/>
                      <a:pt x="23" y="5"/>
                      <a:pt x="23" y="5"/>
                    </a:cubicBezTo>
                    <a:cubicBezTo>
                      <a:pt x="23" y="5"/>
                      <a:pt x="28" y="13"/>
                      <a:pt x="29" y="16"/>
                    </a:cubicBezTo>
                    <a:cubicBezTo>
                      <a:pt x="31" y="18"/>
                      <a:pt x="33" y="23"/>
                      <a:pt x="33" y="23"/>
                    </a:cubicBezTo>
                    <a:cubicBezTo>
                      <a:pt x="33" y="23"/>
                      <a:pt x="32" y="23"/>
                      <a:pt x="32" y="24"/>
                    </a:cubicBezTo>
                    <a:cubicBezTo>
                      <a:pt x="31" y="24"/>
                      <a:pt x="30" y="24"/>
                      <a:pt x="30" y="24"/>
                    </a:cubicBezTo>
                    <a:cubicBezTo>
                      <a:pt x="30" y="24"/>
                      <a:pt x="27" y="19"/>
                      <a:pt x="27" y="17"/>
                    </a:cubicBezTo>
                    <a:cubicBezTo>
                      <a:pt x="26" y="16"/>
                      <a:pt x="21" y="5"/>
                      <a:pt x="21" y="5"/>
                    </a:cubicBezTo>
                    <a:cubicBezTo>
                      <a:pt x="21" y="5"/>
                      <a:pt x="21" y="5"/>
                      <a:pt x="22" y="5"/>
                    </a:cubicBezTo>
                    <a:close/>
                    <a:moveTo>
                      <a:pt x="22" y="10"/>
                    </a:moveTo>
                    <a:cubicBezTo>
                      <a:pt x="24" y="12"/>
                      <a:pt x="23" y="13"/>
                      <a:pt x="23" y="13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1" y="9"/>
                      <a:pt x="22" y="10"/>
                    </a:cubicBezTo>
                    <a:close/>
                    <a:moveTo>
                      <a:pt x="17" y="14"/>
                    </a:move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1" y="16"/>
                      <a:pt x="21" y="16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7" y="15"/>
                      <a:pt x="17" y="15"/>
                      <a:pt x="17" y="15"/>
                    </a:cubicBezTo>
                    <a:lnTo>
                      <a:pt x="17" y="14"/>
                    </a:lnTo>
                    <a:close/>
                    <a:moveTo>
                      <a:pt x="7" y="21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7" y="27"/>
                      <a:pt x="7" y="27"/>
                      <a:pt x="7" y="27"/>
                    </a:cubicBezTo>
                    <a:lnTo>
                      <a:pt x="7" y="21"/>
                    </a:lnTo>
                    <a:close/>
                    <a:moveTo>
                      <a:pt x="10" y="34"/>
                    </a:moveTo>
                    <a:cubicBezTo>
                      <a:pt x="9" y="34"/>
                      <a:pt x="8" y="36"/>
                      <a:pt x="8" y="36"/>
                    </a:cubicBezTo>
                    <a:cubicBezTo>
                      <a:pt x="8" y="36"/>
                      <a:pt x="9" y="34"/>
                      <a:pt x="9" y="33"/>
                    </a:cubicBezTo>
                    <a:cubicBezTo>
                      <a:pt x="9" y="32"/>
                      <a:pt x="9" y="30"/>
                      <a:pt x="9" y="30"/>
                    </a:cubicBezTo>
                    <a:cubicBezTo>
                      <a:pt x="9" y="30"/>
                      <a:pt x="10" y="31"/>
                      <a:pt x="11" y="31"/>
                    </a:cubicBezTo>
                    <a:cubicBezTo>
                      <a:pt x="12" y="32"/>
                      <a:pt x="13" y="32"/>
                      <a:pt x="13" y="32"/>
                    </a:cubicBezTo>
                    <a:cubicBezTo>
                      <a:pt x="13" y="32"/>
                      <a:pt x="11" y="33"/>
                      <a:pt x="10" y="34"/>
                    </a:cubicBezTo>
                    <a:close/>
                    <a:moveTo>
                      <a:pt x="11" y="30"/>
                    </a:moveTo>
                    <a:cubicBezTo>
                      <a:pt x="10" y="30"/>
                      <a:pt x="10" y="29"/>
                      <a:pt x="10" y="29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2" y="31"/>
                      <a:pt x="11" y="30"/>
                    </a:cubicBezTo>
                    <a:close/>
                    <a:moveTo>
                      <a:pt x="16" y="27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31" y="27"/>
                      <a:pt x="31" y="27"/>
                      <a:pt x="31" y="27"/>
                    </a:cubicBezTo>
                    <a:lnTo>
                      <a:pt x="16" y="27"/>
                    </a:lnTo>
                    <a:close/>
                    <a:moveTo>
                      <a:pt x="30" y="25"/>
                    </a:moveTo>
                    <a:cubicBezTo>
                      <a:pt x="30" y="25"/>
                      <a:pt x="31" y="24"/>
                      <a:pt x="32" y="24"/>
                    </a:cubicBezTo>
                    <a:cubicBezTo>
                      <a:pt x="32" y="24"/>
                      <a:pt x="33" y="23"/>
                      <a:pt x="33" y="23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3" y="29"/>
                      <a:pt x="33" y="29"/>
                      <a:pt x="33" y="29"/>
                    </a:cubicBezTo>
                    <a:lnTo>
                      <a:pt x="30" y="25"/>
                    </a:lnTo>
                    <a:close/>
                    <a:moveTo>
                      <a:pt x="38" y="36"/>
                    </a:moveTo>
                    <a:cubicBezTo>
                      <a:pt x="35" y="37"/>
                      <a:pt x="33" y="29"/>
                      <a:pt x="33" y="29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41" y="34"/>
                      <a:pt x="38" y="36"/>
                    </a:cubicBezTo>
                    <a:close/>
                    <a:moveTo>
                      <a:pt x="36" y="27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7"/>
                      <a:pt x="40" y="27"/>
                      <a:pt x="40" y="27"/>
                    </a:cubicBezTo>
                    <a:lnTo>
                      <a:pt x="36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Rectangle 61"/>
              <p:cNvSpPr>
                <a:spLocks noChangeArrowheads="1"/>
              </p:cNvSpPr>
              <p:nvPr/>
            </p:nvSpPr>
            <p:spPr bwMode="auto">
              <a:xfrm>
                <a:off x="5041901" y="2020888"/>
                <a:ext cx="6350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Rectangle 62"/>
              <p:cNvSpPr>
                <a:spLocks noChangeArrowheads="1"/>
              </p:cNvSpPr>
              <p:nvPr/>
            </p:nvSpPr>
            <p:spPr bwMode="auto">
              <a:xfrm>
                <a:off x="5026026" y="2020888"/>
                <a:ext cx="4763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Rectangle 63"/>
              <p:cNvSpPr>
                <a:spLocks noChangeArrowheads="1"/>
              </p:cNvSpPr>
              <p:nvPr/>
            </p:nvSpPr>
            <p:spPr bwMode="auto">
              <a:xfrm>
                <a:off x="5037138" y="2020888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Rectangle 64"/>
              <p:cNvSpPr>
                <a:spLocks noChangeArrowheads="1"/>
              </p:cNvSpPr>
              <p:nvPr/>
            </p:nvSpPr>
            <p:spPr bwMode="auto">
              <a:xfrm>
                <a:off x="5019676" y="2020888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3" name="Rectangle 77"/>
            <p:cNvSpPr>
              <a:spLocks noChangeArrowheads="1"/>
            </p:cNvSpPr>
            <p:nvPr/>
          </p:nvSpPr>
          <p:spPr bwMode="auto">
            <a:xfrm>
              <a:off x="3883026" y="2103438"/>
              <a:ext cx="158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78"/>
            <p:cNvSpPr>
              <a:spLocks noChangeArrowheads="1"/>
            </p:cNvSpPr>
            <p:nvPr/>
          </p:nvSpPr>
          <p:spPr bwMode="auto">
            <a:xfrm>
              <a:off x="3954463" y="2103438"/>
              <a:ext cx="4763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79"/>
            <p:cNvSpPr>
              <a:spLocks noChangeArrowheads="1"/>
            </p:cNvSpPr>
            <p:nvPr/>
          </p:nvSpPr>
          <p:spPr bwMode="auto">
            <a:xfrm>
              <a:off x="3963988" y="2103438"/>
              <a:ext cx="158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Rectangle 80"/>
            <p:cNvSpPr>
              <a:spLocks noChangeArrowheads="1"/>
            </p:cNvSpPr>
            <p:nvPr/>
          </p:nvSpPr>
          <p:spPr bwMode="auto">
            <a:xfrm>
              <a:off x="3948113" y="2103438"/>
              <a:ext cx="158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Rectangle 81"/>
            <p:cNvSpPr>
              <a:spLocks noChangeArrowheads="1"/>
            </p:cNvSpPr>
            <p:nvPr/>
          </p:nvSpPr>
          <p:spPr bwMode="auto">
            <a:xfrm>
              <a:off x="3932238" y="2103438"/>
              <a:ext cx="4763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Rectangle 82"/>
            <p:cNvSpPr>
              <a:spLocks noChangeArrowheads="1"/>
            </p:cNvSpPr>
            <p:nvPr/>
          </p:nvSpPr>
          <p:spPr bwMode="auto">
            <a:xfrm>
              <a:off x="3865563" y="2103438"/>
              <a:ext cx="158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Rectangle 83"/>
            <p:cNvSpPr>
              <a:spLocks noChangeArrowheads="1"/>
            </p:cNvSpPr>
            <p:nvPr/>
          </p:nvSpPr>
          <p:spPr bwMode="auto">
            <a:xfrm>
              <a:off x="3871913" y="2103438"/>
              <a:ext cx="4763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84"/>
            <p:cNvSpPr>
              <a:spLocks noChangeArrowheads="1"/>
            </p:cNvSpPr>
            <p:nvPr/>
          </p:nvSpPr>
          <p:spPr bwMode="auto">
            <a:xfrm>
              <a:off x="3937001" y="2103438"/>
              <a:ext cx="6350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Rectangle 86"/>
            <p:cNvSpPr>
              <a:spLocks noChangeArrowheads="1"/>
            </p:cNvSpPr>
            <p:nvPr/>
          </p:nvSpPr>
          <p:spPr bwMode="auto">
            <a:xfrm>
              <a:off x="4030663" y="2103438"/>
              <a:ext cx="158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87"/>
            <p:cNvSpPr>
              <a:spLocks noChangeArrowheads="1"/>
            </p:cNvSpPr>
            <p:nvPr/>
          </p:nvSpPr>
          <p:spPr bwMode="auto">
            <a:xfrm>
              <a:off x="4013201" y="2103438"/>
              <a:ext cx="158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88"/>
            <p:cNvSpPr>
              <a:spLocks noChangeArrowheads="1"/>
            </p:cNvSpPr>
            <p:nvPr/>
          </p:nvSpPr>
          <p:spPr bwMode="auto">
            <a:xfrm>
              <a:off x="4024313" y="2103438"/>
              <a:ext cx="158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89"/>
            <p:cNvSpPr>
              <a:spLocks noChangeArrowheads="1"/>
            </p:cNvSpPr>
            <p:nvPr/>
          </p:nvSpPr>
          <p:spPr bwMode="auto">
            <a:xfrm>
              <a:off x="4008438" y="2103438"/>
              <a:ext cx="158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5" name="Group 324"/>
            <p:cNvGrpSpPr/>
            <p:nvPr/>
          </p:nvGrpSpPr>
          <p:grpSpPr>
            <a:xfrm>
              <a:off x="4456113" y="1866901"/>
              <a:ext cx="219076" cy="285750"/>
              <a:chOff x="4456113" y="1866901"/>
              <a:chExt cx="219076" cy="285750"/>
            </a:xfrm>
            <a:grpFill/>
          </p:grpSpPr>
          <p:sp>
            <p:nvSpPr>
              <p:cNvPr id="343" name="Freeform 90"/>
              <p:cNvSpPr>
                <a:spLocks/>
              </p:cNvSpPr>
              <p:nvPr/>
            </p:nvSpPr>
            <p:spPr bwMode="auto">
              <a:xfrm>
                <a:off x="4652963" y="2074863"/>
                <a:ext cx="11113" cy="39688"/>
              </a:xfrm>
              <a:custGeom>
                <a:avLst/>
                <a:gdLst>
                  <a:gd name="T0" fmla="*/ 0 w 7"/>
                  <a:gd name="T1" fmla="*/ 7 h 25"/>
                  <a:gd name="T2" fmla="*/ 0 w 7"/>
                  <a:gd name="T3" fmla="*/ 18 h 25"/>
                  <a:gd name="T4" fmla="*/ 0 w 7"/>
                  <a:gd name="T5" fmla="*/ 25 h 25"/>
                  <a:gd name="T6" fmla="*/ 7 w 7"/>
                  <a:gd name="T7" fmla="*/ 25 h 25"/>
                  <a:gd name="T8" fmla="*/ 7 w 7"/>
                  <a:gd name="T9" fmla="*/ 18 h 25"/>
                  <a:gd name="T10" fmla="*/ 7 w 7"/>
                  <a:gd name="T11" fmla="*/ 7 h 25"/>
                  <a:gd name="T12" fmla="*/ 7 w 7"/>
                  <a:gd name="T13" fmla="*/ 0 h 25"/>
                  <a:gd name="T14" fmla="*/ 0 w 7"/>
                  <a:gd name="T15" fmla="*/ 0 h 25"/>
                  <a:gd name="T16" fmla="*/ 0 w 7"/>
                  <a:gd name="T17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5">
                    <a:moveTo>
                      <a:pt x="0" y="7"/>
                    </a:moveTo>
                    <a:lnTo>
                      <a:pt x="0" y="18"/>
                    </a:lnTo>
                    <a:lnTo>
                      <a:pt x="0" y="25"/>
                    </a:lnTo>
                    <a:lnTo>
                      <a:pt x="7" y="25"/>
                    </a:lnTo>
                    <a:lnTo>
                      <a:pt x="7" y="18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91"/>
              <p:cNvSpPr>
                <a:spLocks/>
              </p:cNvSpPr>
              <p:nvPr/>
            </p:nvSpPr>
            <p:spPr bwMode="auto">
              <a:xfrm>
                <a:off x="4522788" y="2114551"/>
                <a:ext cx="130175" cy="38100"/>
              </a:xfrm>
              <a:custGeom>
                <a:avLst/>
                <a:gdLst>
                  <a:gd name="T0" fmla="*/ 72 w 82"/>
                  <a:gd name="T1" fmla="*/ 7 h 24"/>
                  <a:gd name="T2" fmla="*/ 72 w 82"/>
                  <a:gd name="T3" fmla="*/ 17 h 24"/>
                  <a:gd name="T4" fmla="*/ 65 w 82"/>
                  <a:gd name="T5" fmla="*/ 17 h 24"/>
                  <a:gd name="T6" fmla="*/ 65 w 82"/>
                  <a:gd name="T7" fmla="*/ 17 h 24"/>
                  <a:gd name="T8" fmla="*/ 55 w 82"/>
                  <a:gd name="T9" fmla="*/ 17 h 24"/>
                  <a:gd name="T10" fmla="*/ 48 w 82"/>
                  <a:gd name="T11" fmla="*/ 17 h 24"/>
                  <a:gd name="T12" fmla="*/ 41 w 82"/>
                  <a:gd name="T13" fmla="*/ 17 h 24"/>
                  <a:gd name="T14" fmla="*/ 31 w 82"/>
                  <a:gd name="T15" fmla="*/ 17 h 24"/>
                  <a:gd name="T16" fmla="*/ 24 w 82"/>
                  <a:gd name="T17" fmla="*/ 17 h 24"/>
                  <a:gd name="T18" fmla="*/ 17 w 82"/>
                  <a:gd name="T19" fmla="*/ 17 h 24"/>
                  <a:gd name="T20" fmla="*/ 7 w 82"/>
                  <a:gd name="T21" fmla="*/ 17 h 24"/>
                  <a:gd name="T22" fmla="*/ 7 w 82"/>
                  <a:gd name="T23" fmla="*/ 7 h 24"/>
                  <a:gd name="T24" fmla="*/ 7 w 82"/>
                  <a:gd name="T25" fmla="*/ 0 h 24"/>
                  <a:gd name="T26" fmla="*/ 0 w 82"/>
                  <a:gd name="T27" fmla="*/ 0 h 24"/>
                  <a:gd name="T28" fmla="*/ 0 w 82"/>
                  <a:gd name="T29" fmla="*/ 7 h 24"/>
                  <a:gd name="T30" fmla="*/ 0 w 82"/>
                  <a:gd name="T31" fmla="*/ 17 h 24"/>
                  <a:gd name="T32" fmla="*/ 0 w 82"/>
                  <a:gd name="T33" fmla="*/ 24 h 24"/>
                  <a:gd name="T34" fmla="*/ 7 w 82"/>
                  <a:gd name="T35" fmla="*/ 24 h 24"/>
                  <a:gd name="T36" fmla="*/ 17 w 82"/>
                  <a:gd name="T37" fmla="*/ 24 h 24"/>
                  <a:gd name="T38" fmla="*/ 24 w 82"/>
                  <a:gd name="T39" fmla="*/ 24 h 24"/>
                  <a:gd name="T40" fmla="*/ 31 w 82"/>
                  <a:gd name="T41" fmla="*/ 24 h 24"/>
                  <a:gd name="T42" fmla="*/ 41 w 82"/>
                  <a:gd name="T43" fmla="*/ 24 h 24"/>
                  <a:gd name="T44" fmla="*/ 48 w 82"/>
                  <a:gd name="T45" fmla="*/ 24 h 24"/>
                  <a:gd name="T46" fmla="*/ 55 w 82"/>
                  <a:gd name="T47" fmla="*/ 24 h 24"/>
                  <a:gd name="T48" fmla="*/ 65 w 82"/>
                  <a:gd name="T49" fmla="*/ 24 h 24"/>
                  <a:gd name="T50" fmla="*/ 72 w 82"/>
                  <a:gd name="T51" fmla="*/ 24 h 24"/>
                  <a:gd name="T52" fmla="*/ 82 w 82"/>
                  <a:gd name="T53" fmla="*/ 24 h 24"/>
                  <a:gd name="T54" fmla="*/ 82 w 82"/>
                  <a:gd name="T55" fmla="*/ 17 h 24"/>
                  <a:gd name="T56" fmla="*/ 82 w 82"/>
                  <a:gd name="T57" fmla="*/ 7 h 24"/>
                  <a:gd name="T58" fmla="*/ 82 w 82"/>
                  <a:gd name="T59" fmla="*/ 0 h 24"/>
                  <a:gd name="T60" fmla="*/ 72 w 82"/>
                  <a:gd name="T61" fmla="*/ 0 h 24"/>
                  <a:gd name="T62" fmla="*/ 72 w 82"/>
                  <a:gd name="T63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" h="24">
                    <a:moveTo>
                      <a:pt x="72" y="7"/>
                    </a:moveTo>
                    <a:lnTo>
                      <a:pt x="72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55" y="17"/>
                    </a:lnTo>
                    <a:lnTo>
                      <a:pt x="48" y="17"/>
                    </a:lnTo>
                    <a:lnTo>
                      <a:pt x="41" y="17"/>
                    </a:lnTo>
                    <a:lnTo>
                      <a:pt x="31" y="17"/>
                    </a:lnTo>
                    <a:lnTo>
                      <a:pt x="24" y="17"/>
                    </a:lnTo>
                    <a:lnTo>
                      <a:pt x="17" y="17"/>
                    </a:lnTo>
                    <a:lnTo>
                      <a:pt x="7" y="1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7" y="24"/>
                    </a:lnTo>
                    <a:lnTo>
                      <a:pt x="17" y="24"/>
                    </a:lnTo>
                    <a:lnTo>
                      <a:pt x="24" y="24"/>
                    </a:lnTo>
                    <a:lnTo>
                      <a:pt x="31" y="24"/>
                    </a:lnTo>
                    <a:lnTo>
                      <a:pt x="41" y="24"/>
                    </a:lnTo>
                    <a:lnTo>
                      <a:pt x="48" y="24"/>
                    </a:lnTo>
                    <a:lnTo>
                      <a:pt x="55" y="24"/>
                    </a:lnTo>
                    <a:lnTo>
                      <a:pt x="65" y="24"/>
                    </a:lnTo>
                    <a:lnTo>
                      <a:pt x="72" y="24"/>
                    </a:lnTo>
                    <a:lnTo>
                      <a:pt x="82" y="24"/>
                    </a:lnTo>
                    <a:lnTo>
                      <a:pt x="82" y="17"/>
                    </a:lnTo>
                    <a:lnTo>
                      <a:pt x="82" y="7"/>
                    </a:lnTo>
                    <a:lnTo>
                      <a:pt x="82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92"/>
              <p:cNvSpPr>
                <a:spLocks/>
              </p:cNvSpPr>
              <p:nvPr/>
            </p:nvSpPr>
            <p:spPr bwMode="auto">
              <a:xfrm>
                <a:off x="4495801" y="1878013"/>
                <a:ext cx="26988" cy="158750"/>
              </a:xfrm>
              <a:custGeom>
                <a:avLst/>
                <a:gdLst>
                  <a:gd name="T0" fmla="*/ 6 w 17"/>
                  <a:gd name="T1" fmla="*/ 83 h 100"/>
                  <a:gd name="T2" fmla="*/ 6 w 17"/>
                  <a:gd name="T3" fmla="*/ 90 h 100"/>
                  <a:gd name="T4" fmla="*/ 6 w 17"/>
                  <a:gd name="T5" fmla="*/ 100 h 100"/>
                  <a:gd name="T6" fmla="*/ 17 w 17"/>
                  <a:gd name="T7" fmla="*/ 100 h 100"/>
                  <a:gd name="T8" fmla="*/ 17 w 17"/>
                  <a:gd name="T9" fmla="*/ 90 h 100"/>
                  <a:gd name="T10" fmla="*/ 17 w 17"/>
                  <a:gd name="T11" fmla="*/ 83 h 100"/>
                  <a:gd name="T12" fmla="*/ 17 w 17"/>
                  <a:gd name="T13" fmla="*/ 76 h 100"/>
                  <a:gd name="T14" fmla="*/ 17 w 17"/>
                  <a:gd name="T15" fmla="*/ 66 h 100"/>
                  <a:gd name="T16" fmla="*/ 17 w 17"/>
                  <a:gd name="T17" fmla="*/ 59 h 100"/>
                  <a:gd name="T18" fmla="*/ 17 w 17"/>
                  <a:gd name="T19" fmla="*/ 48 h 100"/>
                  <a:gd name="T20" fmla="*/ 17 w 17"/>
                  <a:gd name="T21" fmla="*/ 42 h 100"/>
                  <a:gd name="T22" fmla="*/ 17 w 17"/>
                  <a:gd name="T23" fmla="*/ 35 h 100"/>
                  <a:gd name="T24" fmla="*/ 17 w 17"/>
                  <a:gd name="T25" fmla="*/ 24 h 100"/>
                  <a:gd name="T26" fmla="*/ 17 w 17"/>
                  <a:gd name="T27" fmla="*/ 17 h 100"/>
                  <a:gd name="T28" fmla="*/ 17 w 17"/>
                  <a:gd name="T29" fmla="*/ 11 h 100"/>
                  <a:gd name="T30" fmla="*/ 17 w 17"/>
                  <a:gd name="T31" fmla="*/ 0 h 100"/>
                  <a:gd name="T32" fmla="*/ 6 w 17"/>
                  <a:gd name="T33" fmla="*/ 0 h 100"/>
                  <a:gd name="T34" fmla="*/ 6 w 17"/>
                  <a:gd name="T35" fmla="*/ 11 h 100"/>
                  <a:gd name="T36" fmla="*/ 6 w 17"/>
                  <a:gd name="T37" fmla="*/ 17 h 100"/>
                  <a:gd name="T38" fmla="*/ 6 w 17"/>
                  <a:gd name="T39" fmla="*/ 24 h 100"/>
                  <a:gd name="T40" fmla="*/ 6 w 17"/>
                  <a:gd name="T41" fmla="*/ 35 h 100"/>
                  <a:gd name="T42" fmla="*/ 6 w 17"/>
                  <a:gd name="T43" fmla="*/ 42 h 100"/>
                  <a:gd name="T44" fmla="*/ 6 w 17"/>
                  <a:gd name="T45" fmla="*/ 48 h 100"/>
                  <a:gd name="T46" fmla="*/ 6 w 17"/>
                  <a:gd name="T47" fmla="*/ 59 h 100"/>
                  <a:gd name="T48" fmla="*/ 6 w 17"/>
                  <a:gd name="T49" fmla="*/ 66 h 100"/>
                  <a:gd name="T50" fmla="*/ 6 w 17"/>
                  <a:gd name="T51" fmla="*/ 76 h 100"/>
                  <a:gd name="T52" fmla="*/ 0 w 17"/>
                  <a:gd name="T53" fmla="*/ 76 h 100"/>
                  <a:gd name="T54" fmla="*/ 0 w 17"/>
                  <a:gd name="T55" fmla="*/ 83 h 100"/>
                  <a:gd name="T56" fmla="*/ 6 w 17"/>
                  <a:gd name="T57" fmla="*/ 8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" h="100">
                    <a:moveTo>
                      <a:pt x="6" y="83"/>
                    </a:moveTo>
                    <a:lnTo>
                      <a:pt x="6" y="90"/>
                    </a:lnTo>
                    <a:lnTo>
                      <a:pt x="6" y="100"/>
                    </a:lnTo>
                    <a:lnTo>
                      <a:pt x="17" y="100"/>
                    </a:lnTo>
                    <a:lnTo>
                      <a:pt x="17" y="90"/>
                    </a:lnTo>
                    <a:lnTo>
                      <a:pt x="17" y="83"/>
                    </a:lnTo>
                    <a:lnTo>
                      <a:pt x="17" y="76"/>
                    </a:lnTo>
                    <a:lnTo>
                      <a:pt x="17" y="66"/>
                    </a:lnTo>
                    <a:lnTo>
                      <a:pt x="17" y="59"/>
                    </a:lnTo>
                    <a:lnTo>
                      <a:pt x="17" y="48"/>
                    </a:lnTo>
                    <a:lnTo>
                      <a:pt x="17" y="42"/>
                    </a:lnTo>
                    <a:lnTo>
                      <a:pt x="17" y="35"/>
                    </a:lnTo>
                    <a:lnTo>
                      <a:pt x="17" y="24"/>
                    </a:lnTo>
                    <a:lnTo>
                      <a:pt x="17" y="17"/>
                    </a:lnTo>
                    <a:lnTo>
                      <a:pt x="17" y="11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6" y="11"/>
                    </a:lnTo>
                    <a:lnTo>
                      <a:pt x="6" y="17"/>
                    </a:lnTo>
                    <a:lnTo>
                      <a:pt x="6" y="24"/>
                    </a:lnTo>
                    <a:lnTo>
                      <a:pt x="6" y="35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6" y="59"/>
                    </a:lnTo>
                    <a:lnTo>
                      <a:pt x="6" y="66"/>
                    </a:lnTo>
                    <a:lnTo>
                      <a:pt x="6" y="76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6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93"/>
              <p:cNvSpPr>
                <a:spLocks/>
              </p:cNvSpPr>
              <p:nvPr/>
            </p:nvSpPr>
            <p:spPr bwMode="auto">
              <a:xfrm>
                <a:off x="4522788" y="1866901"/>
                <a:ext cx="26988" cy="11113"/>
              </a:xfrm>
              <a:custGeom>
                <a:avLst/>
                <a:gdLst>
                  <a:gd name="T0" fmla="*/ 17 w 17"/>
                  <a:gd name="T1" fmla="*/ 7 h 7"/>
                  <a:gd name="T2" fmla="*/ 17 w 17"/>
                  <a:gd name="T3" fmla="*/ 0 h 7"/>
                  <a:gd name="T4" fmla="*/ 7 w 17"/>
                  <a:gd name="T5" fmla="*/ 0 h 7"/>
                  <a:gd name="T6" fmla="*/ 0 w 17"/>
                  <a:gd name="T7" fmla="*/ 0 h 7"/>
                  <a:gd name="T8" fmla="*/ 0 w 17"/>
                  <a:gd name="T9" fmla="*/ 7 h 7"/>
                  <a:gd name="T10" fmla="*/ 7 w 17"/>
                  <a:gd name="T11" fmla="*/ 7 h 7"/>
                  <a:gd name="T12" fmla="*/ 17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17" y="7"/>
                    </a:moveTo>
                    <a:lnTo>
                      <a:pt x="1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1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94"/>
              <p:cNvSpPr>
                <a:spLocks/>
              </p:cNvSpPr>
              <p:nvPr/>
            </p:nvSpPr>
            <p:spPr bwMode="auto">
              <a:xfrm>
                <a:off x="4549776" y="1878013"/>
                <a:ext cx="38100" cy="120650"/>
              </a:xfrm>
              <a:custGeom>
                <a:avLst/>
                <a:gdLst>
                  <a:gd name="T0" fmla="*/ 0 w 24"/>
                  <a:gd name="T1" fmla="*/ 76 h 76"/>
                  <a:gd name="T2" fmla="*/ 7 w 24"/>
                  <a:gd name="T3" fmla="*/ 76 h 76"/>
                  <a:gd name="T4" fmla="*/ 7 w 24"/>
                  <a:gd name="T5" fmla="*/ 66 h 76"/>
                  <a:gd name="T6" fmla="*/ 7 w 24"/>
                  <a:gd name="T7" fmla="*/ 59 h 76"/>
                  <a:gd name="T8" fmla="*/ 7 w 24"/>
                  <a:gd name="T9" fmla="*/ 48 h 76"/>
                  <a:gd name="T10" fmla="*/ 7 w 24"/>
                  <a:gd name="T11" fmla="*/ 42 h 76"/>
                  <a:gd name="T12" fmla="*/ 14 w 24"/>
                  <a:gd name="T13" fmla="*/ 42 h 76"/>
                  <a:gd name="T14" fmla="*/ 24 w 24"/>
                  <a:gd name="T15" fmla="*/ 42 h 76"/>
                  <a:gd name="T16" fmla="*/ 24 w 24"/>
                  <a:gd name="T17" fmla="*/ 35 h 76"/>
                  <a:gd name="T18" fmla="*/ 14 w 24"/>
                  <a:gd name="T19" fmla="*/ 35 h 76"/>
                  <a:gd name="T20" fmla="*/ 7 w 24"/>
                  <a:gd name="T21" fmla="*/ 35 h 76"/>
                  <a:gd name="T22" fmla="*/ 7 w 24"/>
                  <a:gd name="T23" fmla="*/ 24 h 76"/>
                  <a:gd name="T24" fmla="*/ 7 w 24"/>
                  <a:gd name="T25" fmla="*/ 17 h 76"/>
                  <a:gd name="T26" fmla="*/ 7 w 24"/>
                  <a:gd name="T27" fmla="*/ 11 h 76"/>
                  <a:gd name="T28" fmla="*/ 7 w 24"/>
                  <a:gd name="T29" fmla="*/ 0 h 76"/>
                  <a:gd name="T30" fmla="*/ 0 w 24"/>
                  <a:gd name="T31" fmla="*/ 0 h 76"/>
                  <a:gd name="T32" fmla="*/ 0 w 24"/>
                  <a:gd name="T3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76">
                    <a:moveTo>
                      <a:pt x="0" y="76"/>
                    </a:moveTo>
                    <a:lnTo>
                      <a:pt x="7" y="76"/>
                    </a:lnTo>
                    <a:lnTo>
                      <a:pt x="7" y="66"/>
                    </a:lnTo>
                    <a:lnTo>
                      <a:pt x="7" y="59"/>
                    </a:lnTo>
                    <a:lnTo>
                      <a:pt x="7" y="48"/>
                    </a:lnTo>
                    <a:lnTo>
                      <a:pt x="7" y="42"/>
                    </a:lnTo>
                    <a:lnTo>
                      <a:pt x="14" y="42"/>
                    </a:lnTo>
                    <a:lnTo>
                      <a:pt x="24" y="42"/>
                    </a:lnTo>
                    <a:lnTo>
                      <a:pt x="24" y="35"/>
                    </a:lnTo>
                    <a:lnTo>
                      <a:pt x="14" y="35"/>
                    </a:lnTo>
                    <a:lnTo>
                      <a:pt x="7" y="35"/>
                    </a:lnTo>
                    <a:lnTo>
                      <a:pt x="7" y="24"/>
                    </a:lnTo>
                    <a:lnTo>
                      <a:pt x="7" y="17"/>
                    </a:lnTo>
                    <a:lnTo>
                      <a:pt x="7" y="1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95"/>
              <p:cNvSpPr>
                <a:spLocks/>
              </p:cNvSpPr>
              <p:nvPr/>
            </p:nvSpPr>
            <p:spPr bwMode="auto">
              <a:xfrm>
                <a:off x="4456113" y="1982788"/>
                <a:ext cx="39688" cy="38100"/>
              </a:xfrm>
              <a:custGeom>
                <a:avLst/>
                <a:gdLst>
                  <a:gd name="T0" fmla="*/ 7 w 25"/>
                  <a:gd name="T1" fmla="*/ 10 h 24"/>
                  <a:gd name="T2" fmla="*/ 18 w 25"/>
                  <a:gd name="T3" fmla="*/ 10 h 24"/>
                  <a:gd name="T4" fmla="*/ 25 w 25"/>
                  <a:gd name="T5" fmla="*/ 10 h 24"/>
                  <a:gd name="T6" fmla="*/ 25 w 25"/>
                  <a:gd name="T7" fmla="*/ 0 h 24"/>
                  <a:gd name="T8" fmla="*/ 18 w 25"/>
                  <a:gd name="T9" fmla="*/ 0 h 24"/>
                  <a:gd name="T10" fmla="*/ 7 w 25"/>
                  <a:gd name="T11" fmla="*/ 0 h 24"/>
                  <a:gd name="T12" fmla="*/ 0 w 25"/>
                  <a:gd name="T13" fmla="*/ 0 h 24"/>
                  <a:gd name="T14" fmla="*/ 0 w 25"/>
                  <a:gd name="T15" fmla="*/ 10 h 24"/>
                  <a:gd name="T16" fmla="*/ 0 w 25"/>
                  <a:gd name="T17" fmla="*/ 17 h 24"/>
                  <a:gd name="T18" fmla="*/ 0 w 25"/>
                  <a:gd name="T19" fmla="*/ 24 h 24"/>
                  <a:gd name="T20" fmla="*/ 7 w 25"/>
                  <a:gd name="T21" fmla="*/ 24 h 24"/>
                  <a:gd name="T22" fmla="*/ 7 w 25"/>
                  <a:gd name="T23" fmla="*/ 17 h 24"/>
                  <a:gd name="T24" fmla="*/ 7 w 25"/>
                  <a:gd name="T25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7" y="10"/>
                    </a:moveTo>
                    <a:lnTo>
                      <a:pt x="18" y="10"/>
                    </a:lnTo>
                    <a:lnTo>
                      <a:pt x="25" y="1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7" y="24"/>
                    </a:lnTo>
                    <a:lnTo>
                      <a:pt x="7" y="17"/>
                    </a:lnTo>
                    <a:lnTo>
                      <a:pt x="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Rectangle 96"/>
              <p:cNvSpPr>
                <a:spLocks noChangeArrowheads="1"/>
              </p:cNvSpPr>
              <p:nvPr/>
            </p:nvSpPr>
            <p:spPr bwMode="auto">
              <a:xfrm>
                <a:off x="4467226" y="2020888"/>
                <a:ext cx="17463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Rectangle 97"/>
              <p:cNvSpPr>
                <a:spLocks noChangeArrowheads="1"/>
              </p:cNvSpPr>
              <p:nvPr/>
            </p:nvSpPr>
            <p:spPr bwMode="auto">
              <a:xfrm>
                <a:off x="4652963" y="1971676"/>
                <a:ext cx="11113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98"/>
              <p:cNvSpPr>
                <a:spLocks/>
              </p:cNvSpPr>
              <p:nvPr/>
            </p:nvSpPr>
            <p:spPr bwMode="auto">
              <a:xfrm>
                <a:off x="4664076" y="1982788"/>
                <a:ext cx="11113" cy="92075"/>
              </a:xfrm>
              <a:custGeom>
                <a:avLst/>
                <a:gdLst>
                  <a:gd name="T0" fmla="*/ 0 w 7"/>
                  <a:gd name="T1" fmla="*/ 0 h 58"/>
                  <a:gd name="T2" fmla="*/ 0 w 7"/>
                  <a:gd name="T3" fmla="*/ 10 h 58"/>
                  <a:gd name="T4" fmla="*/ 0 w 7"/>
                  <a:gd name="T5" fmla="*/ 17 h 58"/>
                  <a:gd name="T6" fmla="*/ 0 w 7"/>
                  <a:gd name="T7" fmla="*/ 24 h 58"/>
                  <a:gd name="T8" fmla="*/ 0 w 7"/>
                  <a:gd name="T9" fmla="*/ 34 h 58"/>
                  <a:gd name="T10" fmla="*/ 0 w 7"/>
                  <a:gd name="T11" fmla="*/ 41 h 58"/>
                  <a:gd name="T12" fmla="*/ 0 w 7"/>
                  <a:gd name="T13" fmla="*/ 48 h 58"/>
                  <a:gd name="T14" fmla="*/ 0 w 7"/>
                  <a:gd name="T15" fmla="*/ 58 h 58"/>
                  <a:gd name="T16" fmla="*/ 7 w 7"/>
                  <a:gd name="T17" fmla="*/ 58 h 58"/>
                  <a:gd name="T18" fmla="*/ 7 w 7"/>
                  <a:gd name="T19" fmla="*/ 48 h 58"/>
                  <a:gd name="T20" fmla="*/ 7 w 7"/>
                  <a:gd name="T21" fmla="*/ 41 h 58"/>
                  <a:gd name="T22" fmla="*/ 7 w 7"/>
                  <a:gd name="T23" fmla="*/ 34 h 58"/>
                  <a:gd name="T24" fmla="*/ 7 w 7"/>
                  <a:gd name="T25" fmla="*/ 24 h 58"/>
                  <a:gd name="T26" fmla="*/ 7 w 7"/>
                  <a:gd name="T27" fmla="*/ 17 h 58"/>
                  <a:gd name="T28" fmla="*/ 7 w 7"/>
                  <a:gd name="T29" fmla="*/ 10 h 58"/>
                  <a:gd name="T30" fmla="*/ 7 w 7"/>
                  <a:gd name="T31" fmla="*/ 0 h 58"/>
                  <a:gd name="T32" fmla="*/ 0 w 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58">
                    <a:moveTo>
                      <a:pt x="0" y="0"/>
                    </a:moveTo>
                    <a:lnTo>
                      <a:pt x="0" y="10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7" y="58"/>
                    </a:lnTo>
                    <a:lnTo>
                      <a:pt x="7" y="48"/>
                    </a:lnTo>
                    <a:lnTo>
                      <a:pt x="7" y="41"/>
                    </a:lnTo>
                    <a:lnTo>
                      <a:pt x="7" y="34"/>
                    </a:lnTo>
                    <a:lnTo>
                      <a:pt x="7" y="24"/>
                    </a:lnTo>
                    <a:lnTo>
                      <a:pt x="7" y="17"/>
                    </a:lnTo>
                    <a:lnTo>
                      <a:pt x="7" y="1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99"/>
              <p:cNvSpPr>
                <a:spLocks/>
              </p:cNvSpPr>
              <p:nvPr/>
            </p:nvSpPr>
            <p:spPr bwMode="auto">
              <a:xfrm>
                <a:off x="4587876" y="1944688"/>
                <a:ext cx="38100" cy="53975"/>
              </a:xfrm>
              <a:custGeom>
                <a:avLst/>
                <a:gdLst>
                  <a:gd name="T0" fmla="*/ 0 w 24"/>
                  <a:gd name="T1" fmla="*/ 34 h 34"/>
                  <a:gd name="T2" fmla="*/ 7 w 24"/>
                  <a:gd name="T3" fmla="*/ 34 h 34"/>
                  <a:gd name="T4" fmla="*/ 7 w 24"/>
                  <a:gd name="T5" fmla="*/ 24 h 34"/>
                  <a:gd name="T6" fmla="*/ 7 w 24"/>
                  <a:gd name="T7" fmla="*/ 17 h 34"/>
                  <a:gd name="T8" fmla="*/ 7 w 24"/>
                  <a:gd name="T9" fmla="*/ 6 h 34"/>
                  <a:gd name="T10" fmla="*/ 14 w 24"/>
                  <a:gd name="T11" fmla="*/ 6 h 34"/>
                  <a:gd name="T12" fmla="*/ 24 w 24"/>
                  <a:gd name="T13" fmla="*/ 6 h 34"/>
                  <a:gd name="T14" fmla="*/ 24 w 24"/>
                  <a:gd name="T15" fmla="*/ 0 h 34"/>
                  <a:gd name="T16" fmla="*/ 14 w 24"/>
                  <a:gd name="T17" fmla="*/ 0 h 34"/>
                  <a:gd name="T18" fmla="*/ 7 w 24"/>
                  <a:gd name="T19" fmla="*/ 0 h 34"/>
                  <a:gd name="T20" fmla="*/ 0 w 24"/>
                  <a:gd name="T21" fmla="*/ 0 h 34"/>
                  <a:gd name="T22" fmla="*/ 0 w 24"/>
                  <a:gd name="T2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34">
                    <a:moveTo>
                      <a:pt x="0" y="34"/>
                    </a:moveTo>
                    <a:lnTo>
                      <a:pt x="7" y="34"/>
                    </a:lnTo>
                    <a:lnTo>
                      <a:pt x="7" y="24"/>
                    </a:lnTo>
                    <a:lnTo>
                      <a:pt x="7" y="17"/>
                    </a:lnTo>
                    <a:lnTo>
                      <a:pt x="7" y="6"/>
                    </a:lnTo>
                    <a:lnTo>
                      <a:pt x="1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00"/>
              <p:cNvSpPr>
                <a:spLocks/>
              </p:cNvSpPr>
              <p:nvPr/>
            </p:nvSpPr>
            <p:spPr bwMode="auto">
              <a:xfrm>
                <a:off x="4625976" y="1954213"/>
                <a:ext cx="26988" cy="55563"/>
              </a:xfrm>
              <a:custGeom>
                <a:avLst/>
                <a:gdLst>
                  <a:gd name="T0" fmla="*/ 0 w 17"/>
                  <a:gd name="T1" fmla="*/ 18 h 35"/>
                  <a:gd name="T2" fmla="*/ 0 w 17"/>
                  <a:gd name="T3" fmla="*/ 28 h 35"/>
                  <a:gd name="T4" fmla="*/ 0 w 17"/>
                  <a:gd name="T5" fmla="*/ 35 h 35"/>
                  <a:gd name="T6" fmla="*/ 7 w 17"/>
                  <a:gd name="T7" fmla="*/ 35 h 35"/>
                  <a:gd name="T8" fmla="*/ 7 w 17"/>
                  <a:gd name="T9" fmla="*/ 28 h 35"/>
                  <a:gd name="T10" fmla="*/ 7 w 17"/>
                  <a:gd name="T11" fmla="*/ 18 h 35"/>
                  <a:gd name="T12" fmla="*/ 7 w 17"/>
                  <a:gd name="T13" fmla="*/ 11 h 35"/>
                  <a:gd name="T14" fmla="*/ 17 w 17"/>
                  <a:gd name="T15" fmla="*/ 11 h 35"/>
                  <a:gd name="T16" fmla="*/ 17 w 17"/>
                  <a:gd name="T17" fmla="*/ 0 h 35"/>
                  <a:gd name="T18" fmla="*/ 7 w 17"/>
                  <a:gd name="T19" fmla="*/ 0 h 35"/>
                  <a:gd name="T20" fmla="*/ 0 w 17"/>
                  <a:gd name="T21" fmla="*/ 0 h 35"/>
                  <a:gd name="T22" fmla="*/ 0 w 17"/>
                  <a:gd name="T23" fmla="*/ 11 h 35"/>
                  <a:gd name="T24" fmla="*/ 0 w 17"/>
                  <a:gd name="T25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35">
                    <a:moveTo>
                      <a:pt x="0" y="18"/>
                    </a:moveTo>
                    <a:lnTo>
                      <a:pt x="0" y="28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18"/>
                    </a:lnTo>
                    <a:lnTo>
                      <a:pt x="7" y="11"/>
                    </a:lnTo>
                    <a:lnTo>
                      <a:pt x="17" y="11"/>
                    </a:lnTo>
                    <a:lnTo>
                      <a:pt x="1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01"/>
              <p:cNvSpPr>
                <a:spLocks/>
              </p:cNvSpPr>
              <p:nvPr/>
            </p:nvSpPr>
            <p:spPr bwMode="auto">
              <a:xfrm>
                <a:off x="4484688" y="2036763"/>
                <a:ext cx="11113" cy="22225"/>
              </a:xfrm>
              <a:custGeom>
                <a:avLst/>
                <a:gdLst>
                  <a:gd name="T0" fmla="*/ 7 w 7"/>
                  <a:gd name="T1" fmla="*/ 0 h 14"/>
                  <a:gd name="T2" fmla="*/ 0 w 7"/>
                  <a:gd name="T3" fmla="*/ 0 h 14"/>
                  <a:gd name="T4" fmla="*/ 0 w 7"/>
                  <a:gd name="T5" fmla="*/ 7 h 14"/>
                  <a:gd name="T6" fmla="*/ 0 w 7"/>
                  <a:gd name="T7" fmla="*/ 14 h 14"/>
                  <a:gd name="T8" fmla="*/ 7 w 7"/>
                  <a:gd name="T9" fmla="*/ 14 h 14"/>
                  <a:gd name="T10" fmla="*/ 7 w 7"/>
                  <a:gd name="T11" fmla="*/ 7 h 14"/>
                  <a:gd name="T12" fmla="*/ 7 w 7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7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02"/>
              <p:cNvSpPr>
                <a:spLocks/>
              </p:cNvSpPr>
              <p:nvPr/>
            </p:nvSpPr>
            <p:spPr bwMode="auto">
              <a:xfrm>
                <a:off x="4495801" y="2058988"/>
                <a:ext cx="9525" cy="26988"/>
              </a:xfrm>
              <a:custGeom>
                <a:avLst/>
                <a:gdLst>
                  <a:gd name="T0" fmla="*/ 6 w 6"/>
                  <a:gd name="T1" fmla="*/ 0 h 17"/>
                  <a:gd name="T2" fmla="*/ 0 w 6"/>
                  <a:gd name="T3" fmla="*/ 0 h 17"/>
                  <a:gd name="T4" fmla="*/ 0 w 6"/>
                  <a:gd name="T5" fmla="*/ 10 h 17"/>
                  <a:gd name="T6" fmla="*/ 0 w 6"/>
                  <a:gd name="T7" fmla="*/ 17 h 17"/>
                  <a:gd name="T8" fmla="*/ 6 w 6"/>
                  <a:gd name="T9" fmla="*/ 17 h 17"/>
                  <a:gd name="T10" fmla="*/ 6 w 6"/>
                  <a:gd name="T11" fmla="*/ 10 h 17"/>
                  <a:gd name="T12" fmla="*/ 6 w 6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7">
                    <a:moveTo>
                      <a:pt x="6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6" y="1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03"/>
              <p:cNvSpPr>
                <a:spLocks/>
              </p:cNvSpPr>
              <p:nvPr/>
            </p:nvSpPr>
            <p:spPr bwMode="auto">
              <a:xfrm>
                <a:off x="4505326" y="2085976"/>
                <a:ext cx="17463" cy="28575"/>
              </a:xfrm>
              <a:custGeom>
                <a:avLst/>
                <a:gdLst>
                  <a:gd name="T0" fmla="*/ 11 w 11"/>
                  <a:gd name="T1" fmla="*/ 0 h 18"/>
                  <a:gd name="T2" fmla="*/ 0 w 11"/>
                  <a:gd name="T3" fmla="*/ 0 h 18"/>
                  <a:gd name="T4" fmla="*/ 0 w 11"/>
                  <a:gd name="T5" fmla="*/ 11 h 18"/>
                  <a:gd name="T6" fmla="*/ 0 w 11"/>
                  <a:gd name="T7" fmla="*/ 18 h 18"/>
                  <a:gd name="T8" fmla="*/ 11 w 11"/>
                  <a:gd name="T9" fmla="*/ 18 h 18"/>
                  <a:gd name="T10" fmla="*/ 11 w 11"/>
                  <a:gd name="T11" fmla="*/ 11 h 18"/>
                  <a:gd name="T12" fmla="*/ 11 w 11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8">
                    <a:moveTo>
                      <a:pt x="11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1" y="18"/>
                    </a:lnTo>
                    <a:lnTo>
                      <a:pt x="11" y="1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6" name="Group 325"/>
            <p:cNvGrpSpPr/>
            <p:nvPr/>
          </p:nvGrpSpPr>
          <p:grpSpPr>
            <a:xfrm>
              <a:off x="4406901" y="1663701"/>
              <a:ext cx="252413" cy="241300"/>
              <a:chOff x="4406901" y="1663701"/>
              <a:chExt cx="252413" cy="241300"/>
            </a:xfrm>
            <a:grpFill/>
          </p:grpSpPr>
          <p:sp>
            <p:nvSpPr>
              <p:cNvPr id="330" name="Rectangle 65"/>
              <p:cNvSpPr>
                <a:spLocks noChangeArrowheads="1"/>
              </p:cNvSpPr>
              <p:nvPr/>
            </p:nvSpPr>
            <p:spPr bwMode="auto">
              <a:xfrm>
                <a:off x="4467226" y="1774826"/>
                <a:ext cx="1588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Rectangle 66"/>
              <p:cNvSpPr>
                <a:spLocks noChangeArrowheads="1"/>
              </p:cNvSpPr>
              <p:nvPr/>
            </p:nvSpPr>
            <p:spPr bwMode="auto">
              <a:xfrm>
                <a:off x="4545013" y="1774826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Rectangle 67"/>
              <p:cNvSpPr>
                <a:spLocks noChangeArrowheads="1"/>
              </p:cNvSpPr>
              <p:nvPr/>
            </p:nvSpPr>
            <p:spPr bwMode="auto">
              <a:xfrm>
                <a:off x="4549776" y="1774826"/>
                <a:ext cx="1588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Rectangle 68"/>
              <p:cNvSpPr>
                <a:spLocks noChangeArrowheads="1"/>
              </p:cNvSpPr>
              <p:nvPr/>
            </p:nvSpPr>
            <p:spPr bwMode="auto">
              <a:xfrm>
                <a:off x="4533901" y="1774826"/>
                <a:ext cx="4763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Rectangle 69"/>
              <p:cNvSpPr>
                <a:spLocks noChangeArrowheads="1"/>
              </p:cNvSpPr>
              <p:nvPr/>
            </p:nvSpPr>
            <p:spPr bwMode="auto">
              <a:xfrm>
                <a:off x="4516438" y="1774826"/>
                <a:ext cx="6350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Rectangle 70"/>
              <p:cNvSpPr>
                <a:spLocks noChangeArrowheads="1"/>
              </p:cNvSpPr>
              <p:nvPr/>
            </p:nvSpPr>
            <p:spPr bwMode="auto">
              <a:xfrm>
                <a:off x="4451351" y="1774826"/>
                <a:ext cx="1588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Rectangle 71"/>
              <p:cNvSpPr>
                <a:spLocks noChangeArrowheads="1"/>
              </p:cNvSpPr>
              <p:nvPr/>
            </p:nvSpPr>
            <p:spPr bwMode="auto">
              <a:xfrm>
                <a:off x="4456113" y="1774826"/>
                <a:ext cx="6350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Rectangle 72"/>
              <p:cNvSpPr>
                <a:spLocks noChangeArrowheads="1"/>
              </p:cNvSpPr>
              <p:nvPr/>
            </p:nvSpPr>
            <p:spPr bwMode="auto">
              <a:xfrm>
                <a:off x="4527551" y="1774826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Rectangle 73"/>
              <p:cNvSpPr>
                <a:spLocks noChangeArrowheads="1"/>
              </p:cNvSpPr>
              <p:nvPr/>
            </p:nvSpPr>
            <p:spPr bwMode="auto">
              <a:xfrm>
                <a:off x="4614863" y="1774826"/>
                <a:ext cx="6350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Rectangle 74"/>
              <p:cNvSpPr>
                <a:spLocks noChangeArrowheads="1"/>
              </p:cNvSpPr>
              <p:nvPr/>
            </p:nvSpPr>
            <p:spPr bwMode="auto">
              <a:xfrm>
                <a:off x="4598988" y="1774826"/>
                <a:ext cx="4763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Rectangle 75"/>
              <p:cNvSpPr>
                <a:spLocks noChangeArrowheads="1"/>
              </p:cNvSpPr>
              <p:nvPr/>
            </p:nvSpPr>
            <p:spPr bwMode="auto">
              <a:xfrm>
                <a:off x="4610101" y="1774826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Rectangle 76"/>
              <p:cNvSpPr>
                <a:spLocks noChangeArrowheads="1"/>
              </p:cNvSpPr>
              <p:nvPr/>
            </p:nvSpPr>
            <p:spPr bwMode="auto">
              <a:xfrm>
                <a:off x="4594226" y="1774826"/>
                <a:ext cx="1588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04"/>
              <p:cNvSpPr>
                <a:spLocks noEditPoints="1"/>
              </p:cNvSpPr>
              <p:nvPr/>
            </p:nvSpPr>
            <p:spPr bwMode="auto">
              <a:xfrm>
                <a:off x="4406901" y="1663701"/>
                <a:ext cx="252413" cy="241300"/>
              </a:xfrm>
              <a:custGeom>
                <a:avLst/>
                <a:gdLst>
                  <a:gd name="T0" fmla="*/ 0 w 46"/>
                  <a:gd name="T1" fmla="*/ 22 h 44"/>
                  <a:gd name="T2" fmla="*/ 16 w 46"/>
                  <a:gd name="T3" fmla="*/ 35 h 44"/>
                  <a:gd name="T4" fmla="*/ 31 w 46"/>
                  <a:gd name="T5" fmla="*/ 44 h 44"/>
                  <a:gd name="T6" fmla="*/ 23 w 46"/>
                  <a:gd name="T7" fmla="*/ 0 h 44"/>
                  <a:gd name="T8" fmla="*/ 23 w 46"/>
                  <a:gd name="T9" fmla="*/ 4 h 44"/>
                  <a:gd name="T10" fmla="*/ 33 w 46"/>
                  <a:gd name="T11" fmla="*/ 22 h 44"/>
                  <a:gd name="T12" fmla="*/ 30 w 46"/>
                  <a:gd name="T13" fmla="*/ 24 h 44"/>
                  <a:gd name="T14" fmla="*/ 21 w 46"/>
                  <a:gd name="T15" fmla="*/ 5 h 44"/>
                  <a:gd name="T16" fmla="*/ 22 w 46"/>
                  <a:gd name="T17" fmla="*/ 10 h 44"/>
                  <a:gd name="T18" fmla="*/ 20 w 46"/>
                  <a:gd name="T19" fmla="*/ 11 h 44"/>
                  <a:gd name="T20" fmla="*/ 17 w 46"/>
                  <a:gd name="T21" fmla="*/ 14 h 44"/>
                  <a:gd name="T22" fmla="*/ 18 w 46"/>
                  <a:gd name="T23" fmla="*/ 13 h 44"/>
                  <a:gd name="T24" fmla="*/ 18 w 46"/>
                  <a:gd name="T25" fmla="*/ 13 h 44"/>
                  <a:gd name="T26" fmla="*/ 18 w 46"/>
                  <a:gd name="T27" fmla="*/ 12 h 44"/>
                  <a:gd name="T28" fmla="*/ 19 w 46"/>
                  <a:gd name="T29" fmla="*/ 11 h 44"/>
                  <a:gd name="T30" fmla="*/ 23 w 46"/>
                  <a:gd name="T31" fmla="*/ 13 h 44"/>
                  <a:gd name="T32" fmla="*/ 22 w 46"/>
                  <a:gd name="T33" fmla="*/ 14 h 44"/>
                  <a:gd name="T34" fmla="*/ 22 w 46"/>
                  <a:gd name="T35" fmla="*/ 15 h 44"/>
                  <a:gd name="T36" fmla="*/ 21 w 46"/>
                  <a:gd name="T37" fmla="*/ 16 h 44"/>
                  <a:gd name="T38" fmla="*/ 21 w 46"/>
                  <a:gd name="T39" fmla="*/ 16 h 44"/>
                  <a:gd name="T40" fmla="*/ 17 w 46"/>
                  <a:gd name="T41" fmla="*/ 14 h 44"/>
                  <a:gd name="T42" fmla="*/ 13 w 46"/>
                  <a:gd name="T43" fmla="*/ 20 h 44"/>
                  <a:gd name="T44" fmla="*/ 7 w 46"/>
                  <a:gd name="T45" fmla="*/ 26 h 44"/>
                  <a:gd name="T46" fmla="*/ 10 w 46"/>
                  <a:gd name="T47" fmla="*/ 33 h 44"/>
                  <a:gd name="T48" fmla="*/ 9 w 46"/>
                  <a:gd name="T49" fmla="*/ 32 h 44"/>
                  <a:gd name="T50" fmla="*/ 11 w 46"/>
                  <a:gd name="T51" fmla="*/ 30 h 44"/>
                  <a:gd name="T52" fmla="*/ 10 w 46"/>
                  <a:gd name="T53" fmla="*/ 33 h 44"/>
                  <a:gd name="T54" fmla="*/ 11 w 46"/>
                  <a:gd name="T55" fmla="*/ 30 h 44"/>
                  <a:gd name="T56" fmla="*/ 17 w 46"/>
                  <a:gd name="T57" fmla="*/ 15 h 44"/>
                  <a:gd name="T58" fmla="*/ 13 w 46"/>
                  <a:gd name="T59" fmla="*/ 30 h 44"/>
                  <a:gd name="T60" fmla="*/ 20 w 46"/>
                  <a:gd name="T61" fmla="*/ 20 h 44"/>
                  <a:gd name="T62" fmla="*/ 31 w 46"/>
                  <a:gd name="T63" fmla="*/ 26 h 44"/>
                  <a:gd name="T64" fmla="*/ 30 w 46"/>
                  <a:gd name="T65" fmla="*/ 24 h 44"/>
                  <a:gd name="T66" fmla="*/ 33 w 46"/>
                  <a:gd name="T67" fmla="*/ 23 h 44"/>
                  <a:gd name="T68" fmla="*/ 33 w 46"/>
                  <a:gd name="T69" fmla="*/ 28 h 44"/>
                  <a:gd name="T70" fmla="*/ 38 w 46"/>
                  <a:gd name="T71" fmla="*/ 35 h 44"/>
                  <a:gd name="T72" fmla="*/ 35 w 46"/>
                  <a:gd name="T73" fmla="*/ 27 h 44"/>
                  <a:gd name="T74" fmla="*/ 35 w 46"/>
                  <a:gd name="T75" fmla="*/ 26 h 44"/>
                  <a:gd name="T76" fmla="*/ 39 w 46"/>
                  <a:gd name="T77" fmla="*/ 20 h 44"/>
                  <a:gd name="T78" fmla="*/ 35 w 46"/>
                  <a:gd name="T79" fmla="*/ 2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" h="44">
                    <a:moveTo>
                      <a:pt x="23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3"/>
                      <a:pt x="7" y="41"/>
                      <a:pt x="16" y="4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9" y="41"/>
                      <a:pt x="46" y="33"/>
                      <a:pt x="46" y="22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2" y="4"/>
                    </a:moveTo>
                    <a:cubicBezTo>
                      <a:pt x="22" y="4"/>
                      <a:pt x="23" y="4"/>
                      <a:pt x="23" y="4"/>
                    </a:cubicBezTo>
                    <a:cubicBezTo>
                      <a:pt x="23" y="4"/>
                      <a:pt x="28" y="12"/>
                      <a:pt x="29" y="15"/>
                    </a:cubicBezTo>
                    <a:cubicBezTo>
                      <a:pt x="31" y="17"/>
                      <a:pt x="33" y="22"/>
                      <a:pt x="33" y="22"/>
                    </a:cubicBezTo>
                    <a:cubicBezTo>
                      <a:pt x="33" y="22"/>
                      <a:pt x="32" y="22"/>
                      <a:pt x="32" y="23"/>
                    </a:cubicBezTo>
                    <a:cubicBezTo>
                      <a:pt x="31" y="23"/>
                      <a:pt x="30" y="24"/>
                      <a:pt x="30" y="24"/>
                    </a:cubicBezTo>
                    <a:cubicBezTo>
                      <a:pt x="30" y="24"/>
                      <a:pt x="27" y="18"/>
                      <a:pt x="26" y="17"/>
                    </a:cubicBezTo>
                    <a:cubicBezTo>
                      <a:pt x="26" y="15"/>
                      <a:pt x="21" y="5"/>
                      <a:pt x="21" y="5"/>
                    </a:cubicBezTo>
                    <a:cubicBezTo>
                      <a:pt x="21" y="5"/>
                      <a:pt x="21" y="4"/>
                      <a:pt x="22" y="4"/>
                    </a:cubicBezTo>
                    <a:close/>
                    <a:moveTo>
                      <a:pt x="22" y="10"/>
                    </a:moveTo>
                    <a:cubicBezTo>
                      <a:pt x="24" y="11"/>
                      <a:pt x="23" y="13"/>
                      <a:pt x="23" y="13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1" y="9"/>
                      <a:pt x="22" y="10"/>
                    </a:cubicBezTo>
                    <a:close/>
                    <a:moveTo>
                      <a:pt x="17" y="14"/>
                    </a:move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7" y="20"/>
                    </a:moveTo>
                    <a:cubicBezTo>
                      <a:pt x="13" y="20"/>
                      <a:pt x="13" y="20"/>
                      <a:pt x="13" y="20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7" y="26"/>
                      <a:pt x="7" y="26"/>
                      <a:pt x="7" y="26"/>
                    </a:cubicBezTo>
                    <a:lnTo>
                      <a:pt x="7" y="20"/>
                    </a:lnTo>
                    <a:close/>
                    <a:moveTo>
                      <a:pt x="10" y="33"/>
                    </a:moveTo>
                    <a:cubicBezTo>
                      <a:pt x="9" y="34"/>
                      <a:pt x="8" y="35"/>
                      <a:pt x="8" y="35"/>
                    </a:cubicBezTo>
                    <a:cubicBezTo>
                      <a:pt x="8" y="35"/>
                      <a:pt x="9" y="33"/>
                      <a:pt x="9" y="32"/>
                    </a:cubicBezTo>
                    <a:cubicBezTo>
                      <a:pt x="9" y="31"/>
                      <a:pt x="9" y="29"/>
                      <a:pt x="9" y="29"/>
                    </a:cubicBezTo>
                    <a:cubicBezTo>
                      <a:pt x="9" y="29"/>
                      <a:pt x="10" y="30"/>
                      <a:pt x="11" y="30"/>
                    </a:cubicBezTo>
                    <a:cubicBezTo>
                      <a:pt x="12" y="31"/>
                      <a:pt x="13" y="31"/>
                      <a:pt x="13" y="31"/>
                    </a:cubicBezTo>
                    <a:cubicBezTo>
                      <a:pt x="13" y="31"/>
                      <a:pt x="11" y="32"/>
                      <a:pt x="10" y="33"/>
                    </a:cubicBezTo>
                    <a:close/>
                    <a:moveTo>
                      <a:pt x="13" y="30"/>
                    </a:moveTo>
                    <a:cubicBezTo>
                      <a:pt x="13" y="30"/>
                      <a:pt x="12" y="30"/>
                      <a:pt x="11" y="30"/>
                    </a:cubicBezTo>
                    <a:cubicBezTo>
                      <a:pt x="10" y="29"/>
                      <a:pt x="9" y="28"/>
                      <a:pt x="9" y="28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20" y="17"/>
                      <a:pt x="20" y="17"/>
                      <a:pt x="20" y="17"/>
                    </a:cubicBezTo>
                    <a:lnTo>
                      <a:pt x="13" y="30"/>
                    </a:lnTo>
                    <a:close/>
                    <a:moveTo>
                      <a:pt x="16" y="26"/>
                    </a:moveTo>
                    <a:cubicBezTo>
                      <a:pt x="20" y="20"/>
                      <a:pt x="20" y="20"/>
                      <a:pt x="20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31" y="26"/>
                      <a:pt x="31" y="26"/>
                      <a:pt x="31" y="26"/>
                    </a:cubicBezTo>
                    <a:lnTo>
                      <a:pt x="16" y="26"/>
                    </a:lnTo>
                    <a:close/>
                    <a:moveTo>
                      <a:pt x="30" y="24"/>
                    </a:moveTo>
                    <a:cubicBezTo>
                      <a:pt x="30" y="24"/>
                      <a:pt x="31" y="24"/>
                      <a:pt x="32" y="23"/>
                    </a:cubicBezTo>
                    <a:cubicBezTo>
                      <a:pt x="32" y="23"/>
                      <a:pt x="33" y="23"/>
                      <a:pt x="33" y="23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3" y="28"/>
                      <a:pt x="33" y="28"/>
                      <a:pt x="33" y="28"/>
                    </a:cubicBezTo>
                    <a:lnTo>
                      <a:pt x="30" y="24"/>
                    </a:lnTo>
                    <a:close/>
                    <a:moveTo>
                      <a:pt x="38" y="35"/>
                    </a:moveTo>
                    <a:cubicBezTo>
                      <a:pt x="35" y="37"/>
                      <a:pt x="33" y="28"/>
                      <a:pt x="33" y="28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7"/>
                      <a:pt x="41" y="33"/>
                      <a:pt x="38" y="35"/>
                    </a:cubicBezTo>
                    <a:close/>
                    <a:moveTo>
                      <a:pt x="35" y="26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6"/>
                      <a:pt x="39" y="26"/>
                      <a:pt x="39" y="26"/>
                    </a:cubicBezTo>
                    <a:lnTo>
                      <a:pt x="35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7" name="Group 326"/>
            <p:cNvGrpSpPr/>
            <p:nvPr/>
          </p:nvGrpSpPr>
          <p:grpSpPr>
            <a:xfrm>
              <a:off x="4152900" y="1784351"/>
              <a:ext cx="211139" cy="327024"/>
              <a:chOff x="4152900" y="1784351"/>
              <a:chExt cx="211139" cy="327024"/>
            </a:xfrm>
            <a:grpFill/>
          </p:grpSpPr>
          <p:sp>
            <p:nvSpPr>
              <p:cNvPr id="328" name="Freeform 105"/>
              <p:cNvSpPr>
                <a:spLocks/>
              </p:cNvSpPr>
              <p:nvPr/>
            </p:nvSpPr>
            <p:spPr bwMode="auto">
              <a:xfrm>
                <a:off x="4200525" y="1784351"/>
                <a:ext cx="163514" cy="238124"/>
              </a:xfrm>
              <a:custGeom>
                <a:avLst/>
                <a:gdLst>
                  <a:gd name="T0" fmla="*/ 0 w 27"/>
                  <a:gd name="T1" fmla="*/ 25 h 25"/>
                  <a:gd name="T2" fmla="*/ 27 w 27"/>
                  <a:gd name="T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" h="25">
                    <a:moveTo>
                      <a:pt x="0" y="25"/>
                    </a:moveTo>
                    <a:cubicBezTo>
                      <a:pt x="0" y="11"/>
                      <a:pt x="12" y="0"/>
                      <a:pt x="27" y="0"/>
                    </a:cubicBezTo>
                  </a:path>
                </a:pathLst>
              </a:custGeom>
              <a:grpFill/>
              <a:ln w="6350" cap="flat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Isosceles Triangle 328"/>
              <p:cNvSpPr/>
              <p:nvPr/>
            </p:nvSpPr>
            <p:spPr>
              <a:xfrm flipV="1">
                <a:off x="4152900" y="2041525"/>
                <a:ext cx="101600" cy="6985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96" name="Picture 2" descr="Related imag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885" y="894689"/>
            <a:ext cx="1698397" cy="11039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</p:pic>
      <p:cxnSp>
        <p:nvCxnSpPr>
          <p:cNvPr id="397" name="Straight Connector 396"/>
          <p:cNvCxnSpPr/>
          <p:nvPr/>
        </p:nvCxnSpPr>
        <p:spPr>
          <a:xfrm>
            <a:off x="2812480" y="1190213"/>
            <a:ext cx="136800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8" name="TextBox 397"/>
          <p:cNvSpPr txBox="1"/>
          <p:nvPr/>
        </p:nvSpPr>
        <p:spPr>
          <a:xfrm>
            <a:off x="2846351" y="914215"/>
            <a:ext cx="1377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Service requests</a:t>
            </a:r>
          </a:p>
        </p:txBody>
      </p:sp>
      <p:sp>
        <p:nvSpPr>
          <p:cNvPr id="399" name="Up Arrow 398"/>
          <p:cNvSpPr/>
          <p:nvPr/>
        </p:nvSpPr>
        <p:spPr>
          <a:xfrm rot="16200000">
            <a:off x="6210023" y="1031532"/>
            <a:ext cx="252081" cy="844219"/>
          </a:xfrm>
          <a:prstGeom prst="upArrow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TextBox 399"/>
          <p:cNvSpPr txBox="1"/>
          <p:nvPr/>
        </p:nvSpPr>
        <p:spPr>
          <a:xfrm>
            <a:off x="5957164" y="71551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Feedback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6572003" y="1117738"/>
            <a:ext cx="914400" cy="723741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KPI</a:t>
            </a:r>
          </a:p>
          <a:p>
            <a:pPr algn="ctr"/>
            <a:r>
              <a:rPr lang="en-US" dirty="0"/>
              <a:t>Analysis</a:t>
            </a:r>
          </a:p>
        </p:txBody>
      </p:sp>
      <p:cxnSp>
        <p:nvCxnSpPr>
          <p:cNvPr id="401" name="Straight Connector 400"/>
          <p:cNvCxnSpPr/>
          <p:nvPr/>
        </p:nvCxnSpPr>
        <p:spPr>
          <a:xfrm>
            <a:off x="7043717" y="1855993"/>
            <a:ext cx="0" cy="64800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7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B4B8C7-E3DD-694D-B89D-B0112B67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Drivers </a:t>
            </a:r>
            <a:r>
              <a:rPr lang="nl-NL" dirty="0" err="1"/>
              <a:t>for</a:t>
            </a:r>
            <a:r>
              <a:rPr lang="nl-NL" dirty="0"/>
              <a:t> a new transport-</a:t>
            </a:r>
            <a:r>
              <a:rPr lang="nl-NL" dirty="0" err="1"/>
              <a:t>network</a:t>
            </a:r>
            <a:r>
              <a:rPr lang="nl-NL" dirty="0"/>
              <a:t> </a:t>
            </a:r>
            <a:r>
              <a:rPr lang="nl-NL" dirty="0" err="1"/>
              <a:t>paradigm</a:t>
            </a:r>
            <a:r>
              <a:rPr lang="nl-NL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DA3A81-737F-9A48-A23D-23BC735DD80D}"/>
              </a:ext>
            </a:extLst>
          </p:cNvPr>
          <p:cNvGrpSpPr/>
          <p:nvPr/>
        </p:nvGrpSpPr>
        <p:grpSpPr>
          <a:xfrm>
            <a:off x="5147001" y="1311593"/>
            <a:ext cx="3648384" cy="2314575"/>
            <a:chOff x="6862668" y="1748790"/>
            <a:chExt cx="4864512" cy="3086100"/>
          </a:xfrm>
        </p:grpSpPr>
        <p:pic>
          <p:nvPicPr>
            <p:cNvPr id="4" name="Picture Placeholder 2">
              <a:extLst>
                <a:ext uri="{FF2B5EF4-FFF2-40B4-BE49-F238E27FC236}">
                  <a16:creationId xmlns:a16="http://schemas.microsoft.com/office/drawing/2014/main" id="{714CBB77-6481-5A47-ADB2-F2225A040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862668" y="1748790"/>
              <a:ext cx="4740052" cy="2455726"/>
            </a:xfrm>
            <a:prstGeom prst="roundRect">
              <a:avLst>
                <a:gd name="adj" fmla="val 3539"/>
              </a:avLst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9F9B0E-E4C5-6A4B-B339-22B28EF3B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55630" y="1831696"/>
              <a:ext cx="750697" cy="442186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3EFC485-36F7-4B4E-8E7E-6701DC333D30}"/>
                </a:ext>
              </a:extLst>
            </p:cNvPr>
            <p:cNvSpPr/>
            <p:nvPr/>
          </p:nvSpPr>
          <p:spPr>
            <a:xfrm>
              <a:off x="8412480" y="3966210"/>
              <a:ext cx="3314700" cy="868680"/>
            </a:xfrm>
            <a:prstGeom prst="roundRect">
              <a:avLst/>
            </a:prstGeom>
            <a:solidFill>
              <a:srgbClr val="FFD579"/>
            </a:solidFill>
            <a:ln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l-NL" sz="1350" dirty="0" err="1">
                  <a:solidFill>
                    <a:srgbClr val="945200"/>
                  </a:solidFill>
                </a:rPr>
                <a:t>Squared</a:t>
              </a:r>
              <a:r>
                <a:rPr lang="nl-NL" sz="1350" dirty="0">
                  <a:solidFill>
                    <a:srgbClr val="945200"/>
                  </a:solidFill>
                </a:rPr>
                <a:t> Kilometer </a:t>
              </a:r>
              <a:r>
                <a:rPr lang="nl-NL" sz="1350" dirty="0" err="1">
                  <a:solidFill>
                    <a:srgbClr val="945200"/>
                  </a:solidFill>
                </a:rPr>
                <a:t>Aray</a:t>
              </a:r>
              <a:endParaRPr lang="nl-NL" sz="1350" dirty="0">
                <a:solidFill>
                  <a:srgbClr val="945200"/>
                </a:solidFill>
              </a:endParaRP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l-NL" sz="1350" dirty="0" err="1">
                  <a:solidFill>
                    <a:srgbClr val="945200"/>
                  </a:solidFill>
                </a:rPr>
                <a:t>Generates</a:t>
              </a:r>
              <a:r>
                <a:rPr lang="nl-NL" sz="1350" dirty="0">
                  <a:solidFill>
                    <a:srgbClr val="945200"/>
                  </a:solidFill>
                </a:rPr>
                <a:t> more traffic </a:t>
              </a:r>
              <a:r>
                <a:rPr lang="nl-NL" sz="1350" dirty="0" err="1">
                  <a:solidFill>
                    <a:srgbClr val="945200"/>
                  </a:solidFill>
                </a:rPr>
                <a:t>than</a:t>
              </a:r>
              <a:r>
                <a:rPr lang="nl-NL" sz="1350" dirty="0">
                  <a:solidFill>
                    <a:srgbClr val="945200"/>
                  </a:solidFill>
                </a:rPr>
                <a:t> </a:t>
              </a:r>
              <a:r>
                <a:rPr lang="nl-NL" sz="1350" dirty="0" err="1">
                  <a:solidFill>
                    <a:srgbClr val="945200"/>
                  </a:solidFill>
                </a:rPr>
                <a:t>the</a:t>
              </a:r>
              <a:r>
                <a:rPr lang="nl-NL" sz="1350" dirty="0">
                  <a:solidFill>
                    <a:srgbClr val="945200"/>
                  </a:solidFill>
                </a:rPr>
                <a:t> Internet in 2020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A4D987-0E6B-5943-B951-D2A1A462204C}"/>
              </a:ext>
            </a:extLst>
          </p:cNvPr>
          <p:cNvGrpSpPr/>
          <p:nvPr/>
        </p:nvGrpSpPr>
        <p:grpSpPr>
          <a:xfrm>
            <a:off x="2923224" y="3231832"/>
            <a:ext cx="5949314" cy="1705930"/>
            <a:chOff x="3897631" y="4309109"/>
            <a:chExt cx="7932419" cy="2274573"/>
          </a:xfrm>
        </p:grpSpPr>
        <p:pic>
          <p:nvPicPr>
            <p:cNvPr id="8" name="Picture Placeholder 2">
              <a:extLst>
                <a:ext uri="{FF2B5EF4-FFF2-40B4-BE49-F238E27FC236}">
                  <a16:creationId xmlns:a16="http://schemas.microsoft.com/office/drawing/2014/main" id="{FFC924E1-8DBE-0B40-BA8E-801C14F2A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97631" y="4309109"/>
              <a:ext cx="4390390" cy="2274573"/>
            </a:xfrm>
            <a:prstGeom prst="roundRect">
              <a:avLst>
                <a:gd name="adj" fmla="val 3539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4EB7760-134A-084E-8B13-1E0B2D170099}"/>
                </a:ext>
              </a:extLst>
            </p:cNvPr>
            <p:cNvSpPr/>
            <p:nvPr/>
          </p:nvSpPr>
          <p:spPr>
            <a:xfrm>
              <a:off x="7970520" y="5699160"/>
              <a:ext cx="3859530" cy="868680"/>
            </a:xfrm>
            <a:prstGeom prst="roundRect">
              <a:avLst/>
            </a:prstGeom>
            <a:solidFill>
              <a:srgbClr val="FF7E79"/>
            </a:solidFill>
            <a:ln>
              <a:solidFill>
                <a:srgbClr val="FF2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l-NL" sz="1350" dirty="0">
                  <a:solidFill>
                    <a:srgbClr val="941100"/>
                  </a:solidFill>
                </a:rPr>
                <a:t>LOFAR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l-NL" sz="1350" dirty="0" err="1">
                  <a:solidFill>
                    <a:srgbClr val="941100"/>
                  </a:solidFill>
                </a:rPr>
                <a:t>World’s</a:t>
              </a:r>
              <a:r>
                <a:rPr lang="nl-NL" sz="1350" dirty="0">
                  <a:solidFill>
                    <a:srgbClr val="941100"/>
                  </a:solidFill>
                </a:rPr>
                <a:t> </a:t>
              </a:r>
              <a:r>
                <a:rPr lang="nl-NL" sz="1350" dirty="0" err="1">
                  <a:solidFill>
                    <a:srgbClr val="941100"/>
                  </a:solidFill>
                </a:rPr>
                <a:t>largest</a:t>
              </a:r>
              <a:r>
                <a:rPr lang="nl-NL" sz="1350" dirty="0">
                  <a:solidFill>
                    <a:srgbClr val="941100"/>
                  </a:solidFill>
                </a:rPr>
                <a:t> radio </a:t>
              </a:r>
              <a:r>
                <a:rPr lang="nl-NL" sz="1350" dirty="0" err="1">
                  <a:solidFill>
                    <a:srgbClr val="941100"/>
                  </a:solidFill>
                </a:rPr>
                <a:t>telescope</a:t>
              </a:r>
              <a:r>
                <a:rPr lang="nl-NL" sz="1350" dirty="0">
                  <a:solidFill>
                    <a:srgbClr val="941100"/>
                  </a:solidFill>
                </a:rPr>
                <a:t> 7000 </a:t>
              </a:r>
              <a:r>
                <a:rPr lang="nl-NL" sz="1350" dirty="0" err="1">
                  <a:solidFill>
                    <a:srgbClr val="941100"/>
                  </a:solidFill>
                </a:rPr>
                <a:t>antenna’s</a:t>
              </a:r>
              <a:r>
                <a:rPr lang="nl-NL" sz="1350" dirty="0">
                  <a:solidFill>
                    <a:srgbClr val="941100"/>
                  </a:solidFill>
                </a:rPr>
                <a:t> / 100km</a:t>
              </a:r>
              <a:r>
                <a:rPr lang="nl-NL" sz="1350" baseline="30000" dirty="0">
                  <a:solidFill>
                    <a:srgbClr val="941100"/>
                  </a:solidFill>
                </a:rPr>
                <a:t>2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402FF5C-D2CC-2A4B-B6C3-9BD860A3D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9153" y="4382043"/>
              <a:ext cx="907472" cy="2924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17E25E-0CDD-A64B-B715-A85F7356678D}"/>
              </a:ext>
            </a:extLst>
          </p:cNvPr>
          <p:cNvGrpSpPr/>
          <p:nvPr/>
        </p:nvGrpSpPr>
        <p:grpSpPr>
          <a:xfrm>
            <a:off x="353875" y="1195890"/>
            <a:ext cx="5624016" cy="1778768"/>
            <a:chOff x="471833" y="1594520"/>
            <a:chExt cx="7498688" cy="2371690"/>
          </a:xfrm>
        </p:grpSpPr>
        <p:pic>
          <p:nvPicPr>
            <p:cNvPr id="11" name="Picture Placeholder 2">
              <a:extLst>
                <a:ext uri="{FF2B5EF4-FFF2-40B4-BE49-F238E27FC236}">
                  <a16:creationId xmlns:a16="http://schemas.microsoft.com/office/drawing/2014/main" id="{01119EFA-C090-4947-8613-DB124E566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1833" y="1598550"/>
              <a:ext cx="4570067" cy="2367660"/>
            </a:xfrm>
            <a:prstGeom prst="roundRect">
              <a:avLst>
                <a:gd name="adj" fmla="val 3539"/>
              </a:avLst>
            </a:prstGeom>
          </p:spPr>
        </p:pic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855F0F5-9163-C243-85AD-F6629D801CA9}"/>
                </a:ext>
              </a:extLst>
            </p:cNvPr>
            <p:cNvSpPr/>
            <p:nvPr/>
          </p:nvSpPr>
          <p:spPr>
            <a:xfrm>
              <a:off x="3783330" y="1594520"/>
              <a:ext cx="4187191" cy="868680"/>
            </a:xfrm>
            <a:prstGeom prst="roundRect">
              <a:avLst/>
            </a:prstGeom>
            <a:solidFill>
              <a:srgbClr val="76D6FF"/>
            </a:solidFill>
            <a:ln>
              <a:solidFill>
                <a:srgbClr val="009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l-NL" sz="1350" dirty="0" err="1">
                  <a:solidFill>
                    <a:srgbClr val="005493"/>
                  </a:solidFill>
                </a:rPr>
                <a:t>CERN’s</a:t>
              </a:r>
              <a:r>
                <a:rPr lang="nl-NL" sz="1350" dirty="0">
                  <a:solidFill>
                    <a:srgbClr val="005493"/>
                  </a:solidFill>
                </a:rPr>
                <a:t> Large </a:t>
              </a:r>
              <a:r>
                <a:rPr lang="nl-NL" sz="1350" dirty="0" err="1">
                  <a:solidFill>
                    <a:srgbClr val="005493"/>
                  </a:solidFill>
                </a:rPr>
                <a:t>Hadron</a:t>
              </a:r>
              <a:r>
                <a:rPr lang="nl-NL" sz="1350" dirty="0">
                  <a:solidFill>
                    <a:srgbClr val="005493"/>
                  </a:solidFill>
                </a:rPr>
                <a:t> Collider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l-NL" sz="1350" dirty="0">
                  <a:solidFill>
                    <a:srgbClr val="005493"/>
                  </a:solidFill>
                </a:rPr>
                <a:t>30 PB/</a:t>
              </a:r>
              <a:r>
                <a:rPr lang="nl-NL" sz="1350" dirty="0" err="1">
                  <a:solidFill>
                    <a:srgbClr val="005493"/>
                  </a:solidFill>
                </a:rPr>
                <a:t>year</a:t>
              </a:r>
              <a:r>
                <a:rPr lang="nl-NL" sz="1350" dirty="0">
                  <a:solidFill>
                    <a:srgbClr val="005493"/>
                  </a:solidFill>
                </a:rPr>
                <a:t> of data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l-NL" sz="1350" dirty="0">
                  <a:solidFill>
                    <a:srgbClr val="005493"/>
                  </a:solidFill>
                </a:rPr>
                <a:t> 1 week vs.100 </a:t>
              </a:r>
              <a:r>
                <a:rPr lang="nl-NL" sz="1350" dirty="0" err="1">
                  <a:solidFill>
                    <a:srgbClr val="005493"/>
                  </a:solidFill>
                </a:rPr>
                <a:t>years</a:t>
              </a:r>
              <a:r>
                <a:rPr lang="nl-NL" sz="1350" dirty="0">
                  <a:solidFill>
                    <a:srgbClr val="005493"/>
                  </a:solidFill>
                </a:rPr>
                <a:t> processing</a:t>
              </a:r>
            </a:p>
          </p:txBody>
        </p:sp>
        <p:pic>
          <p:nvPicPr>
            <p:cNvPr id="1026" name="Picture 2" descr="Afbeeldingsresultaat voor cern logo">
              <a:extLst>
                <a:ext uri="{FF2B5EF4-FFF2-40B4-BE49-F238E27FC236}">
                  <a16:creationId xmlns:a16="http://schemas.microsoft.com/office/drawing/2014/main" id="{FAB792FD-C67A-7040-9613-6006F1489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143" y="1677754"/>
              <a:ext cx="597835" cy="596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F3BD5A-FB3A-BB4B-8279-670A39542507}"/>
              </a:ext>
            </a:extLst>
          </p:cNvPr>
          <p:cNvGrpSpPr/>
          <p:nvPr/>
        </p:nvGrpSpPr>
        <p:grpSpPr>
          <a:xfrm>
            <a:off x="353875" y="3034061"/>
            <a:ext cx="2967494" cy="1931419"/>
            <a:chOff x="471832" y="4045414"/>
            <a:chExt cx="3956659" cy="2575225"/>
          </a:xfrm>
        </p:grpSpPr>
        <p:pic>
          <p:nvPicPr>
            <p:cNvPr id="17" name="Picture 16" descr="EVLBI.png">
              <a:extLst>
                <a:ext uri="{FF2B5EF4-FFF2-40B4-BE49-F238E27FC236}">
                  <a16:creationId xmlns:a16="http://schemas.microsoft.com/office/drawing/2014/main" id="{4E670126-C969-774E-A7B2-B26CE396E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832" y="4045414"/>
              <a:ext cx="3356367" cy="2153669"/>
            </a:xfrm>
            <a:prstGeom prst="rect">
              <a:avLst/>
            </a:prstGeom>
          </p:spPr>
        </p:pic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DBAF8A4-648F-5B4D-AE05-286E2A32D5C1}"/>
                </a:ext>
              </a:extLst>
            </p:cNvPr>
            <p:cNvSpPr/>
            <p:nvPr/>
          </p:nvSpPr>
          <p:spPr>
            <a:xfrm>
              <a:off x="1000763" y="5751959"/>
              <a:ext cx="3427728" cy="868680"/>
            </a:xfrm>
            <a:prstGeom prst="roundRect">
              <a:avLst/>
            </a:prstGeom>
            <a:solidFill>
              <a:srgbClr val="D5FC79"/>
            </a:solidFill>
            <a:ln>
              <a:solidFill>
                <a:srgbClr val="00F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l-NL" sz="1350" dirty="0">
                  <a:solidFill>
                    <a:srgbClr val="4E8F00"/>
                  </a:solidFill>
                </a:rPr>
                <a:t>Jive E-VLBI </a:t>
              </a:r>
              <a:r>
                <a:rPr lang="nl-NL" sz="1350" dirty="0" err="1">
                  <a:solidFill>
                    <a:srgbClr val="4E8F00"/>
                  </a:solidFill>
                </a:rPr>
                <a:t>Correlator</a:t>
              </a:r>
              <a:endParaRPr lang="nl-NL" sz="1350" dirty="0">
                <a:solidFill>
                  <a:srgbClr val="4E8F00"/>
                </a:solidFill>
              </a:endParaRP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l-NL" sz="1350" dirty="0">
                  <a:solidFill>
                    <a:srgbClr val="4E8F00"/>
                  </a:solidFill>
                </a:rPr>
                <a:t>Up </a:t>
              </a:r>
              <a:r>
                <a:rPr lang="nl-NL" sz="1350" dirty="0" err="1">
                  <a:solidFill>
                    <a:srgbClr val="4E8F00"/>
                  </a:solidFill>
                </a:rPr>
                <a:t>to</a:t>
              </a:r>
              <a:r>
                <a:rPr lang="nl-NL" sz="1350" dirty="0">
                  <a:solidFill>
                    <a:srgbClr val="4E8F00"/>
                  </a:solidFill>
                </a:rPr>
                <a:t> 16 stations per pass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l-NL" sz="1350" dirty="0">
                  <a:solidFill>
                    <a:srgbClr val="4E8F00"/>
                  </a:solidFill>
                </a:rPr>
                <a:t>12GB / </a:t>
              </a:r>
              <a:r>
                <a:rPr lang="nl-NL" sz="1350" dirty="0" err="1">
                  <a:solidFill>
                    <a:srgbClr val="4E8F00"/>
                  </a:solidFill>
                </a:rPr>
                <a:t>hour</a:t>
              </a:r>
              <a:r>
                <a:rPr lang="nl-NL" sz="1350" dirty="0">
                  <a:solidFill>
                    <a:srgbClr val="4E8F00"/>
                  </a:solidFill>
                </a:rPr>
                <a:t> output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BD4396-F1C3-CF4F-9CC3-99391089B865}"/>
              </a:ext>
            </a:extLst>
          </p:cNvPr>
          <p:cNvGrpSpPr/>
          <p:nvPr/>
        </p:nvGrpSpPr>
        <p:grpSpPr>
          <a:xfrm>
            <a:off x="202286" y="1128215"/>
            <a:ext cx="8754169" cy="3863945"/>
            <a:chOff x="242729" y="1539624"/>
            <a:chExt cx="11672225" cy="515192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CF6F5A8-DBDF-C440-8B13-E2F28E8271E7}"/>
                </a:ext>
              </a:extLst>
            </p:cNvPr>
            <p:cNvSpPr/>
            <p:nvPr/>
          </p:nvSpPr>
          <p:spPr>
            <a:xfrm>
              <a:off x="242729" y="1539624"/>
              <a:ext cx="11672225" cy="515192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Local:/sites/default/files/Cartesius_0_0.jpg">
              <a:extLst>
                <a:ext uri="{FF2B5EF4-FFF2-40B4-BE49-F238E27FC236}">
                  <a16:creationId xmlns:a16="http://schemas.microsoft.com/office/drawing/2014/main" id="{75AEEB8C-E307-A446-980D-121C37862B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569" y="3681913"/>
              <a:ext cx="4160620" cy="2773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BEA2873-59C1-B743-93BA-A974AC16EFA2}"/>
                </a:ext>
              </a:extLst>
            </p:cNvPr>
            <p:cNvSpPr/>
            <p:nvPr/>
          </p:nvSpPr>
          <p:spPr>
            <a:xfrm>
              <a:off x="7248025" y="3030304"/>
              <a:ext cx="4606090" cy="847143"/>
            </a:xfrm>
            <a:prstGeom prst="roundRect">
              <a:avLst/>
            </a:prstGeom>
            <a:solidFill>
              <a:srgbClr val="FF8AD8"/>
            </a:solidFill>
            <a:ln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l-NL" sz="1350" dirty="0">
                  <a:solidFill>
                    <a:srgbClr val="941651"/>
                  </a:solidFill>
                </a:rPr>
                <a:t>SURF SARA computing resources e.g.: </a:t>
              </a:r>
              <a:r>
                <a:rPr lang="nl-NL" sz="1350" dirty="0" err="1">
                  <a:solidFill>
                    <a:srgbClr val="941651"/>
                  </a:solidFill>
                </a:rPr>
                <a:t>Cartesius</a:t>
              </a:r>
              <a:r>
                <a:rPr lang="nl-NL" sz="1350" dirty="0">
                  <a:solidFill>
                    <a:srgbClr val="941651"/>
                  </a:solidFill>
                </a:rPr>
                <a:t> SMP system 1.843 </a:t>
              </a:r>
              <a:r>
                <a:rPr lang="nl-NL" sz="1350" dirty="0" err="1">
                  <a:solidFill>
                    <a:srgbClr val="941651"/>
                  </a:solidFill>
                </a:rPr>
                <a:t>Pflops</a:t>
              </a:r>
              <a:r>
                <a:rPr lang="nl-NL" sz="1350" dirty="0">
                  <a:solidFill>
                    <a:srgbClr val="941651"/>
                  </a:solidFill>
                </a:rPr>
                <a:t>/s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l-NL" sz="1350" dirty="0">
                  <a:solidFill>
                    <a:srgbClr val="941651"/>
                  </a:solidFill>
                </a:rPr>
                <a:t>&gt;100Gbps </a:t>
              </a:r>
            </a:p>
          </p:txBody>
        </p:sp>
        <p:pic>
          <p:nvPicPr>
            <p:cNvPr id="1030" name="Picture 6" descr="Afbeeldingsresultaat voor surf sara logo">
              <a:extLst>
                <a:ext uri="{FF2B5EF4-FFF2-40B4-BE49-F238E27FC236}">
                  <a16:creationId xmlns:a16="http://schemas.microsoft.com/office/drawing/2014/main" id="{3D3ED869-1F63-614D-A556-190551A747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457" y="6016512"/>
              <a:ext cx="1051358" cy="389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27E7DEF-CEA2-474B-9B16-55142D314320}"/>
              </a:ext>
            </a:extLst>
          </p:cNvPr>
          <p:cNvGrpSpPr/>
          <p:nvPr/>
        </p:nvGrpSpPr>
        <p:grpSpPr>
          <a:xfrm>
            <a:off x="353874" y="1195890"/>
            <a:ext cx="8128389" cy="2231789"/>
            <a:chOff x="471832" y="1594520"/>
            <a:chExt cx="10837852" cy="2975718"/>
          </a:xfrm>
        </p:grpSpPr>
        <p:pic>
          <p:nvPicPr>
            <p:cNvPr id="23" name="Picture 22" descr="Screen Shot 2016-10-28 at 15.17.30.png">
              <a:extLst>
                <a:ext uri="{FF2B5EF4-FFF2-40B4-BE49-F238E27FC236}">
                  <a16:creationId xmlns:a16="http://schemas.microsoft.com/office/drawing/2014/main" id="{4B22CDF8-243D-0744-AB0A-E2FB4531C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3978" y="1651200"/>
              <a:ext cx="4399596" cy="2491806"/>
            </a:xfrm>
            <a:prstGeom prst="rect">
              <a:avLst/>
            </a:prstGeom>
          </p:spPr>
        </p:pic>
        <p:pic>
          <p:nvPicPr>
            <p:cNvPr id="26" name="Picture 25" descr="henk-dijkstrat_eyr_resolution.png">
              <a:extLst>
                <a:ext uri="{FF2B5EF4-FFF2-40B4-BE49-F238E27FC236}">
                  <a16:creationId xmlns:a16="http://schemas.microsoft.com/office/drawing/2014/main" id="{1EE9309A-C895-4A4A-B9BE-53247A7DA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832" y="2782380"/>
              <a:ext cx="1532449" cy="1787858"/>
            </a:xfrm>
            <a:prstGeom prst="rect">
              <a:avLst/>
            </a:prstGeom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17B52C4-8F14-3B40-A30C-10413BDCE68B}"/>
                </a:ext>
              </a:extLst>
            </p:cNvPr>
            <p:cNvSpPr/>
            <p:nvPr/>
          </p:nvSpPr>
          <p:spPr>
            <a:xfrm>
              <a:off x="4897783" y="1594520"/>
              <a:ext cx="6411901" cy="945427"/>
            </a:xfrm>
            <a:prstGeom prst="roundRect">
              <a:avLst/>
            </a:prstGeom>
            <a:solidFill>
              <a:srgbClr val="FFFD78"/>
            </a:solidFill>
            <a:ln>
              <a:solidFill>
                <a:srgbClr val="FFF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srgbClr val="929000"/>
                  </a:solidFill>
                </a:rPr>
                <a:t>Dutch </a:t>
              </a:r>
              <a:r>
                <a:rPr lang="en-US" sz="1350" dirty="0" err="1">
                  <a:solidFill>
                    <a:srgbClr val="929000"/>
                  </a:solidFill>
                </a:rPr>
                <a:t>eScience</a:t>
              </a:r>
              <a:r>
                <a:rPr lang="en-US" sz="1350" dirty="0">
                  <a:solidFill>
                    <a:srgbClr val="929000"/>
                  </a:solidFill>
                </a:rPr>
                <a:t> center: Big Data Analytics, Efficient Computing and Optimized Data Handling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srgbClr val="929000"/>
                  </a:solidFill>
                </a:rPr>
                <a:t>Enables and multiplies transport bandwidth consumption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0DD2E6-A54C-8542-8425-DFE55C82E164}"/>
              </a:ext>
            </a:extLst>
          </p:cNvPr>
          <p:cNvGrpSpPr/>
          <p:nvPr/>
        </p:nvGrpSpPr>
        <p:grpSpPr>
          <a:xfrm>
            <a:off x="374748" y="3204114"/>
            <a:ext cx="4330749" cy="1704929"/>
            <a:chOff x="499664" y="4272152"/>
            <a:chExt cx="5774332" cy="227323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9C17CC0-C8CD-1647-9E6F-6DF5A0755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281" y="4272152"/>
              <a:ext cx="1511715" cy="225873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E4E2EFC-6D1A-EE4B-8CB1-7447076EF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3239" y="5199038"/>
              <a:ext cx="2009965" cy="133787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3F45C69-CE4D-B34A-964D-B3378284D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6575" y="5580785"/>
              <a:ext cx="1449182" cy="964605"/>
            </a:xfrm>
            <a:prstGeom prst="rect">
              <a:avLst/>
            </a:prstGeom>
          </p:spPr>
        </p:pic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EC9EB74A-D9EE-1C43-8E35-981323DFA389}"/>
                </a:ext>
              </a:extLst>
            </p:cNvPr>
            <p:cNvSpPr/>
            <p:nvPr/>
          </p:nvSpPr>
          <p:spPr>
            <a:xfrm>
              <a:off x="499664" y="4683521"/>
              <a:ext cx="4783535" cy="677441"/>
            </a:xfrm>
            <a:prstGeom prst="roundRect">
              <a:avLst/>
            </a:prstGeom>
            <a:solidFill>
              <a:srgbClr val="76D6FF"/>
            </a:solidFill>
            <a:ln>
              <a:solidFill>
                <a:srgbClr val="00F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srgbClr val="009193"/>
                  </a:solidFill>
                </a:rPr>
                <a:t>Virtualization and cloud based services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srgbClr val="009193"/>
                  </a:solidFill>
                </a:rPr>
                <a:t>100Gbps and beyond per campus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240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98916" y="0"/>
            <a:ext cx="6945086" cy="4709886"/>
          </a:xfrm>
          <a:prstGeom prst="rect">
            <a:avLst/>
          </a:prstGeom>
        </p:spPr>
      </p:pic>
      <p:sp>
        <p:nvSpPr>
          <p:cNvPr id="71" name="object 2"/>
          <p:cNvSpPr/>
          <p:nvPr/>
        </p:nvSpPr>
        <p:spPr>
          <a:xfrm>
            <a:off x="2" y="0"/>
            <a:ext cx="3802741" cy="4712677"/>
          </a:xfrm>
          <a:custGeom>
            <a:avLst/>
            <a:gdLst/>
            <a:ahLst/>
            <a:cxnLst/>
            <a:rect l="l" t="t" r="r" b="b"/>
            <a:pathLst>
              <a:path w="3753485" h="4787265">
                <a:moveTo>
                  <a:pt x="0" y="0"/>
                </a:moveTo>
                <a:lnTo>
                  <a:pt x="0" y="4786871"/>
                </a:lnTo>
                <a:lnTo>
                  <a:pt x="2609989" y="4786871"/>
                </a:lnTo>
                <a:lnTo>
                  <a:pt x="3752989" y="0"/>
                </a:lnTo>
                <a:lnTo>
                  <a:pt x="0" y="0"/>
                </a:lnTo>
              </a:path>
            </a:pathLst>
          </a:custGeom>
          <a:solidFill>
            <a:srgbClr val="031432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6457" y="280043"/>
            <a:ext cx="2764863" cy="5871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080"/>
            <a:r>
              <a:rPr lang="en-US" spc="-5" dirty="0">
                <a:solidFill>
                  <a:schemeClr val="bg1"/>
                </a:solidFill>
              </a:rPr>
              <a:t>Bringing it together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164" name="Content Placeholder 2"/>
          <p:cNvSpPr txBox="1">
            <a:spLocks/>
          </p:cNvSpPr>
          <p:nvPr/>
        </p:nvSpPr>
        <p:spPr>
          <a:xfrm>
            <a:off x="108602" y="1147273"/>
            <a:ext cx="2790147" cy="1663556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Clr>
                <a:srgbClr val="B500FF"/>
              </a:buClr>
              <a:buSzPct val="90000"/>
              <a:buFont typeface="Wingdings" panose="05000000000000000000" pitchFamily="2" charset="2"/>
              <a:buChar char="l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B500FF"/>
              </a:buClr>
              <a:buSzPct val="90000"/>
              <a:buFont typeface="Wingdings" panose="05000000000000000000" pitchFamily="2" charset="2"/>
              <a:buChar char="l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500FF"/>
              </a:buClr>
              <a:buSzPct val="90000"/>
              <a:buFont typeface="Wingdings" panose="05000000000000000000" pitchFamily="2" charset="2"/>
              <a:buChar char="l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500FF"/>
              </a:buClr>
              <a:buSzPct val="90000"/>
              <a:buFont typeface="Wingdings" panose="05000000000000000000" pitchFamily="2" charset="2"/>
              <a:buChar char="l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500FF"/>
              </a:buClr>
              <a:buSzPct val="90000"/>
              <a:buFont typeface="Wingdings" panose="05000000000000000000" pitchFamily="2" charset="2"/>
              <a:buChar char="l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bg1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</a:rPr>
              <a:t>Prime the AI/ML pump with a small part of the live network (a must!)</a:t>
            </a:r>
          </a:p>
          <a:p>
            <a:pPr>
              <a:spcBef>
                <a:spcPts val="1200"/>
              </a:spcBef>
              <a:buClr>
                <a:schemeClr val="bg1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</a:rPr>
              <a:t>Grow as confidence is gained</a:t>
            </a:r>
          </a:p>
          <a:p>
            <a:pPr>
              <a:spcBef>
                <a:spcPts val="1200"/>
              </a:spcBef>
              <a:buClr>
                <a:schemeClr val="bg1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</a:rPr>
              <a:t>Improve AI/ML algorithms using a “shadow network”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43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65782" y="1235014"/>
            <a:ext cx="3101829" cy="167029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392347" y="2628984"/>
            <a:ext cx="3181130" cy="16702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0" cap="none" dirty="0"/>
              <a:t>Come and meet us at </a:t>
            </a:r>
            <a:br>
              <a:rPr lang="en-US" sz="2400" b="0" cap="none" dirty="0"/>
            </a:br>
            <a:r>
              <a:rPr lang="en-US" sz="2400" dirty="0"/>
              <a:t>Booth #14</a:t>
            </a:r>
          </a:p>
        </p:txBody>
      </p:sp>
    </p:spTree>
    <p:extLst>
      <p:ext uri="{BB962C8B-B14F-4D97-AF65-F5344CB8AC3E}">
        <p14:creationId xmlns:p14="http://schemas.microsoft.com/office/powerpoint/2010/main" val="67585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83F845-5341-434F-BB07-B998D1E0D58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600" b="1" dirty="0"/>
              <a:t>Fiber capacity turns out to be finite after all!</a:t>
            </a:r>
          </a:p>
          <a:p>
            <a:endParaRPr lang="en-US" sz="800" b="1" dirty="0"/>
          </a:p>
          <a:p>
            <a:r>
              <a:rPr lang="en-US" sz="1600" b="1" dirty="0"/>
              <a:t>Availability and reliability becomes more important to our customers and users</a:t>
            </a:r>
          </a:p>
          <a:p>
            <a:endParaRPr lang="en-US" sz="800" b="1" dirty="0"/>
          </a:p>
          <a:p>
            <a:r>
              <a:rPr lang="en-US" sz="1600" b="1" dirty="0"/>
              <a:t>Latency becomes more relevant</a:t>
            </a:r>
          </a:p>
          <a:p>
            <a:endParaRPr lang="en-US" sz="800" b="1" dirty="0"/>
          </a:p>
          <a:p>
            <a:r>
              <a:rPr lang="en-US" sz="1600" b="1" dirty="0"/>
              <a:t>Developments in photonic technologies have reduced cost</a:t>
            </a:r>
          </a:p>
          <a:p>
            <a:endParaRPr lang="en-US" sz="800" b="1" dirty="0"/>
          </a:p>
          <a:p>
            <a:r>
              <a:rPr lang="en-US" sz="1600" b="1" dirty="0"/>
              <a:t>Cost effectiveness and optimization</a:t>
            </a:r>
          </a:p>
          <a:p>
            <a:endParaRPr lang="en-US" sz="800" b="1" dirty="0"/>
          </a:p>
          <a:p>
            <a:r>
              <a:rPr lang="en-US" sz="1600" b="1" dirty="0"/>
              <a:t>Relocations of SURFnet PoPs at customers and data centers.</a:t>
            </a:r>
          </a:p>
          <a:p>
            <a:endParaRPr lang="en-US" dirty="0"/>
          </a:p>
          <a:p>
            <a:pPr marL="0" indent="0">
              <a:buNone/>
            </a:pPr>
            <a:endParaRPr lang="nl-NL" sz="1350" dirty="0"/>
          </a:p>
          <a:p>
            <a:endParaRPr lang="nl-NL" sz="1350" dirty="0"/>
          </a:p>
          <a:p>
            <a:endParaRPr lang="nl-NL" sz="13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C2CCC4-79FF-2443-B6A1-B5A09F96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for a new transport-network paradigm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6B995B4-BD2C-A64E-A1F9-97CAE6FE3D53}"/>
              </a:ext>
            </a:extLst>
          </p:cNvPr>
          <p:cNvSpPr/>
          <p:nvPr/>
        </p:nvSpPr>
        <p:spPr>
          <a:xfrm>
            <a:off x="1923628" y="4251960"/>
            <a:ext cx="5295418" cy="6736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Different and changing requirements on the optical transport network</a:t>
            </a:r>
          </a:p>
        </p:txBody>
      </p:sp>
    </p:spTree>
    <p:extLst>
      <p:ext uri="{BB962C8B-B14F-4D97-AF65-F5344CB8AC3E}">
        <p14:creationId xmlns:p14="http://schemas.microsoft.com/office/powerpoint/2010/main" val="198258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E1E5F8-EB6D-4B44-BDD6-CEBED02D17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188244"/>
            <a:ext cx="8568000" cy="3737372"/>
          </a:xfrm>
        </p:spPr>
        <p:txBody>
          <a:bodyPr/>
          <a:lstStyle/>
          <a:p>
            <a:r>
              <a:rPr lang="en-GB" sz="1500" b="1" dirty="0"/>
              <a:t>Any customers, also, in the access rings can be connected as if they are in the core</a:t>
            </a:r>
          </a:p>
          <a:p>
            <a:pPr lvl="1"/>
            <a:r>
              <a:rPr lang="en-GB" dirty="0"/>
              <a:t>10Gbps becomes the minimum port capacity</a:t>
            </a:r>
          </a:p>
          <a:p>
            <a:pPr lvl="1"/>
            <a:r>
              <a:rPr lang="en-GB" dirty="0"/>
              <a:t>100Gbps access ports for any customer requesting such</a:t>
            </a:r>
          </a:p>
          <a:p>
            <a:pPr marL="108000" lvl="1" indent="0">
              <a:buNone/>
            </a:pPr>
            <a:endParaRPr lang="en-GB" dirty="0"/>
          </a:p>
          <a:p>
            <a:r>
              <a:rPr lang="en-GB" sz="1500" b="1" dirty="0"/>
              <a:t>Profit from, route diversity, increased transport capacity, lower blocking probability, and avoiding Shannon’s NL limit.</a:t>
            </a:r>
          </a:p>
          <a:p>
            <a:endParaRPr lang="en-GB" dirty="0"/>
          </a:p>
          <a:p>
            <a:r>
              <a:rPr lang="en-GB" sz="1500" b="1" dirty="0"/>
              <a:t>Allow the fiber footprint to be deployed more flexible and cost-effective</a:t>
            </a:r>
          </a:p>
          <a:p>
            <a:pPr lvl="1"/>
            <a:r>
              <a:rPr lang="en-GB" dirty="0"/>
              <a:t>Spectrum sharing with customers (both ways!)</a:t>
            </a:r>
          </a:p>
          <a:p>
            <a:pPr lvl="1"/>
            <a:r>
              <a:rPr lang="en-GB" dirty="0"/>
              <a:t>Equipment sharing with customers</a:t>
            </a:r>
          </a:p>
          <a:p>
            <a:pPr marL="108000" lvl="1" indent="0">
              <a:buNone/>
            </a:pPr>
            <a:endParaRPr lang="en-GB" dirty="0"/>
          </a:p>
          <a:p>
            <a:r>
              <a:rPr lang="en-GB" sz="1500" b="1" dirty="0"/>
              <a:t>Assign “roles” to fiber spans rather than technologies</a:t>
            </a:r>
          </a:p>
          <a:p>
            <a:pPr lvl="1"/>
            <a:r>
              <a:rPr lang="en-GB" dirty="0"/>
              <a:t>No more CWDM or DWDM spans</a:t>
            </a:r>
          </a:p>
          <a:p>
            <a:pPr lvl="1"/>
            <a:r>
              <a:rPr lang="en-GB" dirty="0"/>
              <a:t>No more Core or Access spans</a:t>
            </a:r>
          </a:p>
          <a:p>
            <a:pPr lvl="1"/>
            <a:r>
              <a:rPr lang="en-GB" dirty="0"/>
              <a:t>But: Wavelength Routable Span, or Traffic Aggregation Span, or both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A76176-85BA-574F-9468-184A5672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that make the network grow organically</a:t>
            </a:r>
          </a:p>
        </p:txBody>
      </p:sp>
    </p:spTree>
    <p:extLst>
      <p:ext uri="{BB962C8B-B14F-4D97-AF65-F5344CB8AC3E}">
        <p14:creationId xmlns:p14="http://schemas.microsoft.com/office/powerpoint/2010/main" val="255696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ounded Rectangle 2047">
            <a:extLst>
              <a:ext uri="{FF2B5EF4-FFF2-40B4-BE49-F238E27FC236}">
                <a16:creationId xmlns:a16="http://schemas.microsoft.com/office/drawing/2014/main" id="{8300741D-6C92-544F-9C4A-646C4A58F67F}"/>
              </a:ext>
            </a:extLst>
          </p:cNvPr>
          <p:cNvSpPr/>
          <p:nvPr/>
        </p:nvSpPr>
        <p:spPr>
          <a:xfrm>
            <a:off x="3574732" y="3939122"/>
            <a:ext cx="5280605" cy="10267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E1E5F8-EB6D-4B44-BDD6-CEBED02D17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188244"/>
            <a:ext cx="3119957" cy="373737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sz="1350" b="1" dirty="0"/>
              <a:t>Optimize the transport network in support of the service layer:</a:t>
            </a:r>
          </a:p>
          <a:p>
            <a:pPr lvl="1"/>
            <a:r>
              <a:rPr lang="en-GB" dirty="0"/>
              <a:t>To meet capacity flows in the network</a:t>
            </a:r>
          </a:p>
          <a:p>
            <a:pPr lvl="1"/>
            <a:r>
              <a:rPr lang="en-GB" dirty="0"/>
              <a:t>Feature the lowest latency possible</a:t>
            </a:r>
          </a:p>
          <a:p>
            <a:pPr lvl="1"/>
            <a:r>
              <a:rPr lang="en-GB" dirty="0"/>
              <a:t>Allow transponders to function optimally</a:t>
            </a:r>
          </a:p>
          <a:p>
            <a:pPr lvl="1"/>
            <a:endParaRPr lang="en-GB" dirty="0"/>
          </a:p>
          <a:p>
            <a:pPr marL="108000" lvl="1" indent="0">
              <a:buNone/>
            </a:pPr>
            <a:endParaRPr lang="en-GB" dirty="0"/>
          </a:p>
          <a:p>
            <a:r>
              <a:rPr lang="en-GB" sz="1350" b="1" dirty="0"/>
              <a:t>Automation and measurements:</a:t>
            </a:r>
          </a:p>
          <a:p>
            <a:pPr lvl="1"/>
            <a:r>
              <a:rPr lang="en-GB" dirty="0"/>
              <a:t>Capacity planning for transport can be automated.</a:t>
            </a:r>
          </a:p>
          <a:p>
            <a:pPr lvl="1"/>
            <a:r>
              <a:rPr lang="en-GB" dirty="0"/>
              <a:t>Re-use the current automation platform introduced for customer facing services</a:t>
            </a:r>
          </a:p>
          <a:p>
            <a:pPr lvl="1"/>
            <a:r>
              <a:rPr lang="en-GB" dirty="0"/>
              <a:t>Do we feel comfortable knowing the network makes decisions autonomously?</a:t>
            </a:r>
          </a:p>
          <a:p>
            <a:pPr lvl="1"/>
            <a:r>
              <a:rPr lang="en-GB" dirty="0"/>
              <a:t>What level of autonomy in self-adjusting actions?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A76176-85BA-574F-9468-184A5672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Requirements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make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network</a:t>
            </a:r>
            <a:r>
              <a:rPr lang="nl-NL" dirty="0"/>
              <a:t> </a:t>
            </a:r>
            <a:r>
              <a:rPr lang="nl-NL" dirty="0" err="1"/>
              <a:t>self-adjusting</a:t>
            </a:r>
            <a:endParaRPr lang="nl-NL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312AC6B-31F8-9041-B66C-9A03E2AE1D05}"/>
              </a:ext>
            </a:extLst>
          </p:cNvPr>
          <p:cNvSpPr/>
          <p:nvPr/>
        </p:nvSpPr>
        <p:spPr>
          <a:xfrm>
            <a:off x="7440930" y="2002512"/>
            <a:ext cx="1414407" cy="1777961"/>
          </a:xfrm>
          <a:prstGeom prst="roundRect">
            <a:avLst/>
          </a:prstGeom>
          <a:solidFill>
            <a:srgbClr val="FFD579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8DAEBF0-576F-F240-8C47-C1FFA2E14E87}"/>
              </a:ext>
            </a:extLst>
          </p:cNvPr>
          <p:cNvSpPr/>
          <p:nvPr/>
        </p:nvSpPr>
        <p:spPr>
          <a:xfrm>
            <a:off x="7522341" y="2160270"/>
            <a:ext cx="1251585" cy="194700"/>
          </a:xfrm>
          <a:prstGeom prst="roundRect">
            <a:avLst/>
          </a:prstGeom>
          <a:solidFill>
            <a:srgbClr val="FF7E79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>
                <a:solidFill>
                  <a:prstClr val="black"/>
                </a:solidFill>
              </a:rPr>
              <a:t>Core</a:t>
            </a:r>
            <a:r>
              <a:rPr lang="nl-NL" sz="1200" dirty="0">
                <a:solidFill>
                  <a:prstClr val="black"/>
                </a:solidFill>
              </a:rPr>
              <a:t> DB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D916D48-EF42-3A4C-AEAB-73BE86511D18}"/>
              </a:ext>
            </a:extLst>
          </p:cNvPr>
          <p:cNvSpPr/>
          <p:nvPr/>
        </p:nvSpPr>
        <p:spPr>
          <a:xfrm>
            <a:off x="7522341" y="2415378"/>
            <a:ext cx="1251585" cy="194700"/>
          </a:xfrm>
          <a:prstGeom prst="roundRect">
            <a:avLst/>
          </a:prstGeom>
          <a:solidFill>
            <a:srgbClr val="FF7E79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>
                <a:solidFill>
                  <a:prstClr val="black"/>
                </a:solidFill>
              </a:rPr>
              <a:t>Ticketing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122CEAC-812B-EF4E-BC1C-5FE46A470C9B}"/>
              </a:ext>
            </a:extLst>
          </p:cNvPr>
          <p:cNvSpPr/>
          <p:nvPr/>
        </p:nvSpPr>
        <p:spPr>
          <a:xfrm>
            <a:off x="7522341" y="2662044"/>
            <a:ext cx="1251585" cy="194700"/>
          </a:xfrm>
          <a:prstGeom prst="roundRect">
            <a:avLst/>
          </a:prstGeom>
          <a:solidFill>
            <a:srgbClr val="FF7E79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prstClr val="black"/>
                </a:solidFill>
              </a:rPr>
              <a:t>CRM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663CA11-BF1A-FC46-BAA5-2C059A630E67}"/>
              </a:ext>
            </a:extLst>
          </p:cNvPr>
          <p:cNvSpPr/>
          <p:nvPr/>
        </p:nvSpPr>
        <p:spPr>
          <a:xfrm>
            <a:off x="7522341" y="2915960"/>
            <a:ext cx="1251585" cy="194700"/>
          </a:xfrm>
          <a:prstGeom prst="roundRect">
            <a:avLst/>
          </a:prstGeom>
          <a:solidFill>
            <a:srgbClr val="FF7E79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prstClr val="black"/>
                </a:solidFill>
              </a:rPr>
              <a:t>IMS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E3AC203-B2E1-7442-81D2-CC1BD9E15EB9}"/>
              </a:ext>
            </a:extLst>
          </p:cNvPr>
          <p:cNvSpPr/>
          <p:nvPr/>
        </p:nvSpPr>
        <p:spPr>
          <a:xfrm>
            <a:off x="7522341" y="3168621"/>
            <a:ext cx="1251585" cy="194700"/>
          </a:xfrm>
          <a:prstGeom prst="roundRect">
            <a:avLst/>
          </a:prstGeom>
          <a:solidFill>
            <a:srgbClr val="FF7E79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prstClr val="black"/>
                </a:solidFill>
              </a:rPr>
              <a:t>IPAM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204D4DF-E0C3-4643-84F8-8C6373F9E4B8}"/>
              </a:ext>
            </a:extLst>
          </p:cNvPr>
          <p:cNvSpPr/>
          <p:nvPr/>
        </p:nvSpPr>
        <p:spPr>
          <a:xfrm>
            <a:off x="7522341" y="3421283"/>
            <a:ext cx="1251585" cy="194700"/>
          </a:xfrm>
          <a:prstGeom prst="roundRect">
            <a:avLst/>
          </a:prstGeom>
          <a:solidFill>
            <a:srgbClr val="FF7E79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prstClr val="black"/>
                </a:solidFill>
              </a:rPr>
              <a:t>Influx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50B2938-C214-6A41-B992-3F64498EE253}"/>
              </a:ext>
            </a:extLst>
          </p:cNvPr>
          <p:cNvSpPr/>
          <p:nvPr/>
        </p:nvSpPr>
        <p:spPr>
          <a:xfrm>
            <a:off x="3574733" y="2002512"/>
            <a:ext cx="1097280" cy="1777961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FE752F-DFB7-2346-8A2E-5F0726B5FCE5}"/>
              </a:ext>
            </a:extLst>
          </p:cNvPr>
          <p:cNvSpPr txBox="1"/>
          <p:nvPr/>
        </p:nvSpPr>
        <p:spPr>
          <a:xfrm>
            <a:off x="3545330" y="2523120"/>
            <a:ext cx="115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 err="1">
                <a:solidFill>
                  <a:prstClr val="black"/>
                </a:solidFill>
              </a:rPr>
              <a:t>Authentication</a:t>
            </a:r>
            <a:endParaRPr lang="nl-NL" sz="1200" dirty="0">
              <a:solidFill>
                <a:prstClr val="black"/>
              </a:solidFill>
            </a:endParaRPr>
          </a:p>
          <a:p>
            <a:pPr algn="ctr"/>
            <a:r>
              <a:rPr lang="nl-NL" sz="1200" dirty="0">
                <a:solidFill>
                  <a:prstClr val="black"/>
                </a:solidFill>
              </a:rPr>
              <a:t>&amp;</a:t>
            </a:r>
          </a:p>
          <a:p>
            <a:pPr algn="ctr"/>
            <a:r>
              <a:rPr lang="nl-NL" sz="1200" dirty="0" err="1">
                <a:solidFill>
                  <a:prstClr val="black"/>
                </a:solidFill>
              </a:rPr>
              <a:t>Authorization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BB9E2DA-CF53-DB4D-A9EB-DE17134C60C1}"/>
              </a:ext>
            </a:extLst>
          </p:cNvPr>
          <p:cNvSpPr/>
          <p:nvPr/>
        </p:nvSpPr>
        <p:spPr>
          <a:xfrm>
            <a:off x="4860607" y="1399312"/>
            <a:ext cx="3994730" cy="503783"/>
          </a:xfrm>
          <a:prstGeom prst="roundRect">
            <a:avLst/>
          </a:prstGeom>
          <a:solidFill>
            <a:srgbClr val="FF8AD8"/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57CC99-DB6F-9B4E-9BF4-B68DB59A74A3}"/>
              </a:ext>
            </a:extLst>
          </p:cNvPr>
          <p:cNvSpPr txBox="1"/>
          <p:nvPr/>
        </p:nvSpPr>
        <p:spPr>
          <a:xfrm>
            <a:off x="5750939" y="151843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>
                <a:solidFill>
                  <a:prstClr val="black"/>
                </a:solidFill>
              </a:rPr>
              <a:t>SURFnet Network Dashboard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DA87810-1345-B34D-AAFF-939241FE498C}"/>
              </a:ext>
            </a:extLst>
          </p:cNvPr>
          <p:cNvSpPr/>
          <p:nvPr/>
        </p:nvSpPr>
        <p:spPr>
          <a:xfrm>
            <a:off x="3653986" y="4078548"/>
            <a:ext cx="1112324" cy="2486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>
                <a:solidFill>
                  <a:prstClr val="black"/>
                </a:solidFill>
              </a:rPr>
              <a:t>LightSoft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1649434-2944-EF41-8332-2152A04A9E68}"/>
              </a:ext>
            </a:extLst>
          </p:cNvPr>
          <p:cNvSpPr/>
          <p:nvPr/>
        </p:nvSpPr>
        <p:spPr>
          <a:xfrm>
            <a:off x="4954905" y="4078548"/>
            <a:ext cx="1112324" cy="2486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prstClr val="black"/>
                </a:solidFill>
              </a:rPr>
              <a:t>NSO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21F7056-8410-CF47-95F6-39D2D150E4C5}"/>
              </a:ext>
            </a:extLst>
          </p:cNvPr>
          <p:cNvSpPr/>
          <p:nvPr/>
        </p:nvSpPr>
        <p:spPr>
          <a:xfrm>
            <a:off x="6250403" y="4078548"/>
            <a:ext cx="1112324" cy="2486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prstClr val="black"/>
                </a:solidFill>
              </a:rPr>
              <a:t>NMS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8C2364C-627E-A24B-A38F-B0FC425BA940}"/>
              </a:ext>
            </a:extLst>
          </p:cNvPr>
          <p:cNvSpPr/>
          <p:nvPr/>
        </p:nvSpPr>
        <p:spPr>
          <a:xfrm>
            <a:off x="7535227" y="4078548"/>
            <a:ext cx="1112324" cy="2486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prstClr val="black"/>
                </a:solidFill>
              </a:rPr>
              <a:t>NMS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F8F7EF7-91B4-BF4B-8CEA-FC5EB3E7DC17}"/>
              </a:ext>
            </a:extLst>
          </p:cNvPr>
          <p:cNvSpPr/>
          <p:nvPr/>
        </p:nvSpPr>
        <p:spPr>
          <a:xfrm>
            <a:off x="3653986" y="4401740"/>
            <a:ext cx="1112324" cy="478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>
              <a:solidFill>
                <a:prstClr val="black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FB8DB66-6F90-DC49-90A6-F450C437A50C}"/>
              </a:ext>
            </a:extLst>
          </p:cNvPr>
          <p:cNvSpPr/>
          <p:nvPr/>
        </p:nvSpPr>
        <p:spPr>
          <a:xfrm>
            <a:off x="4954905" y="4401740"/>
            <a:ext cx="1112324" cy="478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>
              <a:solidFill>
                <a:prstClr val="black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9E417CF-072E-FB4F-90D2-086A64751645}"/>
              </a:ext>
            </a:extLst>
          </p:cNvPr>
          <p:cNvSpPr/>
          <p:nvPr/>
        </p:nvSpPr>
        <p:spPr>
          <a:xfrm>
            <a:off x="6250403" y="4401740"/>
            <a:ext cx="1112324" cy="478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>
              <a:solidFill>
                <a:prstClr val="black"/>
              </a:solidFill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74140AA-8223-A34A-AE30-8B225276AEBB}"/>
              </a:ext>
            </a:extLst>
          </p:cNvPr>
          <p:cNvSpPr/>
          <p:nvPr/>
        </p:nvSpPr>
        <p:spPr>
          <a:xfrm>
            <a:off x="7535227" y="4401740"/>
            <a:ext cx="1112324" cy="478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prstClr val="black"/>
                </a:solidFill>
              </a:rPr>
              <a:t>…</a:t>
            </a:r>
          </a:p>
          <a:p>
            <a:pPr algn="ctr"/>
            <a:r>
              <a:rPr lang="nl-NL" sz="1050" dirty="0">
                <a:solidFill>
                  <a:prstClr val="black"/>
                </a:solidFill>
              </a:rPr>
              <a:t>Technology domain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DA1787-98D8-DA46-B148-6C49E3704A41}"/>
              </a:ext>
            </a:extLst>
          </p:cNvPr>
          <p:cNvSpPr txBox="1"/>
          <p:nvPr/>
        </p:nvSpPr>
        <p:spPr>
          <a:xfrm>
            <a:off x="3821314" y="440248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>
                <a:solidFill>
                  <a:prstClr val="black"/>
                </a:solidFill>
              </a:rPr>
              <a:t>Apollo</a:t>
            </a:r>
          </a:p>
          <a:p>
            <a:pPr algn="ctr"/>
            <a:r>
              <a:rPr lang="nl-NL" sz="1200" dirty="0">
                <a:solidFill>
                  <a:prstClr val="black"/>
                </a:solidFill>
              </a:rPr>
              <a:t>9608/03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2AD418-6D6A-1F41-92CC-350B65C01CF5}"/>
              </a:ext>
            </a:extLst>
          </p:cNvPr>
          <p:cNvSpPr txBox="1"/>
          <p:nvPr/>
        </p:nvSpPr>
        <p:spPr>
          <a:xfrm>
            <a:off x="5071939" y="4388064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 err="1">
                <a:solidFill>
                  <a:prstClr val="black"/>
                </a:solidFill>
              </a:rPr>
              <a:t>Juniper</a:t>
            </a:r>
            <a:endParaRPr lang="nl-NL" sz="1200" dirty="0">
              <a:solidFill>
                <a:prstClr val="black"/>
              </a:solidFill>
            </a:endParaRPr>
          </a:p>
          <a:p>
            <a:pPr algn="ctr"/>
            <a:r>
              <a:rPr lang="nl-NL" sz="1200" dirty="0">
                <a:solidFill>
                  <a:prstClr val="black"/>
                </a:solidFill>
              </a:rPr>
              <a:t>MX-series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A4C2F8-AAEC-0648-AF52-FDFC25B12639}"/>
              </a:ext>
            </a:extLst>
          </p:cNvPr>
          <p:cNvSpPr txBox="1"/>
          <p:nvPr/>
        </p:nvSpPr>
        <p:spPr>
          <a:xfrm>
            <a:off x="6283255" y="4487114"/>
            <a:ext cx="1037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>
                <a:solidFill>
                  <a:prstClr val="black"/>
                </a:solidFill>
              </a:rPr>
              <a:t>NFV domain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26748B1-CE7D-FB47-917B-18DAB24835EB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4210149" y="3558886"/>
            <a:ext cx="884072" cy="51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720BE1A-8314-7943-B972-A3411DDC28D2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5509719" y="3616273"/>
            <a:ext cx="1348" cy="462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D888AEB-8121-194D-984D-EE658437F72F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6801988" y="3558886"/>
            <a:ext cx="4577" cy="51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9C3808-5A5D-664D-B0B6-06265D6FC3DC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6965618" y="3543163"/>
            <a:ext cx="1125771" cy="535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6919A9F-1CFB-2940-A48D-200D55122007}"/>
              </a:ext>
            </a:extLst>
          </p:cNvPr>
          <p:cNvSpPr/>
          <p:nvPr/>
        </p:nvSpPr>
        <p:spPr>
          <a:xfrm>
            <a:off x="4860607" y="2002512"/>
            <a:ext cx="2391728" cy="1777961"/>
          </a:xfrm>
          <a:prstGeom prst="roundRect">
            <a:avLst/>
          </a:prstGeom>
          <a:solidFill>
            <a:srgbClr val="76D6FF"/>
          </a:solidFill>
          <a:ln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E77AC6-4CBF-264F-B380-D16A96ABABD0}"/>
              </a:ext>
            </a:extLst>
          </p:cNvPr>
          <p:cNvSpPr txBox="1"/>
          <p:nvPr/>
        </p:nvSpPr>
        <p:spPr>
          <a:xfrm>
            <a:off x="5015437" y="2083272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 err="1">
                <a:solidFill>
                  <a:prstClr val="black"/>
                </a:solidFill>
              </a:rPr>
              <a:t>Orchestration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Layer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44" name="Down Arrow 43">
            <a:extLst>
              <a:ext uri="{FF2B5EF4-FFF2-40B4-BE49-F238E27FC236}">
                <a16:creationId xmlns:a16="http://schemas.microsoft.com/office/drawing/2014/main" id="{D03C61B7-2BB8-1840-8E4A-4563739FB581}"/>
              </a:ext>
            </a:extLst>
          </p:cNvPr>
          <p:cNvSpPr/>
          <p:nvPr/>
        </p:nvSpPr>
        <p:spPr>
          <a:xfrm>
            <a:off x="6650428" y="1057374"/>
            <a:ext cx="207545" cy="341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D00FF7-D50C-A648-85AF-7C3040A45FC6}"/>
              </a:ext>
            </a:extLst>
          </p:cNvPr>
          <p:cNvSpPr txBox="1"/>
          <p:nvPr/>
        </p:nvSpPr>
        <p:spPr>
          <a:xfrm>
            <a:off x="6907866" y="1085019"/>
            <a:ext cx="21178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customer service </a:t>
            </a:r>
            <a:r>
              <a:rPr lang="nl-NL" sz="1350" dirty="0" err="1">
                <a:solidFill>
                  <a:prstClr val="black"/>
                </a:solidFill>
              </a:rPr>
              <a:t>request</a:t>
            </a:r>
            <a:endParaRPr lang="nl-NL" sz="1350" dirty="0">
              <a:solidFill>
                <a:prstClr val="black"/>
              </a:solidFill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412E99D1-0843-774A-B915-21E798A46586}"/>
              </a:ext>
            </a:extLst>
          </p:cNvPr>
          <p:cNvSpPr/>
          <p:nvPr/>
        </p:nvSpPr>
        <p:spPr>
          <a:xfrm>
            <a:off x="6239730" y="2662044"/>
            <a:ext cx="725890" cy="70950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pic>
        <p:nvPicPr>
          <p:cNvPr id="2050" name="Picture 2" descr="Afbeeldingsresultaat voor gears transparent background free pictures">
            <a:extLst>
              <a:ext uri="{FF2B5EF4-FFF2-40B4-BE49-F238E27FC236}">
                <a16:creationId xmlns:a16="http://schemas.microsoft.com/office/drawing/2014/main" id="{2782E30B-F3ED-AD46-AAE3-68B979F8B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6848" y="2758094"/>
            <a:ext cx="539075" cy="53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Down Arrow 57">
            <a:extLst>
              <a:ext uri="{FF2B5EF4-FFF2-40B4-BE49-F238E27FC236}">
                <a16:creationId xmlns:a16="http://schemas.microsoft.com/office/drawing/2014/main" id="{E6792ABB-EB93-CD45-81ED-761DF64DBB9E}"/>
              </a:ext>
            </a:extLst>
          </p:cNvPr>
          <p:cNvSpPr/>
          <p:nvPr/>
        </p:nvSpPr>
        <p:spPr>
          <a:xfrm rot="10800000">
            <a:off x="6342166" y="1037004"/>
            <a:ext cx="207545" cy="341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55" name="Up-Down Arrow 54">
            <a:extLst>
              <a:ext uri="{FF2B5EF4-FFF2-40B4-BE49-F238E27FC236}">
                <a16:creationId xmlns:a16="http://schemas.microsoft.com/office/drawing/2014/main" id="{2CDEAF44-DA33-A64B-B93F-BE80C5D3F771}"/>
              </a:ext>
            </a:extLst>
          </p:cNvPr>
          <p:cNvSpPr/>
          <p:nvPr/>
        </p:nvSpPr>
        <p:spPr>
          <a:xfrm>
            <a:off x="6527350" y="1903095"/>
            <a:ext cx="184068" cy="74957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60" name="Up-Down Arrow 59">
            <a:extLst>
              <a:ext uri="{FF2B5EF4-FFF2-40B4-BE49-F238E27FC236}">
                <a16:creationId xmlns:a16="http://schemas.microsoft.com/office/drawing/2014/main" id="{0DF8FEB8-8F70-DC45-8393-20C65F8940D5}"/>
              </a:ext>
            </a:extLst>
          </p:cNvPr>
          <p:cNvSpPr/>
          <p:nvPr/>
        </p:nvSpPr>
        <p:spPr>
          <a:xfrm rot="5400000">
            <a:off x="7113755" y="2787460"/>
            <a:ext cx="175064" cy="47133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61" name="Up-Down Arrow 60">
            <a:extLst>
              <a:ext uri="{FF2B5EF4-FFF2-40B4-BE49-F238E27FC236}">
                <a16:creationId xmlns:a16="http://schemas.microsoft.com/office/drawing/2014/main" id="{99C74844-F9BB-DD4F-8301-50DE0F039BD9}"/>
              </a:ext>
            </a:extLst>
          </p:cNvPr>
          <p:cNvSpPr/>
          <p:nvPr/>
        </p:nvSpPr>
        <p:spPr>
          <a:xfrm rot="5400000">
            <a:off x="5355788" y="2242003"/>
            <a:ext cx="184883" cy="155243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62" name="Up-Down Arrow 61">
            <a:extLst>
              <a:ext uri="{FF2B5EF4-FFF2-40B4-BE49-F238E27FC236}">
                <a16:creationId xmlns:a16="http://schemas.microsoft.com/office/drawing/2014/main" id="{7917AA23-CDCD-D143-BFD6-A9BC8B3F24E8}"/>
              </a:ext>
            </a:extLst>
          </p:cNvPr>
          <p:cNvSpPr/>
          <p:nvPr/>
        </p:nvSpPr>
        <p:spPr>
          <a:xfrm flipH="1">
            <a:off x="6504465" y="3380920"/>
            <a:ext cx="198523" cy="55820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123CF81-E0B6-264D-B52F-C3EA164AD9E9}"/>
              </a:ext>
            </a:extLst>
          </p:cNvPr>
          <p:cNvSpPr txBox="1"/>
          <p:nvPr/>
        </p:nvSpPr>
        <p:spPr>
          <a:xfrm>
            <a:off x="5807060" y="1098385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RFS</a:t>
            </a:r>
          </a:p>
        </p:txBody>
      </p:sp>
      <p:sp>
        <p:nvSpPr>
          <p:cNvPr id="2049" name="Rounded Rectangle 2048">
            <a:extLst>
              <a:ext uri="{FF2B5EF4-FFF2-40B4-BE49-F238E27FC236}">
                <a16:creationId xmlns:a16="http://schemas.microsoft.com/office/drawing/2014/main" id="{0821BAF4-0E71-4242-B316-2A8BC193D95F}"/>
              </a:ext>
            </a:extLst>
          </p:cNvPr>
          <p:cNvSpPr/>
          <p:nvPr/>
        </p:nvSpPr>
        <p:spPr>
          <a:xfrm>
            <a:off x="3574733" y="1399313"/>
            <a:ext cx="1097280" cy="486277"/>
          </a:xfrm>
          <a:prstGeom prst="roundRect">
            <a:avLst/>
          </a:prstGeom>
          <a:solidFill>
            <a:srgbClr val="FF93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5951A7A-7B6D-6C4F-90A0-8C41E79FE54D}"/>
              </a:ext>
            </a:extLst>
          </p:cNvPr>
          <p:cNvSpPr txBox="1"/>
          <p:nvPr/>
        </p:nvSpPr>
        <p:spPr>
          <a:xfrm>
            <a:off x="3858337" y="1524247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>
                <a:solidFill>
                  <a:prstClr val="black"/>
                </a:solidFill>
              </a:rPr>
              <a:t>NOC</a:t>
            </a:r>
          </a:p>
        </p:txBody>
      </p:sp>
    </p:spTree>
    <p:extLst>
      <p:ext uri="{BB962C8B-B14F-4D97-AF65-F5344CB8AC3E}">
        <p14:creationId xmlns:p14="http://schemas.microsoft.com/office/powerpoint/2010/main" val="246694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Freeform 296">
            <a:extLst>
              <a:ext uri="{FF2B5EF4-FFF2-40B4-BE49-F238E27FC236}">
                <a16:creationId xmlns:a16="http://schemas.microsoft.com/office/drawing/2014/main" id="{DCCCC718-C121-1742-A390-554392DFB52D}"/>
              </a:ext>
            </a:extLst>
          </p:cNvPr>
          <p:cNvSpPr/>
          <p:nvPr/>
        </p:nvSpPr>
        <p:spPr>
          <a:xfrm>
            <a:off x="2950745" y="1678406"/>
            <a:ext cx="577516" cy="1344529"/>
          </a:xfrm>
          <a:custGeom>
            <a:avLst/>
            <a:gdLst>
              <a:gd name="connsiteX0" fmla="*/ 770021 w 770021"/>
              <a:gd name="connsiteY0" fmla="*/ 0 h 1792705"/>
              <a:gd name="connsiteX1" fmla="*/ 0 w 770021"/>
              <a:gd name="connsiteY1" fmla="*/ 1792705 h 1792705"/>
              <a:gd name="connsiteX2" fmla="*/ 0 w 770021"/>
              <a:gd name="connsiteY2" fmla="*/ 1792705 h 179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0021" h="1792705">
                <a:moveTo>
                  <a:pt x="770021" y="0"/>
                </a:moveTo>
                <a:lnTo>
                  <a:pt x="0" y="1792705"/>
                </a:lnTo>
                <a:lnTo>
                  <a:pt x="0" y="179270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83" name="Freeform 282">
            <a:extLst>
              <a:ext uri="{FF2B5EF4-FFF2-40B4-BE49-F238E27FC236}">
                <a16:creationId xmlns:a16="http://schemas.microsoft.com/office/drawing/2014/main" id="{B99E0944-9E02-1547-B514-F58507ED5BCA}"/>
              </a:ext>
            </a:extLst>
          </p:cNvPr>
          <p:cNvSpPr/>
          <p:nvPr/>
        </p:nvSpPr>
        <p:spPr>
          <a:xfrm>
            <a:off x="4078708" y="3149266"/>
            <a:ext cx="460208" cy="409986"/>
          </a:xfrm>
          <a:custGeom>
            <a:avLst/>
            <a:gdLst>
              <a:gd name="connsiteX0" fmla="*/ 0 w 613611"/>
              <a:gd name="connsiteY0" fmla="*/ 529390 h 546648"/>
              <a:gd name="connsiteX1" fmla="*/ 421106 w 613611"/>
              <a:gd name="connsiteY1" fmla="*/ 481263 h 546648"/>
              <a:gd name="connsiteX2" fmla="*/ 613611 w 613611"/>
              <a:gd name="connsiteY2" fmla="*/ 0 h 54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611" h="546648">
                <a:moveTo>
                  <a:pt x="0" y="529390"/>
                </a:moveTo>
                <a:cubicBezTo>
                  <a:pt x="159419" y="549442"/>
                  <a:pt x="318838" y="569495"/>
                  <a:pt x="421106" y="481263"/>
                </a:cubicBezTo>
                <a:cubicBezTo>
                  <a:pt x="523374" y="393031"/>
                  <a:pt x="568492" y="196515"/>
                  <a:pt x="61361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4F5C7F-CD3E-4E49-8F0E-5C7D6D1E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Self-adjustment</a:t>
            </a:r>
            <a:r>
              <a:rPr lang="nl-NL" dirty="0"/>
              <a:t> of transport </a:t>
            </a:r>
            <a:r>
              <a:rPr lang="nl-NL" dirty="0" err="1"/>
              <a:t>layer</a:t>
            </a:r>
            <a:r>
              <a:rPr lang="nl-NL" dirty="0"/>
              <a:t> </a:t>
            </a:r>
            <a:r>
              <a:rPr lang="nl-NL" dirty="0" err="1"/>
              <a:t>when</a:t>
            </a:r>
            <a:r>
              <a:rPr lang="nl-NL" dirty="0"/>
              <a:t> traffic matrix changes </a:t>
            </a: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2ADB04CC-C7D6-624D-B5BF-19D975F1A6D5}"/>
              </a:ext>
            </a:extLst>
          </p:cNvPr>
          <p:cNvSpPr/>
          <p:nvPr/>
        </p:nvSpPr>
        <p:spPr>
          <a:xfrm>
            <a:off x="2735316" y="1469331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5D6A5F9B-9244-9949-BB24-0F8DFB976304}"/>
              </a:ext>
            </a:extLst>
          </p:cNvPr>
          <p:cNvSpPr/>
          <p:nvPr/>
        </p:nvSpPr>
        <p:spPr>
          <a:xfrm>
            <a:off x="4221216" y="1469331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AE938F1-567B-FD44-ABA4-01AA1CA3C2BA}"/>
              </a:ext>
            </a:extLst>
          </p:cNvPr>
          <p:cNvSpPr/>
          <p:nvPr/>
        </p:nvSpPr>
        <p:spPr>
          <a:xfrm>
            <a:off x="2735316" y="2815364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0E6DB6B0-B550-C949-B6AB-60258A9BF024}"/>
              </a:ext>
            </a:extLst>
          </p:cNvPr>
          <p:cNvSpPr/>
          <p:nvPr/>
        </p:nvSpPr>
        <p:spPr>
          <a:xfrm>
            <a:off x="1348676" y="2815364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200114A8-4670-4941-BBAC-80EDD6EDF375}"/>
              </a:ext>
            </a:extLst>
          </p:cNvPr>
          <p:cNvSpPr/>
          <p:nvPr/>
        </p:nvSpPr>
        <p:spPr>
          <a:xfrm>
            <a:off x="4221216" y="2815364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BE14DAD5-FD48-C649-90CF-CB3368609352}"/>
              </a:ext>
            </a:extLst>
          </p:cNvPr>
          <p:cNvCxnSpPr>
            <a:stCxn id="226" idx="6"/>
            <a:endCxn id="227" idx="2"/>
          </p:cNvCxnSpPr>
          <p:nvPr/>
        </p:nvCxnSpPr>
        <p:spPr>
          <a:xfrm>
            <a:off x="3167316" y="1685331"/>
            <a:ext cx="10539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E4A91424-4C40-EC42-9ACA-4E72987188EC}"/>
              </a:ext>
            </a:extLst>
          </p:cNvPr>
          <p:cNvCxnSpPr>
            <a:stCxn id="227" idx="4"/>
            <a:endCxn id="231" idx="0"/>
          </p:cNvCxnSpPr>
          <p:nvPr/>
        </p:nvCxnSpPr>
        <p:spPr>
          <a:xfrm>
            <a:off x="4437216" y="1901332"/>
            <a:ext cx="0" cy="9140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7F959F40-6B02-4E4E-B032-F56C8777D958}"/>
              </a:ext>
            </a:extLst>
          </p:cNvPr>
          <p:cNvCxnSpPr>
            <a:cxnSpLocks/>
            <a:stCxn id="228" idx="7"/>
            <a:endCxn id="227" idx="3"/>
          </p:cNvCxnSpPr>
          <p:nvPr/>
        </p:nvCxnSpPr>
        <p:spPr>
          <a:xfrm flipV="1">
            <a:off x="3104051" y="1838067"/>
            <a:ext cx="1180430" cy="1040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A367103C-DB17-F140-A9A4-1674621AFF04}"/>
              </a:ext>
            </a:extLst>
          </p:cNvPr>
          <p:cNvCxnSpPr>
            <a:cxnSpLocks/>
            <a:stCxn id="230" idx="7"/>
            <a:endCxn id="226" idx="3"/>
          </p:cNvCxnSpPr>
          <p:nvPr/>
        </p:nvCxnSpPr>
        <p:spPr>
          <a:xfrm flipV="1">
            <a:off x="1717412" y="1838067"/>
            <a:ext cx="1081169" cy="1040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29FDDC21-1BD0-714E-8210-18E608FA7022}"/>
              </a:ext>
            </a:extLst>
          </p:cNvPr>
          <p:cNvCxnSpPr>
            <a:cxnSpLocks/>
            <a:stCxn id="228" idx="0"/>
            <a:endCxn id="226" idx="4"/>
          </p:cNvCxnSpPr>
          <p:nvPr/>
        </p:nvCxnSpPr>
        <p:spPr>
          <a:xfrm flipV="1">
            <a:off x="2951316" y="1901332"/>
            <a:ext cx="0" cy="9140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D2815247-F9D9-0A47-ACC6-D6C9533BC678}"/>
              </a:ext>
            </a:extLst>
          </p:cNvPr>
          <p:cNvCxnSpPr>
            <a:cxnSpLocks/>
            <a:stCxn id="229" idx="0"/>
            <a:endCxn id="228" idx="4"/>
          </p:cNvCxnSpPr>
          <p:nvPr/>
        </p:nvCxnSpPr>
        <p:spPr>
          <a:xfrm flipV="1">
            <a:off x="2951316" y="3247365"/>
            <a:ext cx="0" cy="9140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9386EB50-5750-124F-815A-619F0D2EAC8F}"/>
              </a:ext>
            </a:extLst>
          </p:cNvPr>
          <p:cNvCxnSpPr>
            <a:cxnSpLocks/>
            <a:stCxn id="231" idx="2"/>
            <a:endCxn id="228" idx="6"/>
          </p:cNvCxnSpPr>
          <p:nvPr/>
        </p:nvCxnSpPr>
        <p:spPr>
          <a:xfrm flipH="1">
            <a:off x="3167316" y="3031364"/>
            <a:ext cx="10539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1BEF6006-F22D-ED4A-AF40-0AB24CBE4C04}"/>
              </a:ext>
            </a:extLst>
          </p:cNvPr>
          <p:cNvCxnSpPr>
            <a:cxnSpLocks/>
            <a:stCxn id="231" idx="3"/>
            <a:endCxn id="229" idx="7"/>
          </p:cNvCxnSpPr>
          <p:nvPr/>
        </p:nvCxnSpPr>
        <p:spPr>
          <a:xfrm flipH="1">
            <a:off x="3104051" y="3184100"/>
            <a:ext cx="1180430" cy="1040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CE1D8B9D-0471-374D-965C-CCAEA47056E2}"/>
              </a:ext>
            </a:extLst>
          </p:cNvPr>
          <p:cNvCxnSpPr>
            <a:cxnSpLocks/>
            <a:stCxn id="229" idx="1"/>
            <a:endCxn id="230" idx="5"/>
          </p:cNvCxnSpPr>
          <p:nvPr/>
        </p:nvCxnSpPr>
        <p:spPr>
          <a:xfrm flipH="1" flipV="1">
            <a:off x="1717412" y="3184100"/>
            <a:ext cx="1081169" cy="1040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F52CFDF9-7BA6-AA44-AE86-F181FC3EE49A}"/>
              </a:ext>
            </a:extLst>
          </p:cNvPr>
          <p:cNvCxnSpPr>
            <a:cxnSpLocks/>
            <a:stCxn id="228" idx="2"/>
            <a:endCxn id="230" idx="6"/>
          </p:cNvCxnSpPr>
          <p:nvPr/>
        </p:nvCxnSpPr>
        <p:spPr>
          <a:xfrm flipH="1">
            <a:off x="1780677" y="3031364"/>
            <a:ext cx="9546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Oval 260">
            <a:extLst>
              <a:ext uri="{FF2B5EF4-FFF2-40B4-BE49-F238E27FC236}">
                <a16:creationId xmlns:a16="http://schemas.microsoft.com/office/drawing/2014/main" id="{0E314944-6090-D148-85BE-74E5C83DA4F7}"/>
              </a:ext>
            </a:extLst>
          </p:cNvPr>
          <p:cNvSpPr/>
          <p:nvPr/>
        </p:nvSpPr>
        <p:spPr>
          <a:xfrm>
            <a:off x="2393581" y="1974658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54C3BFC0-CEAD-1649-8833-4C0EF2E2D227}"/>
              </a:ext>
            </a:extLst>
          </p:cNvPr>
          <p:cNvSpPr/>
          <p:nvPr/>
        </p:nvSpPr>
        <p:spPr>
          <a:xfrm>
            <a:off x="1973582" y="2397680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BC55B897-F672-E740-8C9A-177C3BBC8A84}"/>
              </a:ext>
            </a:extLst>
          </p:cNvPr>
          <p:cNvSpPr/>
          <p:nvPr/>
        </p:nvSpPr>
        <p:spPr>
          <a:xfrm>
            <a:off x="3582599" y="2207150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608A2976-884D-2542-A7A1-26AC1857F251}"/>
              </a:ext>
            </a:extLst>
          </p:cNvPr>
          <p:cNvSpPr/>
          <p:nvPr/>
        </p:nvSpPr>
        <p:spPr>
          <a:xfrm>
            <a:off x="3804326" y="1542694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0FECAFA8-4C1F-6A4E-B42B-1AAA1FFB4C4E}"/>
              </a:ext>
            </a:extLst>
          </p:cNvPr>
          <p:cNvSpPr/>
          <p:nvPr/>
        </p:nvSpPr>
        <p:spPr>
          <a:xfrm>
            <a:off x="3372326" y="1550331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3F2234FE-6306-2C44-9EFF-A1282F27B52B}"/>
              </a:ext>
            </a:extLst>
          </p:cNvPr>
          <p:cNvSpPr/>
          <p:nvPr/>
        </p:nvSpPr>
        <p:spPr>
          <a:xfrm>
            <a:off x="4302215" y="2222423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D3075D1C-1ACC-F04F-96E5-A32ACC0FEBA7}"/>
              </a:ext>
            </a:extLst>
          </p:cNvPr>
          <p:cNvSpPr/>
          <p:nvPr/>
        </p:nvSpPr>
        <p:spPr>
          <a:xfrm>
            <a:off x="2816316" y="3657662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904870C8-EDC2-D74F-B3A4-6F5D5ED3B553}"/>
              </a:ext>
            </a:extLst>
          </p:cNvPr>
          <p:cNvSpPr/>
          <p:nvPr/>
        </p:nvSpPr>
        <p:spPr>
          <a:xfrm>
            <a:off x="2411317" y="3831470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69C0F009-57BB-7342-AB5B-7F499F6E6127}"/>
              </a:ext>
            </a:extLst>
          </p:cNvPr>
          <p:cNvSpPr/>
          <p:nvPr/>
        </p:nvSpPr>
        <p:spPr>
          <a:xfrm>
            <a:off x="1780676" y="3247364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36F86F81-3F8A-0C48-86AC-B5A34CED024C}"/>
              </a:ext>
            </a:extLst>
          </p:cNvPr>
          <p:cNvSpPr/>
          <p:nvPr/>
        </p:nvSpPr>
        <p:spPr>
          <a:xfrm>
            <a:off x="2108582" y="3548414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EC3C68FD-1892-7748-BBA3-3401D7D0A9B7}"/>
              </a:ext>
            </a:extLst>
          </p:cNvPr>
          <p:cNvSpPr/>
          <p:nvPr/>
        </p:nvSpPr>
        <p:spPr>
          <a:xfrm>
            <a:off x="3789216" y="2922317"/>
            <a:ext cx="216000" cy="216000"/>
          </a:xfrm>
          <a:prstGeom prst="ellipse">
            <a:avLst/>
          </a:prstGeom>
          <a:solidFill>
            <a:srgbClr val="FF8AD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85F53BA3-E10D-2C4E-9C6B-6AA140FE48C7}"/>
              </a:ext>
            </a:extLst>
          </p:cNvPr>
          <p:cNvSpPr/>
          <p:nvPr/>
        </p:nvSpPr>
        <p:spPr>
          <a:xfrm>
            <a:off x="3379953" y="2930945"/>
            <a:ext cx="216000" cy="216000"/>
          </a:xfrm>
          <a:prstGeom prst="ellipse">
            <a:avLst/>
          </a:prstGeom>
          <a:solidFill>
            <a:srgbClr val="FF8AD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BA8C50F2-65E3-0F4A-89C3-C0D78891EB73}"/>
              </a:ext>
            </a:extLst>
          </p:cNvPr>
          <p:cNvSpPr/>
          <p:nvPr/>
        </p:nvSpPr>
        <p:spPr>
          <a:xfrm>
            <a:off x="2327959" y="2930945"/>
            <a:ext cx="216000" cy="216000"/>
          </a:xfrm>
          <a:prstGeom prst="ellipse">
            <a:avLst/>
          </a:prstGeom>
          <a:solidFill>
            <a:srgbClr val="FF8AD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7ECE1734-30A3-0F4A-A32F-7C250B412F78}"/>
              </a:ext>
            </a:extLst>
          </p:cNvPr>
          <p:cNvSpPr/>
          <p:nvPr/>
        </p:nvSpPr>
        <p:spPr>
          <a:xfrm>
            <a:off x="3430231" y="3740655"/>
            <a:ext cx="216000" cy="216000"/>
          </a:xfrm>
          <a:prstGeom prst="ellipse">
            <a:avLst/>
          </a:prstGeom>
          <a:solidFill>
            <a:srgbClr val="FF8AD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B2AC4B48-08E0-7B45-A43D-E2BBEC124EBA}"/>
              </a:ext>
            </a:extLst>
          </p:cNvPr>
          <p:cNvSpPr/>
          <p:nvPr/>
        </p:nvSpPr>
        <p:spPr>
          <a:xfrm>
            <a:off x="218220" y="1154067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1AB2C505-67FC-B34A-AF86-BFBBC6F9E630}"/>
              </a:ext>
            </a:extLst>
          </p:cNvPr>
          <p:cNvSpPr/>
          <p:nvPr/>
        </p:nvSpPr>
        <p:spPr>
          <a:xfrm>
            <a:off x="299220" y="1732398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21F4622C-CFB3-8740-A08A-7D5CC9C298AA}"/>
              </a:ext>
            </a:extLst>
          </p:cNvPr>
          <p:cNvSpPr/>
          <p:nvPr/>
        </p:nvSpPr>
        <p:spPr>
          <a:xfrm>
            <a:off x="326220" y="2196878"/>
            <a:ext cx="216000" cy="216000"/>
          </a:xfrm>
          <a:prstGeom prst="ellipse">
            <a:avLst/>
          </a:prstGeom>
          <a:solidFill>
            <a:srgbClr val="FF8AD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79" name="Freeform 278">
            <a:extLst>
              <a:ext uri="{FF2B5EF4-FFF2-40B4-BE49-F238E27FC236}">
                <a16:creationId xmlns:a16="http://schemas.microsoft.com/office/drawing/2014/main" id="{90DDF329-7DB9-B84C-9ACB-EDBB3F891B25}"/>
              </a:ext>
            </a:extLst>
          </p:cNvPr>
          <p:cNvSpPr/>
          <p:nvPr/>
        </p:nvSpPr>
        <p:spPr>
          <a:xfrm>
            <a:off x="3068581" y="3496160"/>
            <a:ext cx="947487" cy="912870"/>
          </a:xfrm>
          <a:custGeom>
            <a:avLst/>
            <a:gdLst>
              <a:gd name="connsiteX0" fmla="*/ 1263316 w 1263316"/>
              <a:gd name="connsiteY0" fmla="*/ 0 h 1217160"/>
              <a:gd name="connsiteX1" fmla="*/ 1082843 w 1263316"/>
              <a:gd name="connsiteY1" fmla="*/ 794084 h 1217160"/>
              <a:gd name="connsiteX2" fmla="*/ 577516 w 1263316"/>
              <a:gd name="connsiteY2" fmla="*/ 1167063 h 1217160"/>
              <a:gd name="connsiteX3" fmla="*/ 0 w 1263316"/>
              <a:gd name="connsiteY3" fmla="*/ 1203158 h 121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3316" h="1217160">
                <a:moveTo>
                  <a:pt x="1263316" y="0"/>
                </a:moveTo>
                <a:cubicBezTo>
                  <a:pt x="1230229" y="299787"/>
                  <a:pt x="1197143" y="599574"/>
                  <a:pt x="1082843" y="794084"/>
                </a:cubicBezTo>
                <a:cubicBezTo>
                  <a:pt x="968543" y="988595"/>
                  <a:pt x="757990" y="1098884"/>
                  <a:pt x="577516" y="1167063"/>
                </a:cubicBezTo>
                <a:cubicBezTo>
                  <a:pt x="397042" y="1235242"/>
                  <a:pt x="198521" y="1219200"/>
                  <a:pt x="0" y="12031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691FD27B-1F45-4040-B6FA-17B9D3193719}"/>
              </a:ext>
            </a:extLst>
          </p:cNvPr>
          <p:cNvSpPr/>
          <p:nvPr/>
        </p:nvSpPr>
        <p:spPr>
          <a:xfrm>
            <a:off x="3852599" y="3336836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81" name="Freeform 280">
            <a:extLst>
              <a:ext uri="{FF2B5EF4-FFF2-40B4-BE49-F238E27FC236}">
                <a16:creationId xmlns:a16="http://schemas.microsoft.com/office/drawing/2014/main" id="{510F70FF-0703-2841-BE43-D3204F96145A}"/>
              </a:ext>
            </a:extLst>
          </p:cNvPr>
          <p:cNvSpPr/>
          <p:nvPr/>
        </p:nvSpPr>
        <p:spPr>
          <a:xfrm>
            <a:off x="2661874" y="4493794"/>
            <a:ext cx="579029" cy="451823"/>
          </a:xfrm>
          <a:custGeom>
            <a:avLst/>
            <a:gdLst>
              <a:gd name="connsiteX0" fmla="*/ 168597 w 772038"/>
              <a:gd name="connsiteY0" fmla="*/ 48127 h 602430"/>
              <a:gd name="connsiteX1" fmla="*/ 155 w 772038"/>
              <a:gd name="connsiteY1" fmla="*/ 288758 h 602430"/>
              <a:gd name="connsiteX2" fmla="*/ 144534 w 772038"/>
              <a:gd name="connsiteY2" fmla="*/ 529390 h 602430"/>
              <a:gd name="connsiteX3" fmla="*/ 445323 w 772038"/>
              <a:gd name="connsiteY3" fmla="*/ 601579 h 602430"/>
              <a:gd name="connsiteX4" fmla="*/ 661891 w 772038"/>
              <a:gd name="connsiteY4" fmla="*/ 493295 h 602430"/>
              <a:gd name="connsiteX5" fmla="*/ 770176 w 772038"/>
              <a:gd name="connsiteY5" fmla="*/ 192506 h 602430"/>
              <a:gd name="connsiteX6" fmla="*/ 577670 w 772038"/>
              <a:gd name="connsiteY6" fmla="*/ 0 h 60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2038" h="602430">
                <a:moveTo>
                  <a:pt x="168597" y="48127"/>
                </a:moveTo>
                <a:cubicBezTo>
                  <a:pt x="86381" y="128337"/>
                  <a:pt x="4166" y="208547"/>
                  <a:pt x="155" y="288758"/>
                </a:cubicBezTo>
                <a:cubicBezTo>
                  <a:pt x="-3856" y="368969"/>
                  <a:pt x="70339" y="477253"/>
                  <a:pt x="144534" y="529390"/>
                </a:cubicBezTo>
                <a:cubicBezTo>
                  <a:pt x="218729" y="581527"/>
                  <a:pt x="359097" y="607595"/>
                  <a:pt x="445323" y="601579"/>
                </a:cubicBezTo>
                <a:cubicBezTo>
                  <a:pt x="531549" y="595563"/>
                  <a:pt x="607749" y="561474"/>
                  <a:pt x="661891" y="493295"/>
                </a:cubicBezTo>
                <a:cubicBezTo>
                  <a:pt x="716033" y="425116"/>
                  <a:pt x="784213" y="274722"/>
                  <a:pt x="770176" y="192506"/>
                </a:cubicBezTo>
                <a:cubicBezTo>
                  <a:pt x="756139" y="110290"/>
                  <a:pt x="666904" y="55145"/>
                  <a:pt x="57767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38770791-2A81-B640-BF19-0BBCB55CB891}"/>
              </a:ext>
            </a:extLst>
          </p:cNvPr>
          <p:cNvSpPr/>
          <p:nvPr/>
        </p:nvSpPr>
        <p:spPr>
          <a:xfrm>
            <a:off x="2735316" y="4161398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6B83A079-0D84-7D4E-B0CC-7CA192339B5A}"/>
              </a:ext>
            </a:extLst>
          </p:cNvPr>
          <p:cNvSpPr/>
          <p:nvPr/>
        </p:nvSpPr>
        <p:spPr>
          <a:xfrm>
            <a:off x="4376916" y="3327641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894AA65E-2B83-3042-B87D-15523E16708C}"/>
              </a:ext>
            </a:extLst>
          </p:cNvPr>
          <p:cNvSpPr/>
          <p:nvPr/>
        </p:nvSpPr>
        <p:spPr>
          <a:xfrm>
            <a:off x="4168698" y="3478252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264C64BF-53BA-AA4E-9D92-8DB9B5F998E3}"/>
              </a:ext>
            </a:extLst>
          </p:cNvPr>
          <p:cNvSpPr/>
          <p:nvPr/>
        </p:nvSpPr>
        <p:spPr>
          <a:xfrm>
            <a:off x="3877177" y="3783323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1C8B4789-407A-2847-9E47-7E4D235723DE}"/>
              </a:ext>
            </a:extLst>
          </p:cNvPr>
          <p:cNvSpPr/>
          <p:nvPr/>
        </p:nvSpPr>
        <p:spPr>
          <a:xfrm>
            <a:off x="3457231" y="4259496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B92B5F68-F09F-0F4F-B16D-56B052F67900}"/>
              </a:ext>
            </a:extLst>
          </p:cNvPr>
          <p:cNvSpPr/>
          <p:nvPr/>
        </p:nvSpPr>
        <p:spPr>
          <a:xfrm>
            <a:off x="3122099" y="4678475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85641E51-166D-8B45-B1D4-9C76084D5B1D}"/>
              </a:ext>
            </a:extLst>
          </p:cNvPr>
          <p:cNvSpPr/>
          <p:nvPr/>
        </p:nvSpPr>
        <p:spPr>
          <a:xfrm>
            <a:off x="2600317" y="4727900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32305F63-7187-BA4A-8642-271C5D0D8B17}"/>
              </a:ext>
            </a:extLst>
          </p:cNvPr>
          <p:cNvSpPr/>
          <p:nvPr/>
        </p:nvSpPr>
        <p:spPr>
          <a:xfrm>
            <a:off x="353220" y="2607359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99EF6F2E-1E09-A442-B463-B8E252770E4F}"/>
              </a:ext>
            </a:extLst>
          </p:cNvPr>
          <p:cNvSpPr txBox="1"/>
          <p:nvPr/>
        </p:nvSpPr>
        <p:spPr>
          <a:xfrm>
            <a:off x="650220" y="1227928"/>
            <a:ext cx="7216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ND ≥ 3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2429DFB0-9420-A04E-9D87-C9CF9F844EFC}"/>
              </a:ext>
            </a:extLst>
          </p:cNvPr>
          <p:cNvSpPr txBox="1"/>
          <p:nvPr/>
        </p:nvSpPr>
        <p:spPr>
          <a:xfrm>
            <a:off x="627124" y="1728898"/>
            <a:ext cx="7280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ND = 2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DF61F665-4A02-674A-837D-88DFFDC49C82}"/>
              </a:ext>
            </a:extLst>
          </p:cNvPr>
          <p:cNvSpPr txBox="1"/>
          <p:nvPr/>
        </p:nvSpPr>
        <p:spPr>
          <a:xfrm>
            <a:off x="667833" y="2166379"/>
            <a:ext cx="4443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ILA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0465E86C-5C7E-D04A-9CF9-ECBC2EA30D21}"/>
              </a:ext>
            </a:extLst>
          </p:cNvPr>
          <p:cNvSpPr txBox="1"/>
          <p:nvPr/>
        </p:nvSpPr>
        <p:spPr>
          <a:xfrm>
            <a:off x="649411" y="2549859"/>
            <a:ext cx="7425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Access</a:t>
            </a:r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1C416D0C-96D8-6C46-9CE9-0AA9424391F3}"/>
              </a:ext>
            </a:extLst>
          </p:cNvPr>
          <p:cNvSpPr/>
          <p:nvPr/>
        </p:nvSpPr>
        <p:spPr>
          <a:xfrm>
            <a:off x="3177750" y="2229737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99" name="Right Brace 298">
            <a:extLst>
              <a:ext uri="{FF2B5EF4-FFF2-40B4-BE49-F238E27FC236}">
                <a16:creationId xmlns:a16="http://schemas.microsoft.com/office/drawing/2014/main" id="{D7649113-FD45-DC4A-97B1-B5126C9975A2}"/>
              </a:ext>
            </a:extLst>
          </p:cNvPr>
          <p:cNvSpPr/>
          <p:nvPr/>
        </p:nvSpPr>
        <p:spPr>
          <a:xfrm>
            <a:off x="1345754" y="1227929"/>
            <a:ext cx="134130" cy="12492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black"/>
              </a:solidFill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B485FE66-7CAF-084D-8619-E82E969CAD75}"/>
              </a:ext>
            </a:extLst>
          </p:cNvPr>
          <p:cNvSpPr txBox="1"/>
          <p:nvPr/>
        </p:nvSpPr>
        <p:spPr>
          <a:xfrm>
            <a:off x="1466519" y="1736890"/>
            <a:ext cx="5597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 err="1">
                <a:solidFill>
                  <a:prstClr val="black"/>
                </a:solidFill>
              </a:rPr>
              <a:t>Core</a:t>
            </a:r>
            <a:endParaRPr lang="nl-NL" sz="1350" dirty="0">
              <a:solidFill>
                <a:prstClr val="black"/>
              </a:solidFill>
            </a:endParaRPr>
          </a:p>
        </p:txBody>
      </p: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D45965AC-2880-D54F-83A0-F7DFC6E4E4F3}"/>
              </a:ext>
            </a:extLst>
          </p:cNvPr>
          <p:cNvGrpSpPr/>
          <p:nvPr/>
        </p:nvGrpSpPr>
        <p:grpSpPr>
          <a:xfrm>
            <a:off x="1597192" y="1299302"/>
            <a:ext cx="3258696" cy="3432080"/>
            <a:chOff x="2129589" y="1732403"/>
            <a:chExt cx="4344928" cy="4576106"/>
          </a:xfrm>
        </p:grpSpPr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42C3AD76-0BE3-5A46-A75C-3992F0CE4DB2}"/>
                </a:ext>
              </a:extLst>
            </p:cNvPr>
            <p:cNvSpPr/>
            <p:nvPr/>
          </p:nvSpPr>
          <p:spPr>
            <a:xfrm>
              <a:off x="2129589" y="2322095"/>
              <a:ext cx="1479885" cy="1395663"/>
            </a:xfrm>
            <a:custGeom>
              <a:avLst/>
              <a:gdLst>
                <a:gd name="connsiteX0" fmla="*/ 0 w 1479885"/>
                <a:gd name="connsiteY0" fmla="*/ 1395663 h 1395663"/>
                <a:gd name="connsiteX1" fmla="*/ 457200 w 1479885"/>
                <a:gd name="connsiteY1" fmla="*/ 469231 h 1395663"/>
                <a:gd name="connsiteX2" fmla="*/ 1479885 w 1479885"/>
                <a:gd name="connsiteY2" fmla="*/ 0 h 139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9885" h="1395663">
                  <a:moveTo>
                    <a:pt x="0" y="1395663"/>
                  </a:moveTo>
                  <a:cubicBezTo>
                    <a:pt x="105276" y="1048752"/>
                    <a:pt x="210553" y="701841"/>
                    <a:pt x="457200" y="469231"/>
                  </a:cubicBezTo>
                  <a:cubicBezTo>
                    <a:pt x="703847" y="236621"/>
                    <a:pt x="1091866" y="118310"/>
                    <a:pt x="1479885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C12E8B3D-D78E-5740-9105-9536D23D1B5B}"/>
                </a:ext>
              </a:extLst>
            </p:cNvPr>
            <p:cNvSpPr/>
            <p:nvPr/>
          </p:nvSpPr>
          <p:spPr>
            <a:xfrm>
              <a:off x="4162926" y="1732403"/>
              <a:ext cx="1564106" cy="180618"/>
            </a:xfrm>
            <a:custGeom>
              <a:avLst/>
              <a:gdLst>
                <a:gd name="connsiteX0" fmla="*/ 0 w 1564106"/>
                <a:gd name="connsiteY0" fmla="*/ 180618 h 180618"/>
                <a:gd name="connsiteX1" fmla="*/ 770021 w 1564106"/>
                <a:gd name="connsiteY1" fmla="*/ 144 h 180618"/>
                <a:gd name="connsiteX2" fmla="*/ 1564106 w 1564106"/>
                <a:gd name="connsiteY2" fmla="*/ 156555 h 18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4106" h="180618">
                  <a:moveTo>
                    <a:pt x="0" y="180618"/>
                  </a:moveTo>
                  <a:cubicBezTo>
                    <a:pt x="254668" y="92386"/>
                    <a:pt x="509337" y="4154"/>
                    <a:pt x="770021" y="144"/>
                  </a:cubicBezTo>
                  <a:cubicBezTo>
                    <a:pt x="1030705" y="-3866"/>
                    <a:pt x="1297405" y="76344"/>
                    <a:pt x="1564106" y="156555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40" name="Freeform 439">
              <a:extLst>
                <a:ext uri="{FF2B5EF4-FFF2-40B4-BE49-F238E27FC236}">
                  <a16:creationId xmlns:a16="http://schemas.microsoft.com/office/drawing/2014/main" id="{CAE33ACB-8BBB-C14E-A203-EC50364C38F1}"/>
                </a:ext>
              </a:extLst>
            </p:cNvPr>
            <p:cNvSpPr/>
            <p:nvPr/>
          </p:nvSpPr>
          <p:spPr>
            <a:xfrm rot="5400000">
              <a:off x="5602155" y="3025385"/>
              <a:ext cx="1564106" cy="180618"/>
            </a:xfrm>
            <a:custGeom>
              <a:avLst/>
              <a:gdLst>
                <a:gd name="connsiteX0" fmla="*/ 0 w 1564106"/>
                <a:gd name="connsiteY0" fmla="*/ 180618 h 180618"/>
                <a:gd name="connsiteX1" fmla="*/ 770021 w 1564106"/>
                <a:gd name="connsiteY1" fmla="*/ 144 h 180618"/>
                <a:gd name="connsiteX2" fmla="*/ 1564106 w 1564106"/>
                <a:gd name="connsiteY2" fmla="*/ 156555 h 18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4106" h="180618">
                  <a:moveTo>
                    <a:pt x="0" y="180618"/>
                  </a:moveTo>
                  <a:cubicBezTo>
                    <a:pt x="254668" y="92386"/>
                    <a:pt x="509337" y="4154"/>
                    <a:pt x="770021" y="144"/>
                  </a:cubicBezTo>
                  <a:cubicBezTo>
                    <a:pt x="1030705" y="-3866"/>
                    <a:pt x="1297405" y="76344"/>
                    <a:pt x="1564106" y="156555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41" name="Freeform 440">
              <a:extLst>
                <a:ext uri="{FF2B5EF4-FFF2-40B4-BE49-F238E27FC236}">
                  <a16:creationId xmlns:a16="http://schemas.microsoft.com/office/drawing/2014/main" id="{D762C74C-A7B1-1349-B273-8DB8A910110D}"/>
                </a:ext>
              </a:extLst>
            </p:cNvPr>
            <p:cNvSpPr/>
            <p:nvPr/>
          </p:nvSpPr>
          <p:spPr>
            <a:xfrm rot="19086814">
              <a:off x="3846491" y="4678559"/>
              <a:ext cx="1945672" cy="229073"/>
            </a:xfrm>
            <a:custGeom>
              <a:avLst/>
              <a:gdLst>
                <a:gd name="connsiteX0" fmla="*/ 0 w 1564106"/>
                <a:gd name="connsiteY0" fmla="*/ 180618 h 180618"/>
                <a:gd name="connsiteX1" fmla="*/ 770021 w 1564106"/>
                <a:gd name="connsiteY1" fmla="*/ 144 h 180618"/>
                <a:gd name="connsiteX2" fmla="*/ 1564106 w 1564106"/>
                <a:gd name="connsiteY2" fmla="*/ 156555 h 18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4106" h="180618">
                  <a:moveTo>
                    <a:pt x="0" y="180618"/>
                  </a:moveTo>
                  <a:cubicBezTo>
                    <a:pt x="254668" y="92386"/>
                    <a:pt x="509337" y="4154"/>
                    <a:pt x="770021" y="144"/>
                  </a:cubicBezTo>
                  <a:cubicBezTo>
                    <a:pt x="1030705" y="-3866"/>
                    <a:pt x="1297405" y="76344"/>
                    <a:pt x="1564106" y="156555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42" name="Freeform 441">
              <a:extLst>
                <a:ext uri="{FF2B5EF4-FFF2-40B4-BE49-F238E27FC236}">
                  <a16:creationId xmlns:a16="http://schemas.microsoft.com/office/drawing/2014/main" id="{ADCBD7C4-39CC-0740-9AA4-A4EB7C7C5FB1}"/>
                </a:ext>
              </a:extLst>
            </p:cNvPr>
            <p:cNvSpPr/>
            <p:nvPr/>
          </p:nvSpPr>
          <p:spPr>
            <a:xfrm rot="13516748">
              <a:off x="1679845" y="5097303"/>
              <a:ext cx="2094049" cy="328364"/>
            </a:xfrm>
            <a:custGeom>
              <a:avLst/>
              <a:gdLst>
                <a:gd name="connsiteX0" fmla="*/ 0 w 1564106"/>
                <a:gd name="connsiteY0" fmla="*/ 180618 h 180618"/>
                <a:gd name="connsiteX1" fmla="*/ 770021 w 1564106"/>
                <a:gd name="connsiteY1" fmla="*/ 144 h 180618"/>
                <a:gd name="connsiteX2" fmla="*/ 1564106 w 1564106"/>
                <a:gd name="connsiteY2" fmla="*/ 156555 h 18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4106" h="180618">
                  <a:moveTo>
                    <a:pt x="0" y="180618"/>
                  </a:moveTo>
                  <a:cubicBezTo>
                    <a:pt x="254668" y="92386"/>
                    <a:pt x="509337" y="4154"/>
                    <a:pt x="770021" y="144"/>
                  </a:cubicBezTo>
                  <a:cubicBezTo>
                    <a:pt x="1030705" y="-3866"/>
                    <a:pt x="1297405" y="76344"/>
                    <a:pt x="1564106" y="156555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49" name="Freeform 448">
              <a:extLst>
                <a:ext uri="{FF2B5EF4-FFF2-40B4-BE49-F238E27FC236}">
                  <a16:creationId xmlns:a16="http://schemas.microsoft.com/office/drawing/2014/main" id="{416C5FCE-017D-6F47-A231-61FA62D23319}"/>
                </a:ext>
              </a:extLst>
            </p:cNvPr>
            <p:cNvSpPr/>
            <p:nvPr/>
          </p:nvSpPr>
          <p:spPr>
            <a:xfrm rot="16200000">
              <a:off x="3215436" y="3042785"/>
              <a:ext cx="1150717" cy="148668"/>
            </a:xfrm>
            <a:custGeom>
              <a:avLst/>
              <a:gdLst>
                <a:gd name="connsiteX0" fmla="*/ 0 w 1564106"/>
                <a:gd name="connsiteY0" fmla="*/ 180618 h 180618"/>
                <a:gd name="connsiteX1" fmla="*/ 770021 w 1564106"/>
                <a:gd name="connsiteY1" fmla="*/ 144 h 180618"/>
                <a:gd name="connsiteX2" fmla="*/ 1564106 w 1564106"/>
                <a:gd name="connsiteY2" fmla="*/ 156555 h 18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4106" h="180618">
                  <a:moveTo>
                    <a:pt x="0" y="180618"/>
                  </a:moveTo>
                  <a:cubicBezTo>
                    <a:pt x="254668" y="92386"/>
                    <a:pt x="509337" y="4154"/>
                    <a:pt x="770021" y="144"/>
                  </a:cubicBezTo>
                  <a:cubicBezTo>
                    <a:pt x="1030705" y="-3866"/>
                    <a:pt x="1297405" y="76344"/>
                    <a:pt x="1564106" y="156555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50" name="Freeform 449">
              <a:extLst>
                <a:ext uri="{FF2B5EF4-FFF2-40B4-BE49-F238E27FC236}">
                  <a16:creationId xmlns:a16="http://schemas.microsoft.com/office/drawing/2014/main" id="{1BBF3A2A-E0FB-6D41-A73F-36A45305CECD}"/>
                </a:ext>
              </a:extLst>
            </p:cNvPr>
            <p:cNvSpPr/>
            <p:nvPr/>
          </p:nvSpPr>
          <p:spPr>
            <a:xfrm>
              <a:off x="4261729" y="3805698"/>
              <a:ext cx="1366496" cy="174313"/>
            </a:xfrm>
            <a:custGeom>
              <a:avLst/>
              <a:gdLst>
                <a:gd name="connsiteX0" fmla="*/ 0 w 1564106"/>
                <a:gd name="connsiteY0" fmla="*/ 180618 h 180618"/>
                <a:gd name="connsiteX1" fmla="*/ 770021 w 1564106"/>
                <a:gd name="connsiteY1" fmla="*/ 144 h 180618"/>
                <a:gd name="connsiteX2" fmla="*/ 1564106 w 1564106"/>
                <a:gd name="connsiteY2" fmla="*/ 156555 h 18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4106" h="180618">
                  <a:moveTo>
                    <a:pt x="0" y="180618"/>
                  </a:moveTo>
                  <a:cubicBezTo>
                    <a:pt x="254668" y="92386"/>
                    <a:pt x="509337" y="4154"/>
                    <a:pt x="770021" y="144"/>
                  </a:cubicBezTo>
                  <a:cubicBezTo>
                    <a:pt x="1030705" y="-3866"/>
                    <a:pt x="1297405" y="76344"/>
                    <a:pt x="1564106" y="156555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53" name="Freeform 452">
              <a:extLst>
                <a:ext uri="{FF2B5EF4-FFF2-40B4-BE49-F238E27FC236}">
                  <a16:creationId xmlns:a16="http://schemas.microsoft.com/office/drawing/2014/main" id="{C89D01D4-9CBC-2245-ADDC-EAE7BE641FBD}"/>
                </a:ext>
              </a:extLst>
            </p:cNvPr>
            <p:cNvSpPr/>
            <p:nvPr/>
          </p:nvSpPr>
          <p:spPr>
            <a:xfrm>
              <a:off x="2408276" y="3789887"/>
              <a:ext cx="1186197" cy="181581"/>
            </a:xfrm>
            <a:custGeom>
              <a:avLst/>
              <a:gdLst>
                <a:gd name="connsiteX0" fmla="*/ 0 w 1564106"/>
                <a:gd name="connsiteY0" fmla="*/ 180618 h 180618"/>
                <a:gd name="connsiteX1" fmla="*/ 770021 w 1564106"/>
                <a:gd name="connsiteY1" fmla="*/ 144 h 180618"/>
                <a:gd name="connsiteX2" fmla="*/ 1564106 w 1564106"/>
                <a:gd name="connsiteY2" fmla="*/ 156555 h 18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4106" h="180618">
                  <a:moveTo>
                    <a:pt x="0" y="180618"/>
                  </a:moveTo>
                  <a:cubicBezTo>
                    <a:pt x="254668" y="92386"/>
                    <a:pt x="509337" y="4154"/>
                    <a:pt x="770021" y="144"/>
                  </a:cubicBezTo>
                  <a:cubicBezTo>
                    <a:pt x="1030705" y="-3866"/>
                    <a:pt x="1297405" y="76344"/>
                    <a:pt x="1564106" y="156555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54" name="Freeform 453">
              <a:extLst>
                <a:ext uri="{FF2B5EF4-FFF2-40B4-BE49-F238E27FC236}">
                  <a16:creationId xmlns:a16="http://schemas.microsoft.com/office/drawing/2014/main" id="{FEEA7932-BEF1-624E-BF92-8F6FAED7E888}"/>
                </a:ext>
              </a:extLst>
            </p:cNvPr>
            <p:cNvSpPr/>
            <p:nvPr/>
          </p:nvSpPr>
          <p:spPr>
            <a:xfrm rot="5619309">
              <a:off x="3546787" y="4821148"/>
              <a:ext cx="1186197" cy="181581"/>
            </a:xfrm>
            <a:custGeom>
              <a:avLst/>
              <a:gdLst>
                <a:gd name="connsiteX0" fmla="*/ 0 w 1564106"/>
                <a:gd name="connsiteY0" fmla="*/ 180618 h 180618"/>
                <a:gd name="connsiteX1" fmla="*/ 770021 w 1564106"/>
                <a:gd name="connsiteY1" fmla="*/ 144 h 180618"/>
                <a:gd name="connsiteX2" fmla="*/ 1564106 w 1564106"/>
                <a:gd name="connsiteY2" fmla="*/ 156555 h 18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4106" h="180618">
                  <a:moveTo>
                    <a:pt x="0" y="180618"/>
                  </a:moveTo>
                  <a:cubicBezTo>
                    <a:pt x="254668" y="92386"/>
                    <a:pt x="509337" y="4154"/>
                    <a:pt x="770021" y="144"/>
                  </a:cubicBezTo>
                  <a:cubicBezTo>
                    <a:pt x="1030705" y="-3866"/>
                    <a:pt x="1297405" y="76344"/>
                    <a:pt x="1564106" y="156555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55" name="Freeform 454">
              <a:extLst>
                <a:ext uri="{FF2B5EF4-FFF2-40B4-BE49-F238E27FC236}">
                  <a16:creationId xmlns:a16="http://schemas.microsoft.com/office/drawing/2014/main" id="{F1353F51-552D-B846-97CB-4133D5DE7348}"/>
                </a:ext>
              </a:extLst>
            </p:cNvPr>
            <p:cNvSpPr/>
            <p:nvPr/>
          </p:nvSpPr>
          <p:spPr>
            <a:xfrm rot="8403651">
              <a:off x="4060483" y="3097486"/>
              <a:ext cx="1975941" cy="311037"/>
            </a:xfrm>
            <a:custGeom>
              <a:avLst/>
              <a:gdLst>
                <a:gd name="connsiteX0" fmla="*/ 0 w 1564106"/>
                <a:gd name="connsiteY0" fmla="*/ 180618 h 180618"/>
                <a:gd name="connsiteX1" fmla="*/ 770021 w 1564106"/>
                <a:gd name="connsiteY1" fmla="*/ 144 h 180618"/>
                <a:gd name="connsiteX2" fmla="*/ 1564106 w 1564106"/>
                <a:gd name="connsiteY2" fmla="*/ 156555 h 18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4106" h="180618">
                  <a:moveTo>
                    <a:pt x="0" y="180618"/>
                  </a:moveTo>
                  <a:cubicBezTo>
                    <a:pt x="254668" y="92386"/>
                    <a:pt x="509337" y="4154"/>
                    <a:pt x="770021" y="144"/>
                  </a:cubicBezTo>
                  <a:cubicBezTo>
                    <a:pt x="1030705" y="-3866"/>
                    <a:pt x="1297405" y="76344"/>
                    <a:pt x="1564106" y="156555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531" name="Group 530">
            <a:extLst>
              <a:ext uri="{FF2B5EF4-FFF2-40B4-BE49-F238E27FC236}">
                <a16:creationId xmlns:a16="http://schemas.microsoft.com/office/drawing/2014/main" id="{DAD57FFE-53AA-3C40-9960-5ABBD4DD6DF1}"/>
              </a:ext>
            </a:extLst>
          </p:cNvPr>
          <p:cNvGrpSpPr/>
          <p:nvPr/>
        </p:nvGrpSpPr>
        <p:grpSpPr>
          <a:xfrm>
            <a:off x="1633768" y="1718561"/>
            <a:ext cx="2971457" cy="2608593"/>
            <a:chOff x="2178357" y="2291415"/>
            <a:chExt cx="3961943" cy="3478124"/>
          </a:xfrm>
        </p:grpSpPr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AA12DFE4-AF64-8B41-8FC0-4B28789D3960}"/>
                </a:ext>
              </a:extLst>
            </p:cNvPr>
            <p:cNvSpPr/>
            <p:nvPr/>
          </p:nvSpPr>
          <p:spPr>
            <a:xfrm>
              <a:off x="2394284" y="3573379"/>
              <a:ext cx="288758" cy="288758"/>
            </a:xfrm>
            <a:custGeom>
              <a:avLst/>
              <a:gdLst>
                <a:gd name="connsiteX0" fmla="*/ 0 w 288758"/>
                <a:gd name="connsiteY0" fmla="*/ 288758 h 288758"/>
                <a:gd name="connsiteX1" fmla="*/ 204537 w 288758"/>
                <a:gd name="connsiteY1" fmla="*/ 168442 h 288758"/>
                <a:gd name="connsiteX2" fmla="*/ 288758 w 288758"/>
                <a:gd name="connsiteY2" fmla="*/ 0 h 2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758" h="288758">
                  <a:moveTo>
                    <a:pt x="0" y="288758"/>
                  </a:moveTo>
                  <a:cubicBezTo>
                    <a:pt x="78205" y="252663"/>
                    <a:pt x="156411" y="216568"/>
                    <a:pt x="204537" y="168442"/>
                  </a:cubicBezTo>
                  <a:cubicBezTo>
                    <a:pt x="252663" y="120316"/>
                    <a:pt x="270710" y="60158"/>
                    <a:pt x="288758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9A7920BF-AF9F-E847-B40A-97D979BA75DA}"/>
                </a:ext>
              </a:extLst>
            </p:cNvPr>
            <p:cNvSpPr/>
            <p:nvPr/>
          </p:nvSpPr>
          <p:spPr>
            <a:xfrm>
              <a:off x="2995861" y="3007895"/>
              <a:ext cx="241507" cy="252663"/>
            </a:xfrm>
            <a:custGeom>
              <a:avLst/>
              <a:gdLst>
                <a:gd name="connsiteX0" fmla="*/ 0 w 241507"/>
                <a:gd name="connsiteY0" fmla="*/ 252663 h 252663"/>
                <a:gd name="connsiteX1" fmla="*/ 204537 w 241507"/>
                <a:gd name="connsiteY1" fmla="*/ 144379 h 252663"/>
                <a:gd name="connsiteX2" fmla="*/ 240632 w 241507"/>
                <a:gd name="connsiteY2" fmla="*/ 0 h 25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507" h="252663">
                  <a:moveTo>
                    <a:pt x="0" y="252663"/>
                  </a:moveTo>
                  <a:cubicBezTo>
                    <a:pt x="82216" y="219576"/>
                    <a:pt x="164432" y="186489"/>
                    <a:pt x="204537" y="144379"/>
                  </a:cubicBezTo>
                  <a:cubicBezTo>
                    <a:pt x="244642" y="102269"/>
                    <a:pt x="242637" y="51134"/>
                    <a:pt x="240632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37" name="Freeform 436">
              <a:extLst>
                <a:ext uri="{FF2B5EF4-FFF2-40B4-BE49-F238E27FC236}">
                  <a16:creationId xmlns:a16="http://schemas.microsoft.com/office/drawing/2014/main" id="{5DFDEFFF-8B19-264E-B825-15298286FB05}"/>
                </a:ext>
              </a:extLst>
            </p:cNvPr>
            <p:cNvSpPr/>
            <p:nvPr/>
          </p:nvSpPr>
          <p:spPr>
            <a:xfrm rot="2767106">
              <a:off x="4297950" y="2280380"/>
              <a:ext cx="165769" cy="187840"/>
            </a:xfrm>
            <a:custGeom>
              <a:avLst/>
              <a:gdLst>
                <a:gd name="connsiteX0" fmla="*/ 0 w 241507"/>
                <a:gd name="connsiteY0" fmla="*/ 252663 h 252663"/>
                <a:gd name="connsiteX1" fmla="*/ 204537 w 241507"/>
                <a:gd name="connsiteY1" fmla="*/ 144379 h 252663"/>
                <a:gd name="connsiteX2" fmla="*/ 240632 w 241507"/>
                <a:gd name="connsiteY2" fmla="*/ 0 h 25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507" h="252663">
                  <a:moveTo>
                    <a:pt x="0" y="252663"/>
                  </a:moveTo>
                  <a:cubicBezTo>
                    <a:pt x="82216" y="219576"/>
                    <a:pt x="164432" y="186489"/>
                    <a:pt x="204537" y="144379"/>
                  </a:cubicBezTo>
                  <a:cubicBezTo>
                    <a:pt x="244642" y="102269"/>
                    <a:pt x="242637" y="51134"/>
                    <a:pt x="240632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38" name="Freeform 437">
              <a:extLst>
                <a:ext uri="{FF2B5EF4-FFF2-40B4-BE49-F238E27FC236}">
                  <a16:creationId xmlns:a16="http://schemas.microsoft.com/office/drawing/2014/main" id="{E8DD3733-7F4C-6B42-8554-DF88F0C41A4D}"/>
                </a:ext>
              </a:extLst>
            </p:cNvPr>
            <p:cNvSpPr/>
            <p:nvPr/>
          </p:nvSpPr>
          <p:spPr>
            <a:xfrm rot="2767106">
              <a:off x="5424920" y="2312463"/>
              <a:ext cx="165769" cy="187840"/>
            </a:xfrm>
            <a:custGeom>
              <a:avLst/>
              <a:gdLst>
                <a:gd name="connsiteX0" fmla="*/ 0 w 241507"/>
                <a:gd name="connsiteY0" fmla="*/ 252663 h 252663"/>
                <a:gd name="connsiteX1" fmla="*/ 204537 w 241507"/>
                <a:gd name="connsiteY1" fmla="*/ 144379 h 252663"/>
                <a:gd name="connsiteX2" fmla="*/ 240632 w 241507"/>
                <a:gd name="connsiteY2" fmla="*/ 0 h 25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507" h="252663">
                  <a:moveTo>
                    <a:pt x="0" y="252663"/>
                  </a:moveTo>
                  <a:cubicBezTo>
                    <a:pt x="82216" y="219576"/>
                    <a:pt x="164432" y="186489"/>
                    <a:pt x="204537" y="144379"/>
                  </a:cubicBezTo>
                  <a:cubicBezTo>
                    <a:pt x="244642" y="102269"/>
                    <a:pt x="242637" y="51134"/>
                    <a:pt x="240632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39" name="Freeform 438">
              <a:extLst>
                <a:ext uri="{FF2B5EF4-FFF2-40B4-BE49-F238E27FC236}">
                  <a16:creationId xmlns:a16="http://schemas.microsoft.com/office/drawing/2014/main" id="{17159802-1A6C-E44B-9F01-3FEFD5CDC524}"/>
                </a:ext>
              </a:extLst>
            </p:cNvPr>
            <p:cNvSpPr/>
            <p:nvPr/>
          </p:nvSpPr>
          <p:spPr>
            <a:xfrm rot="2767106">
              <a:off x="4879483" y="2320480"/>
              <a:ext cx="165769" cy="187840"/>
            </a:xfrm>
            <a:custGeom>
              <a:avLst/>
              <a:gdLst>
                <a:gd name="connsiteX0" fmla="*/ 0 w 241507"/>
                <a:gd name="connsiteY0" fmla="*/ 252663 h 252663"/>
                <a:gd name="connsiteX1" fmla="*/ 204537 w 241507"/>
                <a:gd name="connsiteY1" fmla="*/ 144379 h 252663"/>
                <a:gd name="connsiteX2" fmla="*/ 240632 w 241507"/>
                <a:gd name="connsiteY2" fmla="*/ 0 h 25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507" h="252663">
                  <a:moveTo>
                    <a:pt x="0" y="252663"/>
                  </a:moveTo>
                  <a:cubicBezTo>
                    <a:pt x="82216" y="219576"/>
                    <a:pt x="164432" y="186489"/>
                    <a:pt x="204537" y="144379"/>
                  </a:cubicBezTo>
                  <a:cubicBezTo>
                    <a:pt x="244642" y="102269"/>
                    <a:pt x="242637" y="51134"/>
                    <a:pt x="240632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43" name="Freeform 442">
              <a:extLst>
                <a:ext uri="{FF2B5EF4-FFF2-40B4-BE49-F238E27FC236}">
                  <a16:creationId xmlns:a16="http://schemas.microsoft.com/office/drawing/2014/main" id="{7755C31D-5FD4-F34D-B2EF-E46374CD0CD3}"/>
                </a:ext>
              </a:extLst>
            </p:cNvPr>
            <p:cNvSpPr/>
            <p:nvPr/>
          </p:nvSpPr>
          <p:spPr>
            <a:xfrm rot="5045227">
              <a:off x="2476535" y="4709291"/>
              <a:ext cx="288758" cy="288758"/>
            </a:xfrm>
            <a:custGeom>
              <a:avLst/>
              <a:gdLst>
                <a:gd name="connsiteX0" fmla="*/ 0 w 288758"/>
                <a:gd name="connsiteY0" fmla="*/ 288758 h 288758"/>
                <a:gd name="connsiteX1" fmla="*/ 204537 w 288758"/>
                <a:gd name="connsiteY1" fmla="*/ 168442 h 288758"/>
                <a:gd name="connsiteX2" fmla="*/ 288758 w 288758"/>
                <a:gd name="connsiteY2" fmla="*/ 0 h 2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758" h="288758">
                  <a:moveTo>
                    <a:pt x="0" y="288758"/>
                  </a:moveTo>
                  <a:cubicBezTo>
                    <a:pt x="78205" y="252663"/>
                    <a:pt x="156411" y="216568"/>
                    <a:pt x="204537" y="168442"/>
                  </a:cubicBezTo>
                  <a:cubicBezTo>
                    <a:pt x="252663" y="120316"/>
                    <a:pt x="270710" y="60158"/>
                    <a:pt x="288758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44" name="Freeform 443">
              <a:extLst>
                <a:ext uri="{FF2B5EF4-FFF2-40B4-BE49-F238E27FC236}">
                  <a16:creationId xmlns:a16="http://schemas.microsoft.com/office/drawing/2014/main" id="{CC4D5AD4-5A47-DB4E-804A-8E993ADF8493}"/>
                </a:ext>
              </a:extLst>
            </p:cNvPr>
            <p:cNvSpPr/>
            <p:nvPr/>
          </p:nvSpPr>
          <p:spPr>
            <a:xfrm rot="5045227">
              <a:off x="2861020" y="5062155"/>
              <a:ext cx="288758" cy="288758"/>
            </a:xfrm>
            <a:custGeom>
              <a:avLst/>
              <a:gdLst>
                <a:gd name="connsiteX0" fmla="*/ 0 w 288758"/>
                <a:gd name="connsiteY0" fmla="*/ 288758 h 288758"/>
                <a:gd name="connsiteX1" fmla="*/ 204537 w 288758"/>
                <a:gd name="connsiteY1" fmla="*/ 168442 h 288758"/>
                <a:gd name="connsiteX2" fmla="*/ 288758 w 288758"/>
                <a:gd name="connsiteY2" fmla="*/ 0 h 2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758" h="288758">
                  <a:moveTo>
                    <a:pt x="0" y="288758"/>
                  </a:moveTo>
                  <a:cubicBezTo>
                    <a:pt x="78205" y="252663"/>
                    <a:pt x="156411" y="216568"/>
                    <a:pt x="204537" y="168442"/>
                  </a:cubicBezTo>
                  <a:cubicBezTo>
                    <a:pt x="252663" y="120316"/>
                    <a:pt x="270710" y="60158"/>
                    <a:pt x="288758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45" name="Freeform 444">
              <a:extLst>
                <a:ext uri="{FF2B5EF4-FFF2-40B4-BE49-F238E27FC236}">
                  <a16:creationId xmlns:a16="http://schemas.microsoft.com/office/drawing/2014/main" id="{FEE54423-AEAF-0A41-AFC1-AA90D3E61E25}"/>
                </a:ext>
              </a:extLst>
            </p:cNvPr>
            <p:cNvSpPr/>
            <p:nvPr/>
          </p:nvSpPr>
          <p:spPr>
            <a:xfrm rot="5045227">
              <a:off x="3348970" y="5480781"/>
              <a:ext cx="288758" cy="288758"/>
            </a:xfrm>
            <a:custGeom>
              <a:avLst/>
              <a:gdLst>
                <a:gd name="connsiteX0" fmla="*/ 0 w 288758"/>
                <a:gd name="connsiteY0" fmla="*/ 288758 h 288758"/>
                <a:gd name="connsiteX1" fmla="*/ 204537 w 288758"/>
                <a:gd name="connsiteY1" fmla="*/ 168442 h 288758"/>
                <a:gd name="connsiteX2" fmla="*/ 288758 w 288758"/>
                <a:gd name="connsiteY2" fmla="*/ 0 h 2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758" h="288758">
                  <a:moveTo>
                    <a:pt x="0" y="288758"/>
                  </a:moveTo>
                  <a:cubicBezTo>
                    <a:pt x="78205" y="252663"/>
                    <a:pt x="156411" y="216568"/>
                    <a:pt x="204537" y="168442"/>
                  </a:cubicBezTo>
                  <a:cubicBezTo>
                    <a:pt x="252663" y="120316"/>
                    <a:pt x="270710" y="60158"/>
                    <a:pt x="288758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46" name="Freeform 445">
              <a:extLst>
                <a:ext uri="{FF2B5EF4-FFF2-40B4-BE49-F238E27FC236}">
                  <a16:creationId xmlns:a16="http://schemas.microsoft.com/office/drawing/2014/main" id="{4C636B10-AC87-6D44-AC7D-A1B4FF88B10A}"/>
                </a:ext>
              </a:extLst>
            </p:cNvPr>
            <p:cNvSpPr/>
            <p:nvPr/>
          </p:nvSpPr>
          <p:spPr>
            <a:xfrm rot="7860641">
              <a:off x="3707777" y="5265007"/>
              <a:ext cx="247192" cy="238949"/>
            </a:xfrm>
            <a:custGeom>
              <a:avLst/>
              <a:gdLst>
                <a:gd name="connsiteX0" fmla="*/ 0 w 288758"/>
                <a:gd name="connsiteY0" fmla="*/ 288758 h 288758"/>
                <a:gd name="connsiteX1" fmla="*/ 204537 w 288758"/>
                <a:gd name="connsiteY1" fmla="*/ 168442 h 288758"/>
                <a:gd name="connsiteX2" fmla="*/ 288758 w 288758"/>
                <a:gd name="connsiteY2" fmla="*/ 0 h 2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758" h="288758">
                  <a:moveTo>
                    <a:pt x="0" y="288758"/>
                  </a:moveTo>
                  <a:cubicBezTo>
                    <a:pt x="78205" y="252663"/>
                    <a:pt x="156411" y="216568"/>
                    <a:pt x="204537" y="168442"/>
                  </a:cubicBezTo>
                  <a:cubicBezTo>
                    <a:pt x="252663" y="120316"/>
                    <a:pt x="270710" y="60158"/>
                    <a:pt x="288758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47" name="Freeform 446">
              <a:extLst>
                <a:ext uri="{FF2B5EF4-FFF2-40B4-BE49-F238E27FC236}">
                  <a16:creationId xmlns:a16="http://schemas.microsoft.com/office/drawing/2014/main" id="{0608D7FA-C5A0-5D4A-A129-2D29F4CC6141}"/>
                </a:ext>
              </a:extLst>
            </p:cNvPr>
            <p:cNvSpPr/>
            <p:nvPr/>
          </p:nvSpPr>
          <p:spPr>
            <a:xfrm rot="4985656">
              <a:off x="2189392" y="4309689"/>
              <a:ext cx="165769" cy="187840"/>
            </a:xfrm>
            <a:custGeom>
              <a:avLst/>
              <a:gdLst>
                <a:gd name="connsiteX0" fmla="*/ 0 w 241507"/>
                <a:gd name="connsiteY0" fmla="*/ 252663 h 252663"/>
                <a:gd name="connsiteX1" fmla="*/ 204537 w 241507"/>
                <a:gd name="connsiteY1" fmla="*/ 144379 h 252663"/>
                <a:gd name="connsiteX2" fmla="*/ 240632 w 241507"/>
                <a:gd name="connsiteY2" fmla="*/ 0 h 25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507" h="252663">
                  <a:moveTo>
                    <a:pt x="0" y="252663"/>
                  </a:moveTo>
                  <a:cubicBezTo>
                    <a:pt x="82216" y="219576"/>
                    <a:pt x="164432" y="186489"/>
                    <a:pt x="204537" y="144379"/>
                  </a:cubicBezTo>
                  <a:cubicBezTo>
                    <a:pt x="244642" y="102269"/>
                    <a:pt x="242637" y="51134"/>
                    <a:pt x="240632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6FF64BF8-5DE5-FE46-89C0-34B17C5D228E}"/>
                </a:ext>
              </a:extLst>
            </p:cNvPr>
            <p:cNvSpPr/>
            <p:nvPr/>
          </p:nvSpPr>
          <p:spPr>
            <a:xfrm rot="7860641">
              <a:off x="3629313" y="4415596"/>
              <a:ext cx="358428" cy="353094"/>
            </a:xfrm>
            <a:custGeom>
              <a:avLst/>
              <a:gdLst>
                <a:gd name="connsiteX0" fmla="*/ 0 w 288758"/>
                <a:gd name="connsiteY0" fmla="*/ 288758 h 288758"/>
                <a:gd name="connsiteX1" fmla="*/ 204537 w 288758"/>
                <a:gd name="connsiteY1" fmla="*/ 168442 h 288758"/>
                <a:gd name="connsiteX2" fmla="*/ 288758 w 288758"/>
                <a:gd name="connsiteY2" fmla="*/ 0 h 2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758" h="288758">
                  <a:moveTo>
                    <a:pt x="0" y="288758"/>
                  </a:moveTo>
                  <a:cubicBezTo>
                    <a:pt x="78205" y="252663"/>
                    <a:pt x="156411" y="216568"/>
                    <a:pt x="204537" y="168442"/>
                  </a:cubicBezTo>
                  <a:cubicBezTo>
                    <a:pt x="252663" y="120316"/>
                    <a:pt x="270710" y="60158"/>
                    <a:pt x="288758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56" name="Freeform 455">
              <a:extLst>
                <a:ext uri="{FF2B5EF4-FFF2-40B4-BE49-F238E27FC236}">
                  <a16:creationId xmlns:a16="http://schemas.microsoft.com/office/drawing/2014/main" id="{D794A883-9094-4449-B739-E978458CD15A}"/>
                </a:ext>
              </a:extLst>
            </p:cNvPr>
            <p:cNvSpPr/>
            <p:nvPr/>
          </p:nvSpPr>
          <p:spPr>
            <a:xfrm rot="18775752">
              <a:off x="5848648" y="2604236"/>
              <a:ext cx="265241" cy="303134"/>
            </a:xfrm>
            <a:custGeom>
              <a:avLst/>
              <a:gdLst>
                <a:gd name="connsiteX0" fmla="*/ 0 w 288758"/>
                <a:gd name="connsiteY0" fmla="*/ 288758 h 288758"/>
                <a:gd name="connsiteX1" fmla="*/ 204537 w 288758"/>
                <a:gd name="connsiteY1" fmla="*/ 168442 h 288758"/>
                <a:gd name="connsiteX2" fmla="*/ 288758 w 288758"/>
                <a:gd name="connsiteY2" fmla="*/ 0 h 2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758" h="288758">
                  <a:moveTo>
                    <a:pt x="0" y="288758"/>
                  </a:moveTo>
                  <a:cubicBezTo>
                    <a:pt x="78205" y="252663"/>
                    <a:pt x="156411" y="216568"/>
                    <a:pt x="204537" y="168442"/>
                  </a:cubicBezTo>
                  <a:cubicBezTo>
                    <a:pt x="252663" y="120316"/>
                    <a:pt x="270710" y="60158"/>
                    <a:pt x="288758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57" name="Freeform 456">
              <a:extLst>
                <a:ext uri="{FF2B5EF4-FFF2-40B4-BE49-F238E27FC236}">
                  <a16:creationId xmlns:a16="http://schemas.microsoft.com/office/drawing/2014/main" id="{B805285D-EF6C-0F49-BDB8-98E43A103E19}"/>
                </a:ext>
              </a:extLst>
            </p:cNvPr>
            <p:cNvSpPr/>
            <p:nvPr/>
          </p:nvSpPr>
          <p:spPr>
            <a:xfrm rot="18775752">
              <a:off x="5837607" y="3403019"/>
              <a:ext cx="311401" cy="293985"/>
            </a:xfrm>
            <a:custGeom>
              <a:avLst/>
              <a:gdLst>
                <a:gd name="connsiteX0" fmla="*/ 0 w 288758"/>
                <a:gd name="connsiteY0" fmla="*/ 288758 h 288758"/>
                <a:gd name="connsiteX1" fmla="*/ 204537 w 288758"/>
                <a:gd name="connsiteY1" fmla="*/ 168442 h 288758"/>
                <a:gd name="connsiteX2" fmla="*/ 288758 w 288758"/>
                <a:gd name="connsiteY2" fmla="*/ 0 h 2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758" h="288758">
                  <a:moveTo>
                    <a:pt x="0" y="288758"/>
                  </a:moveTo>
                  <a:cubicBezTo>
                    <a:pt x="78205" y="252663"/>
                    <a:pt x="156411" y="216568"/>
                    <a:pt x="204537" y="168442"/>
                  </a:cubicBezTo>
                  <a:cubicBezTo>
                    <a:pt x="252663" y="120316"/>
                    <a:pt x="270710" y="60158"/>
                    <a:pt x="288758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59" name="Freeform 458">
              <a:extLst>
                <a:ext uri="{FF2B5EF4-FFF2-40B4-BE49-F238E27FC236}">
                  <a16:creationId xmlns:a16="http://schemas.microsoft.com/office/drawing/2014/main" id="{560C643A-1F5A-B440-85C6-69E397A4352B}"/>
                </a:ext>
              </a:extLst>
            </p:cNvPr>
            <p:cNvSpPr/>
            <p:nvPr/>
          </p:nvSpPr>
          <p:spPr>
            <a:xfrm rot="11240463">
              <a:off x="4186815" y="3237399"/>
              <a:ext cx="492513" cy="604984"/>
            </a:xfrm>
            <a:custGeom>
              <a:avLst/>
              <a:gdLst>
                <a:gd name="connsiteX0" fmla="*/ 0 w 288758"/>
                <a:gd name="connsiteY0" fmla="*/ 288758 h 288758"/>
                <a:gd name="connsiteX1" fmla="*/ 204537 w 288758"/>
                <a:gd name="connsiteY1" fmla="*/ 168442 h 288758"/>
                <a:gd name="connsiteX2" fmla="*/ 288758 w 288758"/>
                <a:gd name="connsiteY2" fmla="*/ 0 h 2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758" h="288758">
                  <a:moveTo>
                    <a:pt x="0" y="288758"/>
                  </a:moveTo>
                  <a:cubicBezTo>
                    <a:pt x="78205" y="252663"/>
                    <a:pt x="156411" y="216568"/>
                    <a:pt x="204537" y="168442"/>
                  </a:cubicBezTo>
                  <a:cubicBezTo>
                    <a:pt x="252663" y="120316"/>
                    <a:pt x="270710" y="60158"/>
                    <a:pt x="288758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60" name="Freeform 459">
              <a:extLst>
                <a:ext uri="{FF2B5EF4-FFF2-40B4-BE49-F238E27FC236}">
                  <a16:creationId xmlns:a16="http://schemas.microsoft.com/office/drawing/2014/main" id="{20776284-62C5-704F-93A3-66CEF33613B1}"/>
                </a:ext>
              </a:extLst>
            </p:cNvPr>
            <p:cNvSpPr/>
            <p:nvPr/>
          </p:nvSpPr>
          <p:spPr>
            <a:xfrm rot="11356280">
              <a:off x="5126796" y="2461997"/>
              <a:ext cx="441956" cy="514273"/>
            </a:xfrm>
            <a:custGeom>
              <a:avLst/>
              <a:gdLst>
                <a:gd name="connsiteX0" fmla="*/ 0 w 288758"/>
                <a:gd name="connsiteY0" fmla="*/ 288758 h 288758"/>
                <a:gd name="connsiteX1" fmla="*/ 204537 w 288758"/>
                <a:gd name="connsiteY1" fmla="*/ 168442 h 288758"/>
                <a:gd name="connsiteX2" fmla="*/ 288758 w 288758"/>
                <a:gd name="connsiteY2" fmla="*/ 0 h 2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758" h="288758">
                  <a:moveTo>
                    <a:pt x="0" y="288758"/>
                  </a:moveTo>
                  <a:cubicBezTo>
                    <a:pt x="78205" y="252663"/>
                    <a:pt x="156411" y="216568"/>
                    <a:pt x="204537" y="168442"/>
                  </a:cubicBezTo>
                  <a:cubicBezTo>
                    <a:pt x="252663" y="120316"/>
                    <a:pt x="270710" y="60158"/>
                    <a:pt x="288758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61" name="Freeform 460">
              <a:extLst>
                <a:ext uri="{FF2B5EF4-FFF2-40B4-BE49-F238E27FC236}">
                  <a16:creationId xmlns:a16="http://schemas.microsoft.com/office/drawing/2014/main" id="{39E84199-B700-5749-BB97-FFEB42FF7109}"/>
                </a:ext>
              </a:extLst>
            </p:cNvPr>
            <p:cNvSpPr/>
            <p:nvPr/>
          </p:nvSpPr>
          <p:spPr>
            <a:xfrm>
              <a:off x="3533343" y="2476643"/>
              <a:ext cx="196689" cy="213738"/>
            </a:xfrm>
            <a:custGeom>
              <a:avLst/>
              <a:gdLst>
                <a:gd name="connsiteX0" fmla="*/ 0 w 241507"/>
                <a:gd name="connsiteY0" fmla="*/ 252663 h 252663"/>
                <a:gd name="connsiteX1" fmla="*/ 204537 w 241507"/>
                <a:gd name="connsiteY1" fmla="*/ 144379 h 252663"/>
                <a:gd name="connsiteX2" fmla="*/ 240632 w 241507"/>
                <a:gd name="connsiteY2" fmla="*/ 0 h 25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507" h="252663">
                  <a:moveTo>
                    <a:pt x="0" y="252663"/>
                  </a:moveTo>
                  <a:cubicBezTo>
                    <a:pt x="82216" y="219576"/>
                    <a:pt x="164432" y="186489"/>
                    <a:pt x="204537" y="144379"/>
                  </a:cubicBezTo>
                  <a:cubicBezTo>
                    <a:pt x="244642" y="102269"/>
                    <a:pt x="242637" y="51134"/>
                    <a:pt x="240632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</p:grp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714CC25A-412B-714B-9285-91EF7C20892E}"/>
              </a:ext>
            </a:extLst>
          </p:cNvPr>
          <p:cNvCxnSpPr>
            <a:cxnSpLocks/>
          </p:cNvCxnSpPr>
          <p:nvPr/>
        </p:nvCxnSpPr>
        <p:spPr>
          <a:xfrm>
            <a:off x="243803" y="4483573"/>
            <a:ext cx="324000" cy="0"/>
          </a:xfrm>
          <a:prstGeom prst="line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A6E32C4A-066A-404B-95EB-E0431A81BC16}"/>
              </a:ext>
            </a:extLst>
          </p:cNvPr>
          <p:cNvCxnSpPr>
            <a:cxnSpLocks/>
          </p:cNvCxnSpPr>
          <p:nvPr/>
        </p:nvCxnSpPr>
        <p:spPr>
          <a:xfrm>
            <a:off x="247219" y="4826996"/>
            <a:ext cx="324000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6" name="TextBox 465">
            <a:extLst>
              <a:ext uri="{FF2B5EF4-FFF2-40B4-BE49-F238E27FC236}">
                <a16:creationId xmlns:a16="http://schemas.microsoft.com/office/drawing/2014/main" id="{C74B592C-E767-F548-876A-418CC9801D35}"/>
              </a:ext>
            </a:extLst>
          </p:cNvPr>
          <p:cNvSpPr txBox="1"/>
          <p:nvPr/>
        </p:nvSpPr>
        <p:spPr>
          <a:xfrm>
            <a:off x="766125" y="4553202"/>
            <a:ext cx="6719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050" dirty="0">
                <a:solidFill>
                  <a:prstClr val="black"/>
                </a:solidFill>
              </a:rPr>
              <a:t>100G </a:t>
            </a:r>
          </a:p>
          <a:p>
            <a:pPr algn="ctr"/>
            <a:r>
              <a:rPr lang="nl-NL" sz="1050" dirty="0">
                <a:solidFill>
                  <a:prstClr val="black"/>
                </a:solidFill>
              </a:rPr>
              <a:t>Express</a:t>
            </a: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E55AEBDD-B540-A84C-AD67-737FED376444}"/>
              </a:ext>
            </a:extLst>
          </p:cNvPr>
          <p:cNvSpPr txBox="1"/>
          <p:nvPr/>
        </p:nvSpPr>
        <p:spPr>
          <a:xfrm>
            <a:off x="605200" y="4172059"/>
            <a:ext cx="10647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050" dirty="0">
                <a:solidFill>
                  <a:prstClr val="black"/>
                </a:solidFill>
              </a:rPr>
              <a:t>100G </a:t>
            </a:r>
          </a:p>
          <a:p>
            <a:pPr algn="ctr"/>
            <a:r>
              <a:rPr lang="nl-NL" sz="1050" dirty="0">
                <a:solidFill>
                  <a:prstClr val="black"/>
                </a:solidFill>
              </a:rPr>
              <a:t>Daisy </a:t>
            </a:r>
            <a:r>
              <a:rPr lang="nl-NL" sz="1050" dirty="0" err="1">
                <a:solidFill>
                  <a:prstClr val="black"/>
                </a:solidFill>
              </a:rPr>
              <a:t>Chained</a:t>
            </a:r>
            <a:endParaRPr lang="nl-NL" sz="1050" dirty="0">
              <a:solidFill>
                <a:prstClr val="black"/>
              </a:solidFill>
            </a:endParaRPr>
          </a:p>
        </p:txBody>
      </p:sp>
      <p:cxnSp>
        <p:nvCxnSpPr>
          <p:cNvPr id="471" name="Straight Arrow Connector 470">
            <a:extLst>
              <a:ext uri="{FF2B5EF4-FFF2-40B4-BE49-F238E27FC236}">
                <a16:creationId xmlns:a16="http://schemas.microsoft.com/office/drawing/2014/main" id="{2C8A6E03-C733-6847-8722-AE1E101BAC4D}"/>
              </a:ext>
            </a:extLst>
          </p:cNvPr>
          <p:cNvCxnSpPr/>
          <p:nvPr/>
        </p:nvCxnSpPr>
        <p:spPr>
          <a:xfrm>
            <a:off x="244312" y="4100006"/>
            <a:ext cx="324000" cy="0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" name="TextBox 471">
            <a:extLst>
              <a:ext uri="{FF2B5EF4-FFF2-40B4-BE49-F238E27FC236}">
                <a16:creationId xmlns:a16="http://schemas.microsoft.com/office/drawing/2014/main" id="{03D4C82E-E3C9-8D4D-83F4-B5C49D8197D1}"/>
              </a:ext>
            </a:extLst>
          </p:cNvPr>
          <p:cNvSpPr txBox="1"/>
          <p:nvPr/>
        </p:nvSpPr>
        <p:spPr>
          <a:xfrm>
            <a:off x="622023" y="3977671"/>
            <a:ext cx="9108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050" dirty="0">
                <a:solidFill>
                  <a:prstClr val="black"/>
                </a:solidFill>
              </a:rPr>
              <a:t>10G Access</a:t>
            </a:r>
          </a:p>
        </p:txBody>
      </p: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49628894-FCD7-264F-BAD1-656A11AE1859}"/>
              </a:ext>
            </a:extLst>
          </p:cNvPr>
          <p:cNvGrpSpPr/>
          <p:nvPr/>
        </p:nvGrpSpPr>
        <p:grpSpPr>
          <a:xfrm>
            <a:off x="2600317" y="1822784"/>
            <a:ext cx="2019788" cy="3167885"/>
            <a:chOff x="3467088" y="2430379"/>
            <a:chExt cx="2693051" cy="4223846"/>
          </a:xfrm>
        </p:grpSpPr>
        <p:sp>
          <p:nvSpPr>
            <p:cNvPr id="474" name="Freeform 473">
              <a:extLst>
                <a:ext uri="{FF2B5EF4-FFF2-40B4-BE49-F238E27FC236}">
                  <a16:creationId xmlns:a16="http://schemas.microsoft.com/office/drawing/2014/main" id="{B6D6A5AE-28B2-F047-8314-CC117312CD60}"/>
                </a:ext>
              </a:extLst>
            </p:cNvPr>
            <p:cNvSpPr/>
            <p:nvPr/>
          </p:nvSpPr>
          <p:spPr>
            <a:xfrm>
              <a:off x="5378116" y="4860758"/>
              <a:ext cx="37161" cy="180474"/>
            </a:xfrm>
            <a:custGeom>
              <a:avLst/>
              <a:gdLst>
                <a:gd name="connsiteX0" fmla="*/ 24063 w 37161"/>
                <a:gd name="connsiteY0" fmla="*/ 0 h 180474"/>
                <a:gd name="connsiteX1" fmla="*/ 36095 w 37161"/>
                <a:gd name="connsiteY1" fmla="*/ 84221 h 180474"/>
                <a:gd name="connsiteX2" fmla="*/ 0 w 37161"/>
                <a:gd name="connsiteY2" fmla="*/ 180474 h 18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61" h="180474">
                  <a:moveTo>
                    <a:pt x="24063" y="0"/>
                  </a:moveTo>
                  <a:cubicBezTo>
                    <a:pt x="32084" y="27071"/>
                    <a:pt x="40106" y="54142"/>
                    <a:pt x="36095" y="84221"/>
                  </a:cubicBezTo>
                  <a:cubicBezTo>
                    <a:pt x="32085" y="114300"/>
                    <a:pt x="16042" y="147387"/>
                    <a:pt x="0" y="180474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75" name="Freeform 474">
              <a:extLst>
                <a:ext uri="{FF2B5EF4-FFF2-40B4-BE49-F238E27FC236}">
                  <a16:creationId xmlns:a16="http://schemas.microsoft.com/office/drawing/2014/main" id="{34E05A87-E62F-4342-ACE8-37D88A92BF52}"/>
                </a:ext>
              </a:extLst>
            </p:cNvPr>
            <p:cNvSpPr/>
            <p:nvPr/>
          </p:nvSpPr>
          <p:spPr>
            <a:xfrm rot="5929833">
              <a:off x="5482388" y="4712368"/>
              <a:ext cx="37161" cy="180474"/>
            </a:xfrm>
            <a:custGeom>
              <a:avLst/>
              <a:gdLst>
                <a:gd name="connsiteX0" fmla="*/ 24063 w 37161"/>
                <a:gd name="connsiteY0" fmla="*/ 0 h 180474"/>
                <a:gd name="connsiteX1" fmla="*/ 36095 w 37161"/>
                <a:gd name="connsiteY1" fmla="*/ 84221 h 180474"/>
                <a:gd name="connsiteX2" fmla="*/ 0 w 37161"/>
                <a:gd name="connsiteY2" fmla="*/ 180474 h 18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61" h="180474">
                  <a:moveTo>
                    <a:pt x="24063" y="0"/>
                  </a:moveTo>
                  <a:cubicBezTo>
                    <a:pt x="32084" y="27071"/>
                    <a:pt x="40106" y="54142"/>
                    <a:pt x="36095" y="84221"/>
                  </a:cubicBezTo>
                  <a:cubicBezTo>
                    <a:pt x="32085" y="114300"/>
                    <a:pt x="16042" y="147387"/>
                    <a:pt x="0" y="180474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76" name="Freeform 475">
              <a:extLst>
                <a:ext uri="{FF2B5EF4-FFF2-40B4-BE49-F238E27FC236}">
                  <a16:creationId xmlns:a16="http://schemas.microsoft.com/office/drawing/2014/main" id="{1E899FA7-4F83-1341-B8FA-B3B463E8B661}"/>
                </a:ext>
              </a:extLst>
            </p:cNvPr>
            <p:cNvSpPr/>
            <p:nvPr/>
          </p:nvSpPr>
          <p:spPr>
            <a:xfrm rot="1847006">
              <a:off x="5820102" y="4643710"/>
              <a:ext cx="117255" cy="220471"/>
            </a:xfrm>
            <a:custGeom>
              <a:avLst/>
              <a:gdLst>
                <a:gd name="connsiteX0" fmla="*/ 24063 w 37161"/>
                <a:gd name="connsiteY0" fmla="*/ 0 h 180474"/>
                <a:gd name="connsiteX1" fmla="*/ 36095 w 37161"/>
                <a:gd name="connsiteY1" fmla="*/ 84221 h 180474"/>
                <a:gd name="connsiteX2" fmla="*/ 0 w 37161"/>
                <a:gd name="connsiteY2" fmla="*/ 180474 h 18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61" h="180474">
                  <a:moveTo>
                    <a:pt x="24063" y="0"/>
                  </a:moveTo>
                  <a:cubicBezTo>
                    <a:pt x="32084" y="27071"/>
                    <a:pt x="40106" y="54142"/>
                    <a:pt x="36095" y="84221"/>
                  </a:cubicBezTo>
                  <a:cubicBezTo>
                    <a:pt x="32085" y="114300"/>
                    <a:pt x="16042" y="147387"/>
                    <a:pt x="0" y="180474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77" name="Freeform 476">
              <a:extLst>
                <a:ext uri="{FF2B5EF4-FFF2-40B4-BE49-F238E27FC236}">
                  <a16:creationId xmlns:a16="http://schemas.microsoft.com/office/drawing/2014/main" id="{AA7D1F2E-0700-C044-9425-D192FCE66D6D}"/>
                </a:ext>
              </a:extLst>
            </p:cNvPr>
            <p:cNvSpPr/>
            <p:nvPr/>
          </p:nvSpPr>
          <p:spPr>
            <a:xfrm rot="20751987">
              <a:off x="6042884" y="4291765"/>
              <a:ext cx="117255" cy="220471"/>
            </a:xfrm>
            <a:custGeom>
              <a:avLst/>
              <a:gdLst>
                <a:gd name="connsiteX0" fmla="*/ 24063 w 37161"/>
                <a:gd name="connsiteY0" fmla="*/ 0 h 180474"/>
                <a:gd name="connsiteX1" fmla="*/ 36095 w 37161"/>
                <a:gd name="connsiteY1" fmla="*/ 84221 h 180474"/>
                <a:gd name="connsiteX2" fmla="*/ 0 w 37161"/>
                <a:gd name="connsiteY2" fmla="*/ 180474 h 18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61" h="180474">
                  <a:moveTo>
                    <a:pt x="24063" y="0"/>
                  </a:moveTo>
                  <a:cubicBezTo>
                    <a:pt x="32084" y="27071"/>
                    <a:pt x="40106" y="54142"/>
                    <a:pt x="36095" y="84221"/>
                  </a:cubicBezTo>
                  <a:cubicBezTo>
                    <a:pt x="32085" y="114300"/>
                    <a:pt x="16042" y="147387"/>
                    <a:pt x="0" y="180474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78" name="Freeform 477">
              <a:extLst>
                <a:ext uri="{FF2B5EF4-FFF2-40B4-BE49-F238E27FC236}">
                  <a16:creationId xmlns:a16="http://schemas.microsoft.com/office/drawing/2014/main" id="{89CF6879-ED69-FA4C-9972-57EA174A320C}"/>
                </a:ext>
              </a:extLst>
            </p:cNvPr>
            <p:cNvSpPr/>
            <p:nvPr/>
          </p:nvSpPr>
          <p:spPr>
            <a:xfrm rot="810941">
              <a:off x="4207854" y="5866857"/>
              <a:ext cx="455646" cy="180170"/>
            </a:xfrm>
            <a:custGeom>
              <a:avLst/>
              <a:gdLst>
                <a:gd name="connsiteX0" fmla="*/ 0 w 818147"/>
                <a:gd name="connsiteY0" fmla="*/ 433137 h 433137"/>
                <a:gd name="connsiteX1" fmla="*/ 493294 w 818147"/>
                <a:gd name="connsiteY1" fmla="*/ 240632 h 433137"/>
                <a:gd name="connsiteX2" fmla="*/ 818147 w 818147"/>
                <a:gd name="connsiteY2" fmla="*/ 0 h 43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147" h="433137">
                  <a:moveTo>
                    <a:pt x="0" y="433137"/>
                  </a:moveTo>
                  <a:cubicBezTo>
                    <a:pt x="178468" y="372979"/>
                    <a:pt x="356936" y="312821"/>
                    <a:pt x="493294" y="240632"/>
                  </a:cubicBezTo>
                  <a:cubicBezTo>
                    <a:pt x="629652" y="168443"/>
                    <a:pt x="723899" y="84221"/>
                    <a:pt x="818147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C128C2CD-3BCA-6A4C-803D-7FD5EFBF6A60}"/>
                </a:ext>
              </a:extLst>
            </p:cNvPr>
            <p:cNvSpPr/>
            <p:nvPr/>
          </p:nvSpPr>
          <p:spPr>
            <a:xfrm rot="21127100">
              <a:off x="4843924" y="5316191"/>
              <a:ext cx="502064" cy="490712"/>
            </a:xfrm>
            <a:custGeom>
              <a:avLst/>
              <a:gdLst>
                <a:gd name="connsiteX0" fmla="*/ 0 w 818147"/>
                <a:gd name="connsiteY0" fmla="*/ 433137 h 433137"/>
                <a:gd name="connsiteX1" fmla="*/ 493294 w 818147"/>
                <a:gd name="connsiteY1" fmla="*/ 240632 h 433137"/>
                <a:gd name="connsiteX2" fmla="*/ 818147 w 818147"/>
                <a:gd name="connsiteY2" fmla="*/ 0 h 433137"/>
                <a:gd name="connsiteX0" fmla="*/ 0 w 717900"/>
                <a:gd name="connsiteY0" fmla="*/ 339638 h 339638"/>
                <a:gd name="connsiteX1" fmla="*/ 393047 w 717900"/>
                <a:gd name="connsiteY1" fmla="*/ 240632 h 339638"/>
                <a:gd name="connsiteX2" fmla="*/ 717900 w 717900"/>
                <a:gd name="connsiteY2" fmla="*/ 0 h 339638"/>
                <a:gd name="connsiteX0" fmla="*/ 0 w 717900"/>
                <a:gd name="connsiteY0" fmla="*/ 339638 h 339948"/>
                <a:gd name="connsiteX1" fmla="*/ 393047 w 717900"/>
                <a:gd name="connsiteY1" fmla="*/ 240632 h 339948"/>
                <a:gd name="connsiteX2" fmla="*/ 717900 w 717900"/>
                <a:gd name="connsiteY2" fmla="*/ 0 h 339948"/>
                <a:gd name="connsiteX0" fmla="*/ 0 w 647438"/>
                <a:gd name="connsiteY0" fmla="*/ 373129 h 373476"/>
                <a:gd name="connsiteX1" fmla="*/ 393047 w 647438"/>
                <a:gd name="connsiteY1" fmla="*/ 274123 h 373476"/>
                <a:gd name="connsiteX2" fmla="*/ 647438 w 647438"/>
                <a:gd name="connsiteY2" fmla="*/ 0 h 373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38" h="373476">
                  <a:moveTo>
                    <a:pt x="0" y="373129"/>
                  </a:moveTo>
                  <a:cubicBezTo>
                    <a:pt x="178944" y="377722"/>
                    <a:pt x="285141" y="336311"/>
                    <a:pt x="393047" y="274123"/>
                  </a:cubicBezTo>
                  <a:cubicBezTo>
                    <a:pt x="500953" y="211935"/>
                    <a:pt x="553190" y="84221"/>
                    <a:pt x="647438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81" name="Freeform 480">
              <a:extLst>
                <a:ext uri="{FF2B5EF4-FFF2-40B4-BE49-F238E27FC236}">
                  <a16:creationId xmlns:a16="http://schemas.microsoft.com/office/drawing/2014/main" id="{04B9FECB-B15B-FA48-A123-7836458C489E}"/>
                </a:ext>
              </a:extLst>
            </p:cNvPr>
            <p:cNvSpPr/>
            <p:nvPr/>
          </p:nvSpPr>
          <p:spPr>
            <a:xfrm>
              <a:off x="4322699" y="2430379"/>
              <a:ext cx="189143" cy="517358"/>
            </a:xfrm>
            <a:custGeom>
              <a:avLst/>
              <a:gdLst>
                <a:gd name="connsiteX0" fmla="*/ 189143 w 189143"/>
                <a:gd name="connsiteY0" fmla="*/ 0 h 517358"/>
                <a:gd name="connsiteX1" fmla="*/ 20701 w 189143"/>
                <a:gd name="connsiteY1" fmla="*/ 228600 h 517358"/>
                <a:gd name="connsiteX2" fmla="*/ 8669 w 189143"/>
                <a:gd name="connsiteY2" fmla="*/ 517358 h 51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143" h="517358">
                  <a:moveTo>
                    <a:pt x="189143" y="0"/>
                  </a:moveTo>
                  <a:cubicBezTo>
                    <a:pt x="119961" y="71187"/>
                    <a:pt x="50780" y="142374"/>
                    <a:pt x="20701" y="228600"/>
                  </a:cubicBezTo>
                  <a:cubicBezTo>
                    <a:pt x="-9378" y="314826"/>
                    <a:pt x="-355" y="416092"/>
                    <a:pt x="8669" y="517358"/>
                  </a:cubicBezTo>
                </a:path>
              </a:pathLst>
            </a:custGeom>
            <a:noFill/>
            <a:ln>
              <a:solidFill>
                <a:schemeClr val="accent4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82" name="Freeform 481">
              <a:extLst>
                <a:ext uri="{FF2B5EF4-FFF2-40B4-BE49-F238E27FC236}">
                  <a16:creationId xmlns:a16="http://schemas.microsoft.com/office/drawing/2014/main" id="{5C74C5FE-B761-8641-B151-F562A305D7D9}"/>
                </a:ext>
              </a:extLst>
            </p:cNvPr>
            <p:cNvSpPr/>
            <p:nvPr/>
          </p:nvSpPr>
          <p:spPr>
            <a:xfrm>
              <a:off x="4006836" y="3231700"/>
              <a:ext cx="189143" cy="517358"/>
            </a:xfrm>
            <a:custGeom>
              <a:avLst/>
              <a:gdLst>
                <a:gd name="connsiteX0" fmla="*/ 189143 w 189143"/>
                <a:gd name="connsiteY0" fmla="*/ 0 h 517358"/>
                <a:gd name="connsiteX1" fmla="*/ 20701 w 189143"/>
                <a:gd name="connsiteY1" fmla="*/ 228600 h 517358"/>
                <a:gd name="connsiteX2" fmla="*/ 8669 w 189143"/>
                <a:gd name="connsiteY2" fmla="*/ 517358 h 51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143" h="517358">
                  <a:moveTo>
                    <a:pt x="189143" y="0"/>
                  </a:moveTo>
                  <a:cubicBezTo>
                    <a:pt x="119961" y="71187"/>
                    <a:pt x="50780" y="142374"/>
                    <a:pt x="20701" y="228600"/>
                  </a:cubicBezTo>
                  <a:cubicBezTo>
                    <a:pt x="-9378" y="314826"/>
                    <a:pt x="-355" y="416092"/>
                    <a:pt x="8669" y="517358"/>
                  </a:cubicBezTo>
                </a:path>
              </a:pathLst>
            </a:custGeom>
            <a:noFill/>
            <a:ln>
              <a:solidFill>
                <a:schemeClr val="accent4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84" name="Freeform 483">
              <a:extLst>
                <a:ext uri="{FF2B5EF4-FFF2-40B4-BE49-F238E27FC236}">
                  <a16:creationId xmlns:a16="http://schemas.microsoft.com/office/drawing/2014/main" id="{5F6FE3AF-102A-5740-9D2A-F7217DE19BB6}"/>
                </a:ext>
              </a:extLst>
            </p:cNvPr>
            <p:cNvSpPr/>
            <p:nvPr/>
          </p:nvSpPr>
          <p:spPr>
            <a:xfrm>
              <a:off x="3467088" y="5990932"/>
              <a:ext cx="178479" cy="325647"/>
            </a:xfrm>
            <a:custGeom>
              <a:avLst/>
              <a:gdLst>
                <a:gd name="connsiteX0" fmla="*/ 191508 w 191508"/>
                <a:gd name="connsiteY0" fmla="*/ 0 h 324853"/>
                <a:gd name="connsiteX1" fmla="*/ 11035 w 191508"/>
                <a:gd name="connsiteY1" fmla="*/ 204537 h 324853"/>
                <a:gd name="connsiteX2" fmla="*/ 35098 w 191508"/>
                <a:gd name="connsiteY2" fmla="*/ 324853 h 32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508" h="324853">
                  <a:moveTo>
                    <a:pt x="191508" y="0"/>
                  </a:moveTo>
                  <a:cubicBezTo>
                    <a:pt x="114305" y="75197"/>
                    <a:pt x="37103" y="150395"/>
                    <a:pt x="11035" y="204537"/>
                  </a:cubicBezTo>
                  <a:cubicBezTo>
                    <a:pt x="-15033" y="258679"/>
                    <a:pt x="10032" y="291766"/>
                    <a:pt x="35098" y="324853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86" name="Freeform 485">
              <a:extLst>
                <a:ext uri="{FF2B5EF4-FFF2-40B4-BE49-F238E27FC236}">
                  <a16:creationId xmlns:a16="http://schemas.microsoft.com/office/drawing/2014/main" id="{BA8DA28F-E11A-514B-B677-6D2B51F58D33}"/>
                </a:ext>
              </a:extLst>
            </p:cNvPr>
            <p:cNvSpPr/>
            <p:nvPr/>
          </p:nvSpPr>
          <p:spPr>
            <a:xfrm>
              <a:off x="3621505" y="6020016"/>
              <a:ext cx="798268" cy="634209"/>
            </a:xfrm>
            <a:custGeom>
              <a:avLst/>
              <a:gdLst>
                <a:gd name="connsiteX0" fmla="*/ 0 w 798268"/>
                <a:gd name="connsiteY0" fmla="*/ 525163 h 634209"/>
                <a:gd name="connsiteX1" fmla="*/ 288758 w 798268"/>
                <a:gd name="connsiteY1" fmla="*/ 633447 h 634209"/>
                <a:gd name="connsiteX2" fmla="*/ 625642 w 798268"/>
                <a:gd name="connsiteY2" fmla="*/ 561258 h 634209"/>
                <a:gd name="connsiteX3" fmla="*/ 794084 w 798268"/>
                <a:gd name="connsiteY3" fmla="*/ 344689 h 634209"/>
                <a:gd name="connsiteX4" fmla="*/ 733927 w 798268"/>
                <a:gd name="connsiteY4" fmla="*/ 43900 h 634209"/>
                <a:gd name="connsiteX5" fmla="*/ 589548 w 798268"/>
                <a:gd name="connsiteY5" fmla="*/ 7805 h 63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8268" h="634209">
                  <a:moveTo>
                    <a:pt x="0" y="525163"/>
                  </a:moveTo>
                  <a:cubicBezTo>
                    <a:pt x="92242" y="576297"/>
                    <a:pt x="184484" y="627431"/>
                    <a:pt x="288758" y="633447"/>
                  </a:cubicBezTo>
                  <a:cubicBezTo>
                    <a:pt x="393032" y="639463"/>
                    <a:pt x="541421" y="609384"/>
                    <a:pt x="625642" y="561258"/>
                  </a:cubicBezTo>
                  <a:cubicBezTo>
                    <a:pt x="709863" y="513132"/>
                    <a:pt x="776037" y="430915"/>
                    <a:pt x="794084" y="344689"/>
                  </a:cubicBezTo>
                  <a:cubicBezTo>
                    <a:pt x="812131" y="258463"/>
                    <a:pt x="768016" y="100047"/>
                    <a:pt x="733927" y="43900"/>
                  </a:cubicBezTo>
                  <a:cubicBezTo>
                    <a:pt x="699838" y="-12247"/>
                    <a:pt x="644693" y="-2221"/>
                    <a:pt x="589548" y="7805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87" name="Freeform 486">
              <a:extLst>
                <a:ext uri="{FF2B5EF4-FFF2-40B4-BE49-F238E27FC236}">
                  <a16:creationId xmlns:a16="http://schemas.microsoft.com/office/drawing/2014/main" id="{1573A1E1-BD8A-0D4C-8F3B-D78B21BF8C61}"/>
                </a:ext>
              </a:extLst>
            </p:cNvPr>
            <p:cNvSpPr/>
            <p:nvPr/>
          </p:nvSpPr>
          <p:spPr>
            <a:xfrm>
              <a:off x="3681049" y="6112042"/>
              <a:ext cx="481877" cy="383713"/>
            </a:xfrm>
            <a:custGeom>
              <a:avLst/>
              <a:gdLst>
                <a:gd name="connsiteX0" fmla="*/ 60772 w 481877"/>
                <a:gd name="connsiteY0" fmla="*/ 0 h 383713"/>
                <a:gd name="connsiteX1" fmla="*/ 614 w 481877"/>
                <a:gd name="connsiteY1" fmla="*/ 144379 h 383713"/>
                <a:gd name="connsiteX2" fmla="*/ 36709 w 481877"/>
                <a:gd name="connsiteY2" fmla="*/ 264695 h 383713"/>
                <a:gd name="connsiteX3" fmla="*/ 144993 w 481877"/>
                <a:gd name="connsiteY3" fmla="*/ 372979 h 383713"/>
                <a:gd name="connsiteX4" fmla="*/ 385625 w 481877"/>
                <a:gd name="connsiteY4" fmla="*/ 372979 h 383713"/>
                <a:gd name="connsiteX5" fmla="*/ 481877 w 481877"/>
                <a:gd name="connsiteY5" fmla="*/ 312821 h 38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7" h="383713">
                  <a:moveTo>
                    <a:pt x="60772" y="0"/>
                  </a:moveTo>
                  <a:cubicBezTo>
                    <a:pt x="32698" y="50131"/>
                    <a:pt x="4624" y="100263"/>
                    <a:pt x="614" y="144379"/>
                  </a:cubicBezTo>
                  <a:cubicBezTo>
                    <a:pt x="-3397" y="188495"/>
                    <a:pt x="12646" y="226595"/>
                    <a:pt x="36709" y="264695"/>
                  </a:cubicBezTo>
                  <a:cubicBezTo>
                    <a:pt x="60772" y="302795"/>
                    <a:pt x="86840" y="354932"/>
                    <a:pt x="144993" y="372979"/>
                  </a:cubicBezTo>
                  <a:cubicBezTo>
                    <a:pt x="203146" y="391026"/>
                    <a:pt x="329478" y="383005"/>
                    <a:pt x="385625" y="372979"/>
                  </a:cubicBezTo>
                  <a:cubicBezTo>
                    <a:pt x="441772" y="362953"/>
                    <a:pt x="461824" y="337887"/>
                    <a:pt x="481877" y="312821"/>
                  </a:cubicBezTo>
                </a:path>
              </a:pathLst>
            </a:custGeom>
            <a:noFill/>
            <a:ln>
              <a:solidFill>
                <a:schemeClr val="accent4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88" name="Freeform 487">
              <a:extLst>
                <a:ext uri="{FF2B5EF4-FFF2-40B4-BE49-F238E27FC236}">
                  <a16:creationId xmlns:a16="http://schemas.microsoft.com/office/drawing/2014/main" id="{3211EFDE-6EDC-D040-A2FE-0048F6D1A83A}"/>
                </a:ext>
              </a:extLst>
            </p:cNvPr>
            <p:cNvSpPr/>
            <p:nvPr/>
          </p:nvSpPr>
          <p:spPr>
            <a:xfrm>
              <a:off x="4102768" y="6087979"/>
              <a:ext cx="132348" cy="144379"/>
            </a:xfrm>
            <a:custGeom>
              <a:avLst/>
              <a:gdLst>
                <a:gd name="connsiteX0" fmla="*/ 0 w 132348"/>
                <a:gd name="connsiteY0" fmla="*/ 0 h 144379"/>
                <a:gd name="connsiteX1" fmla="*/ 96253 w 132348"/>
                <a:gd name="connsiteY1" fmla="*/ 60158 h 144379"/>
                <a:gd name="connsiteX2" fmla="*/ 132348 w 132348"/>
                <a:gd name="connsiteY2" fmla="*/ 144379 h 14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48" h="144379">
                  <a:moveTo>
                    <a:pt x="0" y="0"/>
                  </a:moveTo>
                  <a:cubicBezTo>
                    <a:pt x="37097" y="18047"/>
                    <a:pt x="74195" y="36095"/>
                    <a:pt x="96253" y="60158"/>
                  </a:cubicBezTo>
                  <a:cubicBezTo>
                    <a:pt x="118311" y="84221"/>
                    <a:pt x="125329" y="114300"/>
                    <a:pt x="132348" y="144379"/>
                  </a:cubicBezTo>
                </a:path>
              </a:pathLst>
            </a:custGeom>
            <a:noFill/>
            <a:ln>
              <a:solidFill>
                <a:schemeClr val="accent4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6547E549-2635-0249-8040-15F56B7EC970}"/>
              </a:ext>
            </a:extLst>
          </p:cNvPr>
          <p:cNvGrpSpPr/>
          <p:nvPr/>
        </p:nvGrpSpPr>
        <p:grpSpPr>
          <a:xfrm>
            <a:off x="1015249" y="1137683"/>
            <a:ext cx="3921485" cy="3845097"/>
            <a:chOff x="1353665" y="1516910"/>
            <a:chExt cx="5228647" cy="5126796"/>
          </a:xfrm>
        </p:grpSpPr>
        <p:sp>
          <p:nvSpPr>
            <p:cNvPr id="491" name="Notched Right Arrow 490">
              <a:extLst>
                <a:ext uri="{FF2B5EF4-FFF2-40B4-BE49-F238E27FC236}">
                  <a16:creationId xmlns:a16="http://schemas.microsoft.com/office/drawing/2014/main" id="{A8A85DE4-CFF1-194D-831F-B77C436BCA3D}"/>
                </a:ext>
              </a:extLst>
            </p:cNvPr>
            <p:cNvSpPr/>
            <p:nvPr/>
          </p:nvSpPr>
          <p:spPr>
            <a:xfrm rot="19341452">
              <a:off x="2879696" y="5507296"/>
              <a:ext cx="350279" cy="20808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92" name="Notched Right Arrow 491">
              <a:extLst>
                <a:ext uri="{FF2B5EF4-FFF2-40B4-BE49-F238E27FC236}">
                  <a16:creationId xmlns:a16="http://schemas.microsoft.com/office/drawing/2014/main" id="{7693E0F9-9993-A34D-86D1-E582F5C113FC}"/>
                </a:ext>
              </a:extLst>
            </p:cNvPr>
            <p:cNvSpPr/>
            <p:nvPr/>
          </p:nvSpPr>
          <p:spPr>
            <a:xfrm rot="19341452">
              <a:off x="2453322" y="5142189"/>
              <a:ext cx="350279" cy="20808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93" name="Notched Right Arrow 492">
              <a:extLst>
                <a:ext uri="{FF2B5EF4-FFF2-40B4-BE49-F238E27FC236}">
                  <a16:creationId xmlns:a16="http://schemas.microsoft.com/office/drawing/2014/main" id="{908BDB5A-BC06-9B47-A593-103F0A45D0AD}"/>
                </a:ext>
              </a:extLst>
            </p:cNvPr>
            <p:cNvSpPr/>
            <p:nvPr/>
          </p:nvSpPr>
          <p:spPr>
            <a:xfrm rot="19341452">
              <a:off x="2006456" y="4670131"/>
              <a:ext cx="350279" cy="20808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94" name="Notched Right Arrow 493">
              <a:extLst>
                <a:ext uri="{FF2B5EF4-FFF2-40B4-BE49-F238E27FC236}">
                  <a16:creationId xmlns:a16="http://schemas.microsoft.com/office/drawing/2014/main" id="{E25B4522-1969-C14D-B779-1CC34E0060E8}"/>
                </a:ext>
              </a:extLst>
            </p:cNvPr>
            <p:cNvSpPr/>
            <p:nvPr/>
          </p:nvSpPr>
          <p:spPr>
            <a:xfrm>
              <a:off x="1353665" y="3838172"/>
              <a:ext cx="350279" cy="30629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95" name="Notched Right Arrow 494">
              <a:extLst>
                <a:ext uri="{FF2B5EF4-FFF2-40B4-BE49-F238E27FC236}">
                  <a16:creationId xmlns:a16="http://schemas.microsoft.com/office/drawing/2014/main" id="{DF246BDB-0467-8147-88BE-28754E776368}"/>
                </a:ext>
              </a:extLst>
            </p:cNvPr>
            <p:cNvSpPr/>
            <p:nvPr/>
          </p:nvSpPr>
          <p:spPr>
            <a:xfrm rot="15083851">
              <a:off x="3490401" y="1501265"/>
              <a:ext cx="446612" cy="47790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96" name="Notched Right Arrow 495">
              <a:extLst>
                <a:ext uri="{FF2B5EF4-FFF2-40B4-BE49-F238E27FC236}">
                  <a16:creationId xmlns:a16="http://schemas.microsoft.com/office/drawing/2014/main" id="{994DC911-E385-0B43-BC2C-420C833C6076}"/>
                </a:ext>
              </a:extLst>
            </p:cNvPr>
            <p:cNvSpPr/>
            <p:nvPr/>
          </p:nvSpPr>
          <p:spPr>
            <a:xfrm rot="19341452" flipV="1">
              <a:off x="3253351" y="6526296"/>
              <a:ext cx="214259" cy="11741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97" name="Notched Right Arrow 496">
              <a:extLst>
                <a:ext uri="{FF2B5EF4-FFF2-40B4-BE49-F238E27FC236}">
                  <a16:creationId xmlns:a16="http://schemas.microsoft.com/office/drawing/2014/main" id="{41197CEF-D064-7D42-B643-AC7D0D92606C}"/>
                </a:ext>
              </a:extLst>
            </p:cNvPr>
            <p:cNvSpPr/>
            <p:nvPr/>
          </p:nvSpPr>
          <p:spPr>
            <a:xfrm rot="12942984" flipV="1">
              <a:off x="4422224" y="6450367"/>
              <a:ext cx="214259" cy="11741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98" name="Notched Right Arrow 497">
              <a:extLst>
                <a:ext uri="{FF2B5EF4-FFF2-40B4-BE49-F238E27FC236}">
                  <a16:creationId xmlns:a16="http://schemas.microsoft.com/office/drawing/2014/main" id="{781EAE1C-995D-9E4A-A2FC-BCB3C7F3D276}"/>
                </a:ext>
              </a:extLst>
            </p:cNvPr>
            <p:cNvSpPr/>
            <p:nvPr/>
          </p:nvSpPr>
          <p:spPr>
            <a:xfrm rot="14683115" flipV="1">
              <a:off x="4731028" y="6017803"/>
              <a:ext cx="214259" cy="11741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499" name="Notched Right Arrow 498">
              <a:extLst>
                <a:ext uri="{FF2B5EF4-FFF2-40B4-BE49-F238E27FC236}">
                  <a16:creationId xmlns:a16="http://schemas.microsoft.com/office/drawing/2014/main" id="{4A1DF3F9-2371-5F40-9414-88A5B2DE8826}"/>
                </a:ext>
              </a:extLst>
            </p:cNvPr>
            <p:cNvSpPr/>
            <p:nvPr/>
          </p:nvSpPr>
          <p:spPr>
            <a:xfrm rot="11762225" flipV="1">
              <a:off x="5450178" y="5137256"/>
              <a:ext cx="214259" cy="11741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00" name="Notched Right Arrow 499">
              <a:extLst>
                <a:ext uri="{FF2B5EF4-FFF2-40B4-BE49-F238E27FC236}">
                  <a16:creationId xmlns:a16="http://schemas.microsoft.com/office/drawing/2014/main" id="{1AA13384-6425-DB40-AF93-53A4EE2085ED}"/>
                </a:ext>
              </a:extLst>
            </p:cNvPr>
            <p:cNvSpPr/>
            <p:nvPr/>
          </p:nvSpPr>
          <p:spPr>
            <a:xfrm rot="13186870" flipV="1">
              <a:off x="6074797" y="4629257"/>
              <a:ext cx="214259" cy="11741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01" name="Notched Right Arrow 500">
              <a:extLst>
                <a:ext uri="{FF2B5EF4-FFF2-40B4-BE49-F238E27FC236}">
                  <a16:creationId xmlns:a16="http://schemas.microsoft.com/office/drawing/2014/main" id="{809EB81F-4427-0140-BD89-805A4EED0765}"/>
                </a:ext>
              </a:extLst>
            </p:cNvPr>
            <p:cNvSpPr/>
            <p:nvPr/>
          </p:nvSpPr>
          <p:spPr>
            <a:xfrm rot="14795033" flipV="1">
              <a:off x="5649678" y="4938071"/>
              <a:ext cx="214259" cy="11741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02" name="Notched Right Arrow 501">
              <a:extLst>
                <a:ext uri="{FF2B5EF4-FFF2-40B4-BE49-F238E27FC236}">
                  <a16:creationId xmlns:a16="http://schemas.microsoft.com/office/drawing/2014/main" id="{846AB82D-03D1-0A41-B1FC-31E4EA94BEA7}"/>
                </a:ext>
              </a:extLst>
            </p:cNvPr>
            <p:cNvSpPr/>
            <p:nvPr/>
          </p:nvSpPr>
          <p:spPr>
            <a:xfrm rot="13806503">
              <a:off x="4119972" y="4310881"/>
              <a:ext cx="350279" cy="20808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03" name="Notched Right Arrow 502">
              <a:extLst>
                <a:ext uri="{FF2B5EF4-FFF2-40B4-BE49-F238E27FC236}">
                  <a16:creationId xmlns:a16="http://schemas.microsoft.com/office/drawing/2014/main" id="{54542B5F-BC67-1B49-87D2-0ECE8B53DC67}"/>
                </a:ext>
              </a:extLst>
            </p:cNvPr>
            <p:cNvSpPr/>
            <p:nvPr/>
          </p:nvSpPr>
          <p:spPr>
            <a:xfrm rot="3237004">
              <a:off x="2400159" y="2919395"/>
              <a:ext cx="350279" cy="20808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04" name="Notched Right Arrow 503">
              <a:extLst>
                <a:ext uri="{FF2B5EF4-FFF2-40B4-BE49-F238E27FC236}">
                  <a16:creationId xmlns:a16="http://schemas.microsoft.com/office/drawing/2014/main" id="{AEBA19FA-D059-F845-87AA-61EDED200DBF}"/>
                </a:ext>
              </a:extLst>
            </p:cNvPr>
            <p:cNvSpPr/>
            <p:nvPr/>
          </p:nvSpPr>
          <p:spPr>
            <a:xfrm rot="3237004">
              <a:off x="2914283" y="2396375"/>
              <a:ext cx="350279" cy="20808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05" name="Notched Right Arrow 504">
              <a:extLst>
                <a:ext uri="{FF2B5EF4-FFF2-40B4-BE49-F238E27FC236}">
                  <a16:creationId xmlns:a16="http://schemas.microsoft.com/office/drawing/2014/main" id="{EDB7BFE2-EA61-F44F-9A12-869CCBAE2A88}"/>
                </a:ext>
              </a:extLst>
            </p:cNvPr>
            <p:cNvSpPr/>
            <p:nvPr/>
          </p:nvSpPr>
          <p:spPr>
            <a:xfrm rot="5400000">
              <a:off x="4522796" y="1754619"/>
              <a:ext cx="350279" cy="20808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06" name="Notched Right Arrow 505">
              <a:extLst>
                <a:ext uri="{FF2B5EF4-FFF2-40B4-BE49-F238E27FC236}">
                  <a16:creationId xmlns:a16="http://schemas.microsoft.com/office/drawing/2014/main" id="{6E4636FC-1276-6C4A-AFE5-3CB6C3544E73}"/>
                </a:ext>
              </a:extLst>
            </p:cNvPr>
            <p:cNvSpPr/>
            <p:nvPr/>
          </p:nvSpPr>
          <p:spPr>
            <a:xfrm rot="5400000">
              <a:off x="5072387" y="1714388"/>
              <a:ext cx="350279" cy="20808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07" name="Notched Right Arrow 506">
              <a:extLst>
                <a:ext uri="{FF2B5EF4-FFF2-40B4-BE49-F238E27FC236}">
                  <a16:creationId xmlns:a16="http://schemas.microsoft.com/office/drawing/2014/main" id="{40424CE7-6006-F34C-963B-85A8F540C9BB}"/>
                </a:ext>
              </a:extLst>
            </p:cNvPr>
            <p:cNvSpPr/>
            <p:nvPr/>
          </p:nvSpPr>
          <p:spPr>
            <a:xfrm rot="10800000">
              <a:off x="6147535" y="3028941"/>
              <a:ext cx="350279" cy="20808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08" name="Notched Right Arrow 507">
              <a:extLst>
                <a:ext uri="{FF2B5EF4-FFF2-40B4-BE49-F238E27FC236}">
                  <a16:creationId xmlns:a16="http://schemas.microsoft.com/office/drawing/2014/main" id="{17A7F719-DECC-AB42-8C8E-1B19F32472FC}"/>
                </a:ext>
              </a:extLst>
            </p:cNvPr>
            <p:cNvSpPr/>
            <p:nvPr/>
          </p:nvSpPr>
          <p:spPr>
            <a:xfrm rot="8450129">
              <a:off x="6100873" y="1732708"/>
              <a:ext cx="350279" cy="28207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09" name="Notched Right Arrow 508">
              <a:extLst>
                <a:ext uri="{FF2B5EF4-FFF2-40B4-BE49-F238E27FC236}">
                  <a16:creationId xmlns:a16="http://schemas.microsoft.com/office/drawing/2014/main" id="{07996607-C99E-9544-ABC2-3B1EB2DF38F4}"/>
                </a:ext>
              </a:extLst>
            </p:cNvPr>
            <p:cNvSpPr/>
            <p:nvPr/>
          </p:nvSpPr>
          <p:spPr>
            <a:xfrm rot="10800000">
              <a:off x="6232033" y="3913154"/>
              <a:ext cx="350279" cy="30629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10" name="Notched Right Arrow 509">
              <a:extLst>
                <a:ext uri="{FF2B5EF4-FFF2-40B4-BE49-F238E27FC236}">
                  <a16:creationId xmlns:a16="http://schemas.microsoft.com/office/drawing/2014/main" id="{FD446F72-7924-0B4F-B7A0-735E54341C12}"/>
                </a:ext>
              </a:extLst>
            </p:cNvPr>
            <p:cNvSpPr/>
            <p:nvPr/>
          </p:nvSpPr>
          <p:spPr>
            <a:xfrm rot="1484117" flipV="1">
              <a:off x="3976523" y="2906276"/>
              <a:ext cx="214259" cy="11741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11" name="Notched Right Arrow 510">
              <a:extLst>
                <a:ext uri="{FF2B5EF4-FFF2-40B4-BE49-F238E27FC236}">
                  <a16:creationId xmlns:a16="http://schemas.microsoft.com/office/drawing/2014/main" id="{26F44D9E-3B83-0644-849C-568B3F7BFF07}"/>
                </a:ext>
              </a:extLst>
            </p:cNvPr>
            <p:cNvSpPr/>
            <p:nvPr/>
          </p:nvSpPr>
          <p:spPr>
            <a:xfrm rot="8856720">
              <a:off x="4134925" y="4733931"/>
              <a:ext cx="350279" cy="20808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12" name="Notched Right Arrow 511">
              <a:extLst>
                <a:ext uri="{FF2B5EF4-FFF2-40B4-BE49-F238E27FC236}">
                  <a16:creationId xmlns:a16="http://schemas.microsoft.com/office/drawing/2014/main" id="{4130858C-CFD7-AB47-8D9D-EB71D3F534D5}"/>
                </a:ext>
              </a:extLst>
            </p:cNvPr>
            <p:cNvSpPr/>
            <p:nvPr/>
          </p:nvSpPr>
          <p:spPr>
            <a:xfrm rot="13972896">
              <a:off x="4998913" y="3334286"/>
              <a:ext cx="350279" cy="20808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6E3F33C-F865-474A-8F70-B194E797DB40}"/>
              </a:ext>
            </a:extLst>
          </p:cNvPr>
          <p:cNvGrpSpPr/>
          <p:nvPr/>
        </p:nvGrpSpPr>
        <p:grpSpPr>
          <a:xfrm>
            <a:off x="4863766" y="999240"/>
            <a:ext cx="4203527" cy="4103233"/>
            <a:chOff x="6485021" y="1332320"/>
            <a:chExt cx="5604702" cy="5470977"/>
          </a:xfrm>
        </p:grpSpPr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6A41B1DF-B4D5-7947-8E6B-064A623224BD}"/>
                </a:ext>
              </a:extLst>
            </p:cNvPr>
            <p:cNvSpPr/>
            <p:nvPr/>
          </p:nvSpPr>
          <p:spPr>
            <a:xfrm>
              <a:off x="9328488" y="2237874"/>
              <a:ext cx="770021" cy="1792705"/>
            </a:xfrm>
            <a:custGeom>
              <a:avLst/>
              <a:gdLst>
                <a:gd name="connsiteX0" fmla="*/ 770021 w 770021"/>
                <a:gd name="connsiteY0" fmla="*/ 0 h 1792705"/>
                <a:gd name="connsiteX1" fmla="*/ 0 w 770021"/>
                <a:gd name="connsiteY1" fmla="*/ 1792705 h 1792705"/>
                <a:gd name="connsiteX2" fmla="*/ 0 w 770021"/>
                <a:gd name="connsiteY2" fmla="*/ 1792705 h 179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021" h="1792705">
                  <a:moveTo>
                    <a:pt x="770021" y="0"/>
                  </a:moveTo>
                  <a:lnTo>
                    <a:pt x="0" y="1792705"/>
                  </a:lnTo>
                  <a:lnTo>
                    <a:pt x="0" y="17927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B7BA7686-3CE5-0940-9551-22C50B8D9C1E}"/>
                </a:ext>
              </a:extLst>
            </p:cNvPr>
            <p:cNvSpPr/>
            <p:nvPr/>
          </p:nvSpPr>
          <p:spPr>
            <a:xfrm>
              <a:off x="10832439" y="4199021"/>
              <a:ext cx="613611" cy="546648"/>
            </a:xfrm>
            <a:custGeom>
              <a:avLst/>
              <a:gdLst>
                <a:gd name="connsiteX0" fmla="*/ 0 w 613611"/>
                <a:gd name="connsiteY0" fmla="*/ 529390 h 546648"/>
                <a:gd name="connsiteX1" fmla="*/ 421106 w 613611"/>
                <a:gd name="connsiteY1" fmla="*/ 481263 h 546648"/>
                <a:gd name="connsiteX2" fmla="*/ 613611 w 613611"/>
                <a:gd name="connsiteY2" fmla="*/ 0 h 54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611" h="546648">
                  <a:moveTo>
                    <a:pt x="0" y="529390"/>
                  </a:moveTo>
                  <a:cubicBezTo>
                    <a:pt x="159419" y="549442"/>
                    <a:pt x="318838" y="569495"/>
                    <a:pt x="421106" y="481263"/>
                  </a:cubicBezTo>
                  <a:cubicBezTo>
                    <a:pt x="523374" y="393031"/>
                    <a:pt x="568492" y="196515"/>
                    <a:pt x="61361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58522392-4497-C94B-ABD9-9820A18B8C23}"/>
                </a:ext>
              </a:extLst>
            </p:cNvPr>
            <p:cNvSpPr/>
            <p:nvPr/>
          </p:nvSpPr>
          <p:spPr>
            <a:xfrm>
              <a:off x="9041250" y="1959108"/>
              <a:ext cx="576000" cy="576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36D88612-8A8D-BA46-B3C2-B1F01DF50D57}"/>
                </a:ext>
              </a:extLst>
            </p:cNvPr>
            <p:cNvSpPr/>
            <p:nvPr/>
          </p:nvSpPr>
          <p:spPr>
            <a:xfrm>
              <a:off x="11022450" y="1959108"/>
              <a:ext cx="576000" cy="576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2E60C4A1-20AB-3B4C-9F73-D407E803052F}"/>
                </a:ext>
              </a:extLst>
            </p:cNvPr>
            <p:cNvSpPr/>
            <p:nvPr/>
          </p:nvSpPr>
          <p:spPr>
            <a:xfrm>
              <a:off x="9041250" y="3753819"/>
              <a:ext cx="576000" cy="576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8F301A8E-8136-2D44-BB0A-6F69696D6B7A}"/>
                </a:ext>
              </a:extLst>
            </p:cNvPr>
            <p:cNvSpPr/>
            <p:nvPr/>
          </p:nvSpPr>
          <p:spPr>
            <a:xfrm>
              <a:off x="7192397" y="3753819"/>
              <a:ext cx="576000" cy="576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5FCEEF37-D72D-A74B-B46B-2CAB7E920EF6}"/>
                </a:ext>
              </a:extLst>
            </p:cNvPr>
            <p:cNvSpPr/>
            <p:nvPr/>
          </p:nvSpPr>
          <p:spPr>
            <a:xfrm>
              <a:off x="11022450" y="3753819"/>
              <a:ext cx="576000" cy="576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76BEA305-3780-FF4A-9DE9-2009FEE7FE10}"/>
                </a:ext>
              </a:extLst>
            </p:cNvPr>
            <p:cNvCxnSpPr>
              <a:stCxn id="303" idx="6"/>
              <a:endCxn id="304" idx="2"/>
            </p:cNvCxnSpPr>
            <p:nvPr/>
          </p:nvCxnSpPr>
          <p:spPr>
            <a:xfrm>
              <a:off x="9617250" y="2247108"/>
              <a:ext cx="14052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074FAFEF-F2F0-1D44-835E-DC34A23EF720}"/>
                </a:ext>
              </a:extLst>
            </p:cNvPr>
            <p:cNvCxnSpPr>
              <a:stCxn id="304" idx="4"/>
              <a:endCxn id="307" idx="0"/>
            </p:cNvCxnSpPr>
            <p:nvPr/>
          </p:nvCxnSpPr>
          <p:spPr>
            <a:xfrm>
              <a:off x="11310450" y="2535108"/>
              <a:ext cx="0" cy="12187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C6AE066A-E464-174E-8523-E9EA495B907A}"/>
                </a:ext>
              </a:extLst>
            </p:cNvPr>
            <p:cNvCxnSpPr>
              <a:cxnSpLocks/>
              <a:stCxn id="305" idx="7"/>
              <a:endCxn id="304" idx="3"/>
            </p:cNvCxnSpPr>
            <p:nvPr/>
          </p:nvCxnSpPr>
          <p:spPr>
            <a:xfrm flipV="1">
              <a:off x="9532897" y="2450755"/>
              <a:ext cx="1573906" cy="138741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0E6990CE-6ABF-6142-A47A-9AD302D749BF}"/>
                </a:ext>
              </a:extLst>
            </p:cNvPr>
            <p:cNvCxnSpPr>
              <a:cxnSpLocks/>
              <a:stCxn id="306" idx="7"/>
              <a:endCxn id="303" idx="3"/>
            </p:cNvCxnSpPr>
            <p:nvPr/>
          </p:nvCxnSpPr>
          <p:spPr>
            <a:xfrm flipV="1">
              <a:off x="7684044" y="2450755"/>
              <a:ext cx="1441559" cy="138741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2A52EBE9-002D-7549-8299-A88FF23044F1}"/>
                </a:ext>
              </a:extLst>
            </p:cNvPr>
            <p:cNvCxnSpPr>
              <a:cxnSpLocks/>
              <a:stCxn id="305" idx="0"/>
              <a:endCxn id="303" idx="4"/>
            </p:cNvCxnSpPr>
            <p:nvPr/>
          </p:nvCxnSpPr>
          <p:spPr>
            <a:xfrm flipV="1">
              <a:off x="9329250" y="2535108"/>
              <a:ext cx="0" cy="12187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16F2B9A0-A3AC-C24B-A0ED-A0559CB9D2BA}"/>
                </a:ext>
              </a:extLst>
            </p:cNvPr>
            <p:cNvCxnSpPr>
              <a:cxnSpLocks/>
              <a:stCxn id="335" idx="0"/>
              <a:endCxn id="305" idx="4"/>
            </p:cNvCxnSpPr>
            <p:nvPr/>
          </p:nvCxnSpPr>
          <p:spPr>
            <a:xfrm flipV="1">
              <a:off x="9329250" y="4329819"/>
              <a:ext cx="0" cy="12187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7A58B393-6659-074C-916F-2BDFB41EA6A6}"/>
                </a:ext>
              </a:extLst>
            </p:cNvPr>
            <p:cNvCxnSpPr>
              <a:cxnSpLocks/>
              <a:stCxn id="307" idx="2"/>
              <a:endCxn id="305" idx="6"/>
            </p:cNvCxnSpPr>
            <p:nvPr/>
          </p:nvCxnSpPr>
          <p:spPr>
            <a:xfrm flipH="1">
              <a:off x="9617250" y="4041819"/>
              <a:ext cx="14052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52C05743-4C78-9543-BE59-974311A0D025}"/>
                </a:ext>
              </a:extLst>
            </p:cNvPr>
            <p:cNvCxnSpPr>
              <a:cxnSpLocks/>
              <a:stCxn id="307" idx="3"/>
              <a:endCxn id="335" idx="7"/>
            </p:cNvCxnSpPr>
            <p:nvPr/>
          </p:nvCxnSpPr>
          <p:spPr>
            <a:xfrm flipH="1">
              <a:off x="9532897" y="4245466"/>
              <a:ext cx="1573906" cy="138741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854084A4-F9D0-AE44-8800-9F75828A6427}"/>
                </a:ext>
              </a:extLst>
            </p:cNvPr>
            <p:cNvCxnSpPr>
              <a:cxnSpLocks/>
              <a:stCxn id="335" idx="1"/>
              <a:endCxn id="306" idx="5"/>
            </p:cNvCxnSpPr>
            <p:nvPr/>
          </p:nvCxnSpPr>
          <p:spPr>
            <a:xfrm flipH="1" flipV="1">
              <a:off x="7684044" y="4245466"/>
              <a:ext cx="1441559" cy="138741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F6DAFA7F-2897-F44F-AB9F-2E3FE8743FD1}"/>
                </a:ext>
              </a:extLst>
            </p:cNvPr>
            <p:cNvCxnSpPr>
              <a:cxnSpLocks/>
              <a:stCxn id="305" idx="2"/>
              <a:endCxn id="306" idx="6"/>
            </p:cNvCxnSpPr>
            <p:nvPr/>
          </p:nvCxnSpPr>
          <p:spPr>
            <a:xfrm flipH="1">
              <a:off x="7768397" y="4041819"/>
              <a:ext cx="127285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A19475B3-FA68-6246-88C6-7CF5B5C4A644}"/>
                </a:ext>
              </a:extLst>
            </p:cNvPr>
            <p:cNvSpPr/>
            <p:nvPr/>
          </p:nvSpPr>
          <p:spPr>
            <a:xfrm>
              <a:off x="8585603" y="2632877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9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76EFB16C-F263-2B4C-B0C0-1D909631E51B}"/>
                </a:ext>
              </a:extLst>
            </p:cNvPr>
            <p:cNvSpPr/>
            <p:nvPr/>
          </p:nvSpPr>
          <p:spPr>
            <a:xfrm>
              <a:off x="8025605" y="3196906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9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D0219D59-972E-8B4C-908A-FAC6D2391E1E}"/>
                </a:ext>
              </a:extLst>
            </p:cNvPr>
            <p:cNvSpPr/>
            <p:nvPr/>
          </p:nvSpPr>
          <p:spPr>
            <a:xfrm>
              <a:off x="10170960" y="2942866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9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C00C0F93-CCEF-1340-A657-01D26C146A0F}"/>
                </a:ext>
              </a:extLst>
            </p:cNvPr>
            <p:cNvSpPr/>
            <p:nvPr/>
          </p:nvSpPr>
          <p:spPr>
            <a:xfrm>
              <a:off x="10466597" y="2056925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9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65FF4523-E262-9A4E-8FAD-88E0FCC73D2F}"/>
                </a:ext>
              </a:extLst>
            </p:cNvPr>
            <p:cNvSpPr/>
            <p:nvPr/>
          </p:nvSpPr>
          <p:spPr>
            <a:xfrm>
              <a:off x="9890597" y="2067108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9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7AA89155-47D7-794C-9B35-859B59232053}"/>
                </a:ext>
              </a:extLst>
            </p:cNvPr>
            <p:cNvSpPr/>
            <p:nvPr/>
          </p:nvSpPr>
          <p:spPr>
            <a:xfrm>
              <a:off x="11130449" y="2963231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9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C440A21-0CE8-6F4E-8CCD-53F86C6EC4DE}"/>
                </a:ext>
              </a:extLst>
            </p:cNvPr>
            <p:cNvSpPr/>
            <p:nvPr/>
          </p:nvSpPr>
          <p:spPr>
            <a:xfrm>
              <a:off x="9149250" y="4876883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9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6FB50326-229B-854E-BD1D-8D80E0FFFD35}"/>
                </a:ext>
              </a:extLst>
            </p:cNvPr>
            <p:cNvSpPr/>
            <p:nvPr/>
          </p:nvSpPr>
          <p:spPr>
            <a:xfrm>
              <a:off x="8609251" y="5108626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9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0653B560-5C0F-5D44-83C4-4F8E2D43AFE8}"/>
                </a:ext>
              </a:extLst>
            </p:cNvPr>
            <p:cNvSpPr/>
            <p:nvPr/>
          </p:nvSpPr>
          <p:spPr>
            <a:xfrm>
              <a:off x="7768397" y="4329819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9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0D376B84-FD85-434C-81EE-F3ED79CA5EF9}"/>
                </a:ext>
              </a:extLst>
            </p:cNvPr>
            <p:cNvSpPr/>
            <p:nvPr/>
          </p:nvSpPr>
          <p:spPr>
            <a:xfrm>
              <a:off x="8205605" y="4731219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9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C6E763C4-220D-DB42-8EC6-BF4FEEA9502F}"/>
                </a:ext>
              </a:extLst>
            </p:cNvPr>
            <p:cNvSpPr/>
            <p:nvPr/>
          </p:nvSpPr>
          <p:spPr>
            <a:xfrm>
              <a:off x="10446450" y="3896423"/>
              <a:ext cx="288000" cy="288000"/>
            </a:xfrm>
            <a:prstGeom prst="ellipse">
              <a:avLst/>
            </a:prstGeom>
            <a:solidFill>
              <a:srgbClr val="FF8AD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C38D08C3-1644-8C4B-84F8-1A92EB8F33A7}"/>
                </a:ext>
              </a:extLst>
            </p:cNvPr>
            <p:cNvSpPr/>
            <p:nvPr/>
          </p:nvSpPr>
          <p:spPr>
            <a:xfrm>
              <a:off x="9900766" y="3907927"/>
              <a:ext cx="288000" cy="288000"/>
            </a:xfrm>
            <a:prstGeom prst="ellipse">
              <a:avLst/>
            </a:prstGeom>
            <a:solidFill>
              <a:srgbClr val="FF8AD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E2C6507D-089D-9B4F-AD97-9F2C737CC149}"/>
                </a:ext>
              </a:extLst>
            </p:cNvPr>
            <p:cNvSpPr/>
            <p:nvPr/>
          </p:nvSpPr>
          <p:spPr>
            <a:xfrm>
              <a:off x="8498107" y="3907927"/>
              <a:ext cx="288000" cy="288000"/>
            </a:xfrm>
            <a:prstGeom prst="ellipse">
              <a:avLst/>
            </a:prstGeom>
            <a:solidFill>
              <a:srgbClr val="FF8AD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61BB8712-9667-1A44-8114-A02226444A6E}"/>
                </a:ext>
              </a:extLst>
            </p:cNvPr>
            <p:cNvSpPr/>
            <p:nvPr/>
          </p:nvSpPr>
          <p:spPr>
            <a:xfrm>
              <a:off x="9967803" y="4987540"/>
              <a:ext cx="288000" cy="288000"/>
            </a:xfrm>
            <a:prstGeom prst="ellipse">
              <a:avLst/>
            </a:prstGeom>
            <a:solidFill>
              <a:srgbClr val="FF8AD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43703DC5-A4E8-7B48-90A4-F31CF417EDE6}"/>
                </a:ext>
              </a:extLst>
            </p:cNvPr>
            <p:cNvSpPr/>
            <p:nvPr/>
          </p:nvSpPr>
          <p:spPr>
            <a:xfrm>
              <a:off x="9485603" y="4661547"/>
              <a:ext cx="1263316" cy="1217160"/>
            </a:xfrm>
            <a:custGeom>
              <a:avLst/>
              <a:gdLst>
                <a:gd name="connsiteX0" fmla="*/ 1263316 w 1263316"/>
                <a:gd name="connsiteY0" fmla="*/ 0 h 1217160"/>
                <a:gd name="connsiteX1" fmla="*/ 1082843 w 1263316"/>
                <a:gd name="connsiteY1" fmla="*/ 794084 h 1217160"/>
                <a:gd name="connsiteX2" fmla="*/ 577516 w 1263316"/>
                <a:gd name="connsiteY2" fmla="*/ 1167063 h 1217160"/>
                <a:gd name="connsiteX3" fmla="*/ 0 w 1263316"/>
                <a:gd name="connsiteY3" fmla="*/ 1203158 h 12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3316" h="1217160">
                  <a:moveTo>
                    <a:pt x="1263316" y="0"/>
                  </a:moveTo>
                  <a:cubicBezTo>
                    <a:pt x="1230229" y="299787"/>
                    <a:pt x="1197143" y="599574"/>
                    <a:pt x="1082843" y="794084"/>
                  </a:cubicBezTo>
                  <a:cubicBezTo>
                    <a:pt x="968543" y="988595"/>
                    <a:pt x="757990" y="1098884"/>
                    <a:pt x="577516" y="1167063"/>
                  </a:cubicBezTo>
                  <a:cubicBezTo>
                    <a:pt x="397042" y="1235242"/>
                    <a:pt x="198521" y="1219200"/>
                    <a:pt x="0" y="120315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D0C3AB02-AB87-FD45-8EC9-48C019079F40}"/>
                </a:ext>
              </a:extLst>
            </p:cNvPr>
            <p:cNvSpPr/>
            <p:nvPr/>
          </p:nvSpPr>
          <p:spPr>
            <a:xfrm>
              <a:off x="10530960" y="4449114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9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1E679874-FCC7-FC4B-9520-4A07053E3BD5}"/>
                </a:ext>
              </a:extLst>
            </p:cNvPr>
            <p:cNvSpPr/>
            <p:nvPr/>
          </p:nvSpPr>
          <p:spPr>
            <a:xfrm>
              <a:off x="8943327" y="5991726"/>
              <a:ext cx="772038" cy="602430"/>
            </a:xfrm>
            <a:custGeom>
              <a:avLst/>
              <a:gdLst>
                <a:gd name="connsiteX0" fmla="*/ 168597 w 772038"/>
                <a:gd name="connsiteY0" fmla="*/ 48127 h 602430"/>
                <a:gd name="connsiteX1" fmla="*/ 155 w 772038"/>
                <a:gd name="connsiteY1" fmla="*/ 288758 h 602430"/>
                <a:gd name="connsiteX2" fmla="*/ 144534 w 772038"/>
                <a:gd name="connsiteY2" fmla="*/ 529390 h 602430"/>
                <a:gd name="connsiteX3" fmla="*/ 445323 w 772038"/>
                <a:gd name="connsiteY3" fmla="*/ 601579 h 602430"/>
                <a:gd name="connsiteX4" fmla="*/ 661891 w 772038"/>
                <a:gd name="connsiteY4" fmla="*/ 493295 h 602430"/>
                <a:gd name="connsiteX5" fmla="*/ 770176 w 772038"/>
                <a:gd name="connsiteY5" fmla="*/ 192506 h 602430"/>
                <a:gd name="connsiteX6" fmla="*/ 577670 w 772038"/>
                <a:gd name="connsiteY6" fmla="*/ 0 h 60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2038" h="602430">
                  <a:moveTo>
                    <a:pt x="168597" y="48127"/>
                  </a:moveTo>
                  <a:cubicBezTo>
                    <a:pt x="86381" y="128337"/>
                    <a:pt x="4166" y="208547"/>
                    <a:pt x="155" y="288758"/>
                  </a:cubicBezTo>
                  <a:cubicBezTo>
                    <a:pt x="-3856" y="368969"/>
                    <a:pt x="70339" y="477253"/>
                    <a:pt x="144534" y="529390"/>
                  </a:cubicBezTo>
                  <a:cubicBezTo>
                    <a:pt x="218729" y="581527"/>
                    <a:pt x="359097" y="607595"/>
                    <a:pt x="445323" y="601579"/>
                  </a:cubicBezTo>
                  <a:cubicBezTo>
                    <a:pt x="531549" y="595563"/>
                    <a:pt x="607749" y="561474"/>
                    <a:pt x="661891" y="493295"/>
                  </a:cubicBezTo>
                  <a:cubicBezTo>
                    <a:pt x="716033" y="425116"/>
                    <a:pt x="784213" y="274722"/>
                    <a:pt x="770176" y="192506"/>
                  </a:cubicBezTo>
                  <a:cubicBezTo>
                    <a:pt x="756139" y="110290"/>
                    <a:pt x="666904" y="55145"/>
                    <a:pt x="57767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E9FEBE27-5466-5E40-A2D5-EE14CFB22059}"/>
                </a:ext>
              </a:extLst>
            </p:cNvPr>
            <p:cNvSpPr/>
            <p:nvPr/>
          </p:nvSpPr>
          <p:spPr>
            <a:xfrm>
              <a:off x="9041250" y="5548530"/>
              <a:ext cx="576000" cy="576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D2C56835-B5D1-CB42-8CE6-5D454CE248FB}"/>
                </a:ext>
              </a:extLst>
            </p:cNvPr>
            <p:cNvSpPr/>
            <p:nvPr/>
          </p:nvSpPr>
          <p:spPr>
            <a:xfrm>
              <a:off x="11230050" y="4436855"/>
              <a:ext cx="216000" cy="216000"/>
            </a:xfrm>
            <a:prstGeom prst="ellipse">
              <a:avLst/>
            </a:prstGeom>
            <a:solidFill>
              <a:srgbClr val="76D6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C54901BC-28CE-5C40-A058-3002CB41F589}"/>
                </a:ext>
              </a:extLst>
            </p:cNvPr>
            <p:cNvSpPr/>
            <p:nvPr/>
          </p:nvSpPr>
          <p:spPr>
            <a:xfrm>
              <a:off x="10952426" y="4637669"/>
              <a:ext cx="216000" cy="216000"/>
            </a:xfrm>
            <a:prstGeom prst="ellipse">
              <a:avLst/>
            </a:prstGeom>
            <a:solidFill>
              <a:srgbClr val="76D6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8C69979D-BF41-AB47-946C-96FB4F641AAD}"/>
                </a:ext>
              </a:extLst>
            </p:cNvPr>
            <p:cNvSpPr/>
            <p:nvPr/>
          </p:nvSpPr>
          <p:spPr>
            <a:xfrm>
              <a:off x="10563731" y="5044430"/>
              <a:ext cx="216000" cy="216000"/>
            </a:xfrm>
            <a:prstGeom prst="ellipse">
              <a:avLst/>
            </a:prstGeom>
            <a:solidFill>
              <a:srgbClr val="76D6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628564EF-C1BA-1945-BB79-61426C675133}"/>
                </a:ext>
              </a:extLst>
            </p:cNvPr>
            <p:cNvSpPr/>
            <p:nvPr/>
          </p:nvSpPr>
          <p:spPr>
            <a:xfrm>
              <a:off x="10003803" y="5679328"/>
              <a:ext cx="216000" cy="216000"/>
            </a:xfrm>
            <a:prstGeom prst="ellipse">
              <a:avLst/>
            </a:prstGeom>
            <a:solidFill>
              <a:srgbClr val="76D6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B2CDE052-D79F-DD41-A8F1-0CED2EABBE24}"/>
                </a:ext>
              </a:extLst>
            </p:cNvPr>
            <p:cNvSpPr/>
            <p:nvPr/>
          </p:nvSpPr>
          <p:spPr>
            <a:xfrm>
              <a:off x="9556961" y="6237967"/>
              <a:ext cx="216000" cy="216000"/>
            </a:xfrm>
            <a:prstGeom prst="ellipse">
              <a:avLst/>
            </a:prstGeom>
            <a:solidFill>
              <a:srgbClr val="76D6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6B090780-2112-9E4E-8CAB-9FDD1EFA5DFC}"/>
                </a:ext>
              </a:extLst>
            </p:cNvPr>
            <p:cNvSpPr/>
            <p:nvPr/>
          </p:nvSpPr>
          <p:spPr>
            <a:xfrm>
              <a:off x="8861251" y="6303866"/>
              <a:ext cx="216000" cy="216000"/>
            </a:xfrm>
            <a:prstGeom prst="ellipse">
              <a:avLst/>
            </a:prstGeom>
            <a:solidFill>
              <a:srgbClr val="76D6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FD670186-C336-0247-BC26-E2E69C1358D6}"/>
                </a:ext>
              </a:extLst>
            </p:cNvPr>
            <p:cNvSpPr/>
            <p:nvPr/>
          </p:nvSpPr>
          <p:spPr>
            <a:xfrm>
              <a:off x="9631162" y="2972983"/>
              <a:ext cx="216000" cy="216000"/>
            </a:xfrm>
            <a:prstGeom prst="ellipse">
              <a:avLst/>
            </a:prstGeom>
            <a:solidFill>
              <a:srgbClr val="76D6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13" name="Notched Right Arrow 512">
              <a:extLst>
                <a:ext uri="{FF2B5EF4-FFF2-40B4-BE49-F238E27FC236}">
                  <a16:creationId xmlns:a16="http://schemas.microsoft.com/office/drawing/2014/main" id="{203F2BE5-7C61-6942-B254-9EEBAB8107F4}"/>
                </a:ext>
              </a:extLst>
            </p:cNvPr>
            <p:cNvSpPr/>
            <p:nvPr/>
          </p:nvSpPr>
          <p:spPr>
            <a:xfrm rot="15083851">
              <a:off x="8764053" y="1259896"/>
              <a:ext cx="646000" cy="79084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14" name="Notched Right Arrow 513">
              <a:extLst>
                <a:ext uri="{FF2B5EF4-FFF2-40B4-BE49-F238E27FC236}">
                  <a16:creationId xmlns:a16="http://schemas.microsoft.com/office/drawing/2014/main" id="{69FFF682-C422-8947-A122-FBD03D0B6C54}"/>
                </a:ext>
              </a:extLst>
            </p:cNvPr>
            <p:cNvSpPr/>
            <p:nvPr/>
          </p:nvSpPr>
          <p:spPr>
            <a:xfrm rot="19236633">
              <a:off x="8380228" y="6325396"/>
              <a:ext cx="446612" cy="47790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15" name="Freeform 514">
              <a:extLst>
                <a:ext uri="{FF2B5EF4-FFF2-40B4-BE49-F238E27FC236}">
                  <a16:creationId xmlns:a16="http://schemas.microsoft.com/office/drawing/2014/main" id="{47CED91A-85B5-9149-8EBC-CAFBC243D055}"/>
                </a:ext>
              </a:extLst>
            </p:cNvPr>
            <p:cNvSpPr/>
            <p:nvPr/>
          </p:nvSpPr>
          <p:spPr>
            <a:xfrm rot="16200000">
              <a:off x="7590207" y="3832960"/>
              <a:ext cx="2947702" cy="405613"/>
            </a:xfrm>
            <a:custGeom>
              <a:avLst/>
              <a:gdLst>
                <a:gd name="connsiteX0" fmla="*/ 0 w 1564106"/>
                <a:gd name="connsiteY0" fmla="*/ 180618 h 180618"/>
                <a:gd name="connsiteX1" fmla="*/ 770021 w 1564106"/>
                <a:gd name="connsiteY1" fmla="*/ 144 h 180618"/>
                <a:gd name="connsiteX2" fmla="*/ 1564106 w 1564106"/>
                <a:gd name="connsiteY2" fmla="*/ 156555 h 18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4106" h="180618">
                  <a:moveTo>
                    <a:pt x="0" y="180618"/>
                  </a:moveTo>
                  <a:cubicBezTo>
                    <a:pt x="254668" y="92386"/>
                    <a:pt x="509337" y="4154"/>
                    <a:pt x="770021" y="144"/>
                  </a:cubicBezTo>
                  <a:cubicBezTo>
                    <a:pt x="1030705" y="-3866"/>
                    <a:pt x="1297405" y="76344"/>
                    <a:pt x="1564106" y="156555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16" name="Notched Right Arrow 515">
              <a:extLst>
                <a:ext uri="{FF2B5EF4-FFF2-40B4-BE49-F238E27FC236}">
                  <a16:creationId xmlns:a16="http://schemas.microsoft.com/office/drawing/2014/main" id="{93CD49FE-2418-A54F-9D6D-9C0A89B8B3AC}"/>
                </a:ext>
              </a:extLst>
            </p:cNvPr>
            <p:cNvSpPr/>
            <p:nvPr/>
          </p:nvSpPr>
          <p:spPr>
            <a:xfrm rot="10800000">
              <a:off x="11643111" y="3805698"/>
              <a:ext cx="446612" cy="47790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17" name="Freeform 516">
              <a:extLst>
                <a:ext uri="{FF2B5EF4-FFF2-40B4-BE49-F238E27FC236}">
                  <a16:creationId xmlns:a16="http://schemas.microsoft.com/office/drawing/2014/main" id="{4177A18C-5492-E94E-ADF4-60AC2AB887F9}"/>
                </a:ext>
              </a:extLst>
            </p:cNvPr>
            <p:cNvSpPr/>
            <p:nvPr/>
          </p:nvSpPr>
          <p:spPr>
            <a:xfrm rot="2648218">
              <a:off x="9521605" y="2738111"/>
              <a:ext cx="2016027" cy="405613"/>
            </a:xfrm>
            <a:custGeom>
              <a:avLst/>
              <a:gdLst>
                <a:gd name="connsiteX0" fmla="*/ 0 w 1564106"/>
                <a:gd name="connsiteY0" fmla="*/ 180618 h 180618"/>
                <a:gd name="connsiteX1" fmla="*/ 770021 w 1564106"/>
                <a:gd name="connsiteY1" fmla="*/ 144 h 180618"/>
                <a:gd name="connsiteX2" fmla="*/ 1564106 w 1564106"/>
                <a:gd name="connsiteY2" fmla="*/ 156555 h 18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4106" h="180618">
                  <a:moveTo>
                    <a:pt x="0" y="180618"/>
                  </a:moveTo>
                  <a:cubicBezTo>
                    <a:pt x="254668" y="92386"/>
                    <a:pt x="509337" y="4154"/>
                    <a:pt x="770021" y="144"/>
                  </a:cubicBezTo>
                  <a:cubicBezTo>
                    <a:pt x="1030705" y="-3866"/>
                    <a:pt x="1297405" y="76344"/>
                    <a:pt x="1564106" y="156555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18" name="Cross 517">
              <a:extLst>
                <a:ext uri="{FF2B5EF4-FFF2-40B4-BE49-F238E27FC236}">
                  <a16:creationId xmlns:a16="http://schemas.microsoft.com/office/drawing/2014/main" id="{61AAE208-2AD9-E449-A130-35261253A81E}"/>
                </a:ext>
              </a:extLst>
            </p:cNvPr>
            <p:cNvSpPr/>
            <p:nvPr/>
          </p:nvSpPr>
          <p:spPr>
            <a:xfrm>
              <a:off x="8487575" y="3460365"/>
              <a:ext cx="360000" cy="360000"/>
            </a:xfrm>
            <a:prstGeom prst="plus">
              <a:avLst>
                <a:gd name="adj" fmla="val 438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19" name="Cross 518">
              <a:extLst>
                <a:ext uri="{FF2B5EF4-FFF2-40B4-BE49-F238E27FC236}">
                  <a16:creationId xmlns:a16="http://schemas.microsoft.com/office/drawing/2014/main" id="{1CC2D484-4FD9-0A43-84A5-B06BE4A0C49B}"/>
                </a:ext>
              </a:extLst>
            </p:cNvPr>
            <p:cNvSpPr/>
            <p:nvPr/>
          </p:nvSpPr>
          <p:spPr>
            <a:xfrm>
              <a:off x="10638881" y="3190011"/>
              <a:ext cx="360000" cy="360000"/>
            </a:xfrm>
            <a:prstGeom prst="plus">
              <a:avLst>
                <a:gd name="adj" fmla="val 438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20" name="Notched Right Arrow 519">
              <a:extLst>
                <a:ext uri="{FF2B5EF4-FFF2-40B4-BE49-F238E27FC236}">
                  <a16:creationId xmlns:a16="http://schemas.microsoft.com/office/drawing/2014/main" id="{9C961340-8F8C-774C-AF69-E99689437F2D}"/>
                </a:ext>
              </a:extLst>
            </p:cNvPr>
            <p:cNvSpPr/>
            <p:nvPr/>
          </p:nvSpPr>
          <p:spPr>
            <a:xfrm rot="18956923">
              <a:off x="7781296" y="5100208"/>
              <a:ext cx="446612" cy="47790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21" name="Freeform 520">
              <a:extLst>
                <a:ext uri="{FF2B5EF4-FFF2-40B4-BE49-F238E27FC236}">
                  <a16:creationId xmlns:a16="http://schemas.microsoft.com/office/drawing/2014/main" id="{CF1E563F-AB4E-2648-BBB4-4216E29A64D7}"/>
                </a:ext>
              </a:extLst>
            </p:cNvPr>
            <p:cNvSpPr/>
            <p:nvPr/>
          </p:nvSpPr>
          <p:spPr>
            <a:xfrm rot="2906868">
              <a:off x="7765103" y="4276497"/>
              <a:ext cx="776924" cy="147437"/>
            </a:xfrm>
            <a:custGeom>
              <a:avLst/>
              <a:gdLst>
                <a:gd name="connsiteX0" fmla="*/ 0 w 1564106"/>
                <a:gd name="connsiteY0" fmla="*/ 180618 h 180618"/>
                <a:gd name="connsiteX1" fmla="*/ 770021 w 1564106"/>
                <a:gd name="connsiteY1" fmla="*/ 144 h 180618"/>
                <a:gd name="connsiteX2" fmla="*/ 1564106 w 1564106"/>
                <a:gd name="connsiteY2" fmla="*/ 156555 h 18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4106" h="180618">
                  <a:moveTo>
                    <a:pt x="0" y="180618"/>
                  </a:moveTo>
                  <a:cubicBezTo>
                    <a:pt x="254668" y="92386"/>
                    <a:pt x="509337" y="4154"/>
                    <a:pt x="770021" y="144"/>
                  </a:cubicBezTo>
                  <a:cubicBezTo>
                    <a:pt x="1030705" y="-3866"/>
                    <a:pt x="1297405" y="76344"/>
                    <a:pt x="1564106" y="156555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377C454B-F816-7F41-A7D4-C9E85E36E8AA}"/>
                </a:ext>
              </a:extLst>
            </p:cNvPr>
            <p:cNvSpPr/>
            <p:nvPr/>
          </p:nvSpPr>
          <p:spPr>
            <a:xfrm rot="2906868">
              <a:off x="8556742" y="5139320"/>
              <a:ext cx="776924" cy="147437"/>
            </a:xfrm>
            <a:custGeom>
              <a:avLst/>
              <a:gdLst>
                <a:gd name="connsiteX0" fmla="*/ 0 w 1564106"/>
                <a:gd name="connsiteY0" fmla="*/ 180618 h 180618"/>
                <a:gd name="connsiteX1" fmla="*/ 770021 w 1564106"/>
                <a:gd name="connsiteY1" fmla="*/ 144 h 180618"/>
                <a:gd name="connsiteX2" fmla="*/ 1564106 w 1564106"/>
                <a:gd name="connsiteY2" fmla="*/ 156555 h 18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4106" h="180618">
                  <a:moveTo>
                    <a:pt x="0" y="180618"/>
                  </a:moveTo>
                  <a:cubicBezTo>
                    <a:pt x="254668" y="92386"/>
                    <a:pt x="509337" y="4154"/>
                    <a:pt x="770021" y="144"/>
                  </a:cubicBezTo>
                  <a:cubicBezTo>
                    <a:pt x="1030705" y="-3866"/>
                    <a:pt x="1297405" y="76344"/>
                    <a:pt x="1564106" y="156555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23" name="Cross 522">
              <a:extLst>
                <a:ext uri="{FF2B5EF4-FFF2-40B4-BE49-F238E27FC236}">
                  <a16:creationId xmlns:a16="http://schemas.microsoft.com/office/drawing/2014/main" id="{9425368D-D430-BC45-9DA3-514A507AE7DB}"/>
                </a:ext>
              </a:extLst>
            </p:cNvPr>
            <p:cNvSpPr/>
            <p:nvPr/>
          </p:nvSpPr>
          <p:spPr>
            <a:xfrm>
              <a:off x="8231698" y="4107925"/>
              <a:ext cx="216000" cy="216000"/>
            </a:xfrm>
            <a:prstGeom prst="plus">
              <a:avLst>
                <a:gd name="adj" fmla="val 438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24" name="Cross 523">
              <a:extLst>
                <a:ext uri="{FF2B5EF4-FFF2-40B4-BE49-F238E27FC236}">
                  <a16:creationId xmlns:a16="http://schemas.microsoft.com/office/drawing/2014/main" id="{EA08DCB4-AC19-8245-897C-BF8201228DCE}"/>
                </a:ext>
              </a:extLst>
            </p:cNvPr>
            <p:cNvSpPr/>
            <p:nvPr/>
          </p:nvSpPr>
          <p:spPr>
            <a:xfrm>
              <a:off x="8721957" y="4764770"/>
              <a:ext cx="216000" cy="216000"/>
            </a:xfrm>
            <a:prstGeom prst="plus">
              <a:avLst>
                <a:gd name="adj" fmla="val 438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25" name="Freeform 524">
              <a:extLst>
                <a:ext uri="{FF2B5EF4-FFF2-40B4-BE49-F238E27FC236}">
                  <a16:creationId xmlns:a16="http://schemas.microsoft.com/office/drawing/2014/main" id="{231251DD-789D-104B-80F9-53EA0CD67DC3}"/>
                </a:ext>
              </a:extLst>
            </p:cNvPr>
            <p:cNvSpPr/>
            <p:nvPr/>
          </p:nvSpPr>
          <p:spPr>
            <a:xfrm rot="6613586">
              <a:off x="8042350" y="4619040"/>
              <a:ext cx="370717" cy="844385"/>
            </a:xfrm>
            <a:custGeom>
              <a:avLst/>
              <a:gdLst>
                <a:gd name="connsiteX0" fmla="*/ 0 w 288758"/>
                <a:gd name="connsiteY0" fmla="*/ 288758 h 288758"/>
                <a:gd name="connsiteX1" fmla="*/ 204537 w 288758"/>
                <a:gd name="connsiteY1" fmla="*/ 168442 h 288758"/>
                <a:gd name="connsiteX2" fmla="*/ 288758 w 288758"/>
                <a:gd name="connsiteY2" fmla="*/ 0 h 2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758" h="288758">
                  <a:moveTo>
                    <a:pt x="0" y="288758"/>
                  </a:moveTo>
                  <a:cubicBezTo>
                    <a:pt x="78205" y="252663"/>
                    <a:pt x="156411" y="216568"/>
                    <a:pt x="204537" y="168442"/>
                  </a:cubicBezTo>
                  <a:cubicBezTo>
                    <a:pt x="252663" y="120316"/>
                    <a:pt x="270710" y="60158"/>
                    <a:pt x="288758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26" name="Freeform 525">
              <a:extLst>
                <a:ext uri="{FF2B5EF4-FFF2-40B4-BE49-F238E27FC236}">
                  <a16:creationId xmlns:a16="http://schemas.microsoft.com/office/drawing/2014/main" id="{1A6A3E5F-AB8B-064A-93B8-32A4E6A58ECB}"/>
                </a:ext>
              </a:extLst>
            </p:cNvPr>
            <p:cNvSpPr/>
            <p:nvPr/>
          </p:nvSpPr>
          <p:spPr>
            <a:xfrm rot="4985656">
              <a:off x="7555320" y="4336634"/>
              <a:ext cx="165769" cy="187840"/>
            </a:xfrm>
            <a:custGeom>
              <a:avLst/>
              <a:gdLst>
                <a:gd name="connsiteX0" fmla="*/ 0 w 241507"/>
                <a:gd name="connsiteY0" fmla="*/ 252663 h 252663"/>
                <a:gd name="connsiteX1" fmla="*/ 204537 w 241507"/>
                <a:gd name="connsiteY1" fmla="*/ 144379 h 252663"/>
                <a:gd name="connsiteX2" fmla="*/ 240632 w 241507"/>
                <a:gd name="connsiteY2" fmla="*/ 0 h 25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507" h="252663">
                  <a:moveTo>
                    <a:pt x="0" y="252663"/>
                  </a:moveTo>
                  <a:cubicBezTo>
                    <a:pt x="82216" y="219576"/>
                    <a:pt x="164432" y="186489"/>
                    <a:pt x="204537" y="144379"/>
                  </a:cubicBezTo>
                  <a:cubicBezTo>
                    <a:pt x="244642" y="102269"/>
                    <a:pt x="242637" y="51134"/>
                    <a:pt x="240632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27" name="Freeform 526">
              <a:extLst>
                <a:ext uri="{FF2B5EF4-FFF2-40B4-BE49-F238E27FC236}">
                  <a16:creationId xmlns:a16="http://schemas.microsoft.com/office/drawing/2014/main" id="{04355717-CD5E-9A40-8355-F3C984B5688D}"/>
                </a:ext>
              </a:extLst>
            </p:cNvPr>
            <p:cNvSpPr/>
            <p:nvPr/>
          </p:nvSpPr>
          <p:spPr>
            <a:xfrm rot="4985656">
              <a:off x="8816323" y="5538963"/>
              <a:ext cx="165769" cy="187840"/>
            </a:xfrm>
            <a:custGeom>
              <a:avLst/>
              <a:gdLst>
                <a:gd name="connsiteX0" fmla="*/ 0 w 241507"/>
                <a:gd name="connsiteY0" fmla="*/ 252663 h 252663"/>
                <a:gd name="connsiteX1" fmla="*/ 204537 w 241507"/>
                <a:gd name="connsiteY1" fmla="*/ 144379 h 252663"/>
                <a:gd name="connsiteX2" fmla="*/ 240632 w 241507"/>
                <a:gd name="connsiteY2" fmla="*/ 0 h 25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507" h="252663">
                  <a:moveTo>
                    <a:pt x="0" y="252663"/>
                  </a:moveTo>
                  <a:cubicBezTo>
                    <a:pt x="82216" y="219576"/>
                    <a:pt x="164432" y="186489"/>
                    <a:pt x="204537" y="144379"/>
                  </a:cubicBezTo>
                  <a:cubicBezTo>
                    <a:pt x="244642" y="102269"/>
                    <a:pt x="242637" y="51134"/>
                    <a:pt x="240632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FCD4EDE1-64A2-9A47-A8E2-130D2BCBBCDC}"/>
                </a:ext>
              </a:extLst>
            </p:cNvPr>
            <p:cNvSpPr/>
            <p:nvPr/>
          </p:nvSpPr>
          <p:spPr>
            <a:xfrm>
              <a:off x="7525657" y="4756575"/>
              <a:ext cx="354330" cy="35842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34" name="TextBox 533">
              <a:extLst>
                <a:ext uri="{FF2B5EF4-FFF2-40B4-BE49-F238E27FC236}">
                  <a16:creationId xmlns:a16="http://schemas.microsoft.com/office/drawing/2014/main" id="{2BA3C989-6F27-D74E-B8C0-99D3DA56155C}"/>
                </a:ext>
              </a:extLst>
            </p:cNvPr>
            <p:cNvSpPr txBox="1"/>
            <p:nvPr/>
          </p:nvSpPr>
          <p:spPr>
            <a:xfrm>
              <a:off x="7525657" y="4745669"/>
              <a:ext cx="40010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350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9522667D-1C4C-CE4C-BF8B-A5CA246A6DB9}"/>
                </a:ext>
              </a:extLst>
            </p:cNvPr>
            <p:cNvSpPr/>
            <p:nvPr/>
          </p:nvSpPr>
          <p:spPr>
            <a:xfrm>
              <a:off x="9896388" y="6280207"/>
              <a:ext cx="354330" cy="35842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36" name="TextBox 535">
              <a:extLst>
                <a:ext uri="{FF2B5EF4-FFF2-40B4-BE49-F238E27FC236}">
                  <a16:creationId xmlns:a16="http://schemas.microsoft.com/office/drawing/2014/main" id="{04D48075-01E6-6744-A00B-1FFFE6588369}"/>
                </a:ext>
              </a:extLst>
            </p:cNvPr>
            <p:cNvSpPr txBox="1"/>
            <p:nvPr/>
          </p:nvSpPr>
          <p:spPr>
            <a:xfrm>
              <a:off x="9896389" y="6269301"/>
              <a:ext cx="40010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350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9C3C2EF0-0DD5-864A-9CD8-0FDEA10CB040}"/>
                </a:ext>
              </a:extLst>
            </p:cNvPr>
            <p:cNvSpPr/>
            <p:nvPr/>
          </p:nvSpPr>
          <p:spPr>
            <a:xfrm>
              <a:off x="11528163" y="3410718"/>
              <a:ext cx="354330" cy="35842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D87DA68-3147-1145-BD09-495ECABB0BB2}"/>
                </a:ext>
              </a:extLst>
            </p:cNvPr>
            <p:cNvSpPr txBox="1"/>
            <p:nvPr/>
          </p:nvSpPr>
          <p:spPr>
            <a:xfrm>
              <a:off x="11528163" y="3399812"/>
              <a:ext cx="41293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350" dirty="0">
                  <a:solidFill>
                    <a:prstClr val="black"/>
                  </a:solidFill>
                </a:rPr>
                <a:t>C</a:t>
              </a:r>
            </a:p>
          </p:txBody>
        </p: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99428230-ABF5-CD4F-8052-BB909D9EEE9D}"/>
                </a:ext>
              </a:extLst>
            </p:cNvPr>
            <p:cNvCxnSpPr/>
            <p:nvPr/>
          </p:nvCxnSpPr>
          <p:spPr>
            <a:xfrm flipH="1">
              <a:off x="6485021" y="1637238"/>
              <a:ext cx="866274" cy="4816729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Notched Right Arrow 189">
              <a:extLst>
                <a:ext uri="{FF2B5EF4-FFF2-40B4-BE49-F238E27FC236}">
                  <a16:creationId xmlns:a16="http://schemas.microsoft.com/office/drawing/2014/main" id="{5FFA5865-9BF6-7B46-AA2D-FA74275D1AD3}"/>
                </a:ext>
              </a:extLst>
            </p:cNvPr>
            <p:cNvSpPr/>
            <p:nvPr/>
          </p:nvSpPr>
          <p:spPr>
            <a:xfrm rot="13357144">
              <a:off x="10168482" y="5831986"/>
              <a:ext cx="446612" cy="47790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67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76F213-6DED-A540-B42A-363DF72D51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188244"/>
            <a:ext cx="3055996" cy="3737372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Streaming </a:t>
            </a:r>
            <a:r>
              <a:rPr lang="nl-NL" dirty="0" err="1"/>
              <a:t>telemetry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Juniper</a:t>
            </a:r>
            <a:r>
              <a:rPr lang="nl-NL" dirty="0"/>
              <a:t> platforms </a:t>
            </a:r>
            <a:r>
              <a:rPr lang="nl-NL" dirty="0" err="1"/>
              <a:t>provide</a:t>
            </a:r>
            <a:r>
              <a:rPr lang="nl-NL" dirty="0"/>
              <a:t> </a:t>
            </a:r>
            <a:r>
              <a:rPr lang="nl-NL" dirty="0" err="1"/>
              <a:t>insight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</a:t>
            </a:r>
            <a:r>
              <a:rPr lang="nl-NL" dirty="0" err="1"/>
              <a:t>coarse</a:t>
            </a:r>
            <a:r>
              <a:rPr lang="nl-NL" dirty="0"/>
              <a:t> transport matrix</a:t>
            </a:r>
          </a:p>
          <a:p>
            <a:endParaRPr lang="nl-NL" dirty="0"/>
          </a:p>
          <a:p>
            <a:r>
              <a:rPr lang="nl-NL" dirty="0"/>
              <a:t>Assessment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decission</a:t>
            </a:r>
            <a:r>
              <a:rPr lang="nl-NL" dirty="0"/>
              <a:t> making on new 100G </a:t>
            </a:r>
            <a:r>
              <a:rPr lang="nl-NL" dirty="0" err="1"/>
              <a:t>trail</a:t>
            </a:r>
            <a:r>
              <a:rPr lang="nl-NL" dirty="0"/>
              <a:t>, </a:t>
            </a:r>
            <a:r>
              <a:rPr lang="nl-NL" dirty="0" err="1"/>
              <a:t>possibly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NOC </a:t>
            </a:r>
            <a:r>
              <a:rPr lang="nl-NL" dirty="0" err="1"/>
              <a:t>approval</a:t>
            </a:r>
            <a:endParaRPr lang="nl-NL" dirty="0"/>
          </a:p>
          <a:p>
            <a:endParaRPr lang="nl-NL" dirty="0"/>
          </a:p>
          <a:p>
            <a:r>
              <a:rPr lang="nl-NL" dirty="0"/>
              <a:t>NOC </a:t>
            </a:r>
            <a:r>
              <a:rPr lang="nl-NL" dirty="0" err="1"/>
              <a:t>instructed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dispatch engineering</a:t>
            </a:r>
          </a:p>
          <a:p>
            <a:endParaRPr lang="nl-NL" dirty="0"/>
          </a:p>
          <a:p>
            <a:r>
              <a:rPr lang="nl-NL" dirty="0" err="1"/>
              <a:t>LightSoft</a:t>
            </a:r>
            <a:r>
              <a:rPr lang="nl-NL" dirty="0"/>
              <a:t> </a:t>
            </a:r>
            <a:r>
              <a:rPr lang="nl-NL" dirty="0" err="1"/>
              <a:t>instructed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activate</a:t>
            </a:r>
            <a:r>
              <a:rPr lang="nl-NL" dirty="0"/>
              <a:t> </a:t>
            </a:r>
            <a:r>
              <a:rPr lang="nl-NL" dirty="0" err="1"/>
              <a:t>trail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CoreDB</a:t>
            </a:r>
            <a:r>
              <a:rPr lang="nl-NL" dirty="0"/>
              <a:t> </a:t>
            </a:r>
            <a:r>
              <a:rPr lang="nl-NL" dirty="0" err="1"/>
              <a:t>updated</a:t>
            </a:r>
            <a:endParaRPr lang="nl-NL" dirty="0"/>
          </a:p>
          <a:p>
            <a:endParaRPr lang="nl-NL" dirty="0"/>
          </a:p>
          <a:p>
            <a:r>
              <a:rPr lang="nl-NL" dirty="0"/>
              <a:t>Service </a:t>
            </a:r>
            <a:r>
              <a:rPr lang="nl-NL" dirty="0" err="1"/>
              <a:t>layer</a:t>
            </a:r>
            <a:r>
              <a:rPr lang="nl-NL" dirty="0"/>
              <a:t> </a:t>
            </a:r>
            <a:r>
              <a:rPr lang="nl-NL" dirty="0" err="1"/>
              <a:t>instructed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off-load traffic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newly</a:t>
            </a:r>
            <a:r>
              <a:rPr lang="nl-NL" dirty="0"/>
              <a:t> </a:t>
            </a:r>
            <a:r>
              <a:rPr lang="nl-NL" dirty="0" err="1"/>
              <a:t>added</a:t>
            </a:r>
            <a:r>
              <a:rPr lang="nl-NL" dirty="0"/>
              <a:t> transport service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F52EC0-3622-EF4B-9F0B-1126978D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processes</a:t>
            </a:r>
            <a:r>
              <a:rPr lang="nl-NL" dirty="0"/>
              <a:t> </a:t>
            </a:r>
            <a:r>
              <a:rPr lang="nl-NL" dirty="0" err="1"/>
              <a:t>allow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transport </a:t>
            </a:r>
            <a:r>
              <a:rPr lang="nl-NL" dirty="0" err="1"/>
              <a:t>network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self-adjust</a:t>
            </a:r>
            <a:endParaRPr lang="nl-NL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1D52B2C-9C71-8442-B423-BC6A7CF0D281}"/>
              </a:ext>
            </a:extLst>
          </p:cNvPr>
          <p:cNvSpPr/>
          <p:nvPr/>
        </p:nvSpPr>
        <p:spPr>
          <a:xfrm>
            <a:off x="3574732" y="3939122"/>
            <a:ext cx="5280605" cy="10267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EB9D4D6-83AE-F54E-8109-86B753011D3E}"/>
              </a:ext>
            </a:extLst>
          </p:cNvPr>
          <p:cNvSpPr/>
          <p:nvPr/>
        </p:nvSpPr>
        <p:spPr>
          <a:xfrm>
            <a:off x="7440930" y="2002512"/>
            <a:ext cx="1414407" cy="1777961"/>
          </a:xfrm>
          <a:prstGeom prst="roundRect">
            <a:avLst/>
          </a:prstGeom>
          <a:solidFill>
            <a:srgbClr val="FFD579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22A27E3-C2CC-2E43-AFEC-2F4B04D31C29}"/>
              </a:ext>
            </a:extLst>
          </p:cNvPr>
          <p:cNvSpPr/>
          <p:nvPr/>
        </p:nvSpPr>
        <p:spPr>
          <a:xfrm>
            <a:off x="7522341" y="2160270"/>
            <a:ext cx="1251585" cy="194700"/>
          </a:xfrm>
          <a:prstGeom prst="roundRect">
            <a:avLst/>
          </a:prstGeom>
          <a:solidFill>
            <a:srgbClr val="FF7E79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>
                <a:solidFill>
                  <a:prstClr val="black"/>
                </a:solidFill>
              </a:rPr>
              <a:t>Core</a:t>
            </a:r>
            <a:r>
              <a:rPr lang="nl-NL" sz="1200" dirty="0">
                <a:solidFill>
                  <a:prstClr val="black"/>
                </a:solidFill>
              </a:rPr>
              <a:t> DB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9E4ECBBC-2A11-294D-84E5-C5C8C7A3A3A2}"/>
              </a:ext>
            </a:extLst>
          </p:cNvPr>
          <p:cNvSpPr/>
          <p:nvPr/>
        </p:nvSpPr>
        <p:spPr>
          <a:xfrm>
            <a:off x="7522341" y="2415378"/>
            <a:ext cx="1251585" cy="194700"/>
          </a:xfrm>
          <a:prstGeom prst="roundRect">
            <a:avLst/>
          </a:prstGeom>
          <a:solidFill>
            <a:srgbClr val="FF7E79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>
                <a:solidFill>
                  <a:prstClr val="black"/>
                </a:solidFill>
              </a:rPr>
              <a:t>Ticketing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432B2E5-B6EE-5C47-ACE7-9DF4437A1427}"/>
              </a:ext>
            </a:extLst>
          </p:cNvPr>
          <p:cNvSpPr/>
          <p:nvPr/>
        </p:nvSpPr>
        <p:spPr>
          <a:xfrm>
            <a:off x="7522341" y="2662044"/>
            <a:ext cx="1251585" cy="194700"/>
          </a:xfrm>
          <a:prstGeom prst="roundRect">
            <a:avLst/>
          </a:prstGeom>
          <a:solidFill>
            <a:srgbClr val="FF7E79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prstClr val="black"/>
                </a:solidFill>
              </a:rPr>
              <a:t>CRM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AB4EE3D-6C58-E34B-AB5A-C8474CCCAD36}"/>
              </a:ext>
            </a:extLst>
          </p:cNvPr>
          <p:cNvSpPr/>
          <p:nvPr/>
        </p:nvSpPr>
        <p:spPr>
          <a:xfrm>
            <a:off x="7522341" y="2915960"/>
            <a:ext cx="1251585" cy="194700"/>
          </a:xfrm>
          <a:prstGeom prst="roundRect">
            <a:avLst/>
          </a:prstGeom>
          <a:solidFill>
            <a:srgbClr val="FF7E79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prstClr val="black"/>
                </a:solidFill>
              </a:rPr>
              <a:t>IMS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0A2D1C9-E921-2249-9FCD-E0DFCF287E31}"/>
              </a:ext>
            </a:extLst>
          </p:cNvPr>
          <p:cNvSpPr/>
          <p:nvPr/>
        </p:nvSpPr>
        <p:spPr>
          <a:xfrm>
            <a:off x="7522341" y="3168621"/>
            <a:ext cx="1251585" cy="194700"/>
          </a:xfrm>
          <a:prstGeom prst="roundRect">
            <a:avLst/>
          </a:prstGeom>
          <a:solidFill>
            <a:srgbClr val="FF7E79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prstClr val="black"/>
                </a:solidFill>
              </a:rPr>
              <a:t>IPAM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19D3858-8571-FD4C-AE50-22BF49B18A90}"/>
              </a:ext>
            </a:extLst>
          </p:cNvPr>
          <p:cNvSpPr/>
          <p:nvPr/>
        </p:nvSpPr>
        <p:spPr>
          <a:xfrm>
            <a:off x="7522341" y="3421283"/>
            <a:ext cx="1251585" cy="194700"/>
          </a:xfrm>
          <a:prstGeom prst="roundRect">
            <a:avLst/>
          </a:prstGeom>
          <a:solidFill>
            <a:srgbClr val="FF7E79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prstClr val="black"/>
                </a:solidFill>
              </a:rPr>
              <a:t>Influx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258902E-2B96-4042-AF7C-3FAD923AE59E}"/>
              </a:ext>
            </a:extLst>
          </p:cNvPr>
          <p:cNvSpPr/>
          <p:nvPr/>
        </p:nvSpPr>
        <p:spPr>
          <a:xfrm>
            <a:off x="3574733" y="2002512"/>
            <a:ext cx="1097280" cy="1777961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350" dirty="0">
              <a:solidFill>
                <a:prstClr val="white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63EFC3-CDA1-8648-9F7A-8F22344DFF81}"/>
              </a:ext>
            </a:extLst>
          </p:cNvPr>
          <p:cNvSpPr txBox="1"/>
          <p:nvPr/>
        </p:nvSpPr>
        <p:spPr>
          <a:xfrm>
            <a:off x="3545330" y="2523120"/>
            <a:ext cx="115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 err="1">
                <a:solidFill>
                  <a:prstClr val="black"/>
                </a:solidFill>
              </a:rPr>
              <a:t>Authentication</a:t>
            </a:r>
            <a:endParaRPr lang="nl-NL" sz="1200" dirty="0">
              <a:solidFill>
                <a:prstClr val="black"/>
              </a:solidFill>
            </a:endParaRPr>
          </a:p>
          <a:p>
            <a:pPr algn="ctr"/>
            <a:r>
              <a:rPr lang="nl-NL" sz="1200" dirty="0">
                <a:solidFill>
                  <a:prstClr val="black"/>
                </a:solidFill>
              </a:rPr>
              <a:t>&amp;</a:t>
            </a:r>
          </a:p>
          <a:p>
            <a:pPr algn="ctr"/>
            <a:r>
              <a:rPr lang="nl-NL" sz="1200" dirty="0" err="1">
                <a:solidFill>
                  <a:prstClr val="black"/>
                </a:solidFill>
              </a:rPr>
              <a:t>Authorization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A28884B-1BE5-E64B-8189-CE46E1B54623}"/>
              </a:ext>
            </a:extLst>
          </p:cNvPr>
          <p:cNvSpPr/>
          <p:nvPr/>
        </p:nvSpPr>
        <p:spPr>
          <a:xfrm>
            <a:off x="4860607" y="1399312"/>
            <a:ext cx="3994730" cy="503783"/>
          </a:xfrm>
          <a:prstGeom prst="roundRect">
            <a:avLst/>
          </a:prstGeom>
          <a:solidFill>
            <a:srgbClr val="FF8AD8"/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13F97B-A393-CE46-8DB2-4E21EA42035D}"/>
              </a:ext>
            </a:extLst>
          </p:cNvPr>
          <p:cNvSpPr txBox="1"/>
          <p:nvPr/>
        </p:nvSpPr>
        <p:spPr>
          <a:xfrm>
            <a:off x="5750939" y="151843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>
                <a:solidFill>
                  <a:prstClr val="black"/>
                </a:solidFill>
              </a:rPr>
              <a:t>SURFnet Network Dashboard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8294423-04D8-9C47-BC9C-8C6055188092}"/>
              </a:ext>
            </a:extLst>
          </p:cNvPr>
          <p:cNvSpPr/>
          <p:nvPr/>
        </p:nvSpPr>
        <p:spPr>
          <a:xfrm>
            <a:off x="3653986" y="4078548"/>
            <a:ext cx="1112324" cy="2486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>
                <a:solidFill>
                  <a:prstClr val="black"/>
                </a:solidFill>
              </a:rPr>
              <a:t>LightSoft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0B67120-2E40-3D47-95DE-B77A7A34279C}"/>
              </a:ext>
            </a:extLst>
          </p:cNvPr>
          <p:cNvSpPr/>
          <p:nvPr/>
        </p:nvSpPr>
        <p:spPr>
          <a:xfrm>
            <a:off x="4954905" y="4078548"/>
            <a:ext cx="1112324" cy="2486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prstClr val="black"/>
                </a:solidFill>
              </a:rPr>
              <a:t>NSO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351C569-A613-F948-A8B0-73F4A8EBE1F2}"/>
              </a:ext>
            </a:extLst>
          </p:cNvPr>
          <p:cNvSpPr/>
          <p:nvPr/>
        </p:nvSpPr>
        <p:spPr>
          <a:xfrm>
            <a:off x="6250403" y="4078548"/>
            <a:ext cx="1112324" cy="2486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prstClr val="black"/>
                </a:solidFill>
              </a:rPr>
              <a:t>NMS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958487D-B0B4-0344-9351-2B44D236A617}"/>
              </a:ext>
            </a:extLst>
          </p:cNvPr>
          <p:cNvSpPr/>
          <p:nvPr/>
        </p:nvSpPr>
        <p:spPr>
          <a:xfrm>
            <a:off x="7535227" y="4078548"/>
            <a:ext cx="1112324" cy="2486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prstClr val="black"/>
                </a:solidFill>
              </a:rPr>
              <a:t>NMS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A4993AE-D319-5544-A0D5-F8C6E9CD6205}"/>
              </a:ext>
            </a:extLst>
          </p:cNvPr>
          <p:cNvSpPr/>
          <p:nvPr/>
        </p:nvSpPr>
        <p:spPr>
          <a:xfrm>
            <a:off x="3653986" y="4401740"/>
            <a:ext cx="1112324" cy="478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>
              <a:solidFill>
                <a:prstClr val="black"/>
              </a:solidFill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14BB0BE-D1C1-8044-9AC1-F77E08C0FDD1}"/>
              </a:ext>
            </a:extLst>
          </p:cNvPr>
          <p:cNvSpPr/>
          <p:nvPr/>
        </p:nvSpPr>
        <p:spPr>
          <a:xfrm>
            <a:off x="4954905" y="4401740"/>
            <a:ext cx="1112324" cy="478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>
              <a:solidFill>
                <a:prstClr val="black"/>
              </a:solidFill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EC397744-D9A6-F241-A12C-7FA89FAC1C8E}"/>
              </a:ext>
            </a:extLst>
          </p:cNvPr>
          <p:cNvSpPr/>
          <p:nvPr/>
        </p:nvSpPr>
        <p:spPr>
          <a:xfrm>
            <a:off x="6250403" y="4401740"/>
            <a:ext cx="1112324" cy="478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>
              <a:solidFill>
                <a:prstClr val="black"/>
              </a:solidFill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B162AE70-0841-3848-815B-B8F964C03AB7}"/>
              </a:ext>
            </a:extLst>
          </p:cNvPr>
          <p:cNvSpPr/>
          <p:nvPr/>
        </p:nvSpPr>
        <p:spPr>
          <a:xfrm>
            <a:off x="7535227" y="4401740"/>
            <a:ext cx="1112324" cy="478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prstClr val="black"/>
                </a:solidFill>
              </a:rPr>
              <a:t>…</a:t>
            </a:r>
          </a:p>
          <a:p>
            <a:pPr algn="ctr"/>
            <a:r>
              <a:rPr lang="nl-NL" sz="1050" dirty="0">
                <a:solidFill>
                  <a:prstClr val="black"/>
                </a:solidFill>
              </a:rPr>
              <a:t>Technology domain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D9CBF8-A982-8341-82B1-9D5319A207F2}"/>
              </a:ext>
            </a:extLst>
          </p:cNvPr>
          <p:cNvSpPr txBox="1"/>
          <p:nvPr/>
        </p:nvSpPr>
        <p:spPr>
          <a:xfrm>
            <a:off x="3821314" y="440248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>
                <a:solidFill>
                  <a:prstClr val="black"/>
                </a:solidFill>
              </a:rPr>
              <a:t>Apollo</a:t>
            </a:r>
          </a:p>
          <a:p>
            <a:pPr algn="ctr"/>
            <a:r>
              <a:rPr lang="nl-NL" sz="1200" dirty="0">
                <a:solidFill>
                  <a:prstClr val="black"/>
                </a:solidFill>
              </a:rPr>
              <a:t>9608/03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09D9241-C9C5-0349-8048-B27132ED2DF9}"/>
              </a:ext>
            </a:extLst>
          </p:cNvPr>
          <p:cNvSpPr txBox="1"/>
          <p:nvPr/>
        </p:nvSpPr>
        <p:spPr>
          <a:xfrm>
            <a:off x="5071939" y="4388064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 err="1">
                <a:solidFill>
                  <a:prstClr val="black"/>
                </a:solidFill>
              </a:rPr>
              <a:t>Juniper</a:t>
            </a:r>
            <a:endParaRPr lang="nl-NL" sz="1200" dirty="0">
              <a:solidFill>
                <a:prstClr val="black"/>
              </a:solidFill>
            </a:endParaRPr>
          </a:p>
          <a:p>
            <a:pPr algn="ctr"/>
            <a:r>
              <a:rPr lang="nl-NL" sz="1200" dirty="0">
                <a:solidFill>
                  <a:prstClr val="black"/>
                </a:solidFill>
              </a:rPr>
              <a:t>MX-series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AD19B7-109E-8646-BCC3-F941A4E2B859}"/>
              </a:ext>
            </a:extLst>
          </p:cNvPr>
          <p:cNvSpPr txBox="1"/>
          <p:nvPr/>
        </p:nvSpPr>
        <p:spPr>
          <a:xfrm>
            <a:off x="6283255" y="4487114"/>
            <a:ext cx="1037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>
                <a:solidFill>
                  <a:prstClr val="black"/>
                </a:solidFill>
              </a:rPr>
              <a:t>NFV domain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D268953-E6EB-9F4B-BE81-4A9797CBAD23}"/>
              </a:ext>
            </a:extLst>
          </p:cNvPr>
          <p:cNvCxnSpPr>
            <a:cxnSpLocks/>
            <a:stCxn id="44" idx="0"/>
          </p:cNvCxnSpPr>
          <p:nvPr/>
        </p:nvCxnSpPr>
        <p:spPr>
          <a:xfrm flipV="1">
            <a:off x="4210149" y="3558886"/>
            <a:ext cx="884072" cy="51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8FE9BD-9AD0-3C4D-9224-9BEEC6E0368E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5509719" y="3616273"/>
            <a:ext cx="1348" cy="462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3CB53D3-CF1F-3B4F-94CA-43D14FA3231E}"/>
              </a:ext>
            </a:extLst>
          </p:cNvPr>
          <p:cNvCxnSpPr>
            <a:cxnSpLocks/>
            <a:stCxn id="46" idx="0"/>
          </p:cNvCxnSpPr>
          <p:nvPr/>
        </p:nvCxnSpPr>
        <p:spPr>
          <a:xfrm flipH="1" flipV="1">
            <a:off x="6801988" y="3558886"/>
            <a:ext cx="4577" cy="51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263AEEB-B4B8-CB4A-BC87-D4EBD0A4AA99}"/>
              </a:ext>
            </a:extLst>
          </p:cNvPr>
          <p:cNvCxnSpPr>
            <a:cxnSpLocks/>
            <a:stCxn id="47" idx="0"/>
          </p:cNvCxnSpPr>
          <p:nvPr/>
        </p:nvCxnSpPr>
        <p:spPr>
          <a:xfrm flipH="1" flipV="1">
            <a:off x="6965618" y="3543163"/>
            <a:ext cx="1125771" cy="535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E59DB689-F3B6-4E46-BB87-5D5EA5546876}"/>
              </a:ext>
            </a:extLst>
          </p:cNvPr>
          <p:cNvSpPr/>
          <p:nvPr/>
        </p:nvSpPr>
        <p:spPr>
          <a:xfrm>
            <a:off x="4860607" y="2002512"/>
            <a:ext cx="2391728" cy="1777961"/>
          </a:xfrm>
          <a:prstGeom prst="roundRect">
            <a:avLst/>
          </a:prstGeom>
          <a:solidFill>
            <a:srgbClr val="76D6FF"/>
          </a:solidFill>
          <a:ln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8B07F48-E84F-0A4B-936B-3F4CE8ECE8F3}"/>
              </a:ext>
            </a:extLst>
          </p:cNvPr>
          <p:cNvSpPr txBox="1"/>
          <p:nvPr/>
        </p:nvSpPr>
        <p:spPr>
          <a:xfrm>
            <a:off x="5204134" y="3349707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 err="1">
                <a:solidFill>
                  <a:prstClr val="black"/>
                </a:solidFill>
              </a:rPr>
              <a:t>Orchestration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Layer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F9970A20-A38C-4746-9516-06619A4D223D}"/>
              </a:ext>
            </a:extLst>
          </p:cNvPr>
          <p:cNvSpPr/>
          <p:nvPr/>
        </p:nvSpPr>
        <p:spPr>
          <a:xfrm>
            <a:off x="6249200" y="2597259"/>
            <a:ext cx="725890" cy="709504"/>
          </a:xfrm>
          <a:prstGeom prst="roundRect">
            <a:avLst/>
          </a:prstGeom>
          <a:solidFill>
            <a:srgbClr val="FF00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B19F3B56-4A19-CE44-99D6-09428551B3F4}"/>
              </a:ext>
            </a:extLst>
          </p:cNvPr>
          <p:cNvSpPr/>
          <p:nvPr/>
        </p:nvSpPr>
        <p:spPr>
          <a:xfrm>
            <a:off x="3574733" y="1399313"/>
            <a:ext cx="1097280" cy="486277"/>
          </a:xfrm>
          <a:prstGeom prst="roundRect">
            <a:avLst/>
          </a:prstGeom>
          <a:solidFill>
            <a:srgbClr val="FF93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1EC350A-61CC-5F46-A070-0B63E5979653}"/>
              </a:ext>
            </a:extLst>
          </p:cNvPr>
          <p:cNvSpPr txBox="1"/>
          <p:nvPr/>
        </p:nvSpPr>
        <p:spPr>
          <a:xfrm>
            <a:off x="3858337" y="1524247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>
                <a:solidFill>
                  <a:prstClr val="black"/>
                </a:solidFill>
              </a:rPr>
              <a:t>NOC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C039A3B-BE8D-3149-B669-C59DD0620160}"/>
              </a:ext>
            </a:extLst>
          </p:cNvPr>
          <p:cNvCxnSpPr>
            <a:cxnSpLocks/>
            <a:stCxn id="39" idx="1"/>
          </p:cNvCxnSpPr>
          <p:nvPr/>
        </p:nvCxnSpPr>
        <p:spPr>
          <a:xfrm flipH="1" flipV="1">
            <a:off x="6965619" y="3236979"/>
            <a:ext cx="556723" cy="281654"/>
          </a:xfrm>
          <a:prstGeom prst="straightConnector1">
            <a:avLst/>
          </a:prstGeom>
          <a:ln w="635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CED6B1B0-1841-EF41-940A-28C495FDFB0A}"/>
              </a:ext>
            </a:extLst>
          </p:cNvPr>
          <p:cNvSpPr/>
          <p:nvPr/>
        </p:nvSpPr>
        <p:spPr>
          <a:xfrm>
            <a:off x="5219657" y="2607555"/>
            <a:ext cx="725890" cy="709504"/>
          </a:xfrm>
          <a:prstGeom prst="roundRect">
            <a:avLst/>
          </a:prstGeom>
          <a:solidFill>
            <a:srgbClr val="FF00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E341B22-F738-4F47-A8F5-E890816D07BC}"/>
              </a:ext>
            </a:extLst>
          </p:cNvPr>
          <p:cNvCxnSpPr>
            <a:cxnSpLocks/>
          </p:cNvCxnSpPr>
          <p:nvPr/>
        </p:nvCxnSpPr>
        <p:spPr>
          <a:xfrm flipH="1">
            <a:off x="4451602" y="3265971"/>
            <a:ext cx="823692" cy="826253"/>
          </a:xfrm>
          <a:prstGeom prst="straightConnector1">
            <a:avLst/>
          </a:prstGeom>
          <a:ln w="635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283F416-5C10-BB4E-80FC-B33102E153AC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5582602" y="2330408"/>
            <a:ext cx="0" cy="277147"/>
          </a:xfrm>
          <a:prstGeom prst="straightConnector1">
            <a:avLst/>
          </a:prstGeom>
          <a:ln w="635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87AF0D8-9068-6742-B9B9-25EF1089E930}"/>
              </a:ext>
            </a:extLst>
          </p:cNvPr>
          <p:cNvCxnSpPr>
            <a:cxnSpLocks/>
          </p:cNvCxnSpPr>
          <p:nvPr/>
        </p:nvCxnSpPr>
        <p:spPr>
          <a:xfrm>
            <a:off x="6617325" y="2327397"/>
            <a:ext cx="0" cy="277147"/>
          </a:xfrm>
          <a:prstGeom prst="straightConnector1">
            <a:avLst/>
          </a:prstGeom>
          <a:ln w="635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59F6E32-61BA-EE4F-A4CD-57790D2294E5}"/>
              </a:ext>
            </a:extLst>
          </p:cNvPr>
          <p:cNvCxnSpPr/>
          <p:nvPr/>
        </p:nvCxnSpPr>
        <p:spPr>
          <a:xfrm>
            <a:off x="5582601" y="2348720"/>
            <a:ext cx="1029543" cy="0"/>
          </a:xfrm>
          <a:prstGeom prst="line">
            <a:avLst/>
          </a:prstGeom>
          <a:ln w="635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BD4B731-A8DD-6542-91E2-3F86DB351B50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5632623" y="3518632"/>
            <a:ext cx="1889719" cy="559916"/>
          </a:xfrm>
          <a:prstGeom prst="straightConnector1">
            <a:avLst/>
          </a:prstGeom>
          <a:ln w="635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39491EC-CEBE-9C4C-AB1B-BD494A80F277}"/>
              </a:ext>
            </a:extLst>
          </p:cNvPr>
          <p:cNvCxnSpPr>
            <a:cxnSpLocks/>
          </p:cNvCxnSpPr>
          <p:nvPr/>
        </p:nvCxnSpPr>
        <p:spPr>
          <a:xfrm flipH="1" flipV="1">
            <a:off x="4614902" y="1871743"/>
            <a:ext cx="660392" cy="757951"/>
          </a:xfrm>
          <a:prstGeom prst="straightConnector1">
            <a:avLst/>
          </a:prstGeom>
          <a:ln w="63500">
            <a:solidFill>
              <a:srgbClr val="9411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BBE7A495-0022-8940-923A-FAFDF6209694}"/>
              </a:ext>
            </a:extLst>
          </p:cNvPr>
          <p:cNvSpPr txBox="1"/>
          <p:nvPr/>
        </p:nvSpPr>
        <p:spPr>
          <a:xfrm>
            <a:off x="5102765" y="2004254"/>
            <a:ext cx="21371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transport  service </a:t>
            </a:r>
            <a:r>
              <a:rPr lang="nl-NL" sz="1350" dirty="0" err="1">
                <a:solidFill>
                  <a:prstClr val="black"/>
                </a:solidFill>
              </a:rPr>
              <a:t>request</a:t>
            </a:r>
            <a:endParaRPr lang="nl-NL" sz="1350" dirty="0">
              <a:solidFill>
                <a:prstClr val="black"/>
              </a:solidFill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103F1B7-864F-5247-A4C6-CFA9F46A29C4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6959455" y="2257620"/>
            <a:ext cx="562886" cy="401412"/>
          </a:xfrm>
          <a:prstGeom prst="straightConnector1">
            <a:avLst/>
          </a:prstGeom>
          <a:ln w="635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D51F6B9-A883-DD4C-B9AB-ACE535F1489A}"/>
              </a:ext>
            </a:extLst>
          </p:cNvPr>
          <p:cNvCxnSpPr>
            <a:cxnSpLocks/>
          </p:cNvCxnSpPr>
          <p:nvPr/>
        </p:nvCxnSpPr>
        <p:spPr>
          <a:xfrm flipH="1" flipV="1">
            <a:off x="5889911" y="1911777"/>
            <a:ext cx="9238" cy="432469"/>
          </a:xfrm>
          <a:prstGeom prst="straightConnector1">
            <a:avLst/>
          </a:prstGeom>
          <a:ln w="635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2" descr="Afbeeldingsresultaat voor gears transparent background free pictures">
            <a:extLst>
              <a:ext uri="{FF2B5EF4-FFF2-40B4-BE49-F238E27FC236}">
                <a16:creationId xmlns:a16="http://schemas.microsoft.com/office/drawing/2014/main" id="{555A9982-169A-1845-B08E-2BE8B9CED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0815" y="2863234"/>
            <a:ext cx="416958" cy="41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8F2579D7-F265-5243-857E-C1105D67ECF2}"/>
              </a:ext>
            </a:extLst>
          </p:cNvPr>
          <p:cNvSpPr txBox="1"/>
          <p:nvPr/>
        </p:nvSpPr>
        <p:spPr>
          <a:xfrm>
            <a:off x="5192589" y="2636019"/>
            <a:ext cx="8370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>
                <a:solidFill>
                  <a:prstClr val="black"/>
                </a:solidFill>
              </a:rPr>
              <a:t>Infra-agent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1A290EF-DB9B-DB4C-ABCA-0365CB59BDF4}"/>
              </a:ext>
            </a:extLst>
          </p:cNvPr>
          <p:cNvSpPr txBox="1"/>
          <p:nvPr/>
        </p:nvSpPr>
        <p:spPr>
          <a:xfrm>
            <a:off x="6258463" y="2627206"/>
            <a:ext cx="7713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err="1">
                <a:solidFill>
                  <a:prstClr val="black"/>
                </a:solidFill>
              </a:rPr>
              <a:t>Decission</a:t>
            </a:r>
            <a:endParaRPr lang="nl-NL" sz="1050" dirty="0">
              <a:solidFill>
                <a:prstClr val="black"/>
              </a:solidFill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CE8812BC-830D-2742-AC40-AF8A50E3A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292" y="2846861"/>
            <a:ext cx="427703" cy="4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C57497-2804-B64F-BA7C-646F8FF1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growing core absorbs access rings and increases photonic functionality on existing nodes (six cases)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9F58613-C5DA-1546-A80E-511F63E0A51C}"/>
              </a:ext>
            </a:extLst>
          </p:cNvPr>
          <p:cNvSpPr/>
          <p:nvPr/>
        </p:nvSpPr>
        <p:spPr>
          <a:xfrm>
            <a:off x="3027299" y="1575536"/>
            <a:ext cx="577516" cy="1344529"/>
          </a:xfrm>
          <a:custGeom>
            <a:avLst/>
            <a:gdLst>
              <a:gd name="connsiteX0" fmla="*/ 770021 w 770021"/>
              <a:gd name="connsiteY0" fmla="*/ 0 h 1792705"/>
              <a:gd name="connsiteX1" fmla="*/ 0 w 770021"/>
              <a:gd name="connsiteY1" fmla="*/ 1792705 h 1792705"/>
              <a:gd name="connsiteX2" fmla="*/ 0 w 770021"/>
              <a:gd name="connsiteY2" fmla="*/ 1792705 h 179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0021" h="1792705">
                <a:moveTo>
                  <a:pt x="770021" y="0"/>
                </a:moveTo>
                <a:lnTo>
                  <a:pt x="0" y="1792705"/>
                </a:lnTo>
                <a:lnTo>
                  <a:pt x="0" y="179270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561123F-6638-BD42-999E-E2650C6D585E}"/>
              </a:ext>
            </a:extLst>
          </p:cNvPr>
          <p:cNvSpPr/>
          <p:nvPr/>
        </p:nvSpPr>
        <p:spPr>
          <a:xfrm>
            <a:off x="4155262" y="3046396"/>
            <a:ext cx="460208" cy="409986"/>
          </a:xfrm>
          <a:custGeom>
            <a:avLst/>
            <a:gdLst>
              <a:gd name="connsiteX0" fmla="*/ 0 w 613611"/>
              <a:gd name="connsiteY0" fmla="*/ 529390 h 546648"/>
              <a:gd name="connsiteX1" fmla="*/ 421106 w 613611"/>
              <a:gd name="connsiteY1" fmla="*/ 481263 h 546648"/>
              <a:gd name="connsiteX2" fmla="*/ 613611 w 613611"/>
              <a:gd name="connsiteY2" fmla="*/ 0 h 54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611" h="546648">
                <a:moveTo>
                  <a:pt x="0" y="529390"/>
                </a:moveTo>
                <a:cubicBezTo>
                  <a:pt x="159419" y="549442"/>
                  <a:pt x="318838" y="569495"/>
                  <a:pt x="421106" y="481263"/>
                </a:cubicBezTo>
                <a:cubicBezTo>
                  <a:pt x="523374" y="393031"/>
                  <a:pt x="568492" y="196515"/>
                  <a:pt x="61361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D20EF5-2697-BD42-B7CC-572323B251DA}"/>
              </a:ext>
            </a:extLst>
          </p:cNvPr>
          <p:cNvSpPr/>
          <p:nvPr/>
        </p:nvSpPr>
        <p:spPr>
          <a:xfrm>
            <a:off x="2811870" y="1366461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F4C8C7-A9D1-264E-83DF-445DD3913710}"/>
              </a:ext>
            </a:extLst>
          </p:cNvPr>
          <p:cNvSpPr/>
          <p:nvPr/>
        </p:nvSpPr>
        <p:spPr>
          <a:xfrm>
            <a:off x="4297770" y="1366461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378DA1-0FD6-F74A-AE3F-D8BD805F9D27}"/>
              </a:ext>
            </a:extLst>
          </p:cNvPr>
          <p:cNvSpPr/>
          <p:nvPr/>
        </p:nvSpPr>
        <p:spPr>
          <a:xfrm>
            <a:off x="2811870" y="2712494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DEC55C-23ED-6647-A148-F1AF072DA938}"/>
              </a:ext>
            </a:extLst>
          </p:cNvPr>
          <p:cNvSpPr/>
          <p:nvPr/>
        </p:nvSpPr>
        <p:spPr>
          <a:xfrm>
            <a:off x="1425230" y="2712494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334262-FC06-D745-A967-D52D0E8769BF}"/>
              </a:ext>
            </a:extLst>
          </p:cNvPr>
          <p:cNvSpPr/>
          <p:nvPr/>
        </p:nvSpPr>
        <p:spPr>
          <a:xfrm>
            <a:off x="4297770" y="2712494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691C7F-0D2E-9240-9085-BD13509F2C55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3243870" y="1582461"/>
            <a:ext cx="10539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36A91-7213-3D43-ABE4-590C6D01BA87}"/>
              </a:ext>
            </a:extLst>
          </p:cNvPr>
          <p:cNvCxnSpPr>
            <a:stCxn id="7" idx="4"/>
            <a:endCxn id="10" idx="0"/>
          </p:cNvCxnSpPr>
          <p:nvPr/>
        </p:nvCxnSpPr>
        <p:spPr>
          <a:xfrm>
            <a:off x="4513770" y="1798462"/>
            <a:ext cx="0" cy="9140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47F7C3-74F8-B049-8001-0B364A164190}"/>
              </a:ext>
            </a:extLst>
          </p:cNvPr>
          <p:cNvCxnSpPr>
            <a:cxnSpLocks/>
            <a:stCxn id="8" idx="7"/>
            <a:endCxn id="7" idx="3"/>
          </p:cNvCxnSpPr>
          <p:nvPr/>
        </p:nvCxnSpPr>
        <p:spPr>
          <a:xfrm flipV="1">
            <a:off x="3180605" y="1735197"/>
            <a:ext cx="1180430" cy="1040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54EFCB-61BA-7140-984C-44893BE20B71}"/>
              </a:ext>
            </a:extLst>
          </p:cNvPr>
          <p:cNvCxnSpPr>
            <a:cxnSpLocks/>
            <a:stCxn id="9" idx="7"/>
            <a:endCxn id="6" idx="3"/>
          </p:cNvCxnSpPr>
          <p:nvPr/>
        </p:nvCxnSpPr>
        <p:spPr>
          <a:xfrm flipV="1">
            <a:off x="1793966" y="1735197"/>
            <a:ext cx="1081169" cy="1040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39DBD-B571-A54C-A754-D07AA919B1FB}"/>
              </a:ext>
            </a:extLst>
          </p:cNvPr>
          <p:cNvCxnSpPr>
            <a:cxnSpLocks/>
            <a:stCxn id="8" idx="0"/>
            <a:endCxn id="6" idx="4"/>
          </p:cNvCxnSpPr>
          <p:nvPr/>
        </p:nvCxnSpPr>
        <p:spPr>
          <a:xfrm flipV="1">
            <a:off x="3027870" y="1798462"/>
            <a:ext cx="0" cy="9140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E3337A-1105-0F4D-B4B8-154695F73D38}"/>
              </a:ext>
            </a:extLst>
          </p:cNvPr>
          <p:cNvCxnSpPr>
            <a:cxnSpLocks/>
            <a:stCxn id="38" idx="0"/>
            <a:endCxn id="8" idx="4"/>
          </p:cNvCxnSpPr>
          <p:nvPr/>
        </p:nvCxnSpPr>
        <p:spPr>
          <a:xfrm flipV="1">
            <a:off x="3027870" y="3144495"/>
            <a:ext cx="0" cy="9140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727EF4-2A26-1048-A1D1-5D8FC2BB6010}"/>
              </a:ext>
            </a:extLst>
          </p:cNvPr>
          <p:cNvCxnSpPr>
            <a:cxnSpLocks/>
            <a:stCxn id="10" idx="2"/>
            <a:endCxn id="8" idx="6"/>
          </p:cNvCxnSpPr>
          <p:nvPr/>
        </p:nvCxnSpPr>
        <p:spPr>
          <a:xfrm flipH="1">
            <a:off x="3243870" y="2928494"/>
            <a:ext cx="10539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0975DB-19F0-4248-8274-4BC3105FE457}"/>
              </a:ext>
            </a:extLst>
          </p:cNvPr>
          <p:cNvCxnSpPr>
            <a:cxnSpLocks/>
            <a:stCxn id="10" idx="3"/>
            <a:endCxn id="38" idx="7"/>
          </p:cNvCxnSpPr>
          <p:nvPr/>
        </p:nvCxnSpPr>
        <p:spPr>
          <a:xfrm flipH="1">
            <a:off x="3180605" y="3081230"/>
            <a:ext cx="1180430" cy="1040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AD0A0C-E1FF-8F46-B9D5-FBE2F2192730}"/>
              </a:ext>
            </a:extLst>
          </p:cNvPr>
          <p:cNvCxnSpPr>
            <a:cxnSpLocks/>
            <a:stCxn id="38" idx="1"/>
            <a:endCxn id="9" idx="5"/>
          </p:cNvCxnSpPr>
          <p:nvPr/>
        </p:nvCxnSpPr>
        <p:spPr>
          <a:xfrm flipH="1" flipV="1">
            <a:off x="1793966" y="3081230"/>
            <a:ext cx="1081169" cy="1040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FCC949-9B8A-7140-81DE-309993380C69}"/>
              </a:ext>
            </a:extLst>
          </p:cNvPr>
          <p:cNvCxnSpPr>
            <a:cxnSpLocks/>
            <a:stCxn id="8" idx="2"/>
            <a:endCxn id="9" idx="6"/>
          </p:cNvCxnSpPr>
          <p:nvPr/>
        </p:nvCxnSpPr>
        <p:spPr>
          <a:xfrm flipH="1">
            <a:off x="1857231" y="2928494"/>
            <a:ext cx="9546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5CBCC4B3-A238-034F-B805-D5DD20912F7B}"/>
              </a:ext>
            </a:extLst>
          </p:cNvPr>
          <p:cNvSpPr/>
          <p:nvPr/>
        </p:nvSpPr>
        <p:spPr>
          <a:xfrm>
            <a:off x="2470135" y="1871788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388793-AA2A-8B4A-BC4A-748221165847}"/>
              </a:ext>
            </a:extLst>
          </p:cNvPr>
          <p:cNvSpPr/>
          <p:nvPr/>
        </p:nvSpPr>
        <p:spPr>
          <a:xfrm>
            <a:off x="2050136" y="2294810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E417598-7B0F-654B-9EB4-AB20C7877A71}"/>
              </a:ext>
            </a:extLst>
          </p:cNvPr>
          <p:cNvSpPr/>
          <p:nvPr/>
        </p:nvSpPr>
        <p:spPr>
          <a:xfrm>
            <a:off x="3659153" y="2104280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84EAAB2-115B-8B44-9D17-90C9994F1088}"/>
              </a:ext>
            </a:extLst>
          </p:cNvPr>
          <p:cNvSpPr/>
          <p:nvPr/>
        </p:nvSpPr>
        <p:spPr>
          <a:xfrm>
            <a:off x="3880880" y="1439824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36D8343-F813-5B4A-8F62-19F93FE06709}"/>
              </a:ext>
            </a:extLst>
          </p:cNvPr>
          <p:cNvSpPr/>
          <p:nvPr/>
        </p:nvSpPr>
        <p:spPr>
          <a:xfrm>
            <a:off x="3448880" y="1447461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E508633-B765-F64E-B786-12B868E6516F}"/>
              </a:ext>
            </a:extLst>
          </p:cNvPr>
          <p:cNvSpPr/>
          <p:nvPr/>
        </p:nvSpPr>
        <p:spPr>
          <a:xfrm>
            <a:off x="4378769" y="2119553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79DF37C-9C6B-6D49-897D-6D197482FACB}"/>
              </a:ext>
            </a:extLst>
          </p:cNvPr>
          <p:cNvSpPr/>
          <p:nvPr/>
        </p:nvSpPr>
        <p:spPr>
          <a:xfrm>
            <a:off x="2892870" y="3554792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F2AA6C1-6B50-3745-8F6B-F0D71E7528BF}"/>
              </a:ext>
            </a:extLst>
          </p:cNvPr>
          <p:cNvSpPr/>
          <p:nvPr/>
        </p:nvSpPr>
        <p:spPr>
          <a:xfrm>
            <a:off x="2487871" y="3728600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0A2B9E9-D7AA-BF40-AD88-F3F0E2D2FE31}"/>
              </a:ext>
            </a:extLst>
          </p:cNvPr>
          <p:cNvSpPr/>
          <p:nvPr/>
        </p:nvSpPr>
        <p:spPr>
          <a:xfrm>
            <a:off x="1857230" y="3144494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78E8701-7ABE-8448-83D6-D943B3E67BCE}"/>
              </a:ext>
            </a:extLst>
          </p:cNvPr>
          <p:cNvSpPr/>
          <p:nvPr/>
        </p:nvSpPr>
        <p:spPr>
          <a:xfrm>
            <a:off x="2185136" y="3445544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9B34A76-EC1D-024E-99F2-04A2DCC07304}"/>
              </a:ext>
            </a:extLst>
          </p:cNvPr>
          <p:cNvSpPr/>
          <p:nvPr/>
        </p:nvSpPr>
        <p:spPr>
          <a:xfrm>
            <a:off x="3865770" y="2819447"/>
            <a:ext cx="216000" cy="216000"/>
          </a:xfrm>
          <a:prstGeom prst="ellipse">
            <a:avLst/>
          </a:prstGeom>
          <a:solidFill>
            <a:srgbClr val="FF8AD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106140B-CDF9-E54E-8D59-40862E3E446F}"/>
              </a:ext>
            </a:extLst>
          </p:cNvPr>
          <p:cNvSpPr/>
          <p:nvPr/>
        </p:nvSpPr>
        <p:spPr>
          <a:xfrm>
            <a:off x="3456507" y="2828075"/>
            <a:ext cx="216000" cy="216000"/>
          </a:xfrm>
          <a:prstGeom prst="ellipse">
            <a:avLst/>
          </a:prstGeom>
          <a:solidFill>
            <a:srgbClr val="FF8AD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B59D0E-A593-C141-B75E-8711282DF64D}"/>
              </a:ext>
            </a:extLst>
          </p:cNvPr>
          <p:cNvSpPr/>
          <p:nvPr/>
        </p:nvSpPr>
        <p:spPr>
          <a:xfrm>
            <a:off x="2404513" y="2828075"/>
            <a:ext cx="216000" cy="216000"/>
          </a:xfrm>
          <a:prstGeom prst="ellipse">
            <a:avLst/>
          </a:prstGeom>
          <a:solidFill>
            <a:srgbClr val="FF8AD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23D6D8B-7B94-8741-88D2-45EACEF2B6FB}"/>
              </a:ext>
            </a:extLst>
          </p:cNvPr>
          <p:cNvSpPr/>
          <p:nvPr/>
        </p:nvSpPr>
        <p:spPr>
          <a:xfrm>
            <a:off x="3506785" y="3637785"/>
            <a:ext cx="216000" cy="216000"/>
          </a:xfrm>
          <a:prstGeom prst="ellipse">
            <a:avLst/>
          </a:prstGeom>
          <a:solidFill>
            <a:srgbClr val="FF8AD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6A15A0EA-8C38-6A4D-BFE9-2F1A31F92D44}"/>
              </a:ext>
            </a:extLst>
          </p:cNvPr>
          <p:cNvSpPr/>
          <p:nvPr/>
        </p:nvSpPr>
        <p:spPr>
          <a:xfrm>
            <a:off x="3145135" y="3393290"/>
            <a:ext cx="947487" cy="912870"/>
          </a:xfrm>
          <a:custGeom>
            <a:avLst/>
            <a:gdLst>
              <a:gd name="connsiteX0" fmla="*/ 1263316 w 1263316"/>
              <a:gd name="connsiteY0" fmla="*/ 0 h 1217160"/>
              <a:gd name="connsiteX1" fmla="*/ 1082843 w 1263316"/>
              <a:gd name="connsiteY1" fmla="*/ 794084 h 1217160"/>
              <a:gd name="connsiteX2" fmla="*/ 577516 w 1263316"/>
              <a:gd name="connsiteY2" fmla="*/ 1167063 h 1217160"/>
              <a:gd name="connsiteX3" fmla="*/ 0 w 1263316"/>
              <a:gd name="connsiteY3" fmla="*/ 1203158 h 121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3316" h="1217160">
                <a:moveTo>
                  <a:pt x="1263316" y="0"/>
                </a:moveTo>
                <a:cubicBezTo>
                  <a:pt x="1230229" y="299787"/>
                  <a:pt x="1197143" y="599574"/>
                  <a:pt x="1082843" y="794084"/>
                </a:cubicBezTo>
                <a:cubicBezTo>
                  <a:pt x="968543" y="988595"/>
                  <a:pt x="757990" y="1098884"/>
                  <a:pt x="577516" y="1167063"/>
                </a:cubicBezTo>
                <a:cubicBezTo>
                  <a:pt x="397042" y="1235242"/>
                  <a:pt x="198521" y="1219200"/>
                  <a:pt x="0" y="12031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5211861-7636-484B-ADBF-AAC39ECFB3A5}"/>
              </a:ext>
            </a:extLst>
          </p:cNvPr>
          <p:cNvSpPr/>
          <p:nvPr/>
        </p:nvSpPr>
        <p:spPr>
          <a:xfrm>
            <a:off x="3929153" y="3233966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2EFE6BE7-32B6-7947-B685-7D5B7E14DE87}"/>
              </a:ext>
            </a:extLst>
          </p:cNvPr>
          <p:cNvSpPr/>
          <p:nvPr/>
        </p:nvSpPr>
        <p:spPr>
          <a:xfrm>
            <a:off x="2738428" y="4390924"/>
            <a:ext cx="579029" cy="451823"/>
          </a:xfrm>
          <a:custGeom>
            <a:avLst/>
            <a:gdLst>
              <a:gd name="connsiteX0" fmla="*/ 168597 w 772038"/>
              <a:gd name="connsiteY0" fmla="*/ 48127 h 602430"/>
              <a:gd name="connsiteX1" fmla="*/ 155 w 772038"/>
              <a:gd name="connsiteY1" fmla="*/ 288758 h 602430"/>
              <a:gd name="connsiteX2" fmla="*/ 144534 w 772038"/>
              <a:gd name="connsiteY2" fmla="*/ 529390 h 602430"/>
              <a:gd name="connsiteX3" fmla="*/ 445323 w 772038"/>
              <a:gd name="connsiteY3" fmla="*/ 601579 h 602430"/>
              <a:gd name="connsiteX4" fmla="*/ 661891 w 772038"/>
              <a:gd name="connsiteY4" fmla="*/ 493295 h 602430"/>
              <a:gd name="connsiteX5" fmla="*/ 770176 w 772038"/>
              <a:gd name="connsiteY5" fmla="*/ 192506 h 602430"/>
              <a:gd name="connsiteX6" fmla="*/ 577670 w 772038"/>
              <a:gd name="connsiteY6" fmla="*/ 0 h 60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2038" h="602430">
                <a:moveTo>
                  <a:pt x="168597" y="48127"/>
                </a:moveTo>
                <a:cubicBezTo>
                  <a:pt x="86381" y="128337"/>
                  <a:pt x="4166" y="208547"/>
                  <a:pt x="155" y="288758"/>
                </a:cubicBezTo>
                <a:cubicBezTo>
                  <a:pt x="-3856" y="368969"/>
                  <a:pt x="70339" y="477253"/>
                  <a:pt x="144534" y="529390"/>
                </a:cubicBezTo>
                <a:cubicBezTo>
                  <a:pt x="218729" y="581527"/>
                  <a:pt x="359097" y="607595"/>
                  <a:pt x="445323" y="601579"/>
                </a:cubicBezTo>
                <a:cubicBezTo>
                  <a:pt x="531549" y="595563"/>
                  <a:pt x="607749" y="561474"/>
                  <a:pt x="661891" y="493295"/>
                </a:cubicBezTo>
                <a:cubicBezTo>
                  <a:pt x="716033" y="425116"/>
                  <a:pt x="784213" y="274722"/>
                  <a:pt x="770176" y="192506"/>
                </a:cubicBezTo>
                <a:cubicBezTo>
                  <a:pt x="756139" y="110290"/>
                  <a:pt x="666904" y="55145"/>
                  <a:pt x="57767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2EE48B8-D064-CA4C-9B1B-DD589210A4E1}"/>
              </a:ext>
            </a:extLst>
          </p:cNvPr>
          <p:cNvSpPr/>
          <p:nvPr/>
        </p:nvSpPr>
        <p:spPr>
          <a:xfrm>
            <a:off x="2811870" y="4058528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2EE652A-D57D-FE4C-A33B-F63416932E32}"/>
              </a:ext>
            </a:extLst>
          </p:cNvPr>
          <p:cNvSpPr/>
          <p:nvPr/>
        </p:nvSpPr>
        <p:spPr>
          <a:xfrm>
            <a:off x="4453470" y="3224771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BB6642-691E-BA4C-8476-49197447A38F}"/>
              </a:ext>
            </a:extLst>
          </p:cNvPr>
          <p:cNvSpPr/>
          <p:nvPr/>
        </p:nvSpPr>
        <p:spPr>
          <a:xfrm>
            <a:off x="4245252" y="3375382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471B277-464D-6943-B0EF-935573FB99C2}"/>
              </a:ext>
            </a:extLst>
          </p:cNvPr>
          <p:cNvSpPr/>
          <p:nvPr/>
        </p:nvSpPr>
        <p:spPr>
          <a:xfrm>
            <a:off x="3953731" y="3680453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C1DBB9-F1B7-D14D-8373-9EF06EB81E35}"/>
              </a:ext>
            </a:extLst>
          </p:cNvPr>
          <p:cNvSpPr/>
          <p:nvPr/>
        </p:nvSpPr>
        <p:spPr>
          <a:xfrm>
            <a:off x="3533785" y="4156626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657BCE8-416B-BD4A-9477-6E05546F4EF3}"/>
              </a:ext>
            </a:extLst>
          </p:cNvPr>
          <p:cNvSpPr/>
          <p:nvPr/>
        </p:nvSpPr>
        <p:spPr>
          <a:xfrm>
            <a:off x="3198653" y="4575605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45BACB9-1C41-5845-BC4C-83E8F0D8E933}"/>
              </a:ext>
            </a:extLst>
          </p:cNvPr>
          <p:cNvSpPr/>
          <p:nvPr/>
        </p:nvSpPr>
        <p:spPr>
          <a:xfrm>
            <a:off x="2676871" y="4625030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17B946C-867F-9A48-91E7-6DA22AA79FBC}"/>
              </a:ext>
            </a:extLst>
          </p:cNvPr>
          <p:cNvSpPr/>
          <p:nvPr/>
        </p:nvSpPr>
        <p:spPr>
          <a:xfrm>
            <a:off x="3254304" y="2126867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ECBE6BF-38E2-604B-85F7-36AD828E98BC}"/>
              </a:ext>
            </a:extLst>
          </p:cNvPr>
          <p:cNvSpPr/>
          <p:nvPr/>
        </p:nvSpPr>
        <p:spPr>
          <a:xfrm>
            <a:off x="218220" y="1154067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E325224-DD97-044B-BAFA-D0E05DFD8117}"/>
              </a:ext>
            </a:extLst>
          </p:cNvPr>
          <p:cNvSpPr/>
          <p:nvPr/>
        </p:nvSpPr>
        <p:spPr>
          <a:xfrm>
            <a:off x="299220" y="1732398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74DDA8C-F0DF-9C4C-8D79-5A5F0FE4D433}"/>
              </a:ext>
            </a:extLst>
          </p:cNvPr>
          <p:cNvSpPr/>
          <p:nvPr/>
        </p:nvSpPr>
        <p:spPr>
          <a:xfrm>
            <a:off x="326220" y="2196878"/>
            <a:ext cx="216000" cy="216000"/>
          </a:xfrm>
          <a:prstGeom prst="ellipse">
            <a:avLst/>
          </a:prstGeom>
          <a:solidFill>
            <a:srgbClr val="FF8AD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B9FD714-AA80-BA42-8F30-9B1727B86726}"/>
              </a:ext>
            </a:extLst>
          </p:cNvPr>
          <p:cNvSpPr/>
          <p:nvPr/>
        </p:nvSpPr>
        <p:spPr>
          <a:xfrm>
            <a:off x="353220" y="2607359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1DDCD01-EAAA-E54C-979A-7BC2FBDE60C1}"/>
              </a:ext>
            </a:extLst>
          </p:cNvPr>
          <p:cNvSpPr txBox="1"/>
          <p:nvPr/>
        </p:nvSpPr>
        <p:spPr>
          <a:xfrm>
            <a:off x="650220" y="1227928"/>
            <a:ext cx="7216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ND ≥ 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EAD1F6-55FE-6348-8F1D-6D4556869465}"/>
              </a:ext>
            </a:extLst>
          </p:cNvPr>
          <p:cNvSpPr txBox="1"/>
          <p:nvPr/>
        </p:nvSpPr>
        <p:spPr>
          <a:xfrm>
            <a:off x="627124" y="1728898"/>
            <a:ext cx="7280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ND = 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4E01024-E88B-6049-98D8-23D7AC7197DD}"/>
              </a:ext>
            </a:extLst>
          </p:cNvPr>
          <p:cNvSpPr txBox="1"/>
          <p:nvPr/>
        </p:nvSpPr>
        <p:spPr>
          <a:xfrm>
            <a:off x="667833" y="2166379"/>
            <a:ext cx="4443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ILA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AD51D7D-2811-3742-8D4B-7B07A571446B}"/>
              </a:ext>
            </a:extLst>
          </p:cNvPr>
          <p:cNvSpPr txBox="1"/>
          <p:nvPr/>
        </p:nvSpPr>
        <p:spPr>
          <a:xfrm>
            <a:off x="649411" y="2549859"/>
            <a:ext cx="7425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Access</a:t>
            </a:r>
          </a:p>
        </p:txBody>
      </p:sp>
      <p:sp>
        <p:nvSpPr>
          <p:cNvPr id="65" name="Right Brace 64">
            <a:extLst>
              <a:ext uri="{FF2B5EF4-FFF2-40B4-BE49-F238E27FC236}">
                <a16:creationId xmlns:a16="http://schemas.microsoft.com/office/drawing/2014/main" id="{6B775499-C6EA-B048-B297-583A0CD9992C}"/>
              </a:ext>
            </a:extLst>
          </p:cNvPr>
          <p:cNvSpPr/>
          <p:nvPr/>
        </p:nvSpPr>
        <p:spPr>
          <a:xfrm>
            <a:off x="1345754" y="1227929"/>
            <a:ext cx="134130" cy="12492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black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0B38D69-3D65-A843-AD53-3C043B793EA7}"/>
              </a:ext>
            </a:extLst>
          </p:cNvPr>
          <p:cNvSpPr txBox="1"/>
          <p:nvPr/>
        </p:nvSpPr>
        <p:spPr>
          <a:xfrm>
            <a:off x="1466519" y="1736890"/>
            <a:ext cx="5597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Core</a:t>
            </a: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802732A1-09D0-B643-AEE2-6E925D627021}"/>
              </a:ext>
            </a:extLst>
          </p:cNvPr>
          <p:cNvSpPr/>
          <p:nvPr/>
        </p:nvSpPr>
        <p:spPr>
          <a:xfrm>
            <a:off x="7022832" y="1575536"/>
            <a:ext cx="577516" cy="1344529"/>
          </a:xfrm>
          <a:custGeom>
            <a:avLst/>
            <a:gdLst>
              <a:gd name="connsiteX0" fmla="*/ 770021 w 770021"/>
              <a:gd name="connsiteY0" fmla="*/ 0 h 1792705"/>
              <a:gd name="connsiteX1" fmla="*/ 0 w 770021"/>
              <a:gd name="connsiteY1" fmla="*/ 1792705 h 1792705"/>
              <a:gd name="connsiteX2" fmla="*/ 0 w 770021"/>
              <a:gd name="connsiteY2" fmla="*/ 1792705 h 179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0021" h="1792705">
                <a:moveTo>
                  <a:pt x="770021" y="0"/>
                </a:moveTo>
                <a:lnTo>
                  <a:pt x="0" y="1792705"/>
                </a:lnTo>
                <a:lnTo>
                  <a:pt x="0" y="1792705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05C8C05A-91BA-7E42-92E9-55595E320EF2}"/>
              </a:ext>
            </a:extLst>
          </p:cNvPr>
          <p:cNvSpPr/>
          <p:nvPr/>
        </p:nvSpPr>
        <p:spPr>
          <a:xfrm>
            <a:off x="8150796" y="3046396"/>
            <a:ext cx="460208" cy="409986"/>
          </a:xfrm>
          <a:custGeom>
            <a:avLst/>
            <a:gdLst>
              <a:gd name="connsiteX0" fmla="*/ 0 w 613611"/>
              <a:gd name="connsiteY0" fmla="*/ 529390 h 546648"/>
              <a:gd name="connsiteX1" fmla="*/ 421106 w 613611"/>
              <a:gd name="connsiteY1" fmla="*/ 481263 h 546648"/>
              <a:gd name="connsiteX2" fmla="*/ 613611 w 613611"/>
              <a:gd name="connsiteY2" fmla="*/ 0 h 54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611" h="546648">
                <a:moveTo>
                  <a:pt x="0" y="529390"/>
                </a:moveTo>
                <a:cubicBezTo>
                  <a:pt x="159419" y="549442"/>
                  <a:pt x="318838" y="569495"/>
                  <a:pt x="421106" y="481263"/>
                </a:cubicBezTo>
                <a:cubicBezTo>
                  <a:pt x="523374" y="393031"/>
                  <a:pt x="568492" y="196515"/>
                  <a:pt x="61361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C965C55-5F79-4645-8B49-C2621E8C60CD}"/>
              </a:ext>
            </a:extLst>
          </p:cNvPr>
          <p:cNvSpPr/>
          <p:nvPr/>
        </p:nvSpPr>
        <p:spPr>
          <a:xfrm>
            <a:off x="6807404" y="1366461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ADA4157-1B37-C843-AFC2-99E602B11C40}"/>
              </a:ext>
            </a:extLst>
          </p:cNvPr>
          <p:cNvSpPr/>
          <p:nvPr/>
        </p:nvSpPr>
        <p:spPr>
          <a:xfrm>
            <a:off x="8293304" y="1366461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6BB2E57-429F-5641-80D2-2724603277B7}"/>
              </a:ext>
            </a:extLst>
          </p:cNvPr>
          <p:cNvSpPr/>
          <p:nvPr/>
        </p:nvSpPr>
        <p:spPr>
          <a:xfrm>
            <a:off x="6807404" y="2712494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3F46173-43FF-4349-B90D-58160919D264}"/>
              </a:ext>
            </a:extLst>
          </p:cNvPr>
          <p:cNvSpPr/>
          <p:nvPr/>
        </p:nvSpPr>
        <p:spPr>
          <a:xfrm>
            <a:off x="5420764" y="2712494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21E54F9-D792-EE47-B4BC-3DA028F0A32A}"/>
              </a:ext>
            </a:extLst>
          </p:cNvPr>
          <p:cNvSpPr/>
          <p:nvPr/>
        </p:nvSpPr>
        <p:spPr>
          <a:xfrm>
            <a:off x="8293304" y="2712494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E834F02-E918-7A42-A001-6F9595A7B4CA}"/>
              </a:ext>
            </a:extLst>
          </p:cNvPr>
          <p:cNvCxnSpPr>
            <a:stCxn id="69" idx="6"/>
            <a:endCxn id="70" idx="2"/>
          </p:cNvCxnSpPr>
          <p:nvPr/>
        </p:nvCxnSpPr>
        <p:spPr>
          <a:xfrm>
            <a:off x="7239404" y="1582461"/>
            <a:ext cx="10539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47FA1BE-22DE-2C4F-9F85-EA4D0D6DF82B}"/>
              </a:ext>
            </a:extLst>
          </p:cNvPr>
          <p:cNvCxnSpPr>
            <a:stCxn id="70" idx="4"/>
            <a:endCxn id="73" idx="0"/>
          </p:cNvCxnSpPr>
          <p:nvPr/>
        </p:nvCxnSpPr>
        <p:spPr>
          <a:xfrm>
            <a:off x="8509304" y="1798462"/>
            <a:ext cx="0" cy="9140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EC5C0FE-71D3-CF41-8E70-4864B16FE936}"/>
              </a:ext>
            </a:extLst>
          </p:cNvPr>
          <p:cNvCxnSpPr>
            <a:cxnSpLocks/>
            <a:stCxn id="71" idx="7"/>
            <a:endCxn id="70" idx="3"/>
          </p:cNvCxnSpPr>
          <p:nvPr/>
        </p:nvCxnSpPr>
        <p:spPr>
          <a:xfrm flipV="1">
            <a:off x="7176139" y="1735197"/>
            <a:ext cx="1180430" cy="1040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D694669-934A-B04A-BB79-2217432EACC5}"/>
              </a:ext>
            </a:extLst>
          </p:cNvPr>
          <p:cNvCxnSpPr>
            <a:cxnSpLocks/>
            <a:stCxn id="72" idx="7"/>
            <a:endCxn id="69" idx="3"/>
          </p:cNvCxnSpPr>
          <p:nvPr/>
        </p:nvCxnSpPr>
        <p:spPr>
          <a:xfrm flipV="1">
            <a:off x="5789500" y="1735197"/>
            <a:ext cx="1081169" cy="1040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4360259-BD14-6F4F-A720-C51E6003E81E}"/>
              </a:ext>
            </a:extLst>
          </p:cNvPr>
          <p:cNvCxnSpPr>
            <a:cxnSpLocks/>
            <a:stCxn id="71" idx="0"/>
            <a:endCxn id="69" idx="4"/>
          </p:cNvCxnSpPr>
          <p:nvPr/>
        </p:nvCxnSpPr>
        <p:spPr>
          <a:xfrm flipV="1">
            <a:off x="7023404" y="1798462"/>
            <a:ext cx="0" cy="9140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0BBF6AA-0F62-F841-BFC9-7F3B4CEF663F}"/>
              </a:ext>
            </a:extLst>
          </p:cNvPr>
          <p:cNvCxnSpPr>
            <a:cxnSpLocks/>
            <a:stCxn id="101" idx="0"/>
            <a:endCxn id="71" idx="4"/>
          </p:cNvCxnSpPr>
          <p:nvPr/>
        </p:nvCxnSpPr>
        <p:spPr>
          <a:xfrm flipV="1">
            <a:off x="7023404" y="3144495"/>
            <a:ext cx="0" cy="9140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34C713E-50EB-7141-9CC9-5FF3601F4E82}"/>
              </a:ext>
            </a:extLst>
          </p:cNvPr>
          <p:cNvCxnSpPr>
            <a:cxnSpLocks/>
            <a:stCxn id="73" idx="2"/>
            <a:endCxn id="71" idx="6"/>
          </p:cNvCxnSpPr>
          <p:nvPr/>
        </p:nvCxnSpPr>
        <p:spPr>
          <a:xfrm flipH="1">
            <a:off x="7239404" y="2928494"/>
            <a:ext cx="10539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23C17DF-2182-4C4C-BD8C-DA736368628D}"/>
              </a:ext>
            </a:extLst>
          </p:cNvPr>
          <p:cNvCxnSpPr>
            <a:cxnSpLocks/>
            <a:stCxn id="73" idx="3"/>
            <a:endCxn id="101" idx="7"/>
          </p:cNvCxnSpPr>
          <p:nvPr/>
        </p:nvCxnSpPr>
        <p:spPr>
          <a:xfrm flipH="1">
            <a:off x="7176139" y="3081230"/>
            <a:ext cx="1180430" cy="1040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821092C-3E35-BF47-A27D-63696AA43086}"/>
              </a:ext>
            </a:extLst>
          </p:cNvPr>
          <p:cNvCxnSpPr>
            <a:cxnSpLocks/>
            <a:stCxn id="101" idx="1"/>
            <a:endCxn id="72" idx="5"/>
          </p:cNvCxnSpPr>
          <p:nvPr/>
        </p:nvCxnSpPr>
        <p:spPr>
          <a:xfrm flipH="1" flipV="1">
            <a:off x="5789500" y="3081230"/>
            <a:ext cx="1081169" cy="1040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7020B02-A9D2-A743-9454-5EDB5779BFEE}"/>
              </a:ext>
            </a:extLst>
          </p:cNvPr>
          <p:cNvCxnSpPr>
            <a:cxnSpLocks/>
            <a:stCxn id="71" idx="2"/>
            <a:endCxn id="72" idx="6"/>
          </p:cNvCxnSpPr>
          <p:nvPr/>
        </p:nvCxnSpPr>
        <p:spPr>
          <a:xfrm flipH="1">
            <a:off x="5852764" y="2928494"/>
            <a:ext cx="9546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DD851A8D-DF5D-6A4E-8FB8-475974539AB5}"/>
              </a:ext>
            </a:extLst>
          </p:cNvPr>
          <p:cNvSpPr/>
          <p:nvPr/>
        </p:nvSpPr>
        <p:spPr>
          <a:xfrm>
            <a:off x="6465668" y="1871788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3617BE9-9F21-8E44-A3CE-FC2BD33E37AC}"/>
              </a:ext>
            </a:extLst>
          </p:cNvPr>
          <p:cNvSpPr/>
          <p:nvPr/>
        </p:nvSpPr>
        <p:spPr>
          <a:xfrm>
            <a:off x="6037097" y="2277665"/>
            <a:ext cx="270000" cy="2700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932C60D-4D10-F343-98F0-B3B899949D1B}"/>
              </a:ext>
            </a:extLst>
          </p:cNvPr>
          <p:cNvSpPr/>
          <p:nvPr/>
        </p:nvSpPr>
        <p:spPr>
          <a:xfrm>
            <a:off x="7654686" y="2104280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07E1D0E-94A5-0B41-89BD-B8B0F745F3E8}"/>
              </a:ext>
            </a:extLst>
          </p:cNvPr>
          <p:cNvSpPr/>
          <p:nvPr/>
        </p:nvSpPr>
        <p:spPr>
          <a:xfrm>
            <a:off x="7876414" y="1439824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E65BD80-3720-EC48-87BD-BCF01C6AA67E}"/>
              </a:ext>
            </a:extLst>
          </p:cNvPr>
          <p:cNvSpPr/>
          <p:nvPr/>
        </p:nvSpPr>
        <p:spPr>
          <a:xfrm>
            <a:off x="7444414" y="1447461"/>
            <a:ext cx="270000" cy="270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2EE32F2-E86A-CF46-A1C8-B643FE91AD17}"/>
              </a:ext>
            </a:extLst>
          </p:cNvPr>
          <p:cNvSpPr/>
          <p:nvPr/>
        </p:nvSpPr>
        <p:spPr>
          <a:xfrm>
            <a:off x="8374303" y="2119553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C89EEE8-0C3B-3540-9D51-17125EB247EF}"/>
              </a:ext>
            </a:extLst>
          </p:cNvPr>
          <p:cNvSpPr/>
          <p:nvPr/>
        </p:nvSpPr>
        <p:spPr>
          <a:xfrm>
            <a:off x="6888404" y="3554792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CAAE0C1-DDCE-6243-8D53-48ADE7B424D0}"/>
              </a:ext>
            </a:extLst>
          </p:cNvPr>
          <p:cNvSpPr/>
          <p:nvPr/>
        </p:nvSpPr>
        <p:spPr>
          <a:xfrm>
            <a:off x="6483404" y="3728600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4A444E9-B563-C041-9844-D395F85B5085}"/>
              </a:ext>
            </a:extLst>
          </p:cNvPr>
          <p:cNvSpPr/>
          <p:nvPr/>
        </p:nvSpPr>
        <p:spPr>
          <a:xfrm>
            <a:off x="5852764" y="3144494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E1FDB6B-A9F7-BC40-ACBE-182C5C59CB03}"/>
              </a:ext>
            </a:extLst>
          </p:cNvPr>
          <p:cNvSpPr/>
          <p:nvPr/>
        </p:nvSpPr>
        <p:spPr>
          <a:xfrm>
            <a:off x="6180670" y="3445544"/>
            <a:ext cx="270000" cy="270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B71E7C4-FCD1-5B43-BF46-8AF12AFDC1FB}"/>
              </a:ext>
            </a:extLst>
          </p:cNvPr>
          <p:cNvSpPr/>
          <p:nvPr/>
        </p:nvSpPr>
        <p:spPr>
          <a:xfrm>
            <a:off x="7861304" y="2819447"/>
            <a:ext cx="216000" cy="216000"/>
          </a:xfrm>
          <a:prstGeom prst="ellipse">
            <a:avLst/>
          </a:prstGeom>
          <a:solidFill>
            <a:srgbClr val="FF8AD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4E3ACAA-DAD9-654E-BA48-6D2B247B117D}"/>
              </a:ext>
            </a:extLst>
          </p:cNvPr>
          <p:cNvSpPr/>
          <p:nvPr/>
        </p:nvSpPr>
        <p:spPr>
          <a:xfrm>
            <a:off x="7452041" y="2828075"/>
            <a:ext cx="216000" cy="216000"/>
          </a:xfrm>
          <a:prstGeom prst="ellipse">
            <a:avLst/>
          </a:prstGeom>
          <a:solidFill>
            <a:srgbClr val="FF8AD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66113840-BE3B-3E45-B141-9E3122FBB86C}"/>
              </a:ext>
            </a:extLst>
          </p:cNvPr>
          <p:cNvSpPr/>
          <p:nvPr/>
        </p:nvSpPr>
        <p:spPr>
          <a:xfrm>
            <a:off x="6400046" y="2828075"/>
            <a:ext cx="216000" cy="216000"/>
          </a:xfrm>
          <a:prstGeom prst="ellipse">
            <a:avLst/>
          </a:prstGeom>
          <a:solidFill>
            <a:srgbClr val="FF8AD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3C98BFE3-0671-4646-B3FA-DC7D29D64909}"/>
              </a:ext>
            </a:extLst>
          </p:cNvPr>
          <p:cNvSpPr/>
          <p:nvPr/>
        </p:nvSpPr>
        <p:spPr>
          <a:xfrm>
            <a:off x="7502318" y="3637785"/>
            <a:ext cx="216000" cy="216000"/>
          </a:xfrm>
          <a:prstGeom prst="ellipse">
            <a:avLst/>
          </a:prstGeom>
          <a:solidFill>
            <a:srgbClr val="FF8AD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id="{AFAFAB6A-236F-0E49-924B-FB9EC2AA6A72}"/>
              </a:ext>
            </a:extLst>
          </p:cNvPr>
          <p:cNvSpPr/>
          <p:nvPr/>
        </p:nvSpPr>
        <p:spPr>
          <a:xfrm>
            <a:off x="7140668" y="3393290"/>
            <a:ext cx="947487" cy="912870"/>
          </a:xfrm>
          <a:custGeom>
            <a:avLst/>
            <a:gdLst>
              <a:gd name="connsiteX0" fmla="*/ 1263316 w 1263316"/>
              <a:gd name="connsiteY0" fmla="*/ 0 h 1217160"/>
              <a:gd name="connsiteX1" fmla="*/ 1082843 w 1263316"/>
              <a:gd name="connsiteY1" fmla="*/ 794084 h 1217160"/>
              <a:gd name="connsiteX2" fmla="*/ 577516 w 1263316"/>
              <a:gd name="connsiteY2" fmla="*/ 1167063 h 1217160"/>
              <a:gd name="connsiteX3" fmla="*/ 0 w 1263316"/>
              <a:gd name="connsiteY3" fmla="*/ 1203158 h 121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3316" h="1217160">
                <a:moveTo>
                  <a:pt x="1263316" y="0"/>
                </a:moveTo>
                <a:cubicBezTo>
                  <a:pt x="1230229" y="299787"/>
                  <a:pt x="1197143" y="599574"/>
                  <a:pt x="1082843" y="794084"/>
                </a:cubicBezTo>
                <a:cubicBezTo>
                  <a:pt x="968543" y="988595"/>
                  <a:pt x="757990" y="1098884"/>
                  <a:pt x="577516" y="1167063"/>
                </a:cubicBezTo>
                <a:cubicBezTo>
                  <a:pt x="397042" y="1235242"/>
                  <a:pt x="198521" y="1219200"/>
                  <a:pt x="0" y="12031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8449CC64-008B-3E43-AA3D-956010996834}"/>
              </a:ext>
            </a:extLst>
          </p:cNvPr>
          <p:cNvSpPr/>
          <p:nvPr/>
        </p:nvSpPr>
        <p:spPr>
          <a:xfrm>
            <a:off x="7924686" y="3233966"/>
            <a:ext cx="270000" cy="270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00" name="Freeform 99">
            <a:extLst>
              <a:ext uri="{FF2B5EF4-FFF2-40B4-BE49-F238E27FC236}">
                <a16:creationId xmlns:a16="http://schemas.microsoft.com/office/drawing/2014/main" id="{B7EEA986-1284-9F48-AC7E-5B4AA4260343}"/>
              </a:ext>
            </a:extLst>
          </p:cNvPr>
          <p:cNvSpPr/>
          <p:nvPr/>
        </p:nvSpPr>
        <p:spPr>
          <a:xfrm>
            <a:off x="6733961" y="4390924"/>
            <a:ext cx="579029" cy="451823"/>
          </a:xfrm>
          <a:custGeom>
            <a:avLst/>
            <a:gdLst>
              <a:gd name="connsiteX0" fmla="*/ 168597 w 772038"/>
              <a:gd name="connsiteY0" fmla="*/ 48127 h 602430"/>
              <a:gd name="connsiteX1" fmla="*/ 155 w 772038"/>
              <a:gd name="connsiteY1" fmla="*/ 288758 h 602430"/>
              <a:gd name="connsiteX2" fmla="*/ 144534 w 772038"/>
              <a:gd name="connsiteY2" fmla="*/ 529390 h 602430"/>
              <a:gd name="connsiteX3" fmla="*/ 445323 w 772038"/>
              <a:gd name="connsiteY3" fmla="*/ 601579 h 602430"/>
              <a:gd name="connsiteX4" fmla="*/ 661891 w 772038"/>
              <a:gd name="connsiteY4" fmla="*/ 493295 h 602430"/>
              <a:gd name="connsiteX5" fmla="*/ 770176 w 772038"/>
              <a:gd name="connsiteY5" fmla="*/ 192506 h 602430"/>
              <a:gd name="connsiteX6" fmla="*/ 577670 w 772038"/>
              <a:gd name="connsiteY6" fmla="*/ 0 h 60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2038" h="602430">
                <a:moveTo>
                  <a:pt x="168597" y="48127"/>
                </a:moveTo>
                <a:cubicBezTo>
                  <a:pt x="86381" y="128337"/>
                  <a:pt x="4166" y="208547"/>
                  <a:pt x="155" y="288758"/>
                </a:cubicBezTo>
                <a:cubicBezTo>
                  <a:pt x="-3856" y="368969"/>
                  <a:pt x="70339" y="477253"/>
                  <a:pt x="144534" y="529390"/>
                </a:cubicBezTo>
                <a:cubicBezTo>
                  <a:pt x="218729" y="581527"/>
                  <a:pt x="359097" y="607595"/>
                  <a:pt x="445323" y="601579"/>
                </a:cubicBezTo>
                <a:cubicBezTo>
                  <a:pt x="531549" y="595563"/>
                  <a:pt x="607749" y="561474"/>
                  <a:pt x="661891" y="493295"/>
                </a:cubicBezTo>
                <a:cubicBezTo>
                  <a:pt x="716033" y="425116"/>
                  <a:pt x="784213" y="274722"/>
                  <a:pt x="770176" y="192506"/>
                </a:cubicBezTo>
                <a:cubicBezTo>
                  <a:pt x="756139" y="110290"/>
                  <a:pt x="666904" y="55145"/>
                  <a:pt x="57767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EE1E0BE-E565-034C-990A-7CB6B321B8C2}"/>
              </a:ext>
            </a:extLst>
          </p:cNvPr>
          <p:cNvSpPr/>
          <p:nvPr/>
        </p:nvSpPr>
        <p:spPr>
          <a:xfrm>
            <a:off x="6807404" y="4058528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483F3681-D44E-9C44-A1DA-417704E15430}"/>
              </a:ext>
            </a:extLst>
          </p:cNvPr>
          <p:cNvSpPr/>
          <p:nvPr/>
        </p:nvSpPr>
        <p:spPr>
          <a:xfrm>
            <a:off x="8449004" y="3224771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B05F62AD-A50B-094E-8B5F-1C2A3FD94ECE}"/>
              </a:ext>
            </a:extLst>
          </p:cNvPr>
          <p:cNvSpPr/>
          <p:nvPr/>
        </p:nvSpPr>
        <p:spPr>
          <a:xfrm>
            <a:off x="8240786" y="3375382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76EF49A-1AA0-0745-8D54-6A3E86BEC7CC}"/>
              </a:ext>
            </a:extLst>
          </p:cNvPr>
          <p:cNvSpPr/>
          <p:nvPr/>
        </p:nvSpPr>
        <p:spPr>
          <a:xfrm>
            <a:off x="7949264" y="3680453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D1DFA5F9-02A1-CA42-8E4F-88CDCA5707A1}"/>
              </a:ext>
            </a:extLst>
          </p:cNvPr>
          <p:cNvSpPr/>
          <p:nvPr/>
        </p:nvSpPr>
        <p:spPr>
          <a:xfrm>
            <a:off x="7529318" y="4156626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C4D1C575-AC20-F34E-A329-6CC33F70B300}"/>
              </a:ext>
            </a:extLst>
          </p:cNvPr>
          <p:cNvSpPr/>
          <p:nvPr/>
        </p:nvSpPr>
        <p:spPr>
          <a:xfrm>
            <a:off x="7194187" y="4575605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CB71526-E9FA-9644-8197-0DD21E815BD7}"/>
              </a:ext>
            </a:extLst>
          </p:cNvPr>
          <p:cNvSpPr/>
          <p:nvPr/>
        </p:nvSpPr>
        <p:spPr>
          <a:xfrm>
            <a:off x="6672404" y="4625030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278CA1D-9089-804C-BAE6-B6D742918C2E}"/>
              </a:ext>
            </a:extLst>
          </p:cNvPr>
          <p:cNvSpPr/>
          <p:nvPr/>
        </p:nvSpPr>
        <p:spPr>
          <a:xfrm>
            <a:off x="7249838" y="2126867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10" name="Freeform 109">
            <a:extLst>
              <a:ext uri="{FF2B5EF4-FFF2-40B4-BE49-F238E27FC236}">
                <a16:creationId xmlns:a16="http://schemas.microsoft.com/office/drawing/2014/main" id="{322B0160-FD72-114B-9287-311AC2F40A8A}"/>
              </a:ext>
            </a:extLst>
          </p:cNvPr>
          <p:cNvSpPr/>
          <p:nvPr/>
        </p:nvSpPr>
        <p:spPr>
          <a:xfrm>
            <a:off x="3319177" y="1711342"/>
            <a:ext cx="141857" cy="388019"/>
          </a:xfrm>
          <a:custGeom>
            <a:avLst/>
            <a:gdLst>
              <a:gd name="connsiteX0" fmla="*/ 189143 w 189143"/>
              <a:gd name="connsiteY0" fmla="*/ 0 h 517358"/>
              <a:gd name="connsiteX1" fmla="*/ 20701 w 189143"/>
              <a:gd name="connsiteY1" fmla="*/ 228600 h 517358"/>
              <a:gd name="connsiteX2" fmla="*/ 8669 w 189143"/>
              <a:gd name="connsiteY2" fmla="*/ 517358 h 51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143" h="517358">
                <a:moveTo>
                  <a:pt x="189143" y="0"/>
                </a:moveTo>
                <a:cubicBezTo>
                  <a:pt x="119961" y="71187"/>
                  <a:pt x="50780" y="142374"/>
                  <a:pt x="20701" y="228600"/>
                </a:cubicBezTo>
                <a:cubicBezTo>
                  <a:pt x="-9378" y="314826"/>
                  <a:pt x="-355" y="416092"/>
                  <a:pt x="8669" y="517358"/>
                </a:cubicBezTo>
              </a:path>
            </a:pathLst>
          </a:custGeom>
          <a:noFill/>
          <a:ln>
            <a:solidFill>
              <a:schemeClr val="accent4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11" name="Freeform 110">
            <a:extLst>
              <a:ext uri="{FF2B5EF4-FFF2-40B4-BE49-F238E27FC236}">
                <a16:creationId xmlns:a16="http://schemas.microsoft.com/office/drawing/2014/main" id="{80AB1564-5561-9B4E-BA3B-C4ABB7A94968}"/>
              </a:ext>
            </a:extLst>
          </p:cNvPr>
          <p:cNvSpPr/>
          <p:nvPr/>
        </p:nvSpPr>
        <p:spPr>
          <a:xfrm>
            <a:off x="3082280" y="2312332"/>
            <a:ext cx="141857" cy="388019"/>
          </a:xfrm>
          <a:custGeom>
            <a:avLst/>
            <a:gdLst>
              <a:gd name="connsiteX0" fmla="*/ 189143 w 189143"/>
              <a:gd name="connsiteY0" fmla="*/ 0 h 517358"/>
              <a:gd name="connsiteX1" fmla="*/ 20701 w 189143"/>
              <a:gd name="connsiteY1" fmla="*/ 228600 h 517358"/>
              <a:gd name="connsiteX2" fmla="*/ 8669 w 189143"/>
              <a:gd name="connsiteY2" fmla="*/ 517358 h 51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143" h="517358">
                <a:moveTo>
                  <a:pt x="189143" y="0"/>
                </a:moveTo>
                <a:cubicBezTo>
                  <a:pt x="119961" y="71187"/>
                  <a:pt x="50780" y="142374"/>
                  <a:pt x="20701" y="228600"/>
                </a:cubicBezTo>
                <a:cubicBezTo>
                  <a:pt x="-9378" y="314826"/>
                  <a:pt x="-355" y="416092"/>
                  <a:pt x="8669" y="517358"/>
                </a:cubicBezTo>
              </a:path>
            </a:pathLst>
          </a:custGeom>
          <a:noFill/>
          <a:ln>
            <a:solidFill>
              <a:schemeClr val="accent4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26948580-F29B-5C42-9012-5AED7AE0F17F}"/>
              </a:ext>
            </a:extLst>
          </p:cNvPr>
          <p:cNvSpPr/>
          <p:nvPr/>
        </p:nvSpPr>
        <p:spPr>
          <a:xfrm>
            <a:off x="2694614" y="4398902"/>
            <a:ext cx="133859" cy="244235"/>
          </a:xfrm>
          <a:custGeom>
            <a:avLst/>
            <a:gdLst>
              <a:gd name="connsiteX0" fmla="*/ 191508 w 191508"/>
              <a:gd name="connsiteY0" fmla="*/ 0 h 324853"/>
              <a:gd name="connsiteX1" fmla="*/ 11035 w 191508"/>
              <a:gd name="connsiteY1" fmla="*/ 204537 h 324853"/>
              <a:gd name="connsiteX2" fmla="*/ 35098 w 191508"/>
              <a:gd name="connsiteY2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508" h="324853">
                <a:moveTo>
                  <a:pt x="191508" y="0"/>
                </a:moveTo>
                <a:cubicBezTo>
                  <a:pt x="114305" y="75197"/>
                  <a:pt x="37103" y="150395"/>
                  <a:pt x="11035" y="204537"/>
                </a:cubicBezTo>
                <a:cubicBezTo>
                  <a:pt x="-15033" y="258679"/>
                  <a:pt x="10032" y="291766"/>
                  <a:pt x="35098" y="324853"/>
                </a:cubicBezTo>
              </a:path>
            </a:pathLst>
          </a:custGeom>
          <a:noFill/>
          <a:ln w="19050">
            <a:solidFill>
              <a:schemeClr val="accent4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13" name="Freeform 112">
            <a:extLst>
              <a:ext uri="{FF2B5EF4-FFF2-40B4-BE49-F238E27FC236}">
                <a16:creationId xmlns:a16="http://schemas.microsoft.com/office/drawing/2014/main" id="{F913EFAD-957F-8C4F-8C67-D91516C0A02F}"/>
              </a:ext>
            </a:extLst>
          </p:cNvPr>
          <p:cNvSpPr/>
          <p:nvPr/>
        </p:nvSpPr>
        <p:spPr>
          <a:xfrm>
            <a:off x="2810426" y="4420715"/>
            <a:ext cx="598701" cy="475657"/>
          </a:xfrm>
          <a:custGeom>
            <a:avLst/>
            <a:gdLst>
              <a:gd name="connsiteX0" fmla="*/ 0 w 798268"/>
              <a:gd name="connsiteY0" fmla="*/ 525163 h 634209"/>
              <a:gd name="connsiteX1" fmla="*/ 288758 w 798268"/>
              <a:gd name="connsiteY1" fmla="*/ 633447 h 634209"/>
              <a:gd name="connsiteX2" fmla="*/ 625642 w 798268"/>
              <a:gd name="connsiteY2" fmla="*/ 561258 h 634209"/>
              <a:gd name="connsiteX3" fmla="*/ 794084 w 798268"/>
              <a:gd name="connsiteY3" fmla="*/ 344689 h 634209"/>
              <a:gd name="connsiteX4" fmla="*/ 733927 w 798268"/>
              <a:gd name="connsiteY4" fmla="*/ 43900 h 634209"/>
              <a:gd name="connsiteX5" fmla="*/ 589548 w 798268"/>
              <a:gd name="connsiteY5" fmla="*/ 7805 h 63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268" h="634209">
                <a:moveTo>
                  <a:pt x="0" y="525163"/>
                </a:moveTo>
                <a:cubicBezTo>
                  <a:pt x="92242" y="576297"/>
                  <a:pt x="184484" y="627431"/>
                  <a:pt x="288758" y="633447"/>
                </a:cubicBezTo>
                <a:cubicBezTo>
                  <a:pt x="393032" y="639463"/>
                  <a:pt x="541421" y="609384"/>
                  <a:pt x="625642" y="561258"/>
                </a:cubicBezTo>
                <a:cubicBezTo>
                  <a:pt x="709863" y="513132"/>
                  <a:pt x="776037" y="430915"/>
                  <a:pt x="794084" y="344689"/>
                </a:cubicBezTo>
                <a:cubicBezTo>
                  <a:pt x="812131" y="258463"/>
                  <a:pt x="768016" y="100047"/>
                  <a:pt x="733927" y="43900"/>
                </a:cubicBezTo>
                <a:cubicBezTo>
                  <a:pt x="699838" y="-12247"/>
                  <a:pt x="644693" y="-2221"/>
                  <a:pt x="589548" y="7805"/>
                </a:cubicBezTo>
              </a:path>
            </a:pathLst>
          </a:custGeom>
          <a:noFill/>
          <a:ln w="19050">
            <a:solidFill>
              <a:schemeClr val="accent4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14" name="Freeform 113">
            <a:extLst>
              <a:ext uri="{FF2B5EF4-FFF2-40B4-BE49-F238E27FC236}">
                <a16:creationId xmlns:a16="http://schemas.microsoft.com/office/drawing/2014/main" id="{6CEC8113-0D66-F241-8B3B-BB3A69E1718B}"/>
              </a:ext>
            </a:extLst>
          </p:cNvPr>
          <p:cNvSpPr/>
          <p:nvPr/>
        </p:nvSpPr>
        <p:spPr>
          <a:xfrm>
            <a:off x="2855085" y="4489734"/>
            <a:ext cx="361408" cy="287785"/>
          </a:xfrm>
          <a:custGeom>
            <a:avLst/>
            <a:gdLst>
              <a:gd name="connsiteX0" fmla="*/ 60772 w 481877"/>
              <a:gd name="connsiteY0" fmla="*/ 0 h 383713"/>
              <a:gd name="connsiteX1" fmla="*/ 614 w 481877"/>
              <a:gd name="connsiteY1" fmla="*/ 144379 h 383713"/>
              <a:gd name="connsiteX2" fmla="*/ 36709 w 481877"/>
              <a:gd name="connsiteY2" fmla="*/ 264695 h 383713"/>
              <a:gd name="connsiteX3" fmla="*/ 144993 w 481877"/>
              <a:gd name="connsiteY3" fmla="*/ 372979 h 383713"/>
              <a:gd name="connsiteX4" fmla="*/ 385625 w 481877"/>
              <a:gd name="connsiteY4" fmla="*/ 372979 h 383713"/>
              <a:gd name="connsiteX5" fmla="*/ 481877 w 481877"/>
              <a:gd name="connsiteY5" fmla="*/ 312821 h 38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877" h="383713">
                <a:moveTo>
                  <a:pt x="60772" y="0"/>
                </a:moveTo>
                <a:cubicBezTo>
                  <a:pt x="32698" y="50131"/>
                  <a:pt x="4624" y="100263"/>
                  <a:pt x="614" y="144379"/>
                </a:cubicBezTo>
                <a:cubicBezTo>
                  <a:pt x="-3397" y="188495"/>
                  <a:pt x="12646" y="226595"/>
                  <a:pt x="36709" y="264695"/>
                </a:cubicBezTo>
                <a:cubicBezTo>
                  <a:pt x="60772" y="302795"/>
                  <a:pt x="86840" y="354932"/>
                  <a:pt x="144993" y="372979"/>
                </a:cubicBezTo>
                <a:cubicBezTo>
                  <a:pt x="203146" y="391026"/>
                  <a:pt x="329478" y="383005"/>
                  <a:pt x="385625" y="372979"/>
                </a:cubicBezTo>
                <a:cubicBezTo>
                  <a:pt x="441772" y="362953"/>
                  <a:pt x="461824" y="337887"/>
                  <a:pt x="481877" y="312821"/>
                </a:cubicBezTo>
              </a:path>
            </a:pathLst>
          </a:custGeom>
          <a:noFill/>
          <a:ln>
            <a:solidFill>
              <a:schemeClr val="accent4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88495AEF-6385-B94B-9607-F0D21CCECD22}"/>
              </a:ext>
            </a:extLst>
          </p:cNvPr>
          <p:cNvSpPr/>
          <p:nvPr/>
        </p:nvSpPr>
        <p:spPr>
          <a:xfrm>
            <a:off x="3171374" y="4463115"/>
            <a:ext cx="99261" cy="108284"/>
          </a:xfrm>
          <a:custGeom>
            <a:avLst/>
            <a:gdLst>
              <a:gd name="connsiteX0" fmla="*/ 0 w 132348"/>
              <a:gd name="connsiteY0" fmla="*/ 0 h 144379"/>
              <a:gd name="connsiteX1" fmla="*/ 96253 w 132348"/>
              <a:gd name="connsiteY1" fmla="*/ 60158 h 144379"/>
              <a:gd name="connsiteX2" fmla="*/ 132348 w 132348"/>
              <a:gd name="connsiteY2" fmla="*/ 144379 h 14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48" h="144379">
                <a:moveTo>
                  <a:pt x="0" y="0"/>
                </a:moveTo>
                <a:cubicBezTo>
                  <a:pt x="37097" y="18047"/>
                  <a:pt x="74195" y="36095"/>
                  <a:pt x="96253" y="60158"/>
                </a:cubicBezTo>
                <a:cubicBezTo>
                  <a:pt x="118311" y="84221"/>
                  <a:pt x="125329" y="114300"/>
                  <a:pt x="132348" y="144379"/>
                </a:cubicBezTo>
              </a:path>
            </a:pathLst>
          </a:custGeom>
          <a:noFill/>
          <a:ln>
            <a:solidFill>
              <a:schemeClr val="accent4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7E3AB7B1-10C8-1240-B96D-2FA771E03CA7}"/>
              </a:ext>
            </a:extLst>
          </p:cNvPr>
          <p:cNvSpPr/>
          <p:nvPr/>
        </p:nvSpPr>
        <p:spPr>
          <a:xfrm>
            <a:off x="4093595" y="3534126"/>
            <a:ext cx="27871" cy="135356"/>
          </a:xfrm>
          <a:custGeom>
            <a:avLst/>
            <a:gdLst>
              <a:gd name="connsiteX0" fmla="*/ 24063 w 37161"/>
              <a:gd name="connsiteY0" fmla="*/ 0 h 180474"/>
              <a:gd name="connsiteX1" fmla="*/ 36095 w 37161"/>
              <a:gd name="connsiteY1" fmla="*/ 84221 h 180474"/>
              <a:gd name="connsiteX2" fmla="*/ 0 w 37161"/>
              <a:gd name="connsiteY2" fmla="*/ 180474 h 18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61" h="180474">
                <a:moveTo>
                  <a:pt x="24063" y="0"/>
                </a:moveTo>
                <a:cubicBezTo>
                  <a:pt x="32084" y="27071"/>
                  <a:pt x="40106" y="54142"/>
                  <a:pt x="36095" y="84221"/>
                </a:cubicBezTo>
                <a:cubicBezTo>
                  <a:pt x="32085" y="114300"/>
                  <a:pt x="16042" y="147387"/>
                  <a:pt x="0" y="180474"/>
                </a:cubicBezTo>
              </a:path>
            </a:pathLst>
          </a:custGeom>
          <a:noFill/>
          <a:ln w="19050">
            <a:solidFill>
              <a:schemeClr val="accent4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17" name="Freeform 116">
            <a:extLst>
              <a:ext uri="{FF2B5EF4-FFF2-40B4-BE49-F238E27FC236}">
                <a16:creationId xmlns:a16="http://schemas.microsoft.com/office/drawing/2014/main" id="{9062B471-8AD7-3C43-9F6E-F03A123B0874}"/>
              </a:ext>
            </a:extLst>
          </p:cNvPr>
          <p:cNvSpPr/>
          <p:nvPr/>
        </p:nvSpPr>
        <p:spPr>
          <a:xfrm rot="5929833">
            <a:off x="4180371" y="3422833"/>
            <a:ext cx="27871" cy="135356"/>
          </a:xfrm>
          <a:custGeom>
            <a:avLst/>
            <a:gdLst>
              <a:gd name="connsiteX0" fmla="*/ 24063 w 37161"/>
              <a:gd name="connsiteY0" fmla="*/ 0 h 180474"/>
              <a:gd name="connsiteX1" fmla="*/ 36095 w 37161"/>
              <a:gd name="connsiteY1" fmla="*/ 84221 h 180474"/>
              <a:gd name="connsiteX2" fmla="*/ 0 w 37161"/>
              <a:gd name="connsiteY2" fmla="*/ 180474 h 18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61" h="180474">
                <a:moveTo>
                  <a:pt x="24063" y="0"/>
                </a:moveTo>
                <a:cubicBezTo>
                  <a:pt x="32084" y="27071"/>
                  <a:pt x="40106" y="54142"/>
                  <a:pt x="36095" y="84221"/>
                </a:cubicBezTo>
                <a:cubicBezTo>
                  <a:pt x="32085" y="114300"/>
                  <a:pt x="16042" y="147387"/>
                  <a:pt x="0" y="180474"/>
                </a:cubicBezTo>
              </a:path>
            </a:pathLst>
          </a:custGeom>
          <a:noFill/>
          <a:ln w="19050">
            <a:solidFill>
              <a:schemeClr val="accent4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18" name="Freeform 117">
            <a:extLst>
              <a:ext uri="{FF2B5EF4-FFF2-40B4-BE49-F238E27FC236}">
                <a16:creationId xmlns:a16="http://schemas.microsoft.com/office/drawing/2014/main" id="{C67AA751-A77A-6C4C-861E-310CA2991623}"/>
              </a:ext>
            </a:extLst>
          </p:cNvPr>
          <p:cNvSpPr/>
          <p:nvPr/>
        </p:nvSpPr>
        <p:spPr>
          <a:xfrm rot="1847006">
            <a:off x="4425085" y="3379913"/>
            <a:ext cx="87941" cy="165353"/>
          </a:xfrm>
          <a:custGeom>
            <a:avLst/>
            <a:gdLst>
              <a:gd name="connsiteX0" fmla="*/ 24063 w 37161"/>
              <a:gd name="connsiteY0" fmla="*/ 0 h 180474"/>
              <a:gd name="connsiteX1" fmla="*/ 36095 w 37161"/>
              <a:gd name="connsiteY1" fmla="*/ 84221 h 180474"/>
              <a:gd name="connsiteX2" fmla="*/ 0 w 37161"/>
              <a:gd name="connsiteY2" fmla="*/ 180474 h 18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61" h="180474">
                <a:moveTo>
                  <a:pt x="24063" y="0"/>
                </a:moveTo>
                <a:cubicBezTo>
                  <a:pt x="32084" y="27071"/>
                  <a:pt x="40106" y="54142"/>
                  <a:pt x="36095" y="84221"/>
                </a:cubicBezTo>
                <a:cubicBezTo>
                  <a:pt x="32085" y="114300"/>
                  <a:pt x="16042" y="147387"/>
                  <a:pt x="0" y="180474"/>
                </a:cubicBezTo>
              </a:path>
            </a:pathLst>
          </a:custGeom>
          <a:noFill/>
          <a:ln w="19050">
            <a:solidFill>
              <a:schemeClr val="accent4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19" name="Freeform 118">
            <a:extLst>
              <a:ext uri="{FF2B5EF4-FFF2-40B4-BE49-F238E27FC236}">
                <a16:creationId xmlns:a16="http://schemas.microsoft.com/office/drawing/2014/main" id="{9A98D60F-119A-DE4F-804D-875A2D87E7C0}"/>
              </a:ext>
            </a:extLst>
          </p:cNvPr>
          <p:cNvSpPr/>
          <p:nvPr/>
        </p:nvSpPr>
        <p:spPr>
          <a:xfrm rot="20751987">
            <a:off x="4600744" y="3090237"/>
            <a:ext cx="87941" cy="165353"/>
          </a:xfrm>
          <a:custGeom>
            <a:avLst/>
            <a:gdLst>
              <a:gd name="connsiteX0" fmla="*/ 24063 w 37161"/>
              <a:gd name="connsiteY0" fmla="*/ 0 h 180474"/>
              <a:gd name="connsiteX1" fmla="*/ 36095 w 37161"/>
              <a:gd name="connsiteY1" fmla="*/ 84221 h 180474"/>
              <a:gd name="connsiteX2" fmla="*/ 0 w 37161"/>
              <a:gd name="connsiteY2" fmla="*/ 180474 h 18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61" h="180474">
                <a:moveTo>
                  <a:pt x="24063" y="0"/>
                </a:moveTo>
                <a:cubicBezTo>
                  <a:pt x="32084" y="27071"/>
                  <a:pt x="40106" y="54142"/>
                  <a:pt x="36095" y="84221"/>
                </a:cubicBezTo>
                <a:cubicBezTo>
                  <a:pt x="32085" y="114300"/>
                  <a:pt x="16042" y="147387"/>
                  <a:pt x="0" y="180474"/>
                </a:cubicBezTo>
              </a:path>
            </a:pathLst>
          </a:custGeom>
          <a:noFill/>
          <a:ln w="19050">
            <a:solidFill>
              <a:schemeClr val="accent4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20" name="Freeform 119">
            <a:extLst>
              <a:ext uri="{FF2B5EF4-FFF2-40B4-BE49-F238E27FC236}">
                <a16:creationId xmlns:a16="http://schemas.microsoft.com/office/drawing/2014/main" id="{AC462313-42AF-2948-A1A1-604FD6E0A347}"/>
              </a:ext>
            </a:extLst>
          </p:cNvPr>
          <p:cNvSpPr/>
          <p:nvPr/>
        </p:nvSpPr>
        <p:spPr>
          <a:xfrm rot="810941">
            <a:off x="3215898" y="4280128"/>
            <a:ext cx="341735" cy="135128"/>
          </a:xfrm>
          <a:custGeom>
            <a:avLst/>
            <a:gdLst>
              <a:gd name="connsiteX0" fmla="*/ 0 w 818147"/>
              <a:gd name="connsiteY0" fmla="*/ 433137 h 433137"/>
              <a:gd name="connsiteX1" fmla="*/ 493294 w 818147"/>
              <a:gd name="connsiteY1" fmla="*/ 240632 h 433137"/>
              <a:gd name="connsiteX2" fmla="*/ 818147 w 818147"/>
              <a:gd name="connsiteY2" fmla="*/ 0 h 43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8147" h="433137">
                <a:moveTo>
                  <a:pt x="0" y="433137"/>
                </a:moveTo>
                <a:cubicBezTo>
                  <a:pt x="178468" y="372979"/>
                  <a:pt x="356936" y="312821"/>
                  <a:pt x="493294" y="240632"/>
                </a:cubicBezTo>
                <a:cubicBezTo>
                  <a:pt x="629652" y="168443"/>
                  <a:pt x="723899" y="84221"/>
                  <a:pt x="818147" y="0"/>
                </a:cubicBezTo>
              </a:path>
            </a:pathLst>
          </a:custGeom>
          <a:noFill/>
          <a:ln w="19050">
            <a:solidFill>
              <a:schemeClr val="accent4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21" name="Freeform 120">
            <a:extLst>
              <a:ext uri="{FF2B5EF4-FFF2-40B4-BE49-F238E27FC236}">
                <a16:creationId xmlns:a16="http://schemas.microsoft.com/office/drawing/2014/main" id="{ABDEBFE8-E399-0F47-8ABB-4F2C121A4B75}"/>
              </a:ext>
            </a:extLst>
          </p:cNvPr>
          <p:cNvSpPr/>
          <p:nvPr/>
        </p:nvSpPr>
        <p:spPr>
          <a:xfrm rot="21127100">
            <a:off x="3718668" y="3858556"/>
            <a:ext cx="376548" cy="368034"/>
          </a:xfrm>
          <a:custGeom>
            <a:avLst/>
            <a:gdLst>
              <a:gd name="connsiteX0" fmla="*/ 0 w 818147"/>
              <a:gd name="connsiteY0" fmla="*/ 433137 h 433137"/>
              <a:gd name="connsiteX1" fmla="*/ 493294 w 818147"/>
              <a:gd name="connsiteY1" fmla="*/ 240632 h 433137"/>
              <a:gd name="connsiteX2" fmla="*/ 818147 w 818147"/>
              <a:gd name="connsiteY2" fmla="*/ 0 h 433137"/>
              <a:gd name="connsiteX0" fmla="*/ 0 w 717900"/>
              <a:gd name="connsiteY0" fmla="*/ 339638 h 339638"/>
              <a:gd name="connsiteX1" fmla="*/ 393047 w 717900"/>
              <a:gd name="connsiteY1" fmla="*/ 240632 h 339638"/>
              <a:gd name="connsiteX2" fmla="*/ 717900 w 717900"/>
              <a:gd name="connsiteY2" fmla="*/ 0 h 339638"/>
              <a:gd name="connsiteX0" fmla="*/ 0 w 717900"/>
              <a:gd name="connsiteY0" fmla="*/ 339638 h 339948"/>
              <a:gd name="connsiteX1" fmla="*/ 393047 w 717900"/>
              <a:gd name="connsiteY1" fmla="*/ 240632 h 339948"/>
              <a:gd name="connsiteX2" fmla="*/ 717900 w 717900"/>
              <a:gd name="connsiteY2" fmla="*/ 0 h 339948"/>
              <a:gd name="connsiteX0" fmla="*/ 0 w 647438"/>
              <a:gd name="connsiteY0" fmla="*/ 373129 h 373476"/>
              <a:gd name="connsiteX1" fmla="*/ 393047 w 647438"/>
              <a:gd name="connsiteY1" fmla="*/ 274123 h 373476"/>
              <a:gd name="connsiteX2" fmla="*/ 647438 w 647438"/>
              <a:gd name="connsiteY2" fmla="*/ 0 h 37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438" h="373476">
                <a:moveTo>
                  <a:pt x="0" y="373129"/>
                </a:moveTo>
                <a:cubicBezTo>
                  <a:pt x="178944" y="377722"/>
                  <a:pt x="285141" y="336311"/>
                  <a:pt x="393047" y="274123"/>
                </a:cubicBezTo>
                <a:cubicBezTo>
                  <a:pt x="500953" y="211935"/>
                  <a:pt x="553190" y="84221"/>
                  <a:pt x="647438" y="0"/>
                </a:cubicBezTo>
              </a:path>
            </a:pathLst>
          </a:custGeom>
          <a:noFill/>
          <a:ln w="19050">
            <a:solidFill>
              <a:schemeClr val="accent4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F8D49291-A5C8-724C-ADEC-A82CD041FB36}"/>
              </a:ext>
            </a:extLst>
          </p:cNvPr>
          <p:cNvSpPr/>
          <p:nvPr/>
        </p:nvSpPr>
        <p:spPr>
          <a:xfrm>
            <a:off x="7481219" y="2847458"/>
            <a:ext cx="162000" cy="162000"/>
          </a:xfrm>
          <a:prstGeom prst="ellipse">
            <a:avLst/>
          </a:prstGeom>
          <a:solidFill>
            <a:srgbClr val="76D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24" name="Freeform 123">
            <a:extLst>
              <a:ext uri="{FF2B5EF4-FFF2-40B4-BE49-F238E27FC236}">
                <a16:creationId xmlns:a16="http://schemas.microsoft.com/office/drawing/2014/main" id="{8CB52588-C6EF-F041-8A70-95128276906F}"/>
              </a:ext>
            </a:extLst>
          </p:cNvPr>
          <p:cNvSpPr/>
          <p:nvPr/>
        </p:nvSpPr>
        <p:spPr>
          <a:xfrm rot="1306625">
            <a:off x="7232398" y="3001165"/>
            <a:ext cx="260315" cy="108101"/>
          </a:xfrm>
          <a:custGeom>
            <a:avLst/>
            <a:gdLst>
              <a:gd name="connsiteX0" fmla="*/ 0 w 818147"/>
              <a:gd name="connsiteY0" fmla="*/ 433137 h 433137"/>
              <a:gd name="connsiteX1" fmla="*/ 493294 w 818147"/>
              <a:gd name="connsiteY1" fmla="*/ 240632 h 433137"/>
              <a:gd name="connsiteX2" fmla="*/ 818147 w 818147"/>
              <a:gd name="connsiteY2" fmla="*/ 0 h 43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8147" h="433137">
                <a:moveTo>
                  <a:pt x="0" y="433137"/>
                </a:moveTo>
                <a:cubicBezTo>
                  <a:pt x="178468" y="372979"/>
                  <a:pt x="356936" y="312821"/>
                  <a:pt x="493294" y="240632"/>
                </a:cubicBezTo>
                <a:cubicBezTo>
                  <a:pt x="629652" y="168443"/>
                  <a:pt x="723899" y="84221"/>
                  <a:pt x="818147" y="0"/>
                </a:cubicBezTo>
              </a:path>
            </a:pathLst>
          </a:custGeom>
          <a:noFill/>
          <a:ln w="19050">
            <a:solidFill>
              <a:schemeClr val="accent4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25" name="Freeform 124">
            <a:extLst>
              <a:ext uri="{FF2B5EF4-FFF2-40B4-BE49-F238E27FC236}">
                <a16:creationId xmlns:a16="http://schemas.microsoft.com/office/drawing/2014/main" id="{6B03DCAA-4DC6-8747-B652-E5055D51FAD6}"/>
              </a:ext>
            </a:extLst>
          </p:cNvPr>
          <p:cNvSpPr/>
          <p:nvPr/>
        </p:nvSpPr>
        <p:spPr>
          <a:xfrm rot="8340859" flipV="1">
            <a:off x="7685629" y="2837210"/>
            <a:ext cx="547781" cy="419533"/>
          </a:xfrm>
          <a:custGeom>
            <a:avLst/>
            <a:gdLst>
              <a:gd name="connsiteX0" fmla="*/ 0 w 818147"/>
              <a:gd name="connsiteY0" fmla="*/ 433137 h 433137"/>
              <a:gd name="connsiteX1" fmla="*/ 493294 w 818147"/>
              <a:gd name="connsiteY1" fmla="*/ 240632 h 433137"/>
              <a:gd name="connsiteX2" fmla="*/ 818147 w 818147"/>
              <a:gd name="connsiteY2" fmla="*/ 0 h 43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8147" h="433137">
                <a:moveTo>
                  <a:pt x="0" y="433137"/>
                </a:moveTo>
                <a:cubicBezTo>
                  <a:pt x="178468" y="372979"/>
                  <a:pt x="356936" y="312821"/>
                  <a:pt x="493294" y="240632"/>
                </a:cubicBezTo>
                <a:cubicBezTo>
                  <a:pt x="629652" y="168443"/>
                  <a:pt x="723899" y="84221"/>
                  <a:pt x="818147" y="0"/>
                </a:cubicBezTo>
              </a:path>
            </a:pathLst>
          </a:custGeom>
          <a:noFill/>
          <a:ln w="19050">
            <a:solidFill>
              <a:schemeClr val="accent4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26" name="Freeform 125">
            <a:extLst>
              <a:ext uri="{FF2B5EF4-FFF2-40B4-BE49-F238E27FC236}">
                <a16:creationId xmlns:a16="http://schemas.microsoft.com/office/drawing/2014/main" id="{0EA6C956-C779-F948-BDA3-02195A97BB9E}"/>
              </a:ext>
            </a:extLst>
          </p:cNvPr>
          <p:cNvSpPr/>
          <p:nvPr/>
        </p:nvSpPr>
        <p:spPr>
          <a:xfrm>
            <a:off x="3264582" y="2691855"/>
            <a:ext cx="1024872" cy="130735"/>
          </a:xfrm>
          <a:custGeom>
            <a:avLst/>
            <a:gdLst>
              <a:gd name="connsiteX0" fmla="*/ 0 w 1564106"/>
              <a:gd name="connsiteY0" fmla="*/ 180618 h 180618"/>
              <a:gd name="connsiteX1" fmla="*/ 770021 w 1564106"/>
              <a:gd name="connsiteY1" fmla="*/ 144 h 180618"/>
              <a:gd name="connsiteX2" fmla="*/ 1564106 w 1564106"/>
              <a:gd name="connsiteY2" fmla="*/ 156555 h 18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4106" h="180618">
                <a:moveTo>
                  <a:pt x="0" y="180618"/>
                </a:moveTo>
                <a:cubicBezTo>
                  <a:pt x="254668" y="92386"/>
                  <a:pt x="509337" y="4154"/>
                  <a:pt x="770021" y="144"/>
                </a:cubicBezTo>
                <a:cubicBezTo>
                  <a:pt x="1030705" y="-3866"/>
                  <a:pt x="1297405" y="76344"/>
                  <a:pt x="1564106" y="156555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27" name="Freeform 126">
            <a:extLst>
              <a:ext uri="{FF2B5EF4-FFF2-40B4-BE49-F238E27FC236}">
                <a16:creationId xmlns:a16="http://schemas.microsoft.com/office/drawing/2014/main" id="{70B96BD4-F98C-DB4E-B608-6D9B08CBCE9D}"/>
              </a:ext>
            </a:extLst>
          </p:cNvPr>
          <p:cNvSpPr/>
          <p:nvPr/>
        </p:nvSpPr>
        <p:spPr>
          <a:xfrm>
            <a:off x="7245550" y="2695130"/>
            <a:ext cx="1024872" cy="130735"/>
          </a:xfrm>
          <a:custGeom>
            <a:avLst/>
            <a:gdLst>
              <a:gd name="connsiteX0" fmla="*/ 0 w 1564106"/>
              <a:gd name="connsiteY0" fmla="*/ 180618 h 180618"/>
              <a:gd name="connsiteX1" fmla="*/ 770021 w 1564106"/>
              <a:gd name="connsiteY1" fmla="*/ 144 h 180618"/>
              <a:gd name="connsiteX2" fmla="*/ 1564106 w 1564106"/>
              <a:gd name="connsiteY2" fmla="*/ 156555 h 18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4106" h="180618">
                <a:moveTo>
                  <a:pt x="0" y="180618"/>
                </a:moveTo>
                <a:cubicBezTo>
                  <a:pt x="254668" y="92386"/>
                  <a:pt x="509337" y="4154"/>
                  <a:pt x="770021" y="144"/>
                </a:cubicBezTo>
                <a:cubicBezTo>
                  <a:pt x="1030705" y="-3866"/>
                  <a:pt x="1297405" y="76344"/>
                  <a:pt x="1564106" y="156555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1F00AA47-AACA-564A-9D99-A8E399A6B34E}"/>
              </a:ext>
            </a:extLst>
          </p:cNvPr>
          <p:cNvSpPr/>
          <p:nvPr/>
        </p:nvSpPr>
        <p:spPr>
          <a:xfrm>
            <a:off x="7620430" y="2580127"/>
            <a:ext cx="265748" cy="2688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666DC25-67DD-6F42-8AFB-B0C117C6EB77}"/>
              </a:ext>
            </a:extLst>
          </p:cNvPr>
          <p:cNvSpPr txBox="1"/>
          <p:nvPr/>
        </p:nvSpPr>
        <p:spPr>
          <a:xfrm>
            <a:off x="7620430" y="2571947"/>
            <a:ext cx="3000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A92DE2FB-1E43-D54D-A9E9-85702B84F407}"/>
              </a:ext>
            </a:extLst>
          </p:cNvPr>
          <p:cNvSpPr/>
          <p:nvPr/>
        </p:nvSpPr>
        <p:spPr>
          <a:xfrm>
            <a:off x="3647742" y="2591817"/>
            <a:ext cx="265748" cy="2688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C88096B-880F-CB41-9707-6C127F718FAD}"/>
              </a:ext>
            </a:extLst>
          </p:cNvPr>
          <p:cNvSpPr txBox="1"/>
          <p:nvPr/>
        </p:nvSpPr>
        <p:spPr>
          <a:xfrm>
            <a:off x="3647742" y="2583637"/>
            <a:ext cx="3000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41F3B5F2-0B5D-6440-8BC8-01B1ED049458}"/>
              </a:ext>
            </a:extLst>
          </p:cNvPr>
          <p:cNvSpPr/>
          <p:nvPr/>
        </p:nvSpPr>
        <p:spPr>
          <a:xfrm>
            <a:off x="7307782" y="1705750"/>
            <a:ext cx="141857" cy="388019"/>
          </a:xfrm>
          <a:custGeom>
            <a:avLst/>
            <a:gdLst>
              <a:gd name="connsiteX0" fmla="*/ 189143 w 189143"/>
              <a:gd name="connsiteY0" fmla="*/ 0 h 517358"/>
              <a:gd name="connsiteX1" fmla="*/ 20701 w 189143"/>
              <a:gd name="connsiteY1" fmla="*/ 228600 h 517358"/>
              <a:gd name="connsiteX2" fmla="*/ 8669 w 189143"/>
              <a:gd name="connsiteY2" fmla="*/ 517358 h 51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143" h="517358">
                <a:moveTo>
                  <a:pt x="189143" y="0"/>
                </a:moveTo>
                <a:cubicBezTo>
                  <a:pt x="119961" y="71187"/>
                  <a:pt x="50780" y="142374"/>
                  <a:pt x="20701" y="228600"/>
                </a:cubicBezTo>
                <a:cubicBezTo>
                  <a:pt x="-9378" y="314826"/>
                  <a:pt x="-355" y="416092"/>
                  <a:pt x="8669" y="517358"/>
                </a:cubicBezTo>
              </a:path>
            </a:pathLst>
          </a:custGeom>
          <a:noFill/>
          <a:ln>
            <a:solidFill>
              <a:schemeClr val="accent4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33" name="Freeform 132">
            <a:extLst>
              <a:ext uri="{FF2B5EF4-FFF2-40B4-BE49-F238E27FC236}">
                <a16:creationId xmlns:a16="http://schemas.microsoft.com/office/drawing/2014/main" id="{42C62A8F-05F5-2E46-9337-93973B8243EF}"/>
              </a:ext>
            </a:extLst>
          </p:cNvPr>
          <p:cNvSpPr/>
          <p:nvPr/>
        </p:nvSpPr>
        <p:spPr>
          <a:xfrm>
            <a:off x="7070885" y="2306740"/>
            <a:ext cx="141857" cy="388019"/>
          </a:xfrm>
          <a:custGeom>
            <a:avLst/>
            <a:gdLst>
              <a:gd name="connsiteX0" fmla="*/ 189143 w 189143"/>
              <a:gd name="connsiteY0" fmla="*/ 0 h 517358"/>
              <a:gd name="connsiteX1" fmla="*/ 20701 w 189143"/>
              <a:gd name="connsiteY1" fmla="*/ 228600 h 517358"/>
              <a:gd name="connsiteX2" fmla="*/ 8669 w 189143"/>
              <a:gd name="connsiteY2" fmla="*/ 517358 h 51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143" h="517358">
                <a:moveTo>
                  <a:pt x="189143" y="0"/>
                </a:moveTo>
                <a:cubicBezTo>
                  <a:pt x="119961" y="71187"/>
                  <a:pt x="50780" y="142374"/>
                  <a:pt x="20701" y="228600"/>
                </a:cubicBezTo>
                <a:cubicBezTo>
                  <a:pt x="-9378" y="314826"/>
                  <a:pt x="-355" y="416092"/>
                  <a:pt x="8669" y="517358"/>
                </a:cubicBezTo>
              </a:path>
            </a:pathLst>
          </a:custGeom>
          <a:noFill/>
          <a:ln>
            <a:solidFill>
              <a:schemeClr val="accent4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34" name="Freeform 133">
            <a:extLst>
              <a:ext uri="{FF2B5EF4-FFF2-40B4-BE49-F238E27FC236}">
                <a16:creationId xmlns:a16="http://schemas.microsoft.com/office/drawing/2014/main" id="{F9C54CBB-9E7A-9F43-B059-203A6C255F48}"/>
              </a:ext>
            </a:extLst>
          </p:cNvPr>
          <p:cNvSpPr/>
          <p:nvPr/>
        </p:nvSpPr>
        <p:spPr>
          <a:xfrm rot="6918572">
            <a:off x="6903837" y="2180322"/>
            <a:ext cx="1024872" cy="130735"/>
          </a:xfrm>
          <a:custGeom>
            <a:avLst/>
            <a:gdLst>
              <a:gd name="connsiteX0" fmla="*/ 0 w 1564106"/>
              <a:gd name="connsiteY0" fmla="*/ 180618 h 180618"/>
              <a:gd name="connsiteX1" fmla="*/ 770021 w 1564106"/>
              <a:gd name="connsiteY1" fmla="*/ 144 h 180618"/>
              <a:gd name="connsiteX2" fmla="*/ 1564106 w 1564106"/>
              <a:gd name="connsiteY2" fmla="*/ 156555 h 18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4106" h="180618">
                <a:moveTo>
                  <a:pt x="0" y="180618"/>
                </a:moveTo>
                <a:cubicBezTo>
                  <a:pt x="254668" y="92386"/>
                  <a:pt x="509337" y="4154"/>
                  <a:pt x="770021" y="144"/>
                </a:cubicBezTo>
                <a:cubicBezTo>
                  <a:pt x="1030705" y="-3866"/>
                  <a:pt x="1297405" y="76344"/>
                  <a:pt x="1564106" y="156555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AC10BA58-7559-7940-A7F8-B94ABF6C74EB}"/>
              </a:ext>
            </a:extLst>
          </p:cNvPr>
          <p:cNvSpPr/>
          <p:nvPr/>
        </p:nvSpPr>
        <p:spPr>
          <a:xfrm>
            <a:off x="3528790" y="1738286"/>
            <a:ext cx="265748" cy="2688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FAC44CD-4BDB-CA44-8245-F6157635FCDF}"/>
              </a:ext>
            </a:extLst>
          </p:cNvPr>
          <p:cNvSpPr txBox="1"/>
          <p:nvPr/>
        </p:nvSpPr>
        <p:spPr>
          <a:xfrm>
            <a:off x="3545948" y="1738286"/>
            <a:ext cx="3000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92434292-355E-214D-A6F8-DA418E6D06A1}"/>
              </a:ext>
            </a:extLst>
          </p:cNvPr>
          <p:cNvSpPr/>
          <p:nvPr/>
        </p:nvSpPr>
        <p:spPr>
          <a:xfrm>
            <a:off x="7588676" y="1722397"/>
            <a:ext cx="265748" cy="2688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0AB2F6C-EF73-474D-967A-485E8CAC143F}"/>
              </a:ext>
            </a:extLst>
          </p:cNvPr>
          <p:cNvSpPr txBox="1"/>
          <p:nvPr/>
        </p:nvSpPr>
        <p:spPr>
          <a:xfrm>
            <a:off x="7605834" y="1722397"/>
            <a:ext cx="3000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140" name="Freeform 139">
            <a:extLst>
              <a:ext uri="{FF2B5EF4-FFF2-40B4-BE49-F238E27FC236}">
                <a16:creationId xmlns:a16="http://schemas.microsoft.com/office/drawing/2014/main" id="{76259B26-47F8-5B4E-95F4-47629B30B74B}"/>
              </a:ext>
            </a:extLst>
          </p:cNvPr>
          <p:cNvSpPr/>
          <p:nvPr/>
        </p:nvSpPr>
        <p:spPr>
          <a:xfrm>
            <a:off x="6668281" y="4390649"/>
            <a:ext cx="133859" cy="244235"/>
          </a:xfrm>
          <a:custGeom>
            <a:avLst/>
            <a:gdLst>
              <a:gd name="connsiteX0" fmla="*/ 191508 w 191508"/>
              <a:gd name="connsiteY0" fmla="*/ 0 h 324853"/>
              <a:gd name="connsiteX1" fmla="*/ 11035 w 191508"/>
              <a:gd name="connsiteY1" fmla="*/ 204537 h 324853"/>
              <a:gd name="connsiteX2" fmla="*/ 35098 w 191508"/>
              <a:gd name="connsiteY2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508" h="324853">
                <a:moveTo>
                  <a:pt x="191508" y="0"/>
                </a:moveTo>
                <a:cubicBezTo>
                  <a:pt x="114305" y="75197"/>
                  <a:pt x="37103" y="150395"/>
                  <a:pt x="11035" y="204537"/>
                </a:cubicBezTo>
                <a:cubicBezTo>
                  <a:pt x="-15033" y="258679"/>
                  <a:pt x="10032" y="291766"/>
                  <a:pt x="35098" y="324853"/>
                </a:cubicBezTo>
              </a:path>
            </a:pathLst>
          </a:custGeom>
          <a:noFill/>
          <a:ln w="19050">
            <a:solidFill>
              <a:schemeClr val="accent4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41" name="Freeform 140">
            <a:extLst>
              <a:ext uri="{FF2B5EF4-FFF2-40B4-BE49-F238E27FC236}">
                <a16:creationId xmlns:a16="http://schemas.microsoft.com/office/drawing/2014/main" id="{B390E49C-306E-DE49-B3FA-A787D8C755DF}"/>
              </a:ext>
            </a:extLst>
          </p:cNvPr>
          <p:cNvSpPr/>
          <p:nvPr/>
        </p:nvSpPr>
        <p:spPr>
          <a:xfrm>
            <a:off x="6784094" y="4412462"/>
            <a:ext cx="598701" cy="475657"/>
          </a:xfrm>
          <a:custGeom>
            <a:avLst/>
            <a:gdLst>
              <a:gd name="connsiteX0" fmla="*/ 0 w 798268"/>
              <a:gd name="connsiteY0" fmla="*/ 525163 h 634209"/>
              <a:gd name="connsiteX1" fmla="*/ 288758 w 798268"/>
              <a:gd name="connsiteY1" fmla="*/ 633447 h 634209"/>
              <a:gd name="connsiteX2" fmla="*/ 625642 w 798268"/>
              <a:gd name="connsiteY2" fmla="*/ 561258 h 634209"/>
              <a:gd name="connsiteX3" fmla="*/ 794084 w 798268"/>
              <a:gd name="connsiteY3" fmla="*/ 344689 h 634209"/>
              <a:gd name="connsiteX4" fmla="*/ 733927 w 798268"/>
              <a:gd name="connsiteY4" fmla="*/ 43900 h 634209"/>
              <a:gd name="connsiteX5" fmla="*/ 589548 w 798268"/>
              <a:gd name="connsiteY5" fmla="*/ 7805 h 63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268" h="634209">
                <a:moveTo>
                  <a:pt x="0" y="525163"/>
                </a:moveTo>
                <a:cubicBezTo>
                  <a:pt x="92242" y="576297"/>
                  <a:pt x="184484" y="627431"/>
                  <a:pt x="288758" y="633447"/>
                </a:cubicBezTo>
                <a:cubicBezTo>
                  <a:pt x="393032" y="639463"/>
                  <a:pt x="541421" y="609384"/>
                  <a:pt x="625642" y="561258"/>
                </a:cubicBezTo>
                <a:cubicBezTo>
                  <a:pt x="709863" y="513132"/>
                  <a:pt x="776037" y="430915"/>
                  <a:pt x="794084" y="344689"/>
                </a:cubicBezTo>
                <a:cubicBezTo>
                  <a:pt x="812131" y="258463"/>
                  <a:pt x="768016" y="100047"/>
                  <a:pt x="733927" y="43900"/>
                </a:cubicBezTo>
                <a:cubicBezTo>
                  <a:pt x="699838" y="-12247"/>
                  <a:pt x="644693" y="-2221"/>
                  <a:pt x="589548" y="7805"/>
                </a:cubicBezTo>
              </a:path>
            </a:pathLst>
          </a:custGeom>
          <a:noFill/>
          <a:ln w="19050">
            <a:solidFill>
              <a:schemeClr val="accent4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42" name="Freeform 141">
            <a:extLst>
              <a:ext uri="{FF2B5EF4-FFF2-40B4-BE49-F238E27FC236}">
                <a16:creationId xmlns:a16="http://schemas.microsoft.com/office/drawing/2014/main" id="{FE5AE811-5C11-1A4E-87D0-E3E08ECCDB1C}"/>
              </a:ext>
            </a:extLst>
          </p:cNvPr>
          <p:cNvSpPr/>
          <p:nvPr/>
        </p:nvSpPr>
        <p:spPr>
          <a:xfrm>
            <a:off x="6853144" y="4481137"/>
            <a:ext cx="361408" cy="287785"/>
          </a:xfrm>
          <a:custGeom>
            <a:avLst/>
            <a:gdLst>
              <a:gd name="connsiteX0" fmla="*/ 60772 w 481877"/>
              <a:gd name="connsiteY0" fmla="*/ 0 h 383713"/>
              <a:gd name="connsiteX1" fmla="*/ 614 w 481877"/>
              <a:gd name="connsiteY1" fmla="*/ 144379 h 383713"/>
              <a:gd name="connsiteX2" fmla="*/ 36709 w 481877"/>
              <a:gd name="connsiteY2" fmla="*/ 264695 h 383713"/>
              <a:gd name="connsiteX3" fmla="*/ 144993 w 481877"/>
              <a:gd name="connsiteY3" fmla="*/ 372979 h 383713"/>
              <a:gd name="connsiteX4" fmla="*/ 385625 w 481877"/>
              <a:gd name="connsiteY4" fmla="*/ 372979 h 383713"/>
              <a:gd name="connsiteX5" fmla="*/ 481877 w 481877"/>
              <a:gd name="connsiteY5" fmla="*/ 312821 h 38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877" h="383713">
                <a:moveTo>
                  <a:pt x="60772" y="0"/>
                </a:moveTo>
                <a:cubicBezTo>
                  <a:pt x="32698" y="50131"/>
                  <a:pt x="4624" y="100263"/>
                  <a:pt x="614" y="144379"/>
                </a:cubicBezTo>
                <a:cubicBezTo>
                  <a:pt x="-3397" y="188495"/>
                  <a:pt x="12646" y="226595"/>
                  <a:pt x="36709" y="264695"/>
                </a:cubicBezTo>
                <a:cubicBezTo>
                  <a:pt x="60772" y="302795"/>
                  <a:pt x="86840" y="354932"/>
                  <a:pt x="144993" y="372979"/>
                </a:cubicBezTo>
                <a:cubicBezTo>
                  <a:pt x="203146" y="391026"/>
                  <a:pt x="329478" y="383005"/>
                  <a:pt x="385625" y="372979"/>
                </a:cubicBezTo>
                <a:cubicBezTo>
                  <a:pt x="441772" y="362953"/>
                  <a:pt x="461824" y="337887"/>
                  <a:pt x="481877" y="312821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F108E33F-F017-4442-AAF9-25644D77803A}"/>
              </a:ext>
            </a:extLst>
          </p:cNvPr>
          <p:cNvSpPr/>
          <p:nvPr/>
        </p:nvSpPr>
        <p:spPr>
          <a:xfrm>
            <a:off x="7169433" y="4454518"/>
            <a:ext cx="99261" cy="108284"/>
          </a:xfrm>
          <a:custGeom>
            <a:avLst/>
            <a:gdLst>
              <a:gd name="connsiteX0" fmla="*/ 0 w 132348"/>
              <a:gd name="connsiteY0" fmla="*/ 0 h 144379"/>
              <a:gd name="connsiteX1" fmla="*/ 96253 w 132348"/>
              <a:gd name="connsiteY1" fmla="*/ 60158 h 144379"/>
              <a:gd name="connsiteX2" fmla="*/ 132348 w 132348"/>
              <a:gd name="connsiteY2" fmla="*/ 144379 h 14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48" h="144379">
                <a:moveTo>
                  <a:pt x="0" y="0"/>
                </a:moveTo>
                <a:cubicBezTo>
                  <a:pt x="37097" y="18047"/>
                  <a:pt x="74195" y="36095"/>
                  <a:pt x="96253" y="60158"/>
                </a:cubicBezTo>
                <a:cubicBezTo>
                  <a:pt x="118311" y="84221"/>
                  <a:pt x="125329" y="114300"/>
                  <a:pt x="132348" y="144379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557A61A-AED9-C04C-8203-07E767214EC9}"/>
              </a:ext>
            </a:extLst>
          </p:cNvPr>
          <p:cNvSpPr/>
          <p:nvPr/>
        </p:nvSpPr>
        <p:spPr>
          <a:xfrm>
            <a:off x="7400191" y="4628313"/>
            <a:ext cx="265748" cy="2688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6337A13-3B80-8B4A-BE23-0D74060E537D}"/>
              </a:ext>
            </a:extLst>
          </p:cNvPr>
          <p:cNvSpPr txBox="1"/>
          <p:nvPr/>
        </p:nvSpPr>
        <p:spPr>
          <a:xfrm>
            <a:off x="7390499" y="4620133"/>
            <a:ext cx="309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EA9B8101-AFD0-7945-9CF9-56508CC5B673}"/>
              </a:ext>
            </a:extLst>
          </p:cNvPr>
          <p:cNvSpPr/>
          <p:nvPr/>
        </p:nvSpPr>
        <p:spPr>
          <a:xfrm>
            <a:off x="3416085" y="4649365"/>
            <a:ext cx="265748" cy="2688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8E332BF7-4C64-1B4E-9021-0BB581CEB459}"/>
              </a:ext>
            </a:extLst>
          </p:cNvPr>
          <p:cNvSpPr txBox="1"/>
          <p:nvPr/>
        </p:nvSpPr>
        <p:spPr>
          <a:xfrm>
            <a:off x="3406394" y="4641185"/>
            <a:ext cx="309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C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8EB4CE26-2228-FF44-B749-0402AFBE5B41}"/>
              </a:ext>
            </a:extLst>
          </p:cNvPr>
          <p:cNvCxnSpPr>
            <a:cxnSpLocks/>
            <a:stCxn id="71" idx="3"/>
            <a:endCxn id="93" idx="7"/>
          </p:cNvCxnSpPr>
          <p:nvPr/>
        </p:nvCxnSpPr>
        <p:spPr>
          <a:xfrm flipH="1">
            <a:off x="6411130" y="3081229"/>
            <a:ext cx="459539" cy="4038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Freeform 151">
            <a:extLst>
              <a:ext uri="{FF2B5EF4-FFF2-40B4-BE49-F238E27FC236}">
                <a16:creationId xmlns:a16="http://schemas.microsoft.com/office/drawing/2014/main" id="{CF6797E7-AF4D-5042-9AB4-B37D9AA2FDEC}"/>
              </a:ext>
            </a:extLst>
          </p:cNvPr>
          <p:cNvSpPr/>
          <p:nvPr/>
        </p:nvSpPr>
        <p:spPr>
          <a:xfrm rot="8355115">
            <a:off x="6414591" y="3310051"/>
            <a:ext cx="598551" cy="80186"/>
          </a:xfrm>
          <a:custGeom>
            <a:avLst/>
            <a:gdLst>
              <a:gd name="connsiteX0" fmla="*/ 0 w 1564106"/>
              <a:gd name="connsiteY0" fmla="*/ 180618 h 180618"/>
              <a:gd name="connsiteX1" fmla="*/ 770021 w 1564106"/>
              <a:gd name="connsiteY1" fmla="*/ 144 h 180618"/>
              <a:gd name="connsiteX2" fmla="*/ 1564106 w 1564106"/>
              <a:gd name="connsiteY2" fmla="*/ 156555 h 18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4106" h="180618">
                <a:moveTo>
                  <a:pt x="0" y="180618"/>
                </a:moveTo>
                <a:cubicBezTo>
                  <a:pt x="254668" y="92386"/>
                  <a:pt x="509337" y="4154"/>
                  <a:pt x="770021" y="144"/>
                </a:cubicBezTo>
                <a:cubicBezTo>
                  <a:pt x="1030705" y="-3866"/>
                  <a:pt x="1297405" y="76344"/>
                  <a:pt x="1564106" y="156555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5E857C01-0C63-4545-8752-BF74B3489012}"/>
              </a:ext>
            </a:extLst>
          </p:cNvPr>
          <p:cNvSpPr/>
          <p:nvPr/>
        </p:nvSpPr>
        <p:spPr>
          <a:xfrm>
            <a:off x="2216395" y="3140074"/>
            <a:ext cx="265748" cy="2688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5175765-0978-5A41-A5DE-099E976C7DD0}"/>
              </a:ext>
            </a:extLst>
          </p:cNvPr>
          <p:cNvSpPr txBox="1"/>
          <p:nvPr/>
        </p:nvSpPr>
        <p:spPr>
          <a:xfrm>
            <a:off x="2232421" y="3131894"/>
            <a:ext cx="309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447AE8B0-40E4-8C45-9547-46456502ACBF}"/>
              </a:ext>
            </a:extLst>
          </p:cNvPr>
          <p:cNvSpPr/>
          <p:nvPr/>
        </p:nvSpPr>
        <p:spPr>
          <a:xfrm>
            <a:off x="6205473" y="3154309"/>
            <a:ext cx="265748" cy="2688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F9C924F-F725-FD45-87A8-9D38305C25CE}"/>
              </a:ext>
            </a:extLst>
          </p:cNvPr>
          <p:cNvSpPr txBox="1"/>
          <p:nvPr/>
        </p:nvSpPr>
        <p:spPr>
          <a:xfrm>
            <a:off x="6221499" y="3146130"/>
            <a:ext cx="309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157" name="Freeform 156">
            <a:extLst>
              <a:ext uri="{FF2B5EF4-FFF2-40B4-BE49-F238E27FC236}">
                <a16:creationId xmlns:a16="http://schemas.microsoft.com/office/drawing/2014/main" id="{BB6094D2-5DC2-2244-AABE-874648030201}"/>
              </a:ext>
            </a:extLst>
          </p:cNvPr>
          <p:cNvSpPr/>
          <p:nvPr/>
        </p:nvSpPr>
        <p:spPr>
          <a:xfrm rot="1658868">
            <a:off x="6229427" y="1930920"/>
            <a:ext cx="141857" cy="388019"/>
          </a:xfrm>
          <a:custGeom>
            <a:avLst/>
            <a:gdLst>
              <a:gd name="connsiteX0" fmla="*/ 189143 w 189143"/>
              <a:gd name="connsiteY0" fmla="*/ 0 h 517358"/>
              <a:gd name="connsiteX1" fmla="*/ 20701 w 189143"/>
              <a:gd name="connsiteY1" fmla="*/ 228600 h 517358"/>
              <a:gd name="connsiteX2" fmla="*/ 8669 w 189143"/>
              <a:gd name="connsiteY2" fmla="*/ 517358 h 51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143" h="517358">
                <a:moveTo>
                  <a:pt x="189143" y="0"/>
                </a:moveTo>
                <a:cubicBezTo>
                  <a:pt x="119961" y="71187"/>
                  <a:pt x="50780" y="142374"/>
                  <a:pt x="20701" y="228600"/>
                </a:cubicBezTo>
                <a:cubicBezTo>
                  <a:pt x="-9378" y="314826"/>
                  <a:pt x="-355" y="416092"/>
                  <a:pt x="8669" y="517358"/>
                </a:cubicBezTo>
              </a:path>
            </a:pathLst>
          </a:custGeom>
          <a:noFill/>
          <a:ln>
            <a:solidFill>
              <a:schemeClr val="accent4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58" name="Freeform 157">
            <a:extLst>
              <a:ext uri="{FF2B5EF4-FFF2-40B4-BE49-F238E27FC236}">
                <a16:creationId xmlns:a16="http://schemas.microsoft.com/office/drawing/2014/main" id="{CC6698B2-3839-084B-91F6-57E4E37AA1F2}"/>
              </a:ext>
            </a:extLst>
          </p:cNvPr>
          <p:cNvSpPr/>
          <p:nvPr/>
        </p:nvSpPr>
        <p:spPr>
          <a:xfrm rot="1658868">
            <a:off x="5794600" y="2389627"/>
            <a:ext cx="141857" cy="388019"/>
          </a:xfrm>
          <a:custGeom>
            <a:avLst/>
            <a:gdLst>
              <a:gd name="connsiteX0" fmla="*/ 189143 w 189143"/>
              <a:gd name="connsiteY0" fmla="*/ 0 h 517358"/>
              <a:gd name="connsiteX1" fmla="*/ 20701 w 189143"/>
              <a:gd name="connsiteY1" fmla="*/ 228600 h 517358"/>
              <a:gd name="connsiteX2" fmla="*/ 8669 w 189143"/>
              <a:gd name="connsiteY2" fmla="*/ 517358 h 51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143" h="517358">
                <a:moveTo>
                  <a:pt x="189143" y="0"/>
                </a:moveTo>
                <a:cubicBezTo>
                  <a:pt x="119961" y="71187"/>
                  <a:pt x="50780" y="142374"/>
                  <a:pt x="20701" y="228600"/>
                </a:cubicBezTo>
                <a:cubicBezTo>
                  <a:pt x="-9378" y="314826"/>
                  <a:pt x="-355" y="416092"/>
                  <a:pt x="8669" y="517358"/>
                </a:cubicBezTo>
              </a:path>
            </a:pathLst>
          </a:custGeom>
          <a:noFill/>
          <a:ln>
            <a:solidFill>
              <a:schemeClr val="accent4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EF59064A-5257-8549-B855-C4DED8E28AB3}"/>
              </a:ext>
            </a:extLst>
          </p:cNvPr>
          <p:cNvSpPr/>
          <p:nvPr/>
        </p:nvSpPr>
        <p:spPr>
          <a:xfrm>
            <a:off x="5858278" y="2013376"/>
            <a:ext cx="265748" cy="2688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D69FDE6-8363-7947-B473-32F68C11F9A3}"/>
              </a:ext>
            </a:extLst>
          </p:cNvPr>
          <p:cNvSpPr txBox="1"/>
          <p:nvPr/>
        </p:nvSpPr>
        <p:spPr>
          <a:xfrm>
            <a:off x="5848587" y="2005196"/>
            <a:ext cx="3000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B8D99847-B489-024C-A9F5-B1BB48549755}"/>
              </a:ext>
            </a:extLst>
          </p:cNvPr>
          <p:cNvSpPr/>
          <p:nvPr/>
        </p:nvSpPr>
        <p:spPr>
          <a:xfrm>
            <a:off x="1867681" y="2043513"/>
            <a:ext cx="265748" cy="2688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85DDA01-FB1E-6A4C-AA49-57233C2E929B}"/>
              </a:ext>
            </a:extLst>
          </p:cNvPr>
          <p:cNvSpPr txBox="1"/>
          <p:nvPr/>
        </p:nvSpPr>
        <p:spPr>
          <a:xfrm>
            <a:off x="1857990" y="2035333"/>
            <a:ext cx="3000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EB20B1E2-E989-374E-9BCB-F2658CB89D71}"/>
              </a:ext>
            </a:extLst>
          </p:cNvPr>
          <p:cNvSpPr/>
          <p:nvPr/>
        </p:nvSpPr>
        <p:spPr>
          <a:xfrm>
            <a:off x="4827460" y="1737984"/>
            <a:ext cx="265748" cy="2688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5CDF272-CB08-6E46-B6BA-090453C4B885}"/>
              </a:ext>
            </a:extLst>
          </p:cNvPr>
          <p:cNvSpPr txBox="1"/>
          <p:nvPr/>
        </p:nvSpPr>
        <p:spPr>
          <a:xfrm>
            <a:off x="4817768" y="1729804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165" name="Freeform 164">
            <a:extLst>
              <a:ext uri="{FF2B5EF4-FFF2-40B4-BE49-F238E27FC236}">
                <a16:creationId xmlns:a16="http://schemas.microsoft.com/office/drawing/2014/main" id="{CD233541-6519-9244-9833-41E0AF186A04}"/>
              </a:ext>
            </a:extLst>
          </p:cNvPr>
          <p:cNvSpPr/>
          <p:nvPr/>
        </p:nvSpPr>
        <p:spPr>
          <a:xfrm rot="5400000">
            <a:off x="4222660" y="2213693"/>
            <a:ext cx="998024" cy="89034"/>
          </a:xfrm>
          <a:custGeom>
            <a:avLst/>
            <a:gdLst>
              <a:gd name="connsiteX0" fmla="*/ 0 w 1564106"/>
              <a:gd name="connsiteY0" fmla="*/ 180618 h 180618"/>
              <a:gd name="connsiteX1" fmla="*/ 770021 w 1564106"/>
              <a:gd name="connsiteY1" fmla="*/ 144 h 180618"/>
              <a:gd name="connsiteX2" fmla="*/ 1564106 w 1564106"/>
              <a:gd name="connsiteY2" fmla="*/ 156555 h 18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4106" h="180618">
                <a:moveTo>
                  <a:pt x="0" y="180618"/>
                </a:moveTo>
                <a:cubicBezTo>
                  <a:pt x="254668" y="92386"/>
                  <a:pt x="509337" y="4154"/>
                  <a:pt x="770021" y="144"/>
                </a:cubicBezTo>
                <a:cubicBezTo>
                  <a:pt x="1030705" y="-3866"/>
                  <a:pt x="1297405" y="76344"/>
                  <a:pt x="1564106" y="156555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66" name="Freeform 165">
            <a:extLst>
              <a:ext uri="{FF2B5EF4-FFF2-40B4-BE49-F238E27FC236}">
                <a16:creationId xmlns:a16="http://schemas.microsoft.com/office/drawing/2014/main" id="{9EF1BEB0-8356-DB43-9F9C-CA9577C7DE43}"/>
              </a:ext>
            </a:extLst>
          </p:cNvPr>
          <p:cNvSpPr/>
          <p:nvPr/>
        </p:nvSpPr>
        <p:spPr>
          <a:xfrm rot="18775752">
            <a:off x="4446494" y="1841734"/>
            <a:ext cx="198931" cy="227351"/>
          </a:xfrm>
          <a:custGeom>
            <a:avLst/>
            <a:gdLst>
              <a:gd name="connsiteX0" fmla="*/ 0 w 288758"/>
              <a:gd name="connsiteY0" fmla="*/ 288758 h 288758"/>
              <a:gd name="connsiteX1" fmla="*/ 204537 w 288758"/>
              <a:gd name="connsiteY1" fmla="*/ 168442 h 288758"/>
              <a:gd name="connsiteX2" fmla="*/ 288758 w 288758"/>
              <a:gd name="connsiteY2" fmla="*/ 0 h 2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758" h="288758">
                <a:moveTo>
                  <a:pt x="0" y="288758"/>
                </a:moveTo>
                <a:cubicBezTo>
                  <a:pt x="78205" y="252663"/>
                  <a:pt x="156411" y="216568"/>
                  <a:pt x="204537" y="168442"/>
                </a:cubicBezTo>
                <a:cubicBezTo>
                  <a:pt x="252663" y="120316"/>
                  <a:pt x="270710" y="60158"/>
                  <a:pt x="288758" y="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67" name="Freeform 166">
            <a:extLst>
              <a:ext uri="{FF2B5EF4-FFF2-40B4-BE49-F238E27FC236}">
                <a16:creationId xmlns:a16="http://schemas.microsoft.com/office/drawing/2014/main" id="{BC1788D3-E7E4-2141-B61E-2164FF15F443}"/>
              </a:ext>
            </a:extLst>
          </p:cNvPr>
          <p:cNvSpPr/>
          <p:nvPr/>
        </p:nvSpPr>
        <p:spPr>
          <a:xfrm rot="18775752">
            <a:off x="4438213" y="2440822"/>
            <a:ext cx="233551" cy="220489"/>
          </a:xfrm>
          <a:custGeom>
            <a:avLst/>
            <a:gdLst>
              <a:gd name="connsiteX0" fmla="*/ 0 w 288758"/>
              <a:gd name="connsiteY0" fmla="*/ 288758 h 288758"/>
              <a:gd name="connsiteX1" fmla="*/ 204537 w 288758"/>
              <a:gd name="connsiteY1" fmla="*/ 168442 h 288758"/>
              <a:gd name="connsiteX2" fmla="*/ 288758 w 288758"/>
              <a:gd name="connsiteY2" fmla="*/ 0 h 2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758" h="288758">
                <a:moveTo>
                  <a:pt x="0" y="288758"/>
                </a:moveTo>
                <a:cubicBezTo>
                  <a:pt x="78205" y="252663"/>
                  <a:pt x="156411" y="216568"/>
                  <a:pt x="204537" y="168442"/>
                </a:cubicBezTo>
                <a:cubicBezTo>
                  <a:pt x="252663" y="120316"/>
                  <a:pt x="270710" y="60158"/>
                  <a:pt x="288758" y="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68" name="Freeform 167">
            <a:extLst>
              <a:ext uri="{FF2B5EF4-FFF2-40B4-BE49-F238E27FC236}">
                <a16:creationId xmlns:a16="http://schemas.microsoft.com/office/drawing/2014/main" id="{B173A5D0-530F-F74F-9217-43CD89DF2EA2}"/>
              </a:ext>
            </a:extLst>
          </p:cNvPr>
          <p:cNvSpPr/>
          <p:nvPr/>
        </p:nvSpPr>
        <p:spPr>
          <a:xfrm rot="18775752">
            <a:off x="8504228" y="1847651"/>
            <a:ext cx="198931" cy="227351"/>
          </a:xfrm>
          <a:custGeom>
            <a:avLst/>
            <a:gdLst>
              <a:gd name="connsiteX0" fmla="*/ 0 w 288758"/>
              <a:gd name="connsiteY0" fmla="*/ 288758 h 288758"/>
              <a:gd name="connsiteX1" fmla="*/ 204537 w 288758"/>
              <a:gd name="connsiteY1" fmla="*/ 168442 h 288758"/>
              <a:gd name="connsiteX2" fmla="*/ 288758 w 288758"/>
              <a:gd name="connsiteY2" fmla="*/ 0 h 2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758" h="288758">
                <a:moveTo>
                  <a:pt x="0" y="288758"/>
                </a:moveTo>
                <a:cubicBezTo>
                  <a:pt x="78205" y="252663"/>
                  <a:pt x="156411" y="216568"/>
                  <a:pt x="204537" y="168442"/>
                </a:cubicBezTo>
                <a:cubicBezTo>
                  <a:pt x="252663" y="120316"/>
                  <a:pt x="270710" y="60158"/>
                  <a:pt x="288758" y="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69" name="Freeform 168">
            <a:extLst>
              <a:ext uri="{FF2B5EF4-FFF2-40B4-BE49-F238E27FC236}">
                <a16:creationId xmlns:a16="http://schemas.microsoft.com/office/drawing/2014/main" id="{AF756670-5387-294E-8725-9FB7DC49FEB0}"/>
              </a:ext>
            </a:extLst>
          </p:cNvPr>
          <p:cNvSpPr/>
          <p:nvPr/>
        </p:nvSpPr>
        <p:spPr>
          <a:xfrm rot="18775752">
            <a:off x="8470230" y="2446739"/>
            <a:ext cx="233551" cy="220489"/>
          </a:xfrm>
          <a:custGeom>
            <a:avLst/>
            <a:gdLst>
              <a:gd name="connsiteX0" fmla="*/ 0 w 288758"/>
              <a:gd name="connsiteY0" fmla="*/ 288758 h 288758"/>
              <a:gd name="connsiteX1" fmla="*/ 204537 w 288758"/>
              <a:gd name="connsiteY1" fmla="*/ 168442 h 288758"/>
              <a:gd name="connsiteX2" fmla="*/ 288758 w 288758"/>
              <a:gd name="connsiteY2" fmla="*/ 0 h 2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758" h="288758">
                <a:moveTo>
                  <a:pt x="0" y="288758"/>
                </a:moveTo>
                <a:cubicBezTo>
                  <a:pt x="78205" y="252663"/>
                  <a:pt x="156411" y="216568"/>
                  <a:pt x="204537" y="168442"/>
                </a:cubicBezTo>
                <a:cubicBezTo>
                  <a:pt x="252663" y="120316"/>
                  <a:pt x="270710" y="60158"/>
                  <a:pt x="288758" y="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C4273357-1438-294C-B26E-5FBEC482CD1A}"/>
              </a:ext>
            </a:extLst>
          </p:cNvPr>
          <p:cNvSpPr/>
          <p:nvPr/>
        </p:nvSpPr>
        <p:spPr>
          <a:xfrm>
            <a:off x="8705275" y="1658405"/>
            <a:ext cx="265748" cy="2688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09B6E172-8AE1-B244-B541-C9771CE24702}"/>
              </a:ext>
            </a:extLst>
          </p:cNvPr>
          <p:cNvSpPr txBox="1"/>
          <p:nvPr/>
        </p:nvSpPr>
        <p:spPr>
          <a:xfrm>
            <a:off x="8695584" y="1650226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prstClr val="black"/>
                </a:solidFill>
              </a:rPr>
              <a:t>F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7DA35F1-DE5F-8B4C-9778-7856D741A8A7}"/>
              </a:ext>
            </a:extLst>
          </p:cNvPr>
          <p:cNvCxnSpPr/>
          <p:nvPr/>
        </p:nvCxnSpPr>
        <p:spPr>
          <a:xfrm flipH="1">
            <a:off x="4863766" y="1227929"/>
            <a:ext cx="649706" cy="3612547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310D9C71-588D-914F-9E23-57842327812C}"/>
              </a:ext>
            </a:extLst>
          </p:cNvPr>
          <p:cNvCxnSpPr>
            <a:cxnSpLocks/>
          </p:cNvCxnSpPr>
          <p:nvPr/>
        </p:nvCxnSpPr>
        <p:spPr>
          <a:xfrm>
            <a:off x="243803" y="4483573"/>
            <a:ext cx="324000" cy="0"/>
          </a:xfrm>
          <a:prstGeom prst="line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B54B8ED5-5246-3B40-B680-81D216BA00E2}"/>
              </a:ext>
            </a:extLst>
          </p:cNvPr>
          <p:cNvCxnSpPr>
            <a:cxnSpLocks/>
          </p:cNvCxnSpPr>
          <p:nvPr/>
        </p:nvCxnSpPr>
        <p:spPr>
          <a:xfrm>
            <a:off x="247219" y="4826996"/>
            <a:ext cx="324000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D5A3A31A-BF86-D944-B7BD-F274868AB08D}"/>
              </a:ext>
            </a:extLst>
          </p:cNvPr>
          <p:cNvSpPr txBox="1"/>
          <p:nvPr/>
        </p:nvSpPr>
        <p:spPr>
          <a:xfrm>
            <a:off x="766125" y="4553202"/>
            <a:ext cx="6719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050" dirty="0">
                <a:solidFill>
                  <a:prstClr val="black"/>
                </a:solidFill>
              </a:rPr>
              <a:t>100G </a:t>
            </a:r>
          </a:p>
          <a:p>
            <a:pPr algn="ctr"/>
            <a:r>
              <a:rPr lang="nl-NL" sz="1050" dirty="0">
                <a:solidFill>
                  <a:prstClr val="black"/>
                </a:solidFill>
              </a:rPr>
              <a:t>Express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BC299D6-82A9-2E4F-B312-56C05E0F6EEC}"/>
              </a:ext>
            </a:extLst>
          </p:cNvPr>
          <p:cNvSpPr txBox="1"/>
          <p:nvPr/>
        </p:nvSpPr>
        <p:spPr>
          <a:xfrm>
            <a:off x="605200" y="4172059"/>
            <a:ext cx="10647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050" dirty="0">
                <a:solidFill>
                  <a:prstClr val="black"/>
                </a:solidFill>
              </a:rPr>
              <a:t>100G </a:t>
            </a:r>
          </a:p>
          <a:p>
            <a:pPr algn="ctr"/>
            <a:r>
              <a:rPr lang="en-US" sz="1050" dirty="0">
                <a:solidFill>
                  <a:prstClr val="black"/>
                </a:solidFill>
              </a:rPr>
              <a:t>Daisy Chained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03F92E61-8BF9-0049-88CC-B7EE1C2D9946}"/>
              </a:ext>
            </a:extLst>
          </p:cNvPr>
          <p:cNvCxnSpPr/>
          <p:nvPr/>
        </p:nvCxnSpPr>
        <p:spPr>
          <a:xfrm>
            <a:off x="244312" y="4100006"/>
            <a:ext cx="324000" cy="0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E53AEBB3-D868-374B-A23E-99A393661CE0}"/>
              </a:ext>
            </a:extLst>
          </p:cNvPr>
          <p:cNvSpPr txBox="1"/>
          <p:nvPr/>
        </p:nvSpPr>
        <p:spPr>
          <a:xfrm>
            <a:off x="622023" y="3977671"/>
            <a:ext cx="9108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050" dirty="0">
                <a:solidFill>
                  <a:prstClr val="black"/>
                </a:solidFill>
              </a:rPr>
              <a:t>10G Access</a:t>
            </a:r>
          </a:p>
        </p:txBody>
      </p:sp>
    </p:spTree>
    <p:extLst>
      <p:ext uri="{BB962C8B-B14F-4D97-AF65-F5344CB8AC3E}">
        <p14:creationId xmlns:p14="http://schemas.microsoft.com/office/powerpoint/2010/main" val="425470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0F5047-5C5F-8F4D-81F0-E26F284AEA8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500" b="1" dirty="0"/>
              <a:t>Each span in the network supports both CWDM and DWDM</a:t>
            </a:r>
          </a:p>
          <a:p>
            <a:pPr lvl="1"/>
            <a:r>
              <a:rPr lang="en-US" sz="1350" dirty="0"/>
              <a:t>SPoF- and cost-optimized when connecting customers</a:t>
            </a:r>
          </a:p>
          <a:p>
            <a:pPr marL="0" indent="0">
              <a:buNone/>
            </a:pPr>
            <a:endParaRPr lang="en-US" sz="1500" b="1" dirty="0"/>
          </a:p>
          <a:p>
            <a:r>
              <a:rPr lang="en-US" sz="1500" b="1" dirty="0"/>
              <a:t>Using of a custom-made line-filter featuring </a:t>
            </a:r>
          </a:p>
          <a:p>
            <a:pPr lvl="1"/>
            <a:r>
              <a:rPr lang="en-US" sz="1350" dirty="0"/>
              <a:t>DWDM C-band</a:t>
            </a:r>
          </a:p>
          <a:p>
            <a:pPr lvl="1"/>
            <a:r>
              <a:rPr lang="en-US" sz="1350" dirty="0"/>
              <a:t>CWDM channel 1611nm for OTDR and 10GbE</a:t>
            </a:r>
          </a:p>
          <a:p>
            <a:pPr lvl="1"/>
            <a:r>
              <a:rPr lang="en-US" sz="1350" dirty="0"/>
              <a:t>OSC-wide port for remainder of spectrum:</a:t>
            </a:r>
          </a:p>
          <a:p>
            <a:pPr lvl="2"/>
            <a:r>
              <a:rPr lang="en-US" sz="1050" dirty="0"/>
              <a:t>CWDM 1471nm, 1491nm, 1511nm (OSC-A), 1590nm (OSX-B)</a:t>
            </a:r>
          </a:p>
          <a:p>
            <a:pPr lvl="2"/>
            <a:r>
              <a:rPr lang="en-US" sz="1050" dirty="0"/>
              <a:t>O-band</a:t>
            </a:r>
          </a:p>
          <a:p>
            <a:pPr lvl="2"/>
            <a:r>
              <a:rPr lang="en-US" sz="1050" dirty="0"/>
              <a:t>L-band </a:t>
            </a:r>
          </a:p>
          <a:p>
            <a:pPr lvl="2"/>
            <a:endParaRPr lang="en-US" dirty="0"/>
          </a:p>
          <a:p>
            <a:r>
              <a:rPr lang="en-US" sz="1500" b="1" dirty="0"/>
              <a:t>Implementing a uniform layout of chassis configurations</a:t>
            </a:r>
          </a:p>
          <a:p>
            <a:pPr lvl="1"/>
            <a:r>
              <a:rPr lang="en-US" sz="1350" dirty="0"/>
              <a:t>ROADM chassis Apollo 9608 per direction</a:t>
            </a:r>
          </a:p>
          <a:p>
            <a:pPr lvl="2"/>
            <a:r>
              <a:rPr lang="en-US" sz="1050" dirty="0"/>
              <a:t>Line ROADM</a:t>
            </a:r>
          </a:p>
          <a:p>
            <a:pPr lvl="2"/>
            <a:r>
              <a:rPr lang="en-US" sz="1050" dirty="0"/>
              <a:t>Optional Collector for CD Add/Drop</a:t>
            </a:r>
          </a:p>
          <a:p>
            <a:pPr lvl="2"/>
            <a:r>
              <a:rPr lang="en-US" sz="1050" dirty="0"/>
              <a:t>Different amplifier strategies depending on the fiber footprint</a:t>
            </a:r>
          </a:p>
          <a:p>
            <a:pPr lvl="1"/>
            <a:r>
              <a:rPr lang="en-US" sz="1350" dirty="0"/>
              <a:t>ILA chassis Apollo 9603 per node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B45CDB-B43C-D94A-A0EA-54D336CF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possible growth and shrink scenarios benefit from: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9A850-7FC1-334A-A9CD-EC4C2D78EA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403" y="3148890"/>
            <a:ext cx="2665090" cy="1776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15746A-FABE-9C45-BED5-614259279E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568" y="2064700"/>
            <a:ext cx="3820925" cy="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06755"/>
      </p:ext>
    </p:extLst>
  </p:cSld>
  <p:clrMapOvr>
    <a:masterClrMapping/>
  </p:clrMapOvr>
</p:sld>
</file>

<file path=ppt/theme/theme1.xml><?xml version="1.0" encoding="utf-8"?>
<a:theme xmlns:a="http://schemas.openxmlformats.org/drawingml/2006/main" name="new ppt template 16_9">
  <a:themeElements>
    <a:clrScheme name="ECI Elastic">
      <a:dk1>
        <a:sysClr val="windowText" lastClr="000000"/>
      </a:dk1>
      <a:lt1>
        <a:sysClr val="window" lastClr="FFFFFF"/>
      </a:lt1>
      <a:dk2>
        <a:srgbClr val="031432"/>
      </a:dk2>
      <a:lt2>
        <a:srgbClr val="EEECE1"/>
      </a:lt2>
      <a:accent1>
        <a:srgbClr val="B500FF"/>
      </a:accent1>
      <a:accent2>
        <a:srgbClr val="0057FF"/>
      </a:accent2>
      <a:accent3>
        <a:srgbClr val="00FF7D"/>
      </a:accent3>
      <a:accent4>
        <a:srgbClr val="FFEC00"/>
      </a:accent4>
      <a:accent5>
        <a:srgbClr val="FF2283"/>
      </a:accent5>
      <a:accent6>
        <a:srgbClr val="FFAF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RF">
  <a:themeElements>
    <a:clrScheme name="Surfn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DB4"/>
      </a:accent1>
      <a:accent2>
        <a:srgbClr val="0090C4"/>
      </a:accent2>
      <a:accent3>
        <a:srgbClr val="5EA8D2"/>
      </a:accent3>
      <a:accent4>
        <a:srgbClr val="9BC4E1"/>
      </a:accent4>
      <a:accent5>
        <a:srgbClr val="CEE0F0"/>
      </a:accent5>
      <a:accent6>
        <a:srgbClr val="6D6E71"/>
      </a:accent6>
      <a:hlink>
        <a:srgbClr val="0000FF"/>
      </a:hlink>
      <a:folHlink>
        <a:srgbClr val="800080"/>
      </a:folHlink>
    </a:clrScheme>
    <a:fontScheme name="Su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RFnet template 16-9" id="{132258D6-5C19-7F4E-841B-16B67FCB017B}" vid="{B5EFB0BD-38A3-A142-A6C5-5C415E552B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ECI Template ppt 16X9</Template>
  <TotalTime>10095</TotalTime>
  <Words>1768</Words>
  <Application>Microsoft Macintosh PowerPoint</Application>
  <PresentationFormat>On-screen Show (16:9)</PresentationFormat>
  <Paragraphs>365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Verdana</vt:lpstr>
      <vt:lpstr>Verlag Condensed Book</vt:lpstr>
      <vt:lpstr>Wingdings</vt:lpstr>
      <vt:lpstr>new ppt template 16_9</vt:lpstr>
      <vt:lpstr>SURF</vt:lpstr>
      <vt:lpstr>Organic, Self-Adjusting Optical Networks</vt:lpstr>
      <vt:lpstr>Drivers for a new transport-network paradigm </vt:lpstr>
      <vt:lpstr>Drivers for a new transport-network paradigm </vt:lpstr>
      <vt:lpstr>Requirements that make the network grow organically</vt:lpstr>
      <vt:lpstr>Requirements that make the network self-adjusting</vt:lpstr>
      <vt:lpstr>Self-adjustment of transport layer when traffic matrix changes </vt:lpstr>
      <vt:lpstr>Two processes allow the transport network to self-adjust</vt:lpstr>
      <vt:lpstr>A growing core absorbs access rings and increases photonic functionality on existing nodes (six cases)</vt:lpstr>
      <vt:lpstr>Six possible growth and shrink scenarios benefit from:</vt:lpstr>
      <vt:lpstr>Summary conclusions</vt:lpstr>
      <vt:lpstr>On the road to AI-based self organizing networks</vt:lpstr>
      <vt:lpstr>WHERE ECI FITS</vt:lpstr>
      <vt:lpstr>PowerPoint Presentation</vt:lpstr>
      <vt:lpstr>PowerPoint Presentation</vt:lpstr>
      <vt:lpstr>But what do we need to make this work?</vt:lpstr>
      <vt:lpstr>We need three things</vt:lpstr>
      <vt:lpstr>Multi degree network  &amp; control</vt:lpstr>
      <vt:lpstr>Quality data at scale</vt:lpstr>
      <vt:lpstr>PowerPoint Presentation</vt:lpstr>
      <vt:lpstr>Bringing it together</vt:lpstr>
      <vt:lpstr>Thank YOU!</vt:lpstr>
    </vt:vector>
  </TitlesOfParts>
  <Company>ECI Telecom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ECI SmartLIGHT PORTFOLIO:   today, tomorrow, beyond</dc:title>
  <dc:creator>Jonathan Homa</dc:creator>
  <cp:lastModifiedBy>Microsoft Office User</cp:lastModifiedBy>
  <cp:revision>685</cp:revision>
  <cp:lastPrinted>2015-01-21T10:21:47Z</cp:lastPrinted>
  <dcterms:created xsi:type="dcterms:W3CDTF">2017-03-05T08:20:12Z</dcterms:created>
  <dcterms:modified xsi:type="dcterms:W3CDTF">2018-06-12T09:45:58Z</dcterms:modified>
</cp:coreProperties>
</file>