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82" r:id="rId2"/>
    <p:sldId id="295" r:id="rId3"/>
    <p:sldId id="296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4">
          <p15:clr>
            <a:srgbClr val="A4A3A4"/>
          </p15:clr>
        </p15:guide>
        <p15:guide id="2" pos="113">
          <p15:clr>
            <a:srgbClr val="A4A3A4"/>
          </p15:clr>
        </p15:guide>
        <p15:guide id="3" pos="1383">
          <p15:clr>
            <a:srgbClr val="A4A3A4"/>
          </p15:clr>
        </p15:guide>
        <p15:guide id="4" pos="2653">
          <p15:clr>
            <a:srgbClr val="A4A3A4"/>
          </p15:clr>
        </p15:guide>
        <p15:guide id="5" pos="410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nuela Schüngel" initials="M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555"/>
    <a:srgbClr val="31BBE3"/>
    <a:srgbClr val="FF7979"/>
    <a:srgbClr val="FF5050"/>
    <a:srgbClr val="B8B8B8"/>
    <a:srgbClr val="61CC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4689" autoAdjust="0"/>
  </p:normalViewPr>
  <p:slideViewPr>
    <p:cSldViewPr>
      <p:cViewPr varScale="1">
        <p:scale>
          <a:sx n="98" d="100"/>
          <a:sy n="98" d="100"/>
        </p:scale>
        <p:origin x="576" y="84"/>
      </p:cViewPr>
      <p:guideLst>
        <p:guide orient="horz" pos="1654"/>
        <p:guide pos="113"/>
        <p:guide pos="1383"/>
        <p:guide pos="2653"/>
        <p:guide pos="41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882CD-81DB-40AB-A81A-81F1DCF7CE2D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64934-2CA6-477C-AC93-B2F992906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666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-&gt; </a:t>
            </a:r>
            <a:r>
              <a:rPr lang="de-DE" dirty="0" err="1" smtClean="0"/>
              <a:t>hyperlinks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placed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logo, </a:t>
            </a:r>
            <a:r>
              <a:rPr lang="de-DE" baseline="0" dirty="0" err="1" smtClean="0"/>
              <a:t>active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presentation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64934-2CA6-477C-AC93-B2F99290622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860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-&gt; </a:t>
            </a:r>
            <a:r>
              <a:rPr lang="de-DE" dirty="0" err="1" smtClean="0"/>
              <a:t>hyperlinks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placed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logo, </a:t>
            </a:r>
            <a:r>
              <a:rPr lang="de-DE" baseline="0" dirty="0" err="1" smtClean="0"/>
              <a:t>active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presentation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64934-2CA6-477C-AC93-B2F99290622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129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" b="24723"/>
          <a:stretch/>
        </p:blipFill>
        <p:spPr>
          <a:xfrm>
            <a:off x="30550" y="7"/>
            <a:ext cx="9111862" cy="5144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419872" y="2625756"/>
            <a:ext cx="5277272" cy="1944216"/>
          </a:xfrm>
          <a:prstGeom prst="rect">
            <a:avLst/>
          </a:prstGeom>
        </p:spPr>
        <p:txBody>
          <a:bodyPr anchor="t"/>
          <a:lstStyle>
            <a:lvl1pPr algn="l">
              <a:lnSpc>
                <a:spcPct val="100000"/>
              </a:lnSpc>
              <a:defRPr sz="36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de-DE" dirty="0" err="1" smtClean="0"/>
              <a:t>edit</a:t>
            </a:r>
            <a:r>
              <a:rPr lang="de-DE" dirty="0" smtClean="0"/>
              <a:t> </a:t>
            </a:r>
            <a:r>
              <a:rPr lang="de-DE" dirty="0" err="1" smtClean="0"/>
              <a:t>headline</a:t>
            </a:r>
            <a:endParaRPr lang="en-GB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3707904" y="3147814"/>
            <a:ext cx="5184000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 userDrawn="1"/>
        </p:nvCxnSpPr>
        <p:spPr>
          <a:xfrm>
            <a:off x="468000" y="4860000"/>
            <a:ext cx="8244000" cy="0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footer</a:t>
            </a:r>
            <a:endParaRPr lang="en-GB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BCAA-029B-4098-9465-9351A492240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49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691680" y="1597822"/>
            <a:ext cx="7020320" cy="1297967"/>
          </a:xfrm>
          <a:prstGeom prst="rect">
            <a:avLst/>
          </a:prstGeom>
        </p:spPr>
        <p:txBody>
          <a:bodyPr anchor="t"/>
          <a:lstStyle>
            <a:lvl1pPr algn="l">
              <a:defRPr sz="3600"/>
            </a:lvl1pPr>
          </a:lstStyle>
          <a:p>
            <a:r>
              <a:rPr lang="de-DE" dirty="0" err="1" smtClean="0"/>
              <a:t>edit</a:t>
            </a:r>
            <a:r>
              <a:rPr lang="de-DE" dirty="0" smtClean="0"/>
              <a:t> </a:t>
            </a:r>
            <a:r>
              <a:rPr lang="de-DE" dirty="0" err="1" smtClean="0"/>
              <a:t>headline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691680" y="3003798"/>
            <a:ext cx="7020320" cy="17281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err="1" smtClean="0"/>
              <a:t>edit</a:t>
            </a:r>
            <a:r>
              <a:rPr lang="de-DE" dirty="0" smtClean="0"/>
              <a:t> </a:t>
            </a:r>
            <a:r>
              <a:rPr lang="de-DE" dirty="0" err="1" smtClean="0"/>
              <a:t>subline</a:t>
            </a:r>
            <a:endParaRPr lang="en-GB" dirty="0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468000" y="4860000"/>
            <a:ext cx="8244000" cy="0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footer</a:t>
            </a:r>
            <a:endParaRPr lang="en-GB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BCAA-029B-4098-9465-9351A492240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99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50" b="23750"/>
          <a:stretch/>
        </p:blipFill>
        <p:spPr>
          <a:xfrm>
            <a:off x="0" y="1881"/>
            <a:ext cx="9144000" cy="51435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267744" y="141480"/>
            <a:ext cx="6419056" cy="5400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400" b="0" cap="all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e-DE" dirty="0" smtClean="0"/>
              <a:t>Edit </a:t>
            </a:r>
            <a:r>
              <a:rPr lang="de-DE" dirty="0" err="1" smtClean="0"/>
              <a:t>headline</a:t>
            </a:r>
            <a:endParaRPr lang="en-GB" dirty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468000" y="4860000"/>
            <a:ext cx="8244000" cy="0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footer</a:t>
            </a:r>
            <a:endParaRPr lang="en-GB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BCAA-029B-4098-9465-9351A492240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971607" y="15996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 hasCustomPrompt="1"/>
          </p:nvPr>
        </p:nvSpPr>
        <p:spPr>
          <a:xfrm>
            <a:off x="468000" y="1221603"/>
            <a:ext cx="8244000" cy="356434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 err="1" smtClean="0"/>
              <a:t>edit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31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footer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CBCAA-029B-4098-9465-9351A492240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676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50" b="23750"/>
          <a:stretch/>
        </p:blipFill>
        <p:spPr>
          <a:xfrm>
            <a:off x="0" y="9501"/>
            <a:ext cx="9144000" cy="5143500"/>
          </a:xfrm>
          <a:prstGeom prst="rect">
            <a:avLst/>
          </a:prstGeom>
        </p:spPr>
      </p:pic>
      <p:cxnSp>
        <p:nvCxnSpPr>
          <p:cNvPr id="10" name="Gerade Verbindung 9"/>
          <p:cNvCxnSpPr/>
          <p:nvPr userDrawn="1"/>
        </p:nvCxnSpPr>
        <p:spPr>
          <a:xfrm>
            <a:off x="468000" y="4860000"/>
            <a:ext cx="8244000" cy="0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footer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BCAA-029B-4098-9465-9351A492240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43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Shape 21" descr="ELIXIR_logo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85113" y="4462463"/>
            <a:ext cx="990600" cy="55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Shape 22" descr="ELIXIR_logo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85113" y="4462463"/>
            <a:ext cx="990600" cy="5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539552" y="249492"/>
            <a:ext cx="8153400" cy="4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189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378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566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754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533400" y="1144191"/>
            <a:ext cx="81534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189" marR="0" lvl="0" indent="-38099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8" marR="0" lvl="1" indent="-355591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66" marR="0" lvl="2" indent="-355591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355591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43" marR="0" lvl="4" indent="-355591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32" marR="0" lvl="5" indent="-355591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320" marR="0" lvl="6" indent="-355591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509" marR="0" lvl="7" indent="-355591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697" marR="0" lvl="8" indent="-355591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886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4894008"/>
            <a:ext cx="5652000" cy="1620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GB" smtClean="0"/>
              <a:t>footer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380312" y="4894008"/>
            <a:ext cx="1341512" cy="1620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5ADCBCAA-029B-4098-9465-9351A492240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elplatzhalter 6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21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0" r:id="rId3"/>
    <p:sldLayoutId id="2147483656" r:id="rId4"/>
    <p:sldLayoutId id="2147483655" r:id="rId5"/>
    <p:sldLayoutId id="2147483657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-288000" algn="l" defTabSz="914400" rtl="0" eaLnBrk="1" latinLnBrk="0" hangingPunct="1">
        <a:spcBef>
          <a:spcPts val="600"/>
        </a:spcBef>
        <a:spcAft>
          <a:spcPts val="300"/>
        </a:spcAft>
        <a:buClr>
          <a:schemeClr val="accent5"/>
        </a:buClr>
        <a:buSzPct val="100000"/>
        <a:buFont typeface="Corbel" panose="020B0503020204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16000" algn="l" defTabSz="914400" rtl="0" eaLnBrk="1" latinLnBrk="0" hangingPunct="1">
        <a:spcBef>
          <a:spcPts val="300"/>
        </a:spcBef>
        <a:spcAft>
          <a:spcPts val="300"/>
        </a:spcAft>
        <a:buClr>
          <a:schemeClr val="accent5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accent5"/>
        </a:buClr>
        <a:buSzPct val="80000"/>
        <a:buFont typeface="Corbel" panose="020B0503020204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144000" algn="l" defTabSz="914400" rtl="0" eaLnBrk="1" latinLnBrk="0" hangingPunct="1">
        <a:spcBef>
          <a:spcPts val="0"/>
        </a:spcBef>
        <a:spcAft>
          <a:spcPts val="300"/>
        </a:spcAft>
        <a:buClr>
          <a:schemeClr val="accent5">
            <a:lumMod val="60000"/>
            <a:lumOff val="40000"/>
          </a:schemeClr>
        </a:buClr>
        <a:buFont typeface="Corbel" panose="020B0503020204020204" pitchFamily="34" charset="0"/>
        <a:buChar char="‐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108000" algn="l" defTabSz="914400" rtl="0" eaLnBrk="1" latinLnBrk="0" hangingPunct="1">
        <a:spcBef>
          <a:spcPts val="0"/>
        </a:spcBef>
        <a:spcAft>
          <a:spcPts val="300"/>
        </a:spcAft>
        <a:buClr>
          <a:schemeClr val="accent5">
            <a:lumMod val="60000"/>
            <a:lumOff val="40000"/>
          </a:schemeClr>
        </a:buClr>
        <a:buSzPct val="80000"/>
        <a:buFont typeface="Corbel" panose="020B0503020204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project.isbe.eu/" TargetMode="External"/><Relationship Id="rId18" Type="http://schemas.openxmlformats.org/officeDocument/2006/relationships/image" Target="../media/image13.jpeg"/><Relationship Id="rId3" Type="http://schemas.openxmlformats.org/officeDocument/2006/relationships/hyperlink" Target="http://www.ecrin.org/" TargetMode="External"/><Relationship Id="rId21" Type="http://schemas.openxmlformats.org/officeDocument/2006/relationships/image" Target="../media/image16.jpeg"/><Relationship Id="rId7" Type="http://schemas.openxmlformats.org/officeDocument/2006/relationships/hyperlink" Target="https://www.infrafrontier.eu/" TargetMode="External"/><Relationship Id="rId12" Type="http://schemas.openxmlformats.org/officeDocument/2006/relationships/image" Target="../media/image9.jpeg"/><Relationship Id="rId1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20" Type="http://schemas.openxmlformats.org/officeDocument/2006/relationships/image" Target="../media/image1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hyperlink" Target="http://www.eurobioimaging.eu/" TargetMode="External"/><Relationship Id="rId5" Type="http://schemas.openxmlformats.org/officeDocument/2006/relationships/hyperlink" Target="http://www.elixir-europe.org/" TargetMode="External"/><Relationship Id="rId15" Type="http://schemas.openxmlformats.org/officeDocument/2006/relationships/hyperlink" Target="http://www.mirri.org/" TargetMode="External"/><Relationship Id="rId10" Type="http://schemas.openxmlformats.org/officeDocument/2006/relationships/image" Target="../media/image8.jpeg"/><Relationship Id="rId19" Type="http://schemas.openxmlformats.org/officeDocument/2006/relationships/image" Target="../media/image14.png"/><Relationship Id="rId4" Type="http://schemas.openxmlformats.org/officeDocument/2006/relationships/image" Target="../media/image5.jpeg"/><Relationship Id="rId9" Type="http://schemas.openxmlformats.org/officeDocument/2006/relationships/hyperlink" Target="http://www.embrc.eu/" TargetMode="External"/><Relationship Id="rId14" Type="http://schemas.openxmlformats.org/officeDocument/2006/relationships/image" Target="../media/image10.png"/><Relationship Id="rId22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ike@lifescienceid.org" TargetMode="External"/><Relationship Id="rId2" Type="http://schemas.openxmlformats.org/officeDocument/2006/relationships/hyperlink" Target="mailto:28c5353b8bb34984a8bd4169ba94c606@lifescienceid.or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904" y="2625756"/>
            <a:ext cx="4989240" cy="1944216"/>
          </a:xfrm>
        </p:spPr>
        <p:txBody>
          <a:bodyPr>
            <a:noAutofit/>
          </a:bodyPr>
          <a:lstStyle/>
          <a:p>
            <a:r>
              <a:rPr lang="fi-FI" sz="2800" dirty="0" err="1" smtClean="0"/>
              <a:t>Common</a:t>
            </a:r>
            <a:r>
              <a:rPr lang="fi-FI" sz="2800" dirty="0" smtClean="0"/>
              <a:t> </a:t>
            </a:r>
            <a:r>
              <a:rPr lang="fi-FI" sz="2800" dirty="0" err="1" smtClean="0"/>
              <a:t>Authentication</a:t>
            </a:r>
            <a:r>
              <a:rPr lang="fi-FI" sz="2800" dirty="0" smtClean="0"/>
              <a:t> and </a:t>
            </a:r>
            <a:r>
              <a:rPr lang="fi-FI" sz="2800" dirty="0" err="1" smtClean="0"/>
              <a:t>Authorisation</a:t>
            </a:r>
            <a:r>
              <a:rPr lang="fi-FI" sz="2800" dirty="0" smtClean="0"/>
              <a:t> Service for Life Science </a:t>
            </a:r>
            <a:r>
              <a:rPr lang="fi-FI" sz="2800" dirty="0" err="1"/>
              <a:t>R</a:t>
            </a:r>
            <a:r>
              <a:rPr lang="fi-FI" sz="2800" dirty="0" err="1" smtClean="0"/>
              <a:t>esearch</a:t>
            </a:r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1400" dirty="0" smtClean="0"/>
              <a:t>Mikael </a:t>
            </a:r>
            <a:r>
              <a:rPr lang="fi-FI" sz="1400" dirty="0"/>
              <a:t>Linden, ELIXIR Finland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71204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 smtClean="0"/>
              <a:t>Attributes</a:t>
            </a:r>
            <a:r>
              <a:rPr lang="fi-FI" sz="2400" dirty="0" smtClean="0"/>
              <a:t> and </a:t>
            </a:r>
            <a:r>
              <a:rPr lang="fi-FI" sz="2400" dirty="0" err="1" smtClean="0"/>
              <a:t>authorisation</a:t>
            </a:r>
            <a:endParaRPr lang="fi-FI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 numCol="2"/>
          <a:lstStyle/>
          <a:p>
            <a:r>
              <a:rPr lang="fi-FI" sz="1600" dirty="0" err="1" smtClean="0"/>
              <a:t>User’s</a:t>
            </a:r>
            <a:r>
              <a:rPr lang="fi-FI" sz="1600" dirty="0" smtClean="0"/>
              <a:t> Home </a:t>
            </a:r>
            <a:r>
              <a:rPr lang="fi-FI" sz="1600" dirty="0" err="1" smtClean="0"/>
              <a:t>Organisation</a:t>
            </a:r>
            <a:endParaRPr lang="fi-FI" sz="1600" dirty="0" smtClean="0"/>
          </a:p>
          <a:p>
            <a:pPr lvl="1"/>
            <a:r>
              <a:rPr lang="fi-FI" sz="1400" dirty="0" err="1" smtClean="0"/>
              <a:t>eduPersonAffiliation</a:t>
            </a:r>
            <a:r>
              <a:rPr lang="fi-FI" sz="1400" dirty="0" smtClean="0"/>
              <a:t> </a:t>
            </a:r>
            <a:r>
              <a:rPr lang="fi-FI" sz="1400" dirty="0" err="1" smtClean="0"/>
              <a:t>received</a:t>
            </a:r>
            <a:r>
              <a:rPr lang="fi-FI" sz="1400" dirty="0" smtClean="0"/>
              <a:t> </a:t>
            </a:r>
            <a:r>
              <a:rPr lang="fi-FI" sz="1400" dirty="0" err="1" smtClean="0"/>
              <a:t>from</a:t>
            </a:r>
            <a:r>
              <a:rPr lang="fi-FI" sz="1400" dirty="0" smtClean="0"/>
              <a:t> eduGAIN, </a:t>
            </a:r>
            <a:r>
              <a:rPr lang="fi-FI" sz="1400" dirty="0" err="1" smtClean="0"/>
              <a:t>if</a:t>
            </a:r>
            <a:r>
              <a:rPr lang="fi-FI" sz="1400" dirty="0" smtClean="0"/>
              <a:t> </a:t>
            </a:r>
            <a:r>
              <a:rPr lang="fi-FI" sz="1400" dirty="0" err="1" smtClean="0"/>
              <a:t>available</a:t>
            </a:r>
            <a:endParaRPr lang="fi-FI" sz="1400" dirty="0" smtClean="0"/>
          </a:p>
          <a:p>
            <a:pPr lvl="1"/>
            <a:r>
              <a:rPr lang="fi-FI" sz="1400" dirty="0" err="1" smtClean="0"/>
              <a:t>Otherwise</a:t>
            </a:r>
            <a:r>
              <a:rPr lang="fi-FI" sz="1400" dirty="0" smtClean="0"/>
              <a:t>, </a:t>
            </a:r>
            <a:r>
              <a:rPr lang="fi-FI" sz="1400" dirty="0" err="1" smtClean="0"/>
              <a:t>manually</a:t>
            </a:r>
            <a:r>
              <a:rPr lang="fi-FI" sz="1400" dirty="0" smtClean="0"/>
              <a:t> </a:t>
            </a:r>
            <a:r>
              <a:rPr lang="fi-FI" sz="1400" dirty="0" err="1" smtClean="0"/>
              <a:t>assign</a:t>
            </a:r>
            <a:r>
              <a:rPr lang="fi-FI" sz="1400" dirty="0" smtClean="0"/>
              <a:t> Home </a:t>
            </a:r>
            <a:r>
              <a:rPr lang="fi-FI" sz="1400" dirty="0" err="1" smtClean="0"/>
              <a:t>organisation</a:t>
            </a:r>
            <a:r>
              <a:rPr lang="fi-FI" sz="1400" dirty="0" smtClean="0"/>
              <a:t> </a:t>
            </a:r>
            <a:r>
              <a:rPr lang="fi-FI" sz="1400" dirty="0" err="1" smtClean="0"/>
              <a:t>attribute</a:t>
            </a:r>
            <a:r>
              <a:rPr lang="fi-FI" sz="1400" dirty="0" smtClean="0"/>
              <a:t> to </a:t>
            </a:r>
            <a:r>
              <a:rPr lang="fi-FI" sz="1400" dirty="0" err="1" smtClean="0"/>
              <a:t>users</a:t>
            </a:r>
            <a:endParaRPr lang="fi-FI" sz="1400" dirty="0" smtClean="0"/>
          </a:p>
          <a:p>
            <a:r>
              <a:rPr lang="fi-FI" sz="1600" dirty="0" err="1" smtClean="0"/>
              <a:t>Groups</a:t>
            </a:r>
            <a:endParaRPr lang="fi-FI" sz="1600" dirty="0" smtClean="0"/>
          </a:p>
          <a:p>
            <a:pPr lvl="1"/>
            <a:r>
              <a:rPr lang="fi-FI" sz="1400" dirty="0" smtClean="0"/>
              <a:t>Group </a:t>
            </a:r>
            <a:r>
              <a:rPr lang="fi-FI" sz="1400" dirty="0" err="1" smtClean="0"/>
              <a:t>managers</a:t>
            </a:r>
            <a:r>
              <a:rPr lang="fi-FI" sz="1400" dirty="0" smtClean="0"/>
              <a:t> </a:t>
            </a:r>
            <a:r>
              <a:rPr lang="fi-FI" sz="1400" dirty="0" err="1" smtClean="0"/>
              <a:t>can</a:t>
            </a:r>
            <a:r>
              <a:rPr lang="fi-FI" sz="1400" dirty="0" smtClean="0"/>
              <a:t> </a:t>
            </a:r>
            <a:r>
              <a:rPr lang="fi-FI" sz="1400" dirty="0" err="1" smtClean="0"/>
              <a:t>add</a:t>
            </a:r>
            <a:r>
              <a:rPr lang="fi-FI" sz="1400" dirty="0" smtClean="0"/>
              <a:t>, </a:t>
            </a:r>
            <a:r>
              <a:rPr lang="fi-FI" sz="1400" dirty="0" err="1" smtClean="0"/>
              <a:t>invite</a:t>
            </a:r>
            <a:r>
              <a:rPr lang="fi-FI" sz="1400" dirty="0"/>
              <a:t> </a:t>
            </a:r>
            <a:r>
              <a:rPr lang="fi-FI" sz="1400" dirty="0" smtClean="0"/>
              <a:t>and </a:t>
            </a:r>
            <a:r>
              <a:rPr lang="fi-FI" sz="1400" dirty="0" err="1" smtClean="0"/>
              <a:t>remove</a:t>
            </a:r>
            <a:r>
              <a:rPr lang="fi-FI" sz="1400" dirty="0" smtClean="0"/>
              <a:t> </a:t>
            </a:r>
            <a:r>
              <a:rPr lang="fi-FI" sz="1400" dirty="0" err="1" smtClean="0"/>
              <a:t>members</a:t>
            </a:r>
            <a:endParaRPr lang="fi-FI" sz="1400" dirty="0" smtClean="0"/>
          </a:p>
          <a:p>
            <a:pPr lvl="1"/>
            <a:r>
              <a:rPr lang="fi-FI" sz="1400" dirty="0" smtClean="0"/>
              <a:t>Group </a:t>
            </a:r>
            <a:r>
              <a:rPr lang="fi-FI" sz="1400" dirty="0" err="1" smtClean="0"/>
              <a:t>hierarchy</a:t>
            </a:r>
            <a:endParaRPr lang="fi-FI" sz="1400" dirty="0" smtClean="0"/>
          </a:p>
          <a:p>
            <a:r>
              <a:rPr lang="fi-FI" sz="1600" dirty="0" err="1" smtClean="0"/>
              <a:t>Controlled</a:t>
            </a:r>
            <a:r>
              <a:rPr lang="fi-FI" sz="1600" dirty="0" smtClean="0"/>
              <a:t> </a:t>
            </a:r>
            <a:r>
              <a:rPr lang="fi-FI" sz="1600" dirty="0" err="1" smtClean="0"/>
              <a:t>access</a:t>
            </a:r>
            <a:r>
              <a:rPr lang="fi-FI" sz="1600" dirty="0" smtClean="0"/>
              <a:t> data</a:t>
            </a:r>
          </a:p>
          <a:p>
            <a:pPr lvl="1"/>
            <a:r>
              <a:rPr lang="fi-FI" sz="1400" dirty="0" err="1" smtClean="0"/>
              <a:t>Researcher</a:t>
            </a:r>
            <a:r>
              <a:rPr lang="fi-FI" sz="1400" dirty="0" smtClean="0"/>
              <a:t> </a:t>
            </a:r>
            <a:r>
              <a:rPr lang="fi-FI" sz="1400" dirty="0" err="1" smtClean="0"/>
              <a:t>applies</a:t>
            </a:r>
            <a:r>
              <a:rPr lang="fi-FI" sz="1400" dirty="0" smtClean="0"/>
              <a:t> for data </a:t>
            </a:r>
            <a:r>
              <a:rPr lang="fi-FI" sz="1400" dirty="0" err="1" smtClean="0"/>
              <a:t>access</a:t>
            </a:r>
            <a:endParaRPr lang="fi-FI" sz="1400" dirty="0" smtClean="0"/>
          </a:p>
          <a:p>
            <a:pPr lvl="1"/>
            <a:r>
              <a:rPr lang="fi-FI" sz="1400" dirty="0" smtClean="0"/>
              <a:t>Dataset </a:t>
            </a:r>
            <a:r>
              <a:rPr lang="fi-FI" sz="1400" dirty="0" err="1" smtClean="0"/>
              <a:t>owner</a:t>
            </a:r>
            <a:r>
              <a:rPr lang="fi-FI" sz="1400" dirty="0" smtClean="0"/>
              <a:t> </a:t>
            </a:r>
            <a:r>
              <a:rPr lang="fi-FI" sz="1400" dirty="0" err="1" smtClean="0"/>
              <a:t>approves</a:t>
            </a:r>
            <a:r>
              <a:rPr lang="fi-FI" sz="1400" dirty="0" smtClean="0"/>
              <a:t> </a:t>
            </a:r>
            <a:r>
              <a:rPr lang="fi-FI" sz="1400" dirty="0" err="1" smtClean="0"/>
              <a:t>applications</a:t>
            </a:r>
            <a:endParaRPr lang="fi-FI" sz="1400" dirty="0" smtClean="0"/>
          </a:p>
          <a:p>
            <a:r>
              <a:rPr lang="fi-FI" sz="1600" dirty="0" err="1" smtClean="0"/>
              <a:t>Registered</a:t>
            </a:r>
            <a:r>
              <a:rPr lang="fi-FI" sz="1600" dirty="0" smtClean="0"/>
              <a:t> </a:t>
            </a:r>
            <a:r>
              <a:rPr lang="fi-FI" sz="1600" dirty="0" err="1" smtClean="0"/>
              <a:t>access</a:t>
            </a:r>
            <a:r>
              <a:rPr lang="fi-FI" sz="1600" dirty="0" smtClean="0"/>
              <a:t> data</a:t>
            </a:r>
          </a:p>
          <a:p>
            <a:pPr lvl="1"/>
            <a:r>
              <a:rPr lang="fi-FI" sz="1400" dirty="0" err="1" smtClean="0"/>
              <a:t>Researcher</a:t>
            </a:r>
            <a:r>
              <a:rPr lang="fi-FI" sz="1400" dirty="0" smtClean="0"/>
              <a:t> </a:t>
            </a:r>
            <a:r>
              <a:rPr lang="fi-FI" sz="1400" dirty="0" err="1" smtClean="0"/>
              <a:t>prove</a:t>
            </a:r>
            <a:r>
              <a:rPr lang="fi-FI" sz="1400" dirty="0" smtClean="0"/>
              <a:t> and </a:t>
            </a:r>
            <a:r>
              <a:rPr lang="fi-FI" sz="1400" dirty="0" err="1" smtClean="0"/>
              <a:t>attest</a:t>
            </a:r>
            <a:r>
              <a:rPr lang="fi-FI" sz="1400" dirty="0" smtClean="0"/>
              <a:t> </a:t>
            </a:r>
            <a:r>
              <a:rPr lang="fi-FI" sz="1400" dirty="0" err="1" smtClean="0"/>
              <a:t>that</a:t>
            </a:r>
            <a:r>
              <a:rPr lang="fi-FI" sz="1400" dirty="0" smtClean="0"/>
              <a:t> </a:t>
            </a:r>
            <a:r>
              <a:rPr lang="fi-FI" sz="1400" dirty="0" err="1" smtClean="0"/>
              <a:t>they</a:t>
            </a:r>
            <a:r>
              <a:rPr lang="fi-FI" sz="1400" dirty="0" smtClean="0"/>
              <a:t> </a:t>
            </a:r>
            <a:r>
              <a:rPr lang="fi-FI" sz="1400" dirty="0" err="1" smtClean="0"/>
              <a:t>qualify</a:t>
            </a:r>
            <a:r>
              <a:rPr lang="fi-FI" sz="1400" dirty="0" smtClean="0"/>
              <a:t> as a </a:t>
            </a:r>
            <a:r>
              <a:rPr lang="fi-FI" sz="1400" dirty="0" err="1" smtClean="0"/>
              <a:t>bona</a:t>
            </a:r>
            <a:r>
              <a:rPr lang="fi-FI" sz="1400" dirty="0" smtClean="0"/>
              <a:t> </a:t>
            </a:r>
            <a:r>
              <a:rPr lang="fi-FI" sz="1400" dirty="0" err="1" smtClean="0"/>
              <a:t>fide</a:t>
            </a:r>
            <a:r>
              <a:rPr lang="fi-FI" sz="1400" dirty="0" smtClean="0"/>
              <a:t> </a:t>
            </a:r>
            <a:r>
              <a:rPr lang="fi-FI" sz="1400" dirty="0" err="1" smtClean="0"/>
              <a:t>researcher</a:t>
            </a:r>
            <a:endParaRPr lang="fi-FI" sz="1400" dirty="0" smtClean="0"/>
          </a:p>
          <a:p>
            <a:pPr lvl="1"/>
            <a:r>
              <a:rPr lang="fi-FI" sz="1400" dirty="0" smtClean="0"/>
              <a:t>Service </a:t>
            </a:r>
            <a:r>
              <a:rPr lang="fi-FI" sz="1400" dirty="0" err="1" smtClean="0"/>
              <a:t>owner</a:t>
            </a:r>
            <a:r>
              <a:rPr lang="fi-FI" sz="1400" dirty="0" smtClean="0"/>
              <a:t> </a:t>
            </a:r>
            <a:r>
              <a:rPr lang="fi-FI" sz="1400" dirty="0" err="1" smtClean="0"/>
              <a:t>decides</a:t>
            </a:r>
            <a:r>
              <a:rPr lang="fi-FI" sz="1400" dirty="0" smtClean="0"/>
              <a:t> </a:t>
            </a:r>
            <a:r>
              <a:rPr lang="fi-FI" sz="1400" dirty="0" err="1" smtClean="0"/>
              <a:t>what</a:t>
            </a:r>
            <a:r>
              <a:rPr lang="fi-FI" sz="1400" dirty="0" smtClean="0"/>
              <a:t> a </a:t>
            </a:r>
            <a:r>
              <a:rPr lang="fi-FI" sz="1400" dirty="0" err="1" smtClean="0"/>
              <a:t>bona</a:t>
            </a:r>
            <a:r>
              <a:rPr lang="fi-FI" sz="1400" dirty="0" smtClean="0"/>
              <a:t> </a:t>
            </a:r>
            <a:r>
              <a:rPr lang="fi-FI" sz="1400" dirty="0" err="1" smtClean="0"/>
              <a:t>fide</a:t>
            </a:r>
            <a:r>
              <a:rPr lang="fi-FI" sz="1400" dirty="0" smtClean="0"/>
              <a:t> </a:t>
            </a:r>
            <a:r>
              <a:rPr lang="fi-FI" sz="1400" dirty="0" err="1" smtClean="0"/>
              <a:t>researcher</a:t>
            </a:r>
            <a:r>
              <a:rPr lang="fi-FI" sz="1400" dirty="0" smtClean="0"/>
              <a:t> </a:t>
            </a:r>
            <a:r>
              <a:rPr lang="fi-FI" sz="1400" dirty="0" err="1" smtClean="0"/>
              <a:t>can</a:t>
            </a:r>
            <a:r>
              <a:rPr lang="fi-FI" sz="1400" dirty="0" smtClean="0"/>
              <a:t> </a:t>
            </a:r>
            <a:r>
              <a:rPr lang="fi-FI" sz="1400" dirty="0" err="1" smtClean="0"/>
              <a:t>access</a:t>
            </a:r>
            <a:endParaRPr lang="fi-FI" sz="1400" dirty="0" smtClean="0"/>
          </a:p>
          <a:p>
            <a:r>
              <a:rPr lang="fi-FI" sz="1600" dirty="0" smtClean="0"/>
              <a:t>Active </a:t>
            </a:r>
            <a:r>
              <a:rPr lang="fi-FI" sz="1600" dirty="0" err="1" smtClean="0"/>
              <a:t>role</a:t>
            </a:r>
            <a:r>
              <a:rPr lang="fi-FI" sz="1600" dirty="0" smtClean="0"/>
              <a:t> </a:t>
            </a:r>
            <a:r>
              <a:rPr lang="fi-FI" sz="1600" dirty="0" err="1" smtClean="0"/>
              <a:t>selection</a:t>
            </a:r>
            <a:endParaRPr lang="fi-FI" sz="1600" dirty="0" smtClean="0"/>
          </a:p>
          <a:p>
            <a:pPr lvl="1"/>
            <a:r>
              <a:rPr lang="fi-FI" sz="1400" dirty="0" smtClean="0"/>
              <a:t>User </a:t>
            </a:r>
            <a:r>
              <a:rPr lang="fi-FI" sz="1400" dirty="0" err="1" smtClean="0"/>
              <a:t>can</a:t>
            </a:r>
            <a:r>
              <a:rPr lang="fi-FI" sz="1400" dirty="0" smtClean="0"/>
              <a:t> </a:t>
            </a:r>
            <a:r>
              <a:rPr lang="fi-FI" sz="1400" dirty="0" err="1" smtClean="0"/>
              <a:t>access</a:t>
            </a:r>
            <a:r>
              <a:rPr lang="fi-FI" sz="1400" dirty="0" smtClean="0"/>
              <a:t> X </a:t>
            </a:r>
            <a:r>
              <a:rPr lang="fi-FI" sz="1400" dirty="0" err="1" smtClean="0"/>
              <a:t>when</a:t>
            </a:r>
            <a:r>
              <a:rPr lang="fi-FI" sz="1400" dirty="0" smtClean="0"/>
              <a:t> </a:t>
            </a:r>
            <a:r>
              <a:rPr lang="fi-FI" sz="1400" dirty="0" err="1" smtClean="0"/>
              <a:t>working</a:t>
            </a:r>
            <a:r>
              <a:rPr lang="fi-FI" sz="1400" dirty="0" smtClean="0"/>
              <a:t> </a:t>
            </a:r>
            <a:r>
              <a:rPr lang="fi-FI" sz="1400" dirty="0" err="1" smtClean="0"/>
              <a:t>with</a:t>
            </a:r>
            <a:r>
              <a:rPr lang="fi-FI" sz="1400" dirty="0" smtClean="0"/>
              <a:t> </a:t>
            </a:r>
            <a:r>
              <a:rPr lang="fi-FI" sz="1400" dirty="0" err="1" smtClean="0"/>
              <a:t>project</a:t>
            </a:r>
            <a:r>
              <a:rPr lang="fi-FI" sz="1400" dirty="0" smtClean="0"/>
              <a:t> A</a:t>
            </a:r>
          </a:p>
          <a:p>
            <a:pPr lvl="1"/>
            <a:r>
              <a:rPr lang="fi-FI" sz="1400" dirty="0" smtClean="0"/>
              <a:t>User </a:t>
            </a:r>
            <a:r>
              <a:rPr lang="fi-FI" sz="1400" dirty="0" err="1" smtClean="0"/>
              <a:t>can</a:t>
            </a:r>
            <a:r>
              <a:rPr lang="fi-FI" sz="1400" dirty="0" smtClean="0"/>
              <a:t> </a:t>
            </a:r>
            <a:r>
              <a:rPr lang="fi-FI" sz="1400" dirty="0" err="1" smtClean="0"/>
              <a:t>access</a:t>
            </a:r>
            <a:r>
              <a:rPr lang="fi-FI" sz="1400" dirty="0" smtClean="0"/>
              <a:t> Y </a:t>
            </a:r>
            <a:r>
              <a:rPr lang="fi-FI" sz="1400" dirty="0" err="1" smtClean="0"/>
              <a:t>when</a:t>
            </a:r>
            <a:r>
              <a:rPr lang="fi-FI" sz="1400" dirty="0" smtClean="0"/>
              <a:t> </a:t>
            </a:r>
            <a:r>
              <a:rPr lang="fi-FI" sz="1400" dirty="0" err="1" smtClean="0"/>
              <a:t>working</a:t>
            </a:r>
            <a:r>
              <a:rPr lang="fi-FI" sz="1400" dirty="0" smtClean="0"/>
              <a:t> </a:t>
            </a:r>
            <a:r>
              <a:rPr lang="fi-FI" sz="1400" dirty="0" err="1" smtClean="0"/>
              <a:t>with</a:t>
            </a:r>
            <a:r>
              <a:rPr lang="fi-FI" sz="1400" dirty="0" smtClean="0"/>
              <a:t>  </a:t>
            </a:r>
            <a:r>
              <a:rPr lang="fi-FI" sz="1400" dirty="0" err="1" smtClean="0"/>
              <a:t>project</a:t>
            </a:r>
            <a:r>
              <a:rPr lang="fi-FI" sz="1400" dirty="0" smtClean="0"/>
              <a:t> B</a:t>
            </a:r>
          </a:p>
          <a:p>
            <a:pPr lvl="1"/>
            <a:r>
              <a:rPr lang="fi-FI" sz="1400" dirty="0" smtClean="0"/>
              <a:t>User </a:t>
            </a:r>
            <a:r>
              <a:rPr lang="fi-FI" sz="1400" dirty="0" err="1" smtClean="0"/>
              <a:t>must</a:t>
            </a:r>
            <a:r>
              <a:rPr lang="fi-FI" sz="1400" dirty="0" smtClean="0"/>
              <a:t> </a:t>
            </a:r>
            <a:r>
              <a:rPr lang="fi-FI" sz="1400" dirty="0" err="1" smtClean="0"/>
              <a:t>not</a:t>
            </a:r>
            <a:r>
              <a:rPr lang="fi-FI" sz="1400" dirty="0" smtClean="0"/>
              <a:t> </a:t>
            </a:r>
            <a:r>
              <a:rPr lang="fi-FI" sz="1400" dirty="0" err="1" smtClean="0"/>
              <a:t>access</a:t>
            </a:r>
            <a:r>
              <a:rPr lang="fi-FI" sz="1400" dirty="0"/>
              <a:t> </a:t>
            </a:r>
            <a:r>
              <a:rPr lang="fi-FI" sz="1400" dirty="0" smtClean="0"/>
              <a:t>Y </a:t>
            </a:r>
            <a:r>
              <a:rPr lang="fi-FI" sz="1400" dirty="0" err="1" smtClean="0"/>
              <a:t>when</a:t>
            </a:r>
            <a:r>
              <a:rPr lang="fi-FI" sz="1400" dirty="0" smtClean="0"/>
              <a:t> </a:t>
            </a:r>
            <a:r>
              <a:rPr lang="fi-FI" sz="1400" dirty="0" err="1" smtClean="0"/>
              <a:t>working</a:t>
            </a:r>
            <a:r>
              <a:rPr lang="fi-FI" sz="1400" dirty="0" smtClean="0"/>
              <a:t> in </a:t>
            </a:r>
            <a:r>
              <a:rPr lang="fi-FI" sz="1400" dirty="0" err="1" smtClean="0"/>
              <a:t>project</a:t>
            </a:r>
            <a:r>
              <a:rPr lang="fi-FI" sz="1400" dirty="0" smtClean="0"/>
              <a:t> A</a:t>
            </a:r>
          </a:p>
          <a:p>
            <a:pPr lvl="1"/>
            <a:r>
              <a:rPr lang="fi-FI" sz="1400" dirty="0" smtClean="0"/>
              <a:t>User </a:t>
            </a:r>
            <a:r>
              <a:rPr lang="fi-FI" sz="1400" dirty="0" err="1" smtClean="0"/>
              <a:t>selects</a:t>
            </a:r>
            <a:r>
              <a:rPr lang="fi-FI" sz="1400" dirty="0" smtClean="0"/>
              <a:t> </a:t>
            </a:r>
            <a:r>
              <a:rPr lang="fi-FI" sz="1400" dirty="0" err="1" smtClean="0"/>
              <a:t>their</a:t>
            </a:r>
            <a:r>
              <a:rPr lang="fi-FI" sz="1400" dirty="0" smtClean="0"/>
              <a:t> </a:t>
            </a:r>
            <a:r>
              <a:rPr lang="fi-FI" sz="1400" dirty="0" err="1" smtClean="0"/>
              <a:t>current</a:t>
            </a:r>
            <a:r>
              <a:rPr lang="fi-FI" sz="1400" dirty="0" smtClean="0"/>
              <a:t> </a:t>
            </a:r>
            <a:r>
              <a:rPr lang="fi-FI" sz="1400" dirty="0" err="1" smtClean="0"/>
              <a:t>project</a:t>
            </a:r>
            <a:r>
              <a:rPr lang="fi-FI" sz="1400" dirty="0" smtClean="0"/>
              <a:t> in </a:t>
            </a:r>
            <a:r>
              <a:rPr lang="fi-FI" sz="1400" dirty="0" err="1" smtClean="0"/>
              <a:t>the</a:t>
            </a:r>
            <a:r>
              <a:rPr lang="fi-FI" sz="1400" dirty="0" smtClean="0"/>
              <a:t> </a:t>
            </a:r>
            <a:r>
              <a:rPr lang="fi-FI" sz="1400" dirty="0" err="1" smtClean="0"/>
              <a:t>beginning</a:t>
            </a:r>
            <a:r>
              <a:rPr lang="fi-FI" sz="1400" dirty="0" smtClean="0"/>
              <a:t> of </a:t>
            </a:r>
            <a:r>
              <a:rPr lang="fi-FI" sz="1400" dirty="0" err="1" smtClean="0"/>
              <a:t>the</a:t>
            </a:r>
            <a:r>
              <a:rPr lang="fi-FI" sz="1400" dirty="0" smtClean="0"/>
              <a:t> session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41967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 smtClean="0"/>
              <a:t>Integration</a:t>
            </a:r>
            <a:r>
              <a:rPr lang="fi-FI" sz="2400" dirty="0" smtClean="0"/>
              <a:t> to </a:t>
            </a:r>
            <a:r>
              <a:rPr lang="fi-FI" sz="2400" dirty="0" err="1" smtClean="0"/>
              <a:t>relying</a:t>
            </a:r>
            <a:r>
              <a:rPr lang="fi-FI" sz="2400" dirty="0" smtClean="0"/>
              <a:t> </a:t>
            </a:r>
            <a:r>
              <a:rPr lang="fi-FI" sz="2400" dirty="0" err="1" smtClean="0"/>
              <a:t>services</a:t>
            </a:r>
            <a:endParaRPr lang="fi-FI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 numCol="2"/>
          <a:lstStyle/>
          <a:p>
            <a:r>
              <a:rPr lang="fi-FI" sz="2000" dirty="0" smtClean="0"/>
              <a:t>SAML 2.0</a:t>
            </a:r>
          </a:p>
          <a:p>
            <a:pPr lvl="1"/>
            <a:r>
              <a:rPr lang="fi-FI" sz="1800" dirty="0" err="1" smtClean="0"/>
              <a:t>The</a:t>
            </a:r>
            <a:r>
              <a:rPr lang="fi-FI" sz="1800" dirty="0" smtClean="0"/>
              <a:t> </a:t>
            </a:r>
            <a:r>
              <a:rPr lang="fi-FI" sz="1800" dirty="0" err="1" smtClean="0"/>
              <a:t>legacy</a:t>
            </a:r>
            <a:r>
              <a:rPr lang="fi-FI" sz="1800" dirty="0" smtClean="0"/>
              <a:t> </a:t>
            </a:r>
            <a:r>
              <a:rPr lang="fi-FI" sz="1800" dirty="0" err="1" smtClean="0"/>
              <a:t>protocol</a:t>
            </a:r>
            <a:endParaRPr lang="fi-FI" sz="1800" dirty="0" smtClean="0"/>
          </a:p>
          <a:p>
            <a:pPr lvl="1"/>
            <a:r>
              <a:rPr lang="fi-FI" sz="1800" dirty="0" smtClean="0"/>
              <a:t>Wide </a:t>
            </a:r>
            <a:r>
              <a:rPr lang="fi-FI" sz="1800" dirty="0" err="1" smtClean="0"/>
              <a:t>deployment</a:t>
            </a:r>
            <a:r>
              <a:rPr lang="fi-FI" sz="1800" dirty="0" smtClean="0"/>
              <a:t> </a:t>
            </a:r>
            <a:r>
              <a:rPr lang="fi-FI" sz="1800" dirty="0" err="1" smtClean="0"/>
              <a:t>base</a:t>
            </a:r>
            <a:r>
              <a:rPr lang="fi-FI" sz="1800" dirty="0" smtClean="0"/>
              <a:t> and </a:t>
            </a:r>
            <a:r>
              <a:rPr lang="fi-FI" sz="1800" dirty="0" err="1" smtClean="0"/>
              <a:t>support</a:t>
            </a:r>
            <a:endParaRPr lang="fi-FI" sz="1800" dirty="0" smtClean="0"/>
          </a:p>
          <a:p>
            <a:r>
              <a:rPr lang="fi-FI" sz="2000" dirty="0" err="1" smtClean="0"/>
              <a:t>OpenID</a:t>
            </a:r>
            <a:r>
              <a:rPr lang="fi-FI" sz="2000" dirty="0" smtClean="0"/>
              <a:t> Connect</a:t>
            </a:r>
          </a:p>
          <a:p>
            <a:pPr lvl="1"/>
            <a:r>
              <a:rPr lang="fi-FI" sz="1800" dirty="0" smtClean="0"/>
              <a:t>3-tier </a:t>
            </a:r>
            <a:r>
              <a:rPr lang="fi-FI" sz="1800" dirty="0" err="1" smtClean="0"/>
              <a:t>scenarios</a:t>
            </a:r>
            <a:endParaRPr lang="fi-FI" sz="1800" dirty="0" smtClean="0"/>
          </a:p>
          <a:p>
            <a:pPr lvl="1"/>
            <a:r>
              <a:rPr lang="fi-FI" sz="1800" dirty="0" err="1" smtClean="0"/>
              <a:t>Non-web</a:t>
            </a:r>
            <a:r>
              <a:rPr lang="fi-FI" sz="1800" dirty="0" smtClean="0"/>
              <a:t> </a:t>
            </a:r>
            <a:r>
              <a:rPr lang="fi-FI" sz="1800" dirty="0" err="1" smtClean="0"/>
              <a:t>scenarios</a:t>
            </a:r>
            <a:r>
              <a:rPr lang="fi-FI" sz="1800" dirty="0" smtClean="0"/>
              <a:t> (CLI, </a:t>
            </a:r>
            <a:r>
              <a:rPr lang="fi-FI" sz="1800" dirty="0" err="1" smtClean="0"/>
              <a:t>app</a:t>
            </a:r>
            <a:r>
              <a:rPr lang="fi-FI" sz="1800" dirty="0" smtClean="0"/>
              <a:t>)</a:t>
            </a:r>
          </a:p>
          <a:p>
            <a:pPr lvl="1"/>
            <a:r>
              <a:rPr lang="fi-FI" sz="1800" dirty="0" err="1" smtClean="0"/>
              <a:t>Refreshing</a:t>
            </a:r>
            <a:r>
              <a:rPr lang="fi-FI" sz="1800" dirty="0" smtClean="0"/>
              <a:t> </a:t>
            </a:r>
            <a:r>
              <a:rPr lang="fi-FI" sz="1800" dirty="0" err="1" smtClean="0"/>
              <a:t>attributes</a:t>
            </a:r>
            <a:r>
              <a:rPr lang="fi-FI" sz="1800" dirty="0" smtClean="0"/>
              <a:t> </a:t>
            </a:r>
          </a:p>
          <a:p>
            <a:pPr lvl="1"/>
            <a:r>
              <a:rPr lang="fi-FI" sz="1800" dirty="0" err="1" smtClean="0"/>
              <a:t>Simpler</a:t>
            </a:r>
            <a:r>
              <a:rPr lang="fi-FI" sz="1800" dirty="0" smtClean="0"/>
              <a:t> and </a:t>
            </a:r>
            <a:r>
              <a:rPr lang="fi-FI" sz="1800" dirty="0" err="1" smtClean="0"/>
              <a:t>more</a:t>
            </a:r>
            <a:r>
              <a:rPr lang="fi-FI" sz="1800" dirty="0" smtClean="0"/>
              <a:t> </a:t>
            </a:r>
            <a:r>
              <a:rPr lang="fi-FI" sz="1800" dirty="0" err="1" smtClean="0"/>
              <a:t>modern</a:t>
            </a:r>
            <a:endParaRPr lang="fi-FI" sz="1800" dirty="0" smtClean="0"/>
          </a:p>
          <a:p>
            <a:endParaRPr lang="fi-FI" sz="2000" dirty="0" smtClean="0"/>
          </a:p>
          <a:p>
            <a:r>
              <a:rPr lang="fi-FI" sz="2000" dirty="0" smtClean="0"/>
              <a:t>X.509</a:t>
            </a:r>
          </a:p>
          <a:p>
            <a:pPr lvl="1"/>
            <a:r>
              <a:rPr lang="fi-FI" sz="1800" dirty="0" err="1" smtClean="0"/>
              <a:t>Mostly</a:t>
            </a:r>
            <a:r>
              <a:rPr lang="fi-FI" sz="1800" dirty="0" smtClean="0"/>
              <a:t>, for </a:t>
            </a:r>
            <a:r>
              <a:rPr lang="fi-FI" sz="1800" dirty="0" err="1" smtClean="0"/>
              <a:t>grid</a:t>
            </a:r>
            <a:r>
              <a:rPr lang="fi-FI" sz="1800" dirty="0" smtClean="0"/>
              <a:t> </a:t>
            </a:r>
            <a:r>
              <a:rPr lang="fi-FI" sz="1800" dirty="0" err="1" smtClean="0"/>
              <a:t>interoperability</a:t>
            </a:r>
            <a:r>
              <a:rPr lang="fi-FI" sz="1800" dirty="0" smtClean="0"/>
              <a:t> (</a:t>
            </a:r>
            <a:r>
              <a:rPr lang="fi-FI" sz="1800" dirty="0" err="1" smtClean="0"/>
              <a:t>gridFTP</a:t>
            </a:r>
            <a:r>
              <a:rPr lang="fi-FI" sz="1800" dirty="0" smtClean="0"/>
              <a:t>)</a:t>
            </a:r>
          </a:p>
          <a:p>
            <a:pPr lvl="1"/>
            <a:r>
              <a:rPr lang="fi-FI" sz="1800" dirty="0" smtClean="0"/>
              <a:t>RCAuth.eu</a:t>
            </a:r>
          </a:p>
          <a:p>
            <a:r>
              <a:rPr lang="fi-FI" sz="2000" dirty="0" err="1" smtClean="0"/>
              <a:t>Provisioning</a:t>
            </a:r>
            <a:r>
              <a:rPr lang="fi-FI" sz="2000" dirty="0" smtClean="0"/>
              <a:t>/</a:t>
            </a:r>
            <a:r>
              <a:rPr lang="fi-FI" sz="2000" dirty="0" err="1" smtClean="0"/>
              <a:t>deprovisioning</a:t>
            </a:r>
            <a:endParaRPr lang="fi-FI" sz="2000" dirty="0" smtClean="0"/>
          </a:p>
          <a:p>
            <a:pPr lvl="1"/>
            <a:r>
              <a:rPr lang="fi-FI" sz="1800" dirty="0" smtClean="0"/>
              <a:t>For </a:t>
            </a:r>
            <a:r>
              <a:rPr lang="fi-FI" sz="1800" dirty="0" err="1" smtClean="0"/>
              <a:t>batch-based</a:t>
            </a:r>
            <a:r>
              <a:rPr lang="fi-FI" sz="1800" dirty="0" smtClean="0"/>
              <a:t> </a:t>
            </a:r>
            <a:r>
              <a:rPr lang="fi-FI" sz="1800" dirty="0" err="1" smtClean="0"/>
              <a:t>syncronisation</a:t>
            </a:r>
            <a:endParaRPr lang="fi-FI" sz="1800" dirty="0" smtClean="0"/>
          </a:p>
          <a:p>
            <a:pPr lvl="1"/>
            <a:r>
              <a:rPr lang="fi-FI" sz="1800" dirty="0" err="1" smtClean="0"/>
              <a:t>E.g</a:t>
            </a:r>
            <a:r>
              <a:rPr lang="fi-FI" sz="1800" dirty="0" smtClean="0"/>
              <a:t>. management for </a:t>
            </a:r>
            <a:r>
              <a:rPr lang="fi-FI" sz="1800" dirty="0" err="1" smtClean="0"/>
              <a:t>mailing</a:t>
            </a:r>
            <a:r>
              <a:rPr lang="fi-FI" sz="1800" dirty="0" smtClean="0"/>
              <a:t> </a:t>
            </a:r>
            <a:r>
              <a:rPr lang="fi-FI" sz="1800" dirty="0" err="1" smtClean="0"/>
              <a:t>lists</a:t>
            </a:r>
            <a:r>
              <a:rPr lang="fi-FI" sz="1800" dirty="0" smtClean="0"/>
              <a:t> </a:t>
            </a:r>
            <a:r>
              <a:rPr lang="fi-FI" sz="1800" dirty="0" err="1" smtClean="0"/>
              <a:t>based</a:t>
            </a:r>
            <a:r>
              <a:rPr lang="fi-FI" sz="1800" dirty="0" smtClean="0"/>
              <a:t> on </a:t>
            </a:r>
            <a:r>
              <a:rPr lang="fi-FI" sz="1800" dirty="0" err="1" smtClean="0"/>
              <a:t>group</a:t>
            </a:r>
            <a:r>
              <a:rPr lang="fi-FI" sz="1800" dirty="0" smtClean="0"/>
              <a:t> </a:t>
            </a:r>
            <a:r>
              <a:rPr lang="fi-FI" sz="1800" dirty="0" err="1" smtClean="0"/>
              <a:t>memberships</a:t>
            </a:r>
            <a:endParaRPr lang="fi-FI" sz="1800" dirty="0" smtClean="0"/>
          </a:p>
          <a:p>
            <a:pPr lvl="1"/>
            <a:r>
              <a:rPr lang="fi-FI" sz="1800" dirty="0" err="1" smtClean="0"/>
              <a:t>E.g</a:t>
            </a:r>
            <a:r>
              <a:rPr lang="fi-FI" sz="1800" dirty="0" smtClean="0"/>
              <a:t>. </a:t>
            </a:r>
            <a:r>
              <a:rPr lang="fi-FI" sz="1800" dirty="0" err="1" smtClean="0"/>
              <a:t>shutting</a:t>
            </a:r>
            <a:r>
              <a:rPr lang="fi-FI" sz="1800" dirty="0" smtClean="0"/>
              <a:t> </a:t>
            </a:r>
            <a:r>
              <a:rPr lang="fi-FI" sz="1800" dirty="0" err="1" smtClean="0"/>
              <a:t>down</a:t>
            </a:r>
            <a:r>
              <a:rPr lang="fi-FI" sz="1800" dirty="0" smtClean="0"/>
              <a:t> </a:t>
            </a:r>
            <a:r>
              <a:rPr lang="fi-FI" sz="1800" dirty="0" err="1" smtClean="0"/>
              <a:t>user’s</a:t>
            </a:r>
            <a:r>
              <a:rPr lang="fi-FI" sz="1800" dirty="0" smtClean="0"/>
              <a:t> </a:t>
            </a:r>
            <a:r>
              <a:rPr lang="fi-FI" sz="1800" dirty="0" err="1" smtClean="0"/>
              <a:t>VMs</a:t>
            </a:r>
            <a:r>
              <a:rPr lang="fi-FI" sz="1800" dirty="0" smtClean="0"/>
              <a:t> in a </a:t>
            </a:r>
            <a:r>
              <a:rPr lang="fi-FI" sz="1800" dirty="0" err="1" smtClean="0"/>
              <a:t>cloud</a:t>
            </a:r>
            <a:r>
              <a:rPr lang="fi-FI" sz="1800" dirty="0" smtClean="0"/>
              <a:t> </a:t>
            </a:r>
            <a:r>
              <a:rPr lang="fi-FI" sz="1800" dirty="0" err="1" smtClean="0"/>
              <a:t>when</a:t>
            </a:r>
            <a:r>
              <a:rPr lang="fi-FI" sz="1800" dirty="0" smtClean="0"/>
              <a:t> </a:t>
            </a:r>
            <a:r>
              <a:rPr lang="fi-FI" sz="1800" dirty="0" err="1" smtClean="0"/>
              <a:t>they</a:t>
            </a:r>
            <a:r>
              <a:rPr lang="fi-FI" sz="1800" dirty="0" smtClean="0"/>
              <a:t> </a:t>
            </a:r>
            <a:r>
              <a:rPr lang="fi-FI" sz="1800" dirty="0" err="1" smtClean="0"/>
              <a:t>depart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7261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i-FI" sz="2400" dirty="0" err="1" smtClean="0"/>
              <a:t>Pilot</a:t>
            </a:r>
            <a:r>
              <a:rPr lang="fi-FI" sz="2400" dirty="0" smtClean="0"/>
              <a:t> </a:t>
            </a:r>
            <a:r>
              <a:rPr lang="fi-FI" sz="2400" dirty="0" err="1" smtClean="0"/>
              <a:t>with</a:t>
            </a:r>
            <a:r>
              <a:rPr lang="fi-FI" sz="2400" dirty="0" smtClean="0"/>
              <a:t> e-</a:t>
            </a:r>
            <a:r>
              <a:rPr lang="fi-FI" sz="2400" dirty="0" err="1" smtClean="0"/>
              <a:t>infrastructures</a:t>
            </a:r>
            <a:endParaRPr lang="fi-FI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8000" y="1563638"/>
            <a:ext cx="4049994" cy="3222303"/>
          </a:xfrm>
        </p:spPr>
        <p:txBody>
          <a:bodyPr/>
          <a:lstStyle/>
          <a:p>
            <a:r>
              <a:rPr lang="fi-FI" sz="1800" dirty="0"/>
              <a:t>I</a:t>
            </a:r>
            <a:r>
              <a:rPr lang="fi-FI" sz="1800" dirty="0" smtClean="0"/>
              <a:t>n </a:t>
            </a:r>
            <a:r>
              <a:rPr lang="fi-FI" sz="1800" dirty="0" err="1" smtClean="0"/>
              <a:t>the</a:t>
            </a:r>
            <a:r>
              <a:rPr lang="fi-FI" sz="1800" dirty="0" smtClean="0"/>
              <a:t> </a:t>
            </a:r>
            <a:r>
              <a:rPr lang="fi-FI" sz="1800" dirty="0" err="1" smtClean="0"/>
              <a:t>context</a:t>
            </a:r>
            <a:r>
              <a:rPr lang="fi-FI" sz="1800" dirty="0" smtClean="0"/>
              <a:t> of AARC2 </a:t>
            </a:r>
            <a:r>
              <a:rPr lang="fi-FI" sz="1800" dirty="0" err="1" smtClean="0"/>
              <a:t>project</a:t>
            </a:r>
            <a:endParaRPr lang="fi-FI" sz="1800" dirty="0" smtClean="0"/>
          </a:p>
          <a:p>
            <a:r>
              <a:rPr lang="fi-FI" sz="1800" dirty="0" smtClean="0"/>
              <a:t>E-</a:t>
            </a:r>
            <a:r>
              <a:rPr lang="fi-FI" sz="1800" dirty="0" err="1" smtClean="0"/>
              <a:t>infrastructures</a:t>
            </a:r>
            <a:r>
              <a:rPr lang="fi-FI" sz="1800" dirty="0" smtClean="0"/>
              <a:t> operating </a:t>
            </a:r>
            <a:r>
              <a:rPr lang="fi-FI" sz="1800" dirty="0" err="1" smtClean="0"/>
              <a:t>the</a:t>
            </a:r>
            <a:r>
              <a:rPr lang="fi-FI" sz="1800" dirty="0" smtClean="0"/>
              <a:t> </a:t>
            </a:r>
            <a:r>
              <a:rPr lang="fi-FI" sz="1800" dirty="0" err="1" smtClean="0"/>
              <a:t>pilot</a:t>
            </a:r>
            <a:r>
              <a:rPr lang="fi-FI" sz="1800" dirty="0" smtClean="0"/>
              <a:t> </a:t>
            </a:r>
            <a:r>
              <a:rPr lang="fi-FI" sz="1800" dirty="0" err="1" smtClean="0"/>
              <a:t>environment</a:t>
            </a:r>
            <a:r>
              <a:rPr lang="fi-FI" sz="1800" dirty="0" smtClean="0"/>
              <a:t> (EGI, EUDAT, GEANT)</a:t>
            </a:r>
          </a:p>
          <a:p>
            <a:r>
              <a:rPr lang="fi-FI" sz="1800" dirty="0" err="1" smtClean="0"/>
              <a:t>Phase</a:t>
            </a:r>
            <a:r>
              <a:rPr lang="fi-FI" sz="1800" dirty="0" smtClean="0"/>
              <a:t> 1 </a:t>
            </a:r>
            <a:r>
              <a:rPr lang="fi-FI" sz="1800" dirty="0" err="1" smtClean="0"/>
              <a:t>January</a:t>
            </a:r>
            <a:r>
              <a:rPr lang="fi-FI" sz="1800" dirty="0" smtClean="0"/>
              <a:t> 2018</a:t>
            </a:r>
          </a:p>
          <a:p>
            <a:r>
              <a:rPr lang="fi-FI" sz="1800" dirty="0" err="1" smtClean="0"/>
              <a:t>Phase</a:t>
            </a:r>
            <a:r>
              <a:rPr lang="fi-FI" sz="1800" dirty="0" smtClean="0"/>
              <a:t> 2 </a:t>
            </a:r>
            <a:r>
              <a:rPr lang="fi-FI" sz="1800" dirty="0" err="1" smtClean="0"/>
              <a:t>May</a:t>
            </a:r>
            <a:r>
              <a:rPr lang="fi-FI" sz="1800" dirty="0" smtClean="0"/>
              <a:t> 2018</a:t>
            </a:r>
          </a:p>
          <a:p>
            <a:r>
              <a:rPr lang="fi-FI" sz="1800" dirty="0" err="1" smtClean="0"/>
              <a:t>Phase</a:t>
            </a:r>
            <a:r>
              <a:rPr lang="fi-FI" sz="1800" dirty="0" smtClean="0"/>
              <a:t> 3 </a:t>
            </a:r>
            <a:r>
              <a:rPr lang="fi-FI" sz="1800" dirty="0" err="1" smtClean="0"/>
              <a:t>autumn</a:t>
            </a:r>
            <a:r>
              <a:rPr lang="fi-FI" sz="1800" dirty="0" smtClean="0"/>
              <a:t> 2018</a:t>
            </a:r>
            <a:endParaRPr lang="fi-FI" sz="1800" dirty="0"/>
          </a:p>
        </p:txBody>
      </p:sp>
      <p:pic>
        <p:nvPicPr>
          <p:cNvPr id="5" name="Shape 47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076056" y="771550"/>
            <a:ext cx="3945769" cy="4248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074" y="195486"/>
            <a:ext cx="1142758" cy="103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7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400" dirty="0" err="1"/>
              <a:t>Non-technical</a:t>
            </a:r>
            <a:r>
              <a:rPr lang="fi-FI" sz="2400" dirty="0"/>
              <a:t> </a:t>
            </a:r>
            <a:r>
              <a:rPr lang="fi-FI" sz="2400" dirty="0" err="1"/>
              <a:t>considerations</a:t>
            </a:r>
            <a:endParaRPr lang="fi-FI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 numCol="2"/>
          <a:lstStyle/>
          <a:p>
            <a:r>
              <a:rPr lang="fi-FI" sz="2000" dirty="0" err="1" smtClean="0"/>
              <a:t>Policies</a:t>
            </a:r>
            <a:endParaRPr lang="fi-FI" sz="2000" dirty="0" smtClean="0"/>
          </a:p>
          <a:p>
            <a:pPr lvl="1"/>
            <a:r>
              <a:rPr lang="fi-FI" sz="1800" dirty="0" smtClean="0"/>
              <a:t>For </a:t>
            </a:r>
            <a:r>
              <a:rPr lang="fi-FI" sz="1800" dirty="0" err="1" smtClean="0"/>
              <a:t>end</a:t>
            </a:r>
            <a:r>
              <a:rPr lang="fi-FI" sz="1800" dirty="0" smtClean="0"/>
              <a:t> </a:t>
            </a:r>
            <a:r>
              <a:rPr lang="fi-FI" sz="1800" dirty="0" err="1" smtClean="0"/>
              <a:t>users</a:t>
            </a:r>
            <a:r>
              <a:rPr lang="fi-FI" sz="1800" dirty="0" smtClean="0"/>
              <a:t> (AUP)</a:t>
            </a:r>
          </a:p>
          <a:p>
            <a:pPr lvl="1"/>
            <a:r>
              <a:rPr lang="fi-FI" sz="1800" dirty="0" smtClean="0"/>
              <a:t>For </a:t>
            </a:r>
            <a:r>
              <a:rPr lang="fi-FI" sz="1800" dirty="0" err="1" smtClean="0"/>
              <a:t>relying</a:t>
            </a:r>
            <a:r>
              <a:rPr lang="fi-FI" sz="1800" dirty="0" smtClean="0"/>
              <a:t> </a:t>
            </a:r>
            <a:r>
              <a:rPr lang="fi-FI" sz="1800" dirty="0" err="1" smtClean="0"/>
              <a:t>services</a:t>
            </a:r>
            <a:r>
              <a:rPr lang="fi-FI" sz="1800" dirty="0" smtClean="0"/>
              <a:t> (</a:t>
            </a:r>
            <a:r>
              <a:rPr lang="fi-FI" sz="1800" dirty="0" err="1" smtClean="0"/>
              <a:t>qualification</a:t>
            </a:r>
            <a:r>
              <a:rPr lang="fi-FI" sz="1800" dirty="0" smtClean="0"/>
              <a:t>, </a:t>
            </a:r>
            <a:r>
              <a:rPr lang="fi-FI" sz="1800" dirty="0" err="1" smtClean="0"/>
              <a:t>obligations</a:t>
            </a:r>
            <a:r>
              <a:rPr lang="fi-FI" sz="1800" dirty="0" smtClean="0"/>
              <a:t>)</a:t>
            </a:r>
          </a:p>
          <a:p>
            <a:r>
              <a:rPr lang="fi-FI" sz="2000" dirty="0" smtClean="0"/>
              <a:t>Service management and </a:t>
            </a:r>
            <a:r>
              <a:rPr lang="fi-FI" sz="2000" dirty="0" err="1" smtClean="0"/>
              <a:t>sustainability</a:t>
            </a:r>
            <a:endParaRPr lang="fi-FI" sz="2000" dirty="0" smtClean="0"/>
          </a:p>
          <a:p>
            <a:pPr lvl="1"/>
            <a:r>
              <a:rPr lang="fi-FI" sz="1800" dirty="0" err="1" smtClean="0"/>
              <a:t>Funding</a:t>
            </a:r>
            <a:r>
              <a:rPr lang="fi-FI" sz="1800" dirty="0" smtClean="0"/>
              <a:t> </a:t>
            </a:r>
            <a:r>
              <a:rPr lang="fi-FI" sz="1800" dirty="0" err="1" smtClean="0"/>
              <a:t>model</a:t>
            </a:r>
            <a:r>
              <a:rPr lang="fi-FI" sz="1800" dirty="0" smtClean="0"/>
              <a:t> </a:t>
            </a:r>
            <a:r>
              <a:rPr lang="fi-FI" sz="1800" dirty="0" err="1" smtClean="0"/>
              <a:t>after</a:t>
            </a:r>
            <a:r>
              <a:rPr lang="fi-FI" sz="1800" dirty="0" smtClean="0"/>
              <a:t> </a:t>
            </a:r>
            <a:r>
              <a:rPr lang="fi-FI" sz="1800" dirty="0" err="1" smtClean="0"/>
              <a:t>the</a:t>
            </a:r>
            <a:r>
              <a:rPr lang="fi-FI" sz="1800" dirty="0" smtClean="0"/>
              <a:t> </a:t>
            </a:r>
            <a:r>
              <a:rPr lang="fi-FI" sz="1800" dirty="0" err="1" smtClean="0"/>
              <a:t>deployment</a:t>
            </a:r>
            <a:r>
              <a:rPr lang="fi-FI" sz="1800" dirty="0" smtClean="0"/>
              <a:t> </a:t>
            </a:r>
            <a:r>
              <a:rPr lang="fi-FI" sz="1800" dirty="0" err="1" smtClean="0"/>
              <a:t>phase</a:t>
            </a:r>
            <a:endParaRPr lang="fi-FI" sz="1800" dirty="0" smtClean="0"/>
          </a:p>
          <a:p>
            <a:pPr lvl="1"/>
            <a:r>
              <a:rPr lang="fi-FI" sz="1800" dirty="0" err="1" smtClean="0"/>
              <a:t>Bodies</a:t>
            </a:r>
            <a:r>
              <a:rPr lang="fi-FI" sz="1800" dirty="0" smtClean="0"/>
              <a:t> and </a:t>
            </a:r>
            <a:r>
              <a:rPr lang="fi-FI" sz="1800" dirty="0" err="1" smtClean="0"/>
              <a:t>procedures</a:t>
            </a:r>
            <a:r>
              <a:rPr lang="fi-FI" sz="1800" dirty="0" smtClean="0"/>
              <a:t> for </a:t>
            </a:r>
            <a:r>
              <a:rPr lang="fi-FI" sz="1800" dirty="0" err="1" smtClean="0"/>
              <a:t>decision</a:t>
            </a:r>
            <a:r>
              <a:rPr lang="fi-FI" sz="1800" dirty="0" smtClean="0"/>
              <a:t> </a:t>
            </a:r>
            <a:r>
              <a:rPr lang="fi-FI" sz="1800" dirty="0" err="1" smtClean="0"/>
              <a:t>making</a:t>
            </a:r>
            <a:endParaRPr lang="fi-FI" sz="1800" dirty="0" smtClean="0"/>
          </a:p>
          <a:p>
            <a:r>
              <a:rPr lang="fi-FI" sz="2000" dirty="0" smtClean="0"/>
              <a:t>Service </a:t>
            </a:r>
            <a:r>
              <a:rPr lang="fi-FI" sz="2000" dirty="0" err="1" smtClean="0"/>
              <a:t>operations</a:t>
            </a:r>
            <a:endParaRPr lang="fi-FI" sz="2000" dirty="0" smtClean="0"/>
          </a:p>
          <a:p>
            <a:pPr lvl="1"/>
            <a:r>
              <a:rPr lang="fi-FI" sz="1800" dirty="0" err="1" smtClean="0"/>
              <a:t>Partnering</a:t>
            </a:r>
            <a:r>
              <a:rPr lang="fi-FI" sz="1800" dirty="0" smtClean="0"/>
              <a:t> </a:t>
            </a:r>
            <a:r>
              <a:rPr lang="fi-FI" sz="1800" dirty="0" err="1" smtClean="0"/>
              <a:t>with</a:t>
            </a:r>
            <a:r>
              <a:rPr lang="fi-FI" sz="1800" dirty="0" smtClean="0"/>
              <a:t> e-</a:t>
            </a:r>
            <a:r>
              <a:rPr lang="fi-FI" sz="1800" dirty="0" err="1" smtClean="0"/>
              <a:t>infrastructures</a:t>
            </a:r>
            <a:r>
              <a:rPr lang="fi-FI" sz="1800" dirty="0" smtClean="0"/>
              <a:t> to </a:t>
            </a:r>
            <a:r>
              <a:rPr lang="fi-FI" sz="1800" dirty="0" err="1" smtClean="0"/>
              <a:t>operate</a:t>
            </a:r>
            <a:r>
              <a:rPr lang="fi-FI" sz="1800" dirty="0" smtClean="0"/>
              <a:t> </a:t>
            </a:r>
            <a:r>
              <a:rPr lang="fi-FI" sz="1800" dirty="0" err="1" smtClean="0"/>
              <a:t>the</a:t>
            </a:r>
            <a:r>
              <a:rPr lang="fi-FI" sz="1800" dirty="0" smtClean="0"/>
              <a:t> </a:t>
            </a:r>
            <a:r>
              <a:rPr lang="fi-FI" sz="1800" dirty="0" err="1" smtClean="0"/>
              <a:t>service</a:t>
            </a:r>
            <a:endParaRPr lang="fi-FI" sz="1800" dirty="0" smtClean="0"/>
          </a:p>
          <a:p>
            <a:r>
              <a:rPr lang="fi-FI" sz="2000" dirty="0" smtClean="0"/>
              <a:t>Data </a:t>
            </a:r>
            <a:r>
              <a:rPr lang="fi-FI" sz="2000" dirty="0" err="1" smtClean="0"/>
              <a:t>protection</a:t>
            </a:r>
            <a:r>
              <a:rPr lang="fi-FI" sz="2000" dirty="0" smtClean="0"/>
              <a:t> </a:t>
            </a:r>
            <a:r>
              <a:rPr lang="fi-FI" sz="2000" dirty="0" err="1" smtClean="0"/>
              <a:t>model</a:t>
            </a:r>
            <a:endParaRPr lang="fi-FI" sz="2000" dirty="0" smtClean="0"/>
          </a:p>
          <a:p>
            <a:pPr lvl="1"/>
            <a:r>
              <a:rPr lang="fi-FI" sz="1800" dirty="0" smtClean="0"/>
              <a:t>Data </a:t>
            </a:r>
            <a:r>
              <a:rPr lang="fi-FI" sz="1800" dirty="0" err="1" smtClean="0"/>
              <a:t>controller</a:t>
            </a:r>
            <a:r>
              <a:rPr lang="fi-FI" sz="1800" dirty="0"/>
              <a:t>/</a:t>
            </a:r>
            <a:r>
              <a:rPr lang="fi-FI" sz="1800" dirty="0" err="1" smtClean="0"/>
              <a:t>processor</a:t>
            </a:r>
            <a:endParaRPr lang="fi-FI" sz="1800" dirty="0" smtClean="0"/>
          </a:p>
          <a:p>
            <a:pPr lvl="1"/>
            <a:r>
              <a:rPr lang="fi-FI" sz="1800" dirty="0" err="1" smtClean="0"/>
              <a:t>Purpose</a:t>
            </a:r>
            <a:r>
              <a:rPr lang="fi-FI" sz="1800" dirty="0" smtClean="0"/>
              <a:t>, </a:t>
            </a:r>
            <a:r>
              <a:rPr lang="fi-FI" sz="1800" dirty="0" err="1" smtClean="0"/>
              <a:t>legal</a:t>
            </a:r>
            <a:r>
              <a:rPr lang="fi-FI" sz="1800" dirty="0" smtClean="0"/>
              <a:t> </a:t>
            </a:r>
            <a:r>
              <a:rPr lang="fi-FI" sz="1800" dirty="0" err="1" smtClean="0"/>
              <a:t>grounds</a:t>
            </a:r>
            <a:endParaRPr lang="fi-FI" sz="1800" dirty="0" smtClean="0"/>
          </a:p>
          <a:p>
            <a:pPr lvl="1"/>
            <a:r>
              <a:rPr lang="fi-FI" sz="1800" dirty="0" err="1" smtClean="0"/>
              <a:t>Organisational</a:t>
            </a:r>
            <a:r>
              <a:rPr lang="fi-FI" sz="1800" dirty="0" smtClean="0"/>
              <a:t> and </a:t>
            </a:r>
            <a:r>
              <a:rPr lang="fi-FI" sz="1800" dirty="0" err="1" smtClean="0"/>
              <a:t>technical</a:t>
            </a:r>
            <a:r>
              <a:rPr lang="fi-FI" sz="1800" dirty="0" smtClean="0"/>
              <a:t> </a:t>
            </a:r>
            <a:r>
              <a:rPr lang="fi-FI" sz="1800" dirty="0" err="1" smtClean="0"/>
              <a:t>measures</a:t>
            </a:r>
            <a:endParaRPr lang="fi-FI" sz="1800" dirty="0" smtClean="0"/>
          </a:p>
          <a:p>
            <a:pPr lvl="1"/>
            <a:r>
              <a:rPr lang="fi-FI" sz="1800" dirty="0" err="1" smtClean="0"/>
              <a:t>etc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418409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923928" y="2625756"/>
            <a:ext cx="3672408" cy="1944216"/>
          </a:xfrm>
        </p:spPr>
        <p:txBody>
          <a:bodyPr>
            <a:normAutofit/>
          </a:bodyPr>
          <a:lstStyle/>
          <a:p>
            <a:r>
              <a:rPr lang="en-US" sz="1800" b="1" dirty="0"/>
              <a:t>Questions?</a:t>
            </a:r>
            <a:br>
              <a:rPr lang="en-US" sz="1800" b="1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350" dirty="0"/>
              <a:t>The projects receive funding from the European Union’s Horizon 2020 research and innovation </a:t>
            </a:r>
            <a:r>
              <a:rPr lang="en-US" sz="1350" dirty="0" err="1"/>
              <a:t>programme</a:t>
            </a:r>
            <a:r>
              <a:rPr lang="en-US" sz="1350" dirty="0"/>
              <a:t> under grant agreements No 654248 (CORBEL) and 730941 (AARC2).</a:t>
            </a:r>
            <a:endParaRPr lang="fi-FI" sz="1350" dirty="0"/>
          </a:p>
        </p:txBody>
      </p:sp>
      <p:pic>
        <p:nvPicPr>
          <p:cNvPr id="3" name="Inhaltsplatzhalter 2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50" r="82161" b="10174"/>
          <a:stretch/>
        </p:blipFill>
        <p:spPr>
          <a:xfrm>
            <a:off x="7583750" y="3507854"/>
            <a:ext cx="876681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3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BCAA-029B-4098-9465-9351A4922406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251520" y="1221600"/>
            <a:ext cx="8640960" cy="1188132"/>
          </a:xfrm>
        </p:spPr>
        <p:txBody>
          <a:bodyPr/>
          <a:lstStyle/>
          <a:p>
            <a:pPr indent="0">
              <a:buNone/>
            </a:pPr>
            <a:r>
              <a:rPr lang="en-GB" sz="1900" dirty="0" smtClean="0"/>
              <a:t>Since 2015, thirteen ESFRI Research Infrastructures from the field of </a:t>
            </a:r>
            <a:r>
              <a:rPr lang="en-GB" sz="1900" dirty="0" err="1" smtClean="0"/>
              <a:t>BioMedical</a:t>
            </a:r>
            <a:r>
              <a:rPr lang="en-GB" sz="1900" dirty="0" smtClean="0"/>
              <a:t> Science (</a:t>
            </a:r>
            <a:r>
              <a:rPr lang="en-GB" sz="1900" dirty="0"/>
              <a:t>BMS RI) </a:t>
            </a:r>
            <a:r>
              <a:rPr lang="en-GB" sz="1900" dirty="0" smtClean="0"/>
              <a:t>joined their scientific capabilities and services to transform the understanding of biological mechanisms and accelerate its translation into medical care.</a:t>
            </a:r>
            <a:endParaRPr lang="en-GB" sz="1900" dirty="0"/>
          </a:p>
        </p:txBody>
      </p:sp>
      <p:pic>
        <p:nvPicPr>
          <p:cNvPr id="9" name="Grafik 8">
            <a:hlinkClick r:id="rId3"/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326686"/>
            <a:ext cx="745028" cy="243000"/>
          </a:xfrm>
          <a:prstGeom prst="rect">
            <a:avLst/>
          </a:prstGeom>
        </p:spPr>
      </p:pic>
      <p:pic>
        <p:nvPicPr>
          <p:cNvPr id="10" name="Grafik 9">
            <a:hlinkClick r:id="rId5"/>
          </p:cNvPr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739" y="2706798"/>
            <a:ext cx="392795" cy="297000"/>
          </a:xfrm>
          <a:prstGeom prst="rect">
            <a:avLst/>
          </a:prstGeom>
        </p:spPr>
      </p:pic>
      <p:pic>
        <p:nvPicPr>
          <p:cNvPr id="11" name="Grafik 10">
            <a:hlinkClick r:id="rId7"/>
          </p:cNvPr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610" y="2652798"/>
            <a:ext cx="1028700" cy="351000"/>
          </a:xfrm>
          <a:prstGeom prst="rect">
            <a:avLst/>
          </a:prstGeom>
        </p:spPr>
      </p:pic>
      <p:pic>
        <p:nvPicPr>
          <p:cNvPr id="14" name="Grafik 13">
            <a:hlinkClick r:id="rId9"/>
          </p:cNvPr>
          <p:cNvPicPr>
            <a:picLocks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8" b="52088"/>
          <a:stretch/>
        </p:blipFill>
        <p:spPr>
          <a:xfrm>
            <a:off x="2167171" y="3525886"/>
            <a:ext cx="687225" cy="270000"/>
          </a:xfrm>
          <a:prstGeom prst="rect">
            <a:avLst/>
          </a:prstGeom>
        </p:spPr>
      </p:pic>
      <p:pic>
        <p:nvPicPr>
          <p:cNvPr id="15" name="Grafik 14">
            <a:hlinkClick r:id="rId11"/>
          </p:cNvPr>
          <p:cNvPicPr>
            <a:picLocks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511" y="4371950"/>
            <a:ext cx="1169289" cy="270000"/>
          </a:xfrm>
          <a:prstGeom prst="rect">
            <a:avLst/>
          </a:prstGeom>
        </p:spPr>
      </p:pic>
      <p:pic>
        <p:nvPicPr>
          <p:cNvPr id="16" name="Grafik 15">
            <a:hlinkClick r:id="rId13"/>
          </p:cNvPr>
          <p:cNvPicPr>
            <a:picLocks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311598"/>
            <a:ext cx="685800" cy="324000"/>
          </a:xfrm>
          <a:prstGeom prst="rect">
            <a:avLst/>
          </a:prstGeom>
        </p:spPr>
      </p:pic>
      <p:pic>
        <p:nvPicPr>
          <p:cNvPr id="18" name="Grafik 17">
            <a:hlinkClick r:id="rId15"/>
          </p:cNvPr>
          <p:cNvPicPr>
            <a:picLocks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2" t="10068" r="2812" b="9900"/>
          <a:stretch/>
        </p:blipFill>
        <p:spPr>
          <a:xfrm>
            <a:off x="7774265" y="2645210"/>
            <a:ext cx="531248" cy="32400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07511" y="2977488"/>
            <a:ext cx="191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Clr>
                <a:srgbClr val="31BBE3"/>
              </a:buClr>
              <a:buFont typeface="Arial" panose="020B0604020202020204" pitchFamily="34" charset="0"/>
              <a:buChar char="•"/>
            </a:pPr>
            <a:r>
              <a:rPr lang="en-GB" sz="1200" i="1" dirty="0" smtClean="0">
                <a:solidFill>
                  <a:srgbClr val="555555"/>
                </a:solidFill>
              </a:rPr>
              <a:t>biobanking &amp; biomolecular resources</a:t>
            </a:r>
            <a:endParaRPr lang="en-GB" sz="1200" i="1" dirty="0">
              <a:solidFill>
                <a:srgbClr val="555555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080297" y="2971476"/>
            <a:ext cx="1502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85725" indent="-85725">
              <a:buClr>
                <a:srgbClr val="31BBE3"/>
              </a:buClr>
              <a:buFont typeface="Arial" panose="020B0604020202020204" pitchFamily="34" charset="0"/>
              <a:buChar char="•"/>
              <a:defRPr sz="1400">
                <a:solidFill>
                  <a:srgbClr val="555555"/>
                </a:solidFill>
              </a:defRPr>
            </a:lvl1pPr>
          </a:lstStyle>
          <a:p>
            <a:r>
              <a:rPr lang="en-GB" sz="1200" i="1" dirty="0" smtClean="0"/>
              <a:t>curated databases</a:t>
            </a:r>
            <a:endParaRPr lang="en-GB" sz="1200" i="1" dirty="0"/>
          </a:p>
        </p:txBody>
      </p:sp>
      <p:sp>
        <p:nvSpPr>
          <p:cNvPr id="19" name="Textfeld 18"/>
          <p:cNvSpPr txBox="1"/>
          <p:nvPr/>
        </p:nvSpPr>
        <p:spPr>
          <a:xfrm>
            <a:off x="2079526" y="3779304"/>
            <a:ext cx="1943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85725" indent="-85725">
              <a:buClr>
                <a:srgbClr val="31BBE3"/>
              </a:buClr>
              <a:buFont typeface="Arial" panose="020B0604020202020204" pitchFamily="34" charset="0"/>
              <a:buChar char="•"/>
              <a:defRPr sz="1400">
                <a:solidFill>
                  <a:srgbClr val="555555"/>
                </a:solidFill>
              </a:defRPr>
            </a:lvl1pPr>
          </a:lstStyle>
          <a:p>
            <a:r>
              <a:rPr lang="en-GB" sz="1200" i="1" dirty="0"/>
              <a:t>marine </a:t>
            </a:r>
            <a:r>
              <a:rPr lang="en-GB" sz="1200" i="1" dirty="0" smtClean="0"/>
              <a:t>model organisms</a:t>
            </a:r>
            <a:endParaRPr lang="en-GB" sz="1200" i="1" dirty="0"/>
          </a:p>
        </p:txBody>
      </p:sp>
      <p:sp>
        <p:nvSpPr>
          <p:cNvPr id="20" name="Textfeld 19"/>
          <p:cNvSpPr txBox="1"/>
          <p:nvPr/>
        </p:nvSpPr>
        <p:spPr>
          <a:xfrm>
            <a:off x="6052021" y="4578250"/>
            <a:ext cx="1579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85725" indent="-85725">
              <a:buClr>
                <a:srgbClr val="31BBE3"/>
              </a:buClr>
              <a:buFont typeface="Arial" panose="020B0604020202020204" pitchFamily="34" charset="0"/>
              <a:buChar char="•"/>
              <a:defRPr sz="1400">
                <a:solidFill>
                  <a:srgbClr val="555555"/>
                </a:solidFill>
              </a:defRPr>
            </a:lvl1pPr>
          </a:lstStyle>
          <a:p>
            <a:r>
              <a:rPr lang="en-GB" sz="1200" i="1" dirty="0"/>
              <a:t>systems biology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107852" y="3787579"/>
            <a:ext cx="1909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85725" indent="-85725">
              <a:buClr>
                <a:srgbClr val="31BBE3"/>
              </a:buClr>
              <a:buFont typeface="Arial" panose="020B0604020202020204" pitchFamily="34" charset="0"/>
              <a:buChar char="•"/>
              <a:defRPr sz="1200" i="1">
                <a:solidFill>
                  <a:srgbClr val="555555"/>
                </a:solidFill>
              </a:defRPr>
            </a:lvl1pPr>
          </a:lstStyle>
          <a:p>
            <a:r>
              <a:rPr lang="en-GB" dirty="0"/>
              <a:t>translational research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5940152" y="2969214"/>
            <a:ext cx="1997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85725" indent="-85725">
              <a:buClr>
                <a:srgbClr val="31BBE3"/>
              </a:buClr>
              <a:buFont typeface="Arial" panose="020B0604020202020204" pitchFamily="34" charset="0"/>
              <a:buChar char="•"/>
              <a:defRPr sz="1200" i="1">
                <a:solidFill>
                  <a:srgbClr val="555555"/>
                </a:solidFill>
              </a:defRPr>
            </a:lvl1pPr>
          </a:lstStyle>
          <a:p>
            <a:r>
              <a:rPr lang="en-GB" dirty="0" smtClean="0"/>
              <a:t>functional genomics</a:t>
            </a:r>
            <a:endParaRPr lang="en-GB" dirty="0"/>
          </a:p>
        </p:txBody>
      </p:sp>
      <p:sp>
        <p:nvSpPr>
          <p:cNvPr id="23" name="Textfeld 22"/>
          <p:cNvSpPr txBox="1"/>
          <p:nvPr/>
        </p:nvSpPr>
        <p:spPr>
          <a:xfrm>
            <a:off x="4014990" y="3787578"/>
            <a:ext cx="2232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85725" indent="-85725">
              <a:buClr>
                <a:srgbClr val="31BBE3"/>
              </a:buClr>
              <a:buFont typeface="Arial" panose="020B0604020202020204" pitchFamily="34" charset="0"/>
              <a:buChar char="•"/>
              <a:defRPr sz="1200" i="1">
                <a:solidFill>
                  <a:srgbClr val="555555"/>
                </a:solidFill>
              </a:defRPr>
            </a:lvl1pPr>
          </a:lstStyle>
          <a:p>
            <a:r>
              <a:rPr lang="en-GB" dirty="0" smtClean="0"/>
              <a:t>screening &amp; medicinal </a:t>
            </a:r>
            <a:br>
              <a:rPr lang="en-GB" dirty="0" smtClean="0"/>
            </a:br>
            <a:r>
              <a:rPr lang="en-GB" dirty="0" smtClean="0"/>
              <a:t>chemistry</a:t>
            </a:r>
            <a:endParaRPr lang="en-GB" dirty="0"/>
          </a:p>
        </p:txBody>
      </p:sp>
      <p:sp>
        <p:nvSpPr>
          <p:cNvPr id="24" name="Textfeld 23"/>
          <p:cNvSpPr txBox="1"/>
          <p:nvPr/>
        </p:nvSpPr>
        <p:spPr>
          <a:xfrm>
            <a:off x="7772036" y="2967717"/>
            <a:ext cx="1298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85725" indent="-85725">
              <a:buClr>
                <a:srgbClr val="31BBE3"/>
              </a:buClr>
              <a:buFont typeface="Arial" panose="020B0604020202020204" pitchFamily="34" charset="0"/>
              <a:buChar char="•"/>
              <a:defRPr sz="1200" i="1">
                <a:solidFill>
                  <a:srgbClr val="555555"/>
                </a:solidFill>
              </a:defRPr>
            </a:lvl1pPr>
          </a:lstStyle>
          <a:p>
            <a:r>
              <a:rPr lang="en-GB" dirty="0" smtClean="0"/>
              <a:t>microorganisms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107505" y="4578250"/>
            <a:ext cx="1097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85725" indent="-85725">
              <a:buClr>
                <a:srgbClr val="31BBE3"/>
              </a:buClr>
              <a:buFont typeface="Arial" panose="020B0604020202020204" pitchFamily="34" charset="0"/>
              <a:buChar char="•"/>
              <a:defRPr sz="1200" i="1">
                <a:solidFill>
                  <a:srgbClr val="555555"/>
                </a:solidFill>
              </a:defRPr>
            </a:lvl1pPr>
          </a:lstStyle>
          <a:p>
            <a:r>
              <a:rPr lang="en-GB" dirty="0"/>
              <a:t>clinical trials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5993110" y="3784996"/>
            <a:ext cx="1997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85725" indent="-85725">
              <a:buClr>
                <a:srgbClr val="31BBE3"/>
              </a:buClr>
              <a:buFont typeface="Arial" panose="020B0604020202020204" pitchFamily="34" charset="0"/>
              <a:buChar char="•"/>
              <a:defRPr sz="1200" i="1">
                <a:solidFill>
                  <a:srgbClr val="555555"/>
                </a:solidFill>
              </a:defRPr>
            </a:lvl1pPr>
          </a:lstStyle>
          <a:p>
            <a:r>
              <a:rPr lang="en-GB" dirty="0"/>
              <a:t>structural biology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4014987" y="4578250"/>
            <a:ext cx="1943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85725" indent="-85725">
              <a:buClr>
                <a:srgbClr val="31BBE3"/>
              </a:buClr>
              <a:buFont typeface="Arial" panose="020B0604020202020204" pitchFamily="34" charset="0"/>
              <a:buChar char="•"/>
              <a:defRPr sz="1200" i="1">
                <a:solidFill>
                  <a:srgbClr val="555555"/>
                </a:solidFill>
              </a:defRPr>
            </a:lvl1pPr>
          </a:lstStyle>
          <a:p>
            <a:r>
              <a:rPr lang="en-GB" dirty="0" smtClean="0"/>
              <a:t>biological/medical imaging</a:t>
            </a:r>
            <a:endParaRPr lang="en-GB" dirty="0"/>
          </a:p>
        </p:txBody>
      </p:sp>
      <p:pic>
        <p:nvPicPr>
          <p:cNvPr id="5" name="Grafik 4"/>
          <p:cNvPicPr>
            <a:picLocks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10" y="3538334"/>
            <a:ext cx="871606" cy="216000"/>
          </a:xfrm>
          <a:prstGeom prst="rect">
            <a:avLst/>
          </a:prstGeom>
        </p:spPr>
      </p:pic>
      <p:pic>
        <p:nvPicPr>
          <p:cNvPr id="29" name="Grafik 28"/>
          <p:cNvPicPr>
            <a:picLocks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15766"/>
            <a:ext cx="1022299" cy="270000"/>
          </a:xfrm>
          <a:prstGeom prst="rect">
            <a:avLst/>
          </a:prstGeom>
        </p:spPr>
      </p:pic>
      <p:pic>
        <p:nvPicPr>
          <p:cNvPr id="2" name="Grafik 1"/>
          <p:cNvPicPr>
            <a:picLocks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464" y="3579886"/>
            <a:ext cx="1234499" cy="216000"/>
          </a:xfrm>
          <a:prstGeom prst="rect">
            <a:avLst/>
          </a:prstGeom>
        </p:spPr>
      </p:pic>
      <p:sp>
        <p:nvSpPr>
          <p:cNvPr id="28" name="Textfeld 27"/>
          <p:cNvSpPr txBox="1"/>
          <p:nvPr/>
        </p:nvSpPr>
        <p:spPr>
          <a:xfrm>
            <a:off x="2123728" y="4569976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85725" indent="-85725">
              <a:buClr>
                <a:srgbClr val="31BBE3"/>
              </a:buClr>
              <a:buFont typeface="Arial" panose="020B0604020202020204" pitchFamily="34" charset="0"/>
              <a:buChar char="•"/>
              <a:defRPr sz="1200" i="1">
                <a:solidFill>
                  <a:srgbClr val="555555"/>
                </a:solidFill>
              </a:defRPr>
            </a:lvl1pPr>
          </a:lstStyle>
          <a:p>
            <a:r>
              <a:rPr lang="en-GB" dirty="0" smtClean="0"/>
              <a:t>plant phenotyping</a:t>
            </a:r>
            <a:endParaRPr lang="en-GB" dirty="0"/>
          </a:p>
        </p:txBody>
      </p:sp>
      <p:sp>
        <p:nvSpPr>
          <p:cNvPr id="30" name="Textfeld 29"/>
          <p:cNvSpPr txBox="1"/>
          <p:nvPr/>
        </p:nvSpPr>
        <p:spPr>
          <a:xfrm>
            <a:off x="3995936" y="297034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85725" indent="-85725">
              <a:buClr>
                <a:srgbClr val="31BBE3"/>
              </a:buClr>
              <a:buFont typeface="Arial" panose="020B0604020202020204" pitchFamily="34" charset="0"/>
              <a:buChar char="•"/>
              <a:defRPr sz="1400">
                <a:solidFill>
                  <a:srgbClr val="555555"/>
                </a:solidFill>
              </a:defRPr>
            </a:lvl1pPr>
          </a:lstStyle>
          <a:p>
            <a:r>
              <a:rPr lang="en-GB" sz="1200" i="1" dirty="0" smtClean="0"/>
              <a:t>highly pathogenic microorganisms</a:t>
            </a:r>
            <a:endParaRPr lang="en-GB" sz="1200" i="1" dirty="0"/>
          </a:p>
        </p:txBody>
      </p:sp>
      <p:pic>
        <p:nvPicPr>
          <p:cNvPr id="3" name="Grafik 2"/>
          <p:cNvPicPr>
            <a:picLocks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213" y="3471886"/>
            <a:ext cx="685800" cy="324000"/>
          </a:xfrm>
          <a:prstGeom prst="rect">
            <a:avLst/>
          </a:prstGeom>
        </p:spPr>
      </p:pic>
      <p:pic>
        <p:nvPicPr>
          <p:cNvPr id="13" name="Grafik 12"/>
          <p:cNvPicPr>
            <a:picLocks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643" y="4261391"/>
            <a:ext cx="589165" cy="324000"/>
          </a:xfrm>
          <a:prstGeom prst="rect">
            <a:avLst/>
          </a:prstGeom>
        </p:spPr>
      </p:pic>
      <p:pic>
        <p:nvPicPr>
          <p:cNvPr id="12" name="Grafik 11"/>
          <p:cNvPicPr>
            <a:picLocks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26" b="4995"/>
          <a:stretch/>
        </p:blipFill>
        <p:spPr>
          <a:xfrm>
            <a:off x="4097469" y="2635801"/>
            <a:ext cx="492529" cy="339425"/>
          </a:xfrm>
          <a:prstGeom prst="rect">
            <a:avLst/>
          </a:prstGeom>
        </p:spPr>
      </p:pic>
      <p:sp>
        <p:nvSpPr>
          <p:cNvPr id="32" name="Titel 6"/>
          <p:cNvSpPr txBox="1">
            <a:spLocks/>
          </p:cNvSpPr>
          <p:nvPr/>
        </p:nvSpPr>
        <p:spPr>
          <a:xfrm>
            <a:off x="2267744" y="149322"/>
            <a:ext cx="6419056" cy="5400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400" b="0" kern="1200" cap="all" baseline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/>
              <a:t>background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584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background</a:t>
            </a:r>
            <a:endParaRPr lang="en-GB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BCAA-029B-4098-9465-9351A4922406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7544" y="1455681"/>
            <a:ext cx="8244000" cy="3564341"/>
          </a:xfrm>
        </p:spPr>
        <p:txBody>
          <a:bodyPr/>
          <a:lstStyle/>
          <a:p>
            <a:pPr marL="361950" indent="-361950">
              <a:buFont typeface="Arial"/>
              <a:buChar char="•"/>
            </a:pPr>
            <a:r>
              <a:rPr lang="en-GB" sz="1900" dirty="0"/>
              <a:t>4 year project: 2015-2019</a:t>
            </a:r>
          </a:p>
          <a:p>
            <a:pPr marL="361950" indent="-361950">
              <a:buFont typeface="Arial"/>
              <a:buChar char="•"/>
            </a:pPr>
            <a:r>
              <a:rPr lang="en-GB" sz="1900" dirty="0" smtClean="0"/>
              <a:t>37 </a:t>
            </a:r>
            <a:r>
              <a:rPr lang="en-GB" sz="1900" dirty="0"/>
              <a:t>partners in </a:t>
            </a:r>
            <a:r>
              <a:rPr lang="en-GB" sz="1900" dirty="0" smtClean="0"/>
              <a:t>13 BMS RIs </a:t>
            </a:r>
            <a:endParaRPr lang="en-GB" sz="1900" dirty="0"/>
          </a:p>
          <a:p>
            <a:pPr marL="361950" indent="-361950">
              <a:buFont typeface="Arial"/>
              <a:buChar char="•"/>
            </a:pPr>
            <a:r>
              <a:rPr lang="en-GB" sz="1900" dirty="0"/>
              <a:t>budget: €14.8 million</a:t>
            </a:r>
          </a:p>
          <a:p>
            <a:pPr marL="361950" indent="-361950">
              <a:buFont typeface="Arial"/>
              <a:buChar char="•"/>
            </a:pPr>
            <a:r>
              <a:rPr lang="en-GB" sz="1900" dirty="0"/>
              <a:t>builds on BioMedBridges (2012-2015)</a:t>
            </a:r>
          </a:p>
          <a:p>
            <a:pPr marL="361950" indent="-361950">
              <a:buFont typeface="Arial"/>
              <a:buChar char="•"/>
            </a:pPr>
            <a:r>
              <a:rPr lang="en-GB" sz="1900" dirty="0" smtClean="0"/>
              <a:t>co-coordinated </a:t>
            </a:r>
            <a:r>
              <a:rPr lang="en-GB" sz="1900" dirty="0"/>
              <a:t>by </a:t>
            </a:r>
            <a:r>
              <a:rPr lang="en-GB" sz="1900" dirty="0" smtClean="0"/>
              <a:t>ELIXIR and </a:t>
            </a:r>
            <a:br>
              <a:rPr lang="en-GB" sz="1900" dirty="0" smtClean="0"/>
            </a:br>
            <a:r>
              <a:rPr lang="en-GB" sz="1900" dirty="0" smtClean="0"/>
              <a:t>BBMRI-ERIC</a:t>
            </a:r>
            <a:endParaRPr lang="en-GB" sz="19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371294"/>
            <a:ext cx="2786508" cy="332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24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000" dirty="0" smtClean="0">
                <a:latin typeface="+mj-lt"/>
              </a:rPr>
              <a:t>How </a:t>
            </a:r>
            <a:r>
              <a:rPr lang="fi-FI" sz="2000" dirty="0" err="1" smtClean="0">
                <a:latin typeface="+mj-lt"/>
              </a:rPr>
              <a:t>many</a:t>
            </a:r>
            <a:r>
              <a:rPr lang="fi-FI" sz="2000" dirty="0" smtClean="0">
                <a:latin typeface="+mj-lt"/>
              </a:rPr>
              <a:t> </a:t>
            </a:r>
            <a:r>
              <a:rPr lang="fi-FI" sz="2000" dirty="0" err="1" smtClean="0">
                <a:latin typeface="+mj-lt"/>
              </a:rPr>
              <a:t>research</a:t>
            </a:r>
            <a:r>
              <a:rPr lang="fi-FI" sz="2000" dirty="0" smtClean="0">
                <a:latin typeface="+mj-lt"/>
              </a:rPr>
              <a:t> </a:t>
            </a:r>
            <a:r>
              <a:rPr lang="fi-FI" sz="2000" dirty="0" err="1" smtClean="0">
                <a:latin typeface="+mj-lt"/>
              </a:rPr>
              <a:t>infrastructure</a:t>
            </a:r>
            <a:r>
              <a:rPr lang="fi-FI" sz="2000" dirty="0" smtClean="0">
                <a:latin typeface="+mj-lt"/>
              </a:rPr>
              <a:t> </a:t>
            </a:r>
            <a:r>
              <a:rPr lang="fi-FI" sz="2000" dirty="0" err="1" smtClean="0">
                <a:latin typeface="+mj-lt"/>
              </a:rPr>
              <a:t>AAIs</a:t>
            </a:r>
            <a:r>
              <a:rPr lang="fi-FI" sz="2000" dirty="0" smtClean="0">
                <a:latin typeface="+mj-lt"/>
              </a:rPr>
              <a:t> </a:t>
            </a:r>
            <a:r>
              <a:rPr lang="fi-FI" sz="2000" dirty="0" err="1" smtClean="0">
                <a:latin typeface="+mj-lt"/>
              </a:rPr>
              <a:t>needed</a:t>
            </a:r>
            <a:r>
              <a:rPr lang="fi-FI" sz="2000" dirty="0" smtClean="0">
                <a:latin typeface="+mj-lt"/>
              </a:rPr>
              <a:t>? </a:t>
            </a:r>
            <a:r>
              <a:rPr lang="fi-FI" sz="2000" dirty="0" err="1" smtClean="0">
                <a:latin typeface="+mj-lt"/>
              </a:rPr>
              <a:t>Any</a:t>
            </a:r>
            <a:r>
              <a:rPr lang="fi-FI" sz="2000" dirty="0" smtClean="0">
                <a:latin typeface="+mj-lt"/>
              </a:rPr>
              <a:t> </a:t>
            </a:r>
            <a:r>
              <a:rPr lang="fi-FI" sz="2000" dirty="0" err="1" smtClean="0">
                <a:latin typeface="+mj-lt"/>
              </a:rPr>
              <a:t>cooperation</a:t>
            </a:r>
            <a:r>
              <a:rPr lang="fi-FI" sz="2000" dirty="0" smtClean="0">
                <a:latin typeface="+mj-lt"/>
              </a:rPr>
              <a:t> </a:t>
            </a:r>
            <a:r>
              <a:rPr lang="fi-FI" sz="2000" dirty="0" err="1" smtClean="0">
                <a:latin typeface="+mj-lt"/>
              </a:rPr>
              <a:t>possible</a:t>
            </a:r>
            <a:r>
              <a:rPr lang="fi-FI" sz="2000" dirty="0" smtClean="0">
                <a:latin typeface="+mj-lt"/>
              </a:rPr>
              <a:t>?</a:t>
            </a:r>
            <a:endParaRPr lang="fi-FI" sz="20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986" y="1098731"/>
            <a:ext cx="7796030" cy="3417235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420938" y="1203598"/>
            <a:ext cx="7183023" cy="3638119"/>
            <a:chOff x="1420938" y="1203597"/>
            <a:chExt cx="7183023" cy="3638119"/>
          </a:xfrm>
        </p:grpSpPr>
        <p:sp>
          <p:nvSpPr>
            <p:cNvPr id="6" name="Oval 5"/>
            <p:cNvSpPr/>
            <p:nvPr/>
          </p:nvSpPr>
          <p:spPr>
            <a:xfrm>
              <a:off x="1420938" y="1203597"/>
              <a:ext cx="1670918" cy="3604973"/>
            </a:xfrm>
            <a:prstGeom prst="ellipse">
              <a:avLst/>
            </a:prstGeom>
            <a:noFill/>
            <a:ln w="762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77458" y="4472384"/>
              <a:ext cx="64265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/>
                <a:t>Life Science </a:t>
              </a:r>
              <a:r>
                <a:rPr lang="fi-FI" dirty="0" err="1" smtClean="0"/>
                <a:t>Authentication</a:t>
              </a:r>
              <a:r>
                <a:rPr lang="fi-FI" dirty="0" smtClean="0"/>
                <a:t> and </a:t>
              </a:r>
              <a:r>
                <a:rPr lang="fi-FI" dirty="0" err="1" smtClean="0"/>
                <a:t>Authorisation</a:t>
              </a:r>
              <a:r>
                <a:rPr lang="fi-FI" dirty="0" smtClean="0"/>
                <a:t> </a:t>
              </a:r>
              <a:r>
                <a:rPr lang="fi-FI" dirty="0" err="1" smtClean="0"/>
                <a:t>Infrastructure</a:t>
              </a:r>
              <a:r>
                <a:rPr lang="fi-FI" dirty="0" smtClean="0"/>
                <a:t> (</a:t>
              </a:r>
              <a:r>
                <a:rPr lang="fi-FI" dirty="0" smtClean="0"/>
                <a:t>AAI)</a:t>
              </a:r>
              <a:endParaRPr lang="fi-FI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6394222" y="3549406"/>
            <a:ext cx="2598474" cy="103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800" dirty="0" err="1">
                <a:solidFill>
                  <a:schemeClr val="tx1"/>
                </a:solidFill>
              </a:rPr>
              <a:t>Figure</a:t>
            </a:r>
            <a:r>
              <a:rPr lang="fi-FI" sz="800" dirty="0">
                <a:solidFill>
                  <a:schemeClr val="tx1"/>
                </a:solidFill>
              </a:rPr>
              <a:t>: Academy of Finland</a:t>
            </a:r>
          </a:p>
        </p:txBody>
      </p:sp>
    </p:spTree>
    <p:extLst>
      <p:ext uri="{BB962C8B-B14F-4D97-AF65-F5344CB8AC3E}">
        <p14:creationId xmlns:p14="http://schemas.microsoft.com/office/powerpoint/2010/main" val="122442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/>
              <a:t>research</a:t>
            </a:r>
            <a:r>
              <a:rPr lang="fi-FI" sz="2400" dirty="0"/>
              <a:t> </a:t>
            </a:r>
            <a:r>
              <a:rPr lang="fi-FI" sz="2400" dirty="0" err="1"/>
              <a:t>infrastructures</a:t>
            </a:r>
            <a:r>
              <a:rPr lang="fi-FI" sz="2400" dirty="0"/>
              <a:t> and </a:t>
            </a:r>
            <a:r>
              <a:rPr lang="fi-FI" sz="2400" dirty="0" smtClean="0"/>
              <a:t>AAI</a:t>
            </a:r>
            <a:endParaRPr lang="fi-FI" sz="2400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3"/>
          </p:nvPr>
        </p:nvSpPr>
        <p:spPr>
          <a:xfrm>
            <a:off x="468000" y="1221600"/>
            <a:ext cx="3995988" cy="3564341"/>
          </a:xfrm>
        </p:spPr>
        <p:txBody>
          <a:bodyPr/>
          <a:lstStyle/>
          <a:p>
            <a:pPr marL="76199" indent="0">
              <a:buNone/>
            </a:pPr>
            <a:r>
              <a:rPr lang="fi-FI" sz="1800" dirty="0" err="1"/>
              <a:t>Why</a:t>
            </a:r>
            <a:r>
              <a:rPr lang="fi-FI" sz="1800" dirty="0"/>
              <a:t> </a:t>
            </a:r>
            <a:r>
              <a:rPr lang="fi-FI" sz="1800" dirty="0" err="1"/>
              <a:t>RIs</a:t>
            </a:r>
            <a:r>
              <a:rPr lang="fi-FI" sz="1800" dirty="0"/>
              <a:t> </a:t>
            </a:r>
            <a:r>
              <a:rPr lang="fi-FI" sz="1800" dirty="0" err="1"/>
              <a:t>active</a:t>
            </a:r>
            <a:r>
              <a:rPr lang="fi-FI" sz="1800" dirty="0"/>
              <a:t> in </a:t>
            </a:r>
            <a:r>
              <a:rPr lang="fi-FI" sz="1800" dirty="0" err="1"/>
              <a:t>research</a:t>
            </a:r>
            <a:r>
              <a:rPr lang="fi-FI" sz="1800" dirty="0"/>
              <a:t> AAI?</a:t>
            </a:r>
          </a:p>
          <a:p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dirty="0" err="1"/>
              <a:t>infrastructures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permanent</a:t>
            </a:r>
            <a:r>
              <a:rPr lang="fi-FI" sz="1800" dirty="0"/>
              <a:t> </a:t>
            </a:r>
          </a:p>
          <a:p>
            <a:pPr lvl="1"/>
            <a:r>
              <a:rPr lang="fi-FI" sz="1500" dirty="0" err="1"/>
              <a:t>Have</a:t>
            </a:r>
            <a:r>
              <a:rPr lang="fi-FI" sz="1500" dirty="0"/>
              <a:t> </a:t>
            </a:r>
            <a:r>
              <a:rPr lang="fi-FI" sz="1500" dirty="0" err="1"/>
              <a:t>sustainable</a:t>
            </a:r>
            <a:r>
              <a:rPr lang="fi-FI" sz="1500" dirty="0"/>
              <a:t> </a:t>
            </a:r>
            <a:r>
              <a:rPr lang="fi-FI" sz="1500" dirty="0" err="1"/>
              <a:t>funding</a:t>
            </a:r>
            <a:r>
              <a:rPr lang="fi-FI" sz="1500" dirty="0"/>
              <a:t> </a:t>
            </a:r>
            <a:r>
              <a:rPr lang="fi-FI" sz="1500" dirty="0" err="1"/>
              <a:t>model</a:t>
            </a:r>
            <a:endParaRPr lang="fi-FI" sz="1500" dirty="0"/>
          </a:p>
          <a:p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dirty="0" err="1"/>
              <a:t>infrastructures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there</a:t>
            </a:r>
            <a:r>
              <a:rPr lang="fi-FI" sz="1800" dirty="0"/>
              <a:t> to </a:t>
            </a:r>
            <a:r>
              <a:rPr lang="fi-FI" sz="1800" dirty="0" err="1"/>
              <a:t>provide</a:t>
            </a:r>
            <a:r>
              <a:rPr lang="fi-FI" sz="1800" dirty="0"/>
              <a:t> </a:t>
            </a:r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dirty="0" err="1"/>
              <a:t>support</a:t>
            </a:r>
            <a:r>
              <a:rPr lang="fi-FI" sz="1800" dirty="0"/>
              <a:t> </a:t>
            </a:r>
            <a:r>
              <a:rPr lang="fi-FI" sz="1800" dirty="0" err="1"/>
              <a:t>services</a:t>
            </a:r>
            <a:endParaRPr lang="fi-FI" sz="1800" dirty="0"/>
          </a:p>
          <a:p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dirty="0" err="1"/>
              <a:t>infrastructures</a:t>
            </a:r>
            <a:r>
              <a:rPr lang="fi-FI" sz="1800" dirty="0"/>
              <a:t> </a:t>
            </a:r>
            <a:r>
              <a:rPr lang="fi-FI" sz="1800" dirty="0" err="1"/>
              <a:t>have</a:t>
            </a:r>
            <a:r>
              <a:rPr lang="fi-FI" sz="1800" dirty="0"/>
              <a:t> </a:t>
            </a:r>
            <a:r>
              <a:rPr lang="fi-FI" sz="1800" dirty="0" err="1"/>
              <a:t>contact</a:t>
            </a:r>
            <a:r>
              <a:rPr lang="fi-FI" sz="1800" dirty="0"/>
              <a:t> to </a:t>
            </a:r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dirty="0" err="1"/>
              <a:t>communities</a:t>
            </a:r>
            <a:r>
              <a:rPr lang="fi-FI" sz="1800" dirty="0"/>
              <a:t> and </a:t>
            </a:r>
            <a:r>
              <a:rPr lang="fi-FI" sz="1800" dirty="0" err="1"/>
              <a:t>services</a:t>
            </a:r>
            <a:endParaRPr lang="fi-FI" sz="1800" dirty="0"/>
          </a:p>
          <a:p>
            <a:pPr lvl="1"/>
            <a:r>
              <a:rPr lang="fi-FI" sz="1500" dirty="0" err="1"/>
              <a:t>Understand</a:t>
            </a:r>
            <a:r>
              <a:rPr lang="fi-FI" sz="1500" dirty="0"/>
              <a:t> </a:t>
            </a:r>
            <a:r>
              <a:rPr lang="fi-FI" sz="1500" dirty="0" err="1"/>
              <a:t>their</a:t>
            </a:r>
            <a:r>
              <a:rPr lang="fi-FI" sz="1500" dirty="0"/>
              <a:t> </a:t>
            </a:r>
            <a:r>
              <a:rPr lang="fi-FI" sz="1500" dirty="0" err="1"/>
              <a:t>research</a:t>
            </a:r>
            <a:r>
              <a:rPr lang="fi-FI" sz="1500" dirty="0"/>
              <a:t> </a:t>
            </a:r>
            <a:r>
              <a:rPr lang="fi-FI" sz="1500" dirty="0" err="1"/>
              <a:t>domain’s</a:t>
            </a:r>
            <a:r>
              <a:rPr lang="fi-FI" sz="1500" dirty="0"/>
              <a:t> </a:t>
            </a:r>
            <a:r>
              <a:rPr lang="fi-FI" sz="1500" dirty="0" err="1"/>
              <a:t>needs</a:t>
            </a:r>
            <a:endParaRPr lang="fi-FI" sz="1500" dirty="0"/>
          </a:p>
          <a:p>
            <a:pPr lvl="1"/>
            <a:endParaRPr lang="fi-FI" sz="1500" dirty="0"/>
          </a:p>
          <a:p>
            <a:endParaRPr lang="fi-FI" sz="18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788024" y="1144191"/>
            <a:ext cx="3498540" cy="3263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609585" marR="0" lvl="0" indent="-507987" algn="l" defTabSz="914400" rtl="0" eaLnBrk="1" latinLnBrk="0" hangingPunct="1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•"/>
              <a:defRPr sz="32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74121" algn="l" defTabSz="914400" rtl="0" eaLnBrk="1" latinLnBrk="0" hangingPunct="1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sz="2667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74121" algn="l" defTabSz="914400" rtl="0" eaLnBrk="1" latinLnBrk="0" hangingPunct="1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sz="2667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74121" algn="l" defTabSz="914400" rtl="0" eaLnBrk="1" latinLnBrk="0" hangingPunct="1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sz="2667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74121" algn="l" defTabSz="914400" rtl="0" eaLnBrk="1" latinLnBrk="0" hangingPunct="1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sz="2667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474121" algn="l" defTabSz="914400" rtl="0" eaLnBrk="1" latinLnBrk="0" hangingPunct="1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sz="2667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74121" algn="l" defTabSz="914400" rtl="0" eaLnBrk="1" latinLnBrk="0" hangingPunct="1"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sz="2667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74121" algn="l" defTabSz="914400" rtl="0" eaLnBrk="1" latinLnBrk="0" hangingPunct="1"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sz="2667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74121" algn="l" defTabSz="914400" rtl="0" eaLnBrk="1" latinLnBrk="0" hangingPunct="1"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sz="2667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6199" indent="0">
              <a:buNone/>
            </a:pPr>
            <a:r>
              <a:rPr lang="fi-FI" sz="1800" dirty="0" err="1">
                <a:latin typeface="+mn-lt"/>
              </a:rPr>
              <a:t>Why</a:t>
            </a:r>
            <a:r>
              <a:rPr lang="fi-FI" sz="1800" dirty="0">
                <a:latin typeface="+mn-lt"/>
              </a:rPr>
              <a:t> </a:t>
            </a:r>
            <a:r>
              <a:rPr lang="fi-FI" sz="1800" dirty="0" err="1">
                <a:latin typeface="+mn-lt"/>
              </a:rPr>
              <a:t>not</a:t>
            </a:r>
            <a:r>
              <a:rPr lang="fi-FI" sz="1800" dirty="0">
                <a:latin typeface="+mn-lt"/>
              </a:rPr>
              <a:t>?</a:t>
            </a:r>
          </a:p>
          <a:p>
            <a:r>
              <a:rPr lang="fi-FI" sz="1800" dirty="0">
                <a:latin typeface="+mn-lt"/>
              </a:rPr>
              <a:t>AAI is </a:t>
            </a:r>
            <a:r>
              <a:rPr lang="fi-FI" sz="1800" dirty="0" err="1">
                <a:latin typeface="+mn-lt"/>
              </a:rPr>
              <a:t>not</a:t>
            </a:r>
            <a:r>
              <a:rPr lang="fi-FI" sz="1800" dirty="0">
                <a:latin typeface="+mn-lt"/>
              </a:rPr>
              <a:t> </a:t>
            </a:r>
            <a:r>
              <a:rPr lang="fi-FI" sz="1800" dirty="0" err="1">
                <a:latin typeface="+mn-lt"/>
              </a:rPr>
              <a:t>core</a:t>
            </a:r>
            <a:r>
              <a:rPr lang="fi-FI" sz="1800" dirty="0">
                <a:latin typeface="+mn-lt"/>
              </a:rPr>
              <a:t> business for </a:t>
            </a:r>
            <a:r>
              <a:rPr lang="fi-FI" sz="1800" dirty="0" err="1">
                <a:latin typeface="+mn-lt"/>
              </a:rPr>
              <a:t>research</a:t>
            </a:r>
            <a:r>
              <a:rPr lang="fi-FI" sz="1800" dirty="0">
                <a:latin typeface="+mn-lt"/>
              </a:rPr>
              <a:t> </a:t>
            </a:r>
            <a:r>
              <a:rPr lang="fi-FI" sz="1800" dirty="0" err="1">
                <a:latin typeface="+mn-lt"/>
              </a:rPr>
              <a:t>infrastructures</a:t>
            </a:r>
            <a:endParaRPr lang="fi-FI" sz="1800" dirty="0">
              <a:latin typeface="+mn-lt"/>
            </a:endParaRPr>
          </a:p>
          <a:p>
            <a:pPr marL="558787" lvl="1" indent="0">
              <a:buNone/>
            </a:pPr>
            <a:r>
              <a:rPr lang="fi-FI" sz="1400" dirty="0">
                <a:latin typeface="+mn-lt"/>
              </a:rPr>
              <a:t>=&gt; </a:t>
            </a:r>
            <a:r>
              <a:rPr lang="fi-FI" sz="1400" dirty="0" err="1">
                <a:latin typeface="+mn-lt"/>
              </a:rPr>
              <a:t>Partner</a:t>
            </a:r>
            <a:r>
              <a:rPr lang="fi-FI" sz="1400" dirty="0">
                <a:latin typeface="+mn-lt"/>
              </a:rPr>
              <a:t> </a:t>
            </a:r>
            <a:r>
              <a:rPr lang="fi-FI" sz="1400" dirty="0" err="1">
                <a:latin typeface="+mn-lt"/>
              </a:rPr>
              <a:t>with</a:t>
            </a:r>
            <a:r>
              <a:rPr lang="fi-FI" sz="1400" dirty="0">
                <a:latin typeface="+mn-lt"/>
              </a:rPr>
              <a:t> e-</a:t>
            </a:r>
            <a:r>
              <a:rPr lang="fi-FI" sz="1400" dirty="0" err="1">
                <a:latin typeface="+mn-lt"/>
              </a:rPr>
              <a:t>infrastructures</a:t>
            </a:r>
            <a:r>
              <a:rPr lang="fi-FI" sz="1400" dirty="0">
                <a:latin typeface="+mn-lt"/>
              </a:rPr>
              <a:t> </a:t>
            </a:r>
          </a:p>
          <a:p>
            <a:endParaRPr lang="fi-FI" sz="1800" dirty="0">
              <a:latin typeface="+mn-lt"/>
            </a:endParaRPr>
          </a:p>
          <a:p>
            <a:endParaRPr lang="fi-FI" sz="1800" dirty="0">
              <a:latin typeface="+mn-lt"/>
            </a:endParaRPr>
          </a:p>
          <a:p>
            <a:endParaRPr lang="fi-FI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692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 smtClean="0"/>
              <a:t>Use</a:t>
            </a:r>
            <a:r>
              <a:rPr lang="fi-FI" sz="2400" dirty="0" smtClean="0"/>
              <a:t> </a:t>
            </a:r>
            <a:r>
              <a:rPr lang="fi-FI" sz="2400" dirty="0" err="1" smtClean="0"/>
              <a:t>scenarios</a:t>
            </a:r>
            <a:r>
              <a:rPr lang="fi-FI" sz="2400" dirty="0" smtClean="0"/>
              <a:t> of a Life Science AAI</a:t>
            </a:r>
            <a:endParaRPr lang="fi-FI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err="1" smtClean="0"/>
              <a:t>Producing</a:t>
            </a:r>
            <a:r>
              <a:rPr lang="fi-FI" dirty="0" smtClean="0"/>
              <a:t> </a:t>
            </a:r>
            <a:r>
              <a:rPr lang="fi-FI" dirty="0" err="1" smtClean="0"/>
              <a:t>research</a:t>
            </a:r>
            <a:r>
              <a:rPr lang="fi-FI" dirty="0" smtClean="0"/>
              <a:t> data (</a:t>
            </a:r>
            <a:r>
              <a:rPr lang="fi-FI" dirty="0" err="1" smtClean="0"/>
              <a:t>instruments</a:t>
            </a:r>
            <a:r>
              <a:rPr lang="fi-FI" dirty="0" smtClean="0"/>
              <a:t>, 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microscopes</a:t>
            </a:r>
            <a:r>
              <a:rPr lang="fi-FI" dirty="0" smtClean="0"/>
              <a:t>, </a:t>
            </a:r>
            <a:r>
              <a:rPr lang="fi-FI" dirty="0" err="1" smtClean="0"/>
              <a:t>genome</a:t>
            </a:r>
            <a:r>
              <a:rPr lang="fi-FI" dirty="0" smtClean="0"/>
              <a:t> </a:t>
            </a:r>
            <a:r>
              <a:rPr lang="fi-FI" dirty="0" err="1" smtClean="0"/>
              <a:t>sequencers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Storing</a:t>
            </a:r>
            <a:r>
              <a:rPr lang="fi-FI" dirty="0" smtClean="0"/>
              <a:t> </a:t>
            </a:r>
            <a:r>
              <a:rPr lang="fi-FI" dirty="0" err="1" smtClean="0"/>
              <a:t>research</a:t>
            </a:r>
            <a:r>
              <a:rPr lang="fi-FI" dirty="0" smtClean="0"/>
              <a:t> data (data </a:t>
            </a:r>
            <a:r>
              <a:rPr lang="fi-FI" dirty="0" err="1" smtClean="0"/>
              <a:t>archives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Transferring</a:t>
            </a:r>
            <a:r>
              <a:rPr lang="fi-FI" dirty="0" smtClean="0"/>
              <a:t> </a:t>
            </a:r>
            <a:r>
              <a:rPr lang="fi-FI" dirty="0" err="1" smtClean="0"/>
              <a:t>research</a:t>
            </a:r>
            <a:r>
              <a:rPr lang="fi-FI" dirty="0" smtClean="0"/>
              <a:t> data (to a </a:t>
            </a:r>
            <a:r>
              <a:rPr lang="fi-FI" dirty="0" err="1" smtClean="0"/>
              <a:t>computing</a:t>
            </a:r>
            <a:r>
              <a:rPr lang="fi-FI" dirty="0" smtClean="0"/>
              <a:t> </a:t>
            </a:r>
            <a:r>
              <a:rPr lang="fi-FI" dirty="0" err="1" smtClean="0"/>
              <a:t>environment</a:t>
            </a:r>
            <a:r>
              <a:rPr lang="fi-FI" dirty="0" smtClean="0"/>
              <a:t>, 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gridFTP</a:t>
            </a:r>
            <a:r>
              <a:rPr lang="fi-FI" dirty="0" smtClean="0"/>
              <a:t>)</a:t>
            </a:r>
          </a:p>
          <a:p>
            <a:r>
              <a:rPr lang="fi-FI" dirty="0" smtClean="0"/>
              <a:t>Computing </a:t>
            </a:r>
            <a:r>
              <a:rPr lang="fi-FI" dirty="0" err="1" smtClean="0"/>
              <a:t>environments</a:t>
            </a:r>
            <a:r>
              <a:rPr lang="fi-FI" dirty="0" smtClean="0"/>
              <a:t> (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clouds</a:t>
            </a:r>
            <a:r>
              <a:rPr lang="fi-FI" dirty="0" smtClean="0"/>
              <a:t>, </a:t>
            </a:r>
            <a:r>
              <a:rPr lang="fi-FI" dirty="0" err="1" smtClean="0"/>
              <a:t>computing</a:t>
            </a:r>
            <a:r>
              <a:rPr lang="fi-FI" dirty="0" smtClean="0"/>
              <a:t> </a:t>
            </a:r>
            <a:r>
              <a:rPr lang="fi-FI" dirty="0" err="1" smtClean="0"/>
              <a:t>clusters</a:t>
            </a:r>
            <a:r>
              <a:rPr lang="fi-FI" dirty="0" smtClean="0"/>
              <a:t>)</a:t>
            </a:r>
            <a:endParaRPr lang="fi-FI" dirty="0"/>
          </a:p>
          <a:p>
            <a:r>
              <a:rPr lang="fi-FI" dirty="0" err="1" smtClean="0"/>
              <a:t>Various</a:t>
            </a:r>
            <a:r>
              <a:rPr lang="fi-FI" dirty="0" smtClean="0"/>
              <a:t> </a:t>
            </a:r>
            <a:r>
              <a:rPr lang="fi-FI" dirty="0" err="1" smtClean="0"/>
              <a:t>collaborative</a:t>
            </a:r>
            <a:r>
              <a:rPr lang="fi-FI" dirty="0" smtClean="0"/>
              <a:t> </a:t>
            </a:r>
            <a:r>
              <a:rPr lang="fi-FI" dirty="0" err="1" smtClean="0"/>
              <a:t>tools</a:t>
            </a:r>
            <a:r>
              <a:rPr lang="fi-FI" dirty="0" smtClean="0"/>
              <a:t> (</a:t>
            </a:r>
            <a:r>
              <a:rPr lang="fi-FI" dirty="0" err="1" smtClean="0"/>
              <a:t>wikis</a:t>
            </a:r>
            <a:r>
              <a:rPr lang="fi-FI" dirty="0" smtClean="0"/>
              <a:t>, </a:t>
            </a:r>
            <a:r>
              <a:rPr lang="fi-FI" dirty="0" err="1" smtClean="0"/>
              <a:t>intranets</a:t>
            </a:r>
            <a:r>
              <a:rPr lang="fi-FI" dirty="0" smtClean="0"/>
              <a:t>, </a:t>
            </a:r>
            <a:r>
              <a:rPr lang="fi-FI" dirty="0" err="1" smtClean="0"/>
              <a:t>mailing</a:t>
            </a:r>
            <a:r>
              <a:rPr lang="fi-FI" dirty="0" smtClean="0"/>
              <a:t> </a:t>
            </a:r>
            <a:r>
              <a:rPr lang="fi-FI" dirty="0" err="1" smtClean="0"/>
              <a:t>lists</a:t>
            </a:r>
            <a:r>
              <a:rPr lang="fi-FI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2160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700" dirty="0" err="1"/>
              <a:t>History</a:t>
            </a:r>
            <a:r>
              <a:rPr lang="fi-FI" sz="2700" dirty="0"/>
              <a:t> of </a:t>
            </a:r>
            <a:r>
              <a:rPr lang="fi-FI" sz="2700" dirty="0" err="1"/>
              <a:t>the</a:t>
            </a:r>
            <a:r>
              <a:rPr lang="fi-FI" sz="2700" dirty="0"/>
              <a:t> Life Science AAI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err="1" smtClean="0"/>
              <a:t>June</a:t>
            </a:r>
            <a:r>
              <a:rPr lang="fi-FI" dirty="0" smtClean="0"/>
              <a:t> 2016: CORBEL WP5 workshop on AAI</a:t>
            </a:r>
          </a:p>
          <a:p>
            <a:r>
              <a:rPr lang="fi-FI" dirty="0" err="1" smtClean="0"/>
              <a:t>Autumn</a:t>
            </a:r>
            <a:r>
              <a:rPr lang="fi-FI" dirty="0" smtClean="0"/>
              <a:t> 2016: </a:t>
            </a:r>
            <a:r>
              <a:rPr lang="fi-FI" dirty="0" err="1" smtClean="0"/>
              <a:t>use</a:t>
            </a:r>
            <a:r>
              <a:rPr lang="fi-FI" dirty="0" smtClean="0"/>
              <a:t> case </a:t>
            </a:r>
            <a:r>
              <a:rPr lang="fi-FI" dirty="0" err="1" smtClean="0"/>
              <a:t>documentation</a:t>
            </a:r>
            <a:endParaRPr lang="fi-FI" dirty="0" smtClean="0"/>
          </a:p>
          <a:p>
            <a:r>
              <a:rPr lang="fi-FI" dirty="0" err="1" smtClean="0"/>
              <a:t>Spring</a:t>
            </a:r>
            <a:r>
              <a:rPr lang="fi-FI" dirty="0" smtClean="0"/>
              <a:t> 2017: </a:t>
            </a:r>
            <a:r>
              <a:rPr lang="fi-FI" dirty="0" err="1" smtClean="0"/>
              <a:t>developing</a:t>
            </a:r>
            <a:r>
              <a:rPr lang="fi-FI" dirty="0" smtClean="0"/>
              <a:t> </a:t>
            </a:r>
            <a:r>
              <a:rPr lang="fi-FI" dirty="0" err="1" smtClean="0"/>
              <a:t>requirements</a:t>
            </a:r>
            <a:r>
              <a:rPr lang="fi-FI" dirty="0" smtClean="0"/>
              <a:t> </a:t>
            </a:r>
            <a:r>
              <a:rPr lang="fi-FI" dirty="0" err="1" smtClean="0"/>
              <a:t>specification</a:t>
            </a:r>
            <a:endParaRPr lang="fi-FI" dirty="0" smtClean="0"/>
          </a:p>
          <a:p>
            <a:r>
              <a:rPr lang="fi-FI" dirty="0" err="1" smtClean="0"/>
              <a:t>Autumn</a:t>
            </a:r>
            <a:r>
              <a:rPr lang="fi-FI" dirty="0" smtClean="0"/>
              <a:t> 2017: </a:t>
            </a:r>
            <a:r>
              <a:rPr lang="fi-FI" dirty="0" err="1" smtClean="0"/>
              <a:t>call</a:t>
            </a:r>
            <a:r>
              <a:rPr lang="fi-FI" dirty="0" smtClean="0"/>
              <a:t> for a </a:t>
            </a:r>
            <a:r>
              <a:rPr lang="fi-FI" dirty="0" err="1" smtClean="0"/>
              <a:t>pilot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e-</a:t>
            </a:r>
            <a:r>
              <a:rPr lang="fi-FI" dirty="0" err="1" smtClean="0"/>
              <a:t>infrastructures</a:t>
            </a:r>
            <a:endParaRPr lang="fi-FI" dirty="0" smtClean="0"/>
          </a:p>
          <a:p>
            <a:r>
              <a:rPr lang="fi-FI" dirty="0" err="1" smtClean="0"/>
              <a:t>Spring</a:t>
            </a:r>
            <a:r>
              <a:rPr lang="fi-FI" dirty="0" smtClean="0"/>
              <a:t> 2018: </a:t>
            </a:r>
            <a:r>
              <a:rPr lang="fi-FI" dirty="0" err="1" smtClean="0"/>
              <a:t>pilot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e-</a:t>
            </a:r>
            <a:r>
              <a:rPr lang="fi-FI" dirty="0" err="1" smtClean="0"/>
              <a:t>infrastructures</a:t>
            </a:r>
            <a:endParaRPr lang="fi-FI" dirty="0" smtClean="0"/>
          </a:p>
          <a:p>
            <a:endParaRPr lang="fi-FI" dirty="0"/>
          </a:p>
          <a:p>
            <a:r>
              <a:rPr lang="fi-FI" dirty="0" err="1" smtClean="0"/>
              <a:t>Applied</a:t>
            </a:r>
            <a:r>
              <a:rPr lang="fi-FI" dirty="0" smtClean="0"/>
              <a:t> </a:t>
            </a:r>
            <a:r>
              <a:rPr lang="fi-FI" dirty="0" err="1" smtClean="0"/>
              <a:t>funding</a:t>
            </a:r>
            <a:r>
              <a:rPr lang="fi-FI" dirty="0" smtClean="0"/>
              <a:t> for a </a:t>
            </a:r>
            <a:r>
              <a:rPr lang="fi-FI" dirty="0" err="1" smtClean="0"/>
              <a:t>deployment</a:t>
            </a:r>
            <a:r>
              <a:rPr lang="fi-FI" dirty="0" smtClean="0"/>
              <a:t> </a:t>
            </a:r>
            <a:r>
              <a:rPr lang="fi-FI" dirty="0" err="1" smtClean="0"/>
              <a:t>project</a:t>
            </a:r>
            <a:r>
              <a:rPr lang="fi-FI" dirty="0" smtClean="0"/>
              <a:t> </a:t>
            </a:r>
            <a:r>
              <a:rPr lang="fi-FI" dirty="0" err="1" smtClean="0"/>
              <a:t>starting</a:t>
            </a:r>
            <a:r>
              <a:rPr lang="fi-FI" dirty="0" smtClean="0"/>
              <a:t> in 2019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276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 smtClean="0"/>
              <a:t>Requirements</a:t>
            </a:r>
            <a:r>
              <a:rPr lang="fi-FI" sz="2400" dirty="0" smtClean="0"/>
              <a:t> of </a:t>
            </a:r>
            <a:r>
              <a:rPr lang="fi-FI" sz="2400" dirty="0" err="1" smtClean="0"/>
              <a:t>the</a:t>
            </a:r>
            <a:r>
              <a:rPr lang="fi-FI" sz="2400" dirty="0" smtClean="0"/>
              <a:t> Life Science AAI</a:t>
            </a:r>
            <a:endParaRPr lang="fi-FI" sz="2400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3"/>
          </p:nvPr>
        </p:nvSpPr>
        <p:spPr>
          <a:xfrm>
            <a:off x="468000" y="1221600"/>
            <a:ext cx="4031992" cy="3564341"/>
          </a:xfrm>
        </p:spPr>
        <p:txBody>
          <a:bodyPr/>
          <a:lstStyle/>
          <a:p>
            <a:r>
              <a:rPr lang="fi-FI" sz="1800" dirty="0" err="1" smtClean="0"/>
              <a:t>See</a:t>
            </a:r>
            <a:r>
              <a:rPr lang="fi-FI" sz="1800" dirty="0" smtClean="0"/>
              <a:t> </a:t>
            </a:r>
            <a:r>
              <a:rPr lang="fi-FI" sz="1800" dirty="0" err="1" smtClean="0"/>
              <a:t>our</a:t>
            </a:r>
            <a:r>
              <a:rPr lang="fi-FI" sz="1800" dirty="0" smtClean="0"/>
              <a:t> </a:t>
            </a:r>
            <a:r>
              <a:rPr lang="fi-FI" sz="1800" dirty="0" err="1" smtClean="0"/>
              <a:t>full</a:t>
            </a:r>
            <a:r>
              <a:rPr lang="fi-FI" sz="1800" dirty="0" smtClean="0"/>
              <a:t> </a:t>
            </a:r>
            <a:r>
              <a:rPr lang="fi-FI" sz="1800" dirty="0" err="1" smtClean="0"/>
              <a:t>paper</a:t>
            </a:r>
            <a:r>
              <a:rPr lang="fi-FI" sz="1800" dirty="0" smtClean="0"/>
              <a:t> for </a:t>
            </a:r>
            <a:r>
              <a:rPr lang="fi-FI" sz="1800" dirty="0" err="1" smtClean="0"/>
              <a:t>the</a:t>
            </a:r>
            <a:r>
              <a:rPr lang="fi-FI" sz="1800" dirty="0" smtClean="0"/>
              <a:t> </a:t>
            </a:r>
            <a:r>
              <a:rPr lang="fi-FI" sz="1800" dirty="0" err="1" smtClean="0"/>
              <a:t>requirements</a:t>
            </a:r>
            <a:r>
              <a:rPr lang="fi-FI" sz="1800" dirty="0" smtClean="0"/>
              <a:t> on </a:t>
            </a:r>
            <a:r>
              <a:rPr lang="fi-FI" sz="1800" dirty="0" err="1" smtClean="0"/>
              <a:t>the</a:t>
            </a:r>
            <a:r>
              <a:rPr lang="fi-FI" sz="1800" dirty="0" smtClean="0"/>
              <a:t> LS AAI</a:t>
            </a:r>
          </a:p>
          <a:p>
            <a:r>
              <a:rPr lang="fi-FI" sz="1800" dirty="0" err="1" smtClean="0"/>
              <a:t>There</a:t>
            </a:r>
            <a:r>
              <a:rPr lang="fi-FI" sz="1800" dirty="0" smtClean="0"/>
              <a:t> is </a:t>
            </a:r>
            <a:r>
              <a:rPr lang="fi-FI" sz="1800" dirty="0" err="1" smtClean="0"/>
              <a:t>really</a:t>
            </a:r>
            <a:r>
              <a:rPr lang="fi-FI" sz="1800" dirty="0" smtClean="0"/>
              <a:t> </a:t>
            </a:r>
            <a:r>
              <a:rPr lang="fi-FI" sz="1800" dirty="0" err="1" smtClean="0"/>
              <a:t>nothing</a:t>
            </a:r>
            <a:r>
              <a:rPr lang="fi-FI" sz="1800" dirty="0" smtClean="0"/>
              <a:t> </a:t>
            </a:r>
            <a:r>
              <a:rPr lang="fi-FI" sz="1800" dirty="0" err="1" smtClean="0"/>
              <a:t>specific</a:t>
            </a:r>
            <a:r>
              <a:rPr lang="fi-FI" sz="1800" dirty="0" smtClean="0"/>
              <a:t> to Life Sciences!</a:t>
            </a:r>
          </a:p>
          <a:p>
            <a:pPr lvl="1"/>
            <a:r>
              <a:rPr lang="fi-FI" sz="1600" dirty="0" err="1" smtClean="0"/>
              <a:t>The</a:t>
            </a:r>
            <a:r>
              <a:rPr lang="fi-FI" sz="1600" dirty="0" smtClean="0"/>
              <a:t> </a:t>
            </a:r>
            <a:r>
              <a:rPr lang="fi-FI" sz="1600" dirty="0" err="1" smtClean="0"/>
              <a:t>requirements</a:t>
            </a:r>
            <a:r>
              <a:rPr lang="fi-FI" sz="1600" dirty="0" smtClean="0"/>
              <a:t> </a:t>
            </a:r>
            <a:r>
              <a:rPr lang="fi-FI" sz="1600" dirty="0" err="1" smtClean="0"/>
              <a:t>could</a:t>
            </a:r>
            <a:r>
              <a:rPr lang="fi-FI" sz="1600" dirty="0" smtClean="0"/>
              <a:t> </a:t>
            </a:r>
            <a:r>
              <a:rPr lang="fi-FI" sz="1600" dirty="0" err="1" smtClean="0"/>
              <a:t>apply</a:t>
            </a:r>
            <a:r>
              <a:rPr lang="fi-FI" sz="1600" dirty="0" smtClean="0"/>
              <a:t> to </a:t>
            </a:r>
            <a:r>
              <a:rPr lang="fi-FI" sz="1600" dirty="0" err="1" smtClean="0"/>
              <a:t>any</a:t>
            </a:r>
            <a:r>
              <a:rPr lang="fi-FI" sz="1600" dirty="0" smtClean="0"/>
              <a:t> </a:t>
            </a:r>
            <a:r>
              <a:rPr lang="fi-FI" sz="1600" dirty="0" err="1" smtClean="0"/>
              <a:t>other</a:t>
            </a:r>
            <a:r>
              <a:rPr lang="fi-FI" sz="1600" dirty="0" smtClean="0"/>
              <a:t> </a:t>
            </a:r>
            <a:r>
              <a:rPr lang="fi-FI" sz="1600" dirty="0" err="1" smtClean="0"/>
              <a:t>research</a:t>
            </a:r>
            <a:r>
              <a:rPr lang="fi-FI" sz="1600" dirty="0" smtClean="0"/>
              <a:t> </a:t>
            </a:r>
            <a:r>
              <a:rPr lang="fi-FI" sz="1600" dirty="0" err="1" smtClean="0"/>
              <a:t>infrastructures</a:t>
            </a:r>
            <a:endParaRPr lang="fi-FI" sz="1600" dirty="0" smtClean="0"/>
          </a:p>
          <a:p>
            <a:r>
              <a:rPr lang="fi-FI" sz="1800" dirty="0" err="1" smtClean="0"/>
              <a:t>Potential</a:t>
            </a:r>
            <a:r>
              <a:rPr lang="fi-FI" sz="1800" dirty="0" smtClean="0"/>
              <a:t> for</a:t>
            </a:r>
          </a:p>
          <a:p>
            <a:pPr lvl="1"/>
            <a:r>
              <a:rPr lang="fi-FI" sz="1600" dirty="0" err="1" smtClean="0"/>
              <a:t>Wider</a:t>
            </a:r>
            <a:r>
              <a:rPr lang="fi-FI" sz="1600" dirty="0" smtClean="0"/>
              <a:t> cross-</a:t>
            </a:r>
            <a:r>
              <a:rPr lang="fi-FI" sz="1600" dirty="0" err="1" smtClean="0"/>
              <a:t>research</a:t>
            </a:r>
            <a:r>
              <a:rPr lang="fi-FI" sz="1600" dirty="0" smtClean="0"/>
              <a:t> </a:t>
            </a:r>
            <a:r>
              <a:rPr lang="fi-FI" sz="1600" dirty="0" err="1" smtClean="0"/>
              <a:t>infrastructure</a:t>
            </a:r>
            <a:r>
              <a:rPr lang="fi-FI" sz="1600" dirty="0" smtClean="0"/>
              <a:t> collaboration</a:t>
            </a:r>
          </a:p>
          <a:p>
            <a:pPr lvl="1"/>
            <a:r>
              <a:rPr lang="fi-FI" sz="1600" dirty="0" smtClean="0"/>
              <a:t>E-</a:t>
            </a:r>
            <a:r>
              <a:rPr lang="fi-FI" sz="1600" dirty="0" err="1" smtClean="0"/>
              <a:t>infrastructures</a:t>
            </a:r>
            <a:r>
              <a:rPr lang="fi-FI" sz="1600" dirty="0" smtClean="0"/>
              <a:t> to </a:t>
            </a:r>
            <a:r>
              <a:rPr lang="fi-FI" sz="1600" dirty="0" err="1" smtClean="0"/>
              <a:t>provide</a:t>
            </a:r>
            <a:r>
              <a:rPr lang="fi-FI" sz="1600" dirty="0" smtClean="0"/>
              <a:t> </a:t>
            </a:r>
            <a:r>
              <a:rPr lang="fi-FI" sz="1600" dirty="0" err="1" smtClean="0"/>
              <a:t>focused</a:t>
            </a:r>
            <a:r>
              <a:rPr lang="fi-FI" sz="1600" dirty="0" smtClean="0"/>
              <a:t> </a:t>
            </a:r>
            <a:r>
              <a:rPr lang="fi-FI" sz="1600" dirty="0" err="1" smtClean="0"/>
              <a:t>services</a:t>
            </a:r>
            <a:r>
              <a:rPr lang="fi-FI" sz="1600" dirty="0" smtClean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1059582"/>
            <a:ext cx="4328016" cy="3606939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6" name="Straight Arrow Connector 5"/>
          <p:cNvCxnSpPr/>
          <p:nvPr/>
        </p:nvCxnSpPr>
        <p:spPr>
          <a:xfrm flipV="1">
            <a:off x="3275856" y="1347614"/>
            <a:ext cx="1566174" cy="540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20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Identity and </a:t>
            </a:r>
            <a:r>
              <a:rPr lang="fi-FI" sz="2400" dirty="0" err="1" smtClean="0"/>
              <a:t>authentication</a:t>
            </a:r>
            <a:endParaRPr lang="fi-FI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8000" y="1221600"/>
            <a:ext cx="3455928" cy="3564341"/>
          </a:xfrm>
        </p:spPr>
        <p:txBody>
          <a:bodyPr/>
          <a:lstStyle/>
          <a:p>
            <a:pPr indent="0">
              <a:buNone/>
            </a:pPr>
            <a:r>
              <a:rPr lang="fi-FI" sz="2000" dirty="0" smtClean="0"/>
              <a:t>User </a:t>
            </a:r>
            <a:r>
              <a:rPr lang="fi-FI" sz="2000" dirty="0" err="1" smtClean="0"/>
              <a:t>identifiers</a:t>
            </a:r>
            <a:endParaRPr lang="fi-FI" sz="2000" dirty="0" smtClean="0"/>
          </a:p>
          <a:p>
            <a:r>
              <a:rPr lang="fi-FI" sz="2000" dirty="0" smtClean="0"/>
              <a:t>Life Science </a:t>
            </a:r>
            <a:r>
              <a:rPr lang="fi-FI" sz="2000" dirty="0" err="1" smtClean="0"/>
              <a:t>identifier</a:t>
            </a:r>
            <a:r>
              <a:rPr lang="fi-FI" sz="2000" dirty="0" smtClean="0"/>
              <a:t>, </a:t>
            </a:r>
            <a:r>
              <a:rPr lang="fi-FI" sz="2000" dirty="0" err="1" smtClean="0"/>
              <a:t>e.g</a:t>
            </a:r>
            <a:r>
              <a:rPr lang="fi-FI" sz="2000" dirty="0" smtClean="0"/>
              <a:t>. </a:t>
            </a:r>
            <a:r>
              <a:rPr lang="fi-FI" sz="2000" dirty="0" smtClean="0">
                <a:hlinkClick r:id="rId2"/>
              </a:rPr>
              <a:t>28c5353b8bb34984a8bd4169ba94c606@lifescienceid.org</a:t>
            </a:r>
            <a:endParaRPr lang="fi-FI" sz="2000" dirty="0" smtClean="0"/>
          </a:p>
          <a:p>
            <a:r>
              <a:rPr lang="fi-FI" sz="2000" dirty="0" smtClean="0"/>
              <a:t>Life Science </a:t>
            </a:r>
            <a:r>
              <a:rPr lang="fi-FI" sz="2000" dirty="0" err="1" smtClean="0"/>
              <a:t>username</a:t>
            </a:r>
            <a:r>
              <a:rPr lang="fi-FI" sz="2000" dirty="0" smtClean="0"/>
              <a:t>, </a:t>
            </a:r>
            <a:r>
              <a:rPr lang="fi-FI" sz="2000" dirty="0" err="1" smtClean="0"/>
              <a:t>e.g</a:t>
            </a:r>
            <a:r>
              <a:rPr lang="fi-FI" sz="2000" dirty="0" smtClean="0"/>
              <a:t>. </a:t>
            </a:r>
            <a:r>
              <a:rPr lang="fi-FI" sz="2000" dirty="0" smtClean="0">
                <a:hlinkClick r:id="rId3"/>
              </a:rPr>
              <a:t>mike@lifescienceid.org</a:t>
            </a:r>
            <a:r>
              <a:rPr lang="fi-FI" sz="2000" dirty="0" smtClean="0"/>
              <a:t> </a:t>
            </a:r>
          </a:p>
          <a:p>
            <a:r>
              <a:rPr lang="fi-FI" sz="2000" dirty="0" smtClean="0"/>
              <a:t>One </a:t>
            </a:r>
            <a:r>
              <a:rPr lang="fi-FI" sz="2000" dirty="0" smtClean="0"/>
              <a:t>identity for </a:t>
            </a:r>
            <a:r>
              <a:rPr lang="fi-FI" sz="2000" dirty="0" err="1" smtClean="0"/>
              <a:t>one</a:t>
            </a:r>
            <a:r>
              <a:rPr lang="fi-FI" sz="2000" dirty="0" smtClean="0"/>
              <a:t> person </a:t>
            </a:r>
            <a:r>
              <a:rPr lang="fi-FI" sz="2000" dirty="0" err="1" smtClean="0"/>
              <a:t>assumed</a:t>
            </a:r>
            <a:endParaRPr lang="fi-FI" sz="20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09982" y="1221600"/>
            <a:ext cx="4104456" cy="3564341"/>
          </a:xfrm>
          <a:prstGeom prst="rect">
            <a:avLst/>
          </a:prstGeom>
        </p:spPr>
        <p:txBody>
          <a:bodyPr vert="horz" lIns="54000" tIns="27000" rIns="54000" bIns="27000" rtlCol="0">
            <a:noAutofit/>
          </a:bodyPr>
          <a:lstStyle>
            <a:lvl1pPr marL="0" indent="-288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Clr>
                <a:schemeClr val="accent5"/>
              </a:buClr>
              <a:buSzPct val="100000"/>
              <a:buFont typeface="Corbel" panose="020B0503020204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16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5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accent5"/>
              </a:buClr>
              <a:buSzPct val="80000"/>
              <a:buFont typeface="Corbel" panose="020B0503020204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144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accent5">
                  <a:lumMod val="60000"/>
                  <a:lumOff val="40000"/>
                </a:schemeClr>
              </a:buClr>
              <a:buFont typeface="Corbel" panose="020B0503020204020204" pitchFamily="34" charset="0"/>
              <a:buChar char="‐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108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Font typeface="Corbel" panose="020B0503020204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fi-FI" sz="2000" dirty="0"/>
              <a:t>User </a:t>
            </a:r>
            <a:r>
              <a:rPr lang="fi-FI" sz="2000" dirty="0" err="1"/>
              <a:t>authentication</a:t>
            </a:r>
            <a:endParaRPr lang="fi-FI" sz="2000" dirty="0"/>
          </a:p>
          <a:p>
            <a:pPr marL="257175" indent="-257175"/>
            <a:r>
              <a:rPr lang="fi-FI" sz="2000" dirty="0"/>
              <a:t>By </a:t>
            </a:r>
            <a:r>
              <a:rPr lang="fi-FI" sz="2000" dirty="0" err="1"/>
              <a:t>external</a:t>
            </a:r>
            <a:r>
              <a:rPr lang="fi-FI" sz="2000" dirty="0"/>
              <a:t> </a:t>
            </a:r>
            <a:r>
              <a:rPr lang="fi-FI" sz="2000" dirty="0" err="1"/>
              <a:t>authentication</a:t>
            </a:r>
            <a:r>
              <a:rPr lang="fi-FI" sz="2000" dirty="0"/>
              <a:t> </a:t>
            </a:r>
            <a:r>
              <a:rPr lang="fi-FI" sz="2000" dirty="0" err="1"/>
              <a:t>providers</a:t>
            </a:r>
            <a:r>
              <a:rPr lang="fi-FI" sz="2000" dirty="0"/>
              <a:t> (</a:t>
            </a:r>
            <a:r>
              <a:rPr lang="fi-FI" sz="2000" dirty="0" err="1"/>
              <a:t>e.g</a:t>
            </a:r>
            <a:r>
              <a:rPr lang="fi-FI" sz="2000" dirty="0"/>
              <a:t>. eduGAIN, ORCID, Google, …)</a:t>
            </a:r>
          </a:p>
          <a:p>
            <a:pPr marL="257175" indent="-257175"/>
            <a:r>
              <a:rPr lang="fi-FI" sz="2000" dirty="0"/>
              <a:t>By </a:t>
            </a:r>
            <a:r>
              <a:rPr lang="fi-FI" sz="2000" dirty="0" err="1"/>
              <a:t>Hostel</a:t>
            </a:r>
            <a:r>
              <a:rPr lang="fi-FI" sz="2000" dirty="0"/>
              <a:t> Identity Provider </a:t>
            </a:r>
          </a:p>
          <a:p>
            <a:pPr marL="257175" indent="-257175"/>
            <a:r>
              <a:rPr lang="fi-FI" sz="2000" dirty="0" err="1"/>
              <a:t>Users</a:t>
            </a:r>
            <a:r>
              <a:rPr lang="fi-FI" sz="2000" dirty="0"/>
              <a:t> </a:t>
            </a:r>
            <a:r>
              <a:rPr lang="fi-FI" sz="2000" dirty="0" err="1"/>
              <a:t>can</a:t>
            </a:r>
            <a:r>
              <a:rPr lang="fi-FI" sz="2000" dirty="0"/>
              <a:t> </a:t>
            </a:r>
            <a:r>
              <a:rPr lang="fi-FI" sz="2000" dirty="0" err="1"/>
              <a:t>link</a:t>
            </a:r>
            <a:r>
              <a:rPr lang="fi-FI" sz="2000" dirty="0"/>
              <a:t> </a:t>
            </a:r>
            <a:r>
              <a:rPr lang="fi-FI" sz="2000" dirty="0" err="1"/>
              <a:t>several</a:t>
            </a:r>
            <a:r>
              <a:rPr lang="fi-FI" sz="2000" dirty="0"/>
              <a:t> </a:t>
            </a:r>
            <a:r>
              <a:rPr lang="fi-FI" sz="2000" dirty="0" err="1"/>
              <a:t>authentication</a:t>
            </a:r>
            <a:r>
              <a:rPr lang="fi-FI" sz="2000" dirty="0"/>
              <a:t> </a:t>
            </a:r>
            <a:r>
              <a:rPr lang="fi-FI" sz="2000" dirty="0" err="1"/>
              <a:t>providers</a:t>
            </a:r>
            <a:r>
              <a:rPr lang="fi-FI" sz="2000" dirty="0"/>
              <a:t> to </a:t>
            </a:r>
            <a:r>
              <a:rPr lang="fi-FI" sz="2000" dirty="0" err="1"/>
              <a:t>their</a:t>
            </a:r>
            <a:r>
              <a:rPr lang="fi-FI" sz="2000" dirty="0"/>
              <a:t> Life Science ID</a:t>
            </a:r>
          </a:p>
        </p:txBody>
      </p:sp>
    </p:spTree>
    <p:extLst>
      <p:ext uri="{BB962C8B-B14F-4D97-AF65-F5344CB8AC3E}">
        <p14:creationId xmlns:p14="http://schemas.microsoft.com/office/powerpoint/2010/main" val="422539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BEL">
  <a:themeElements>
    <a:clrScheme name="Benutzerdefiniert 1">
      <a:dk1>
        <a:srgbClr val="3F3F3F"/>
      </a:dk1>
      <a:lt1>
        <a:sysClr val="window" lastClr="FFFFFF"/>
      </a:lt1>
      <a:dk2>
        <a:srgbClr val="17365D"/>
      </a:dk2>
      <a:lt2>
        <a:srgbClr val="F2F2F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30BBE0"/>
      </a:accent5>
      <a:accent6>
        <a:srgbClr val="F79646"/>
      </a:accent6>
      <a:hlink>
        <a:srgbClr val="31BBE3"/>
      </a:hlink>
      <a:folHlink>
        <a:srgbClr val="31BBE3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699</Words>
  <Application>Microsoft Office PowerPoint</Application>
  <PresentationFormat>On-screen Show (16:9)</PresentationFormat>
  <Paragraphs>128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Times New Roman</vt:lpstr>
      <vt:lpstr>CORBEL</vt:lpstr>
      <vt:lpstr>Common Authentication and Authorisation Service for Life Science Research  Mikael Linden, ELIXIR Finland</vt:lpstr>
      <vt:lpstr>PowerPoint Presentation</vt:lpstr>
      <vt:lpstr>background</vt:lpstr>
      <vt:lpstr>How many research infrastructure AAIs needed? Any cooperation possible?</vt:lpstr>
      <vt:lpstr>research infrastructures and AAI</vt:lpstr>
      <vt:lpstr>Use scenarios of a Life Science AAI</vt:lpstr>
      <vt:lpstr>History of the Life Science AAI</vt:lpstr>
      <vt:lpstr>Requirements of the Life Science AAI</vt:lpstr>
      <vt:lpstr>Identity and authentication</vt:lpstr>
      <vt:lpstr>Attributes and authorisation</vt:lpstr>
      <vt:lpstr>Integration to relying services</vt:lpstr>
      <vt:lpstr>Pilot with e-infrastructures</vt:lpstr>
      <vt:lpstr>Non-technical considerations</vt:lpstr>
      <vt:lpstr>Questions?   The projects receive funding from the European Union’s Horizon 2020 research and innovation programme under grant agreements No 654248 (CORBEL) and 730941 (AARC2).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xy</dc:creator>
  <cp:lastModifiedBy>Mikael Linden</cp:lastModifiedBy>
  <cp:revision>157</cp:revision>
  <dcterms:created xsi:type="dcterms:W3CDTF">2015-12-01T09:10:44Z</dcterms:created>
  <dcterms:modified xsi:type="dcterms:W3CDTF">2018-06-11T20:11:05Z</dcterms:modified>
</cp:coreProperties>
</file>