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200"/>
    <a:srgbClr val="9B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Initial Suspicion Level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ETLR</c:v>
                </c:pt>
                <c:pt idx="1">
                  <c:v>NRO IdP</c:v>
                </c:pt>
                <c:pt idx="2">
                  <c:v>NRO SP</c:v>
                </c:pt>
                <c:pt idx="3">
                  <c:v>Link NRO IdP -&gt; ETLR</c:v>
                </c:pt>
                <c:pt idx="4">
                  <c:v>Link NRO SP -&gt; ETLR</c:v>
                </c:pt>
                <c:pt idx="5">
                  <c:v>SP RADIUS</c:v>
                </c:pt>
                <c:pt idx="6">
                  <c:v>IdP RADIUS</c:v>
                </c:pt>
                <c:pt idx="7">
                  <c:v>IdP Auth Backend</c:v>
                </c:pt>
                <c:pt idx="8">
                  <c:v>SP 802.11</c:v>
                </c:pt>
                <c:pt idx="9">
                  <c:v>SP LAN</c:v>
                </c:pt>
                <c:pt idx="10">
                  <c:v>User Device</c:v>
                </c:pt>
                <c:pt idx="11">
                  <c:v>Non-Existent Realm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0.01</c:v>
                </c:pt>
                <c:pt idx="4">
                  <c:v>0.01</c:v>
                </c:pt>
                <c:pt idx="5">
                  <c:v>0.04</c:v>
                </c:pt>
                <c:pt idx="6">
                  <c:v>0.04</c:v>
                </c:pt>
                <c:pt idx="7">
                  <c:v>0.02</c:v>
                </c:pt>
                <c:pt idx="8">
                  <c:v>0.05</c:v>
                </c:pt>
                <c:pt idx="9">
                  <c:v>0.05</c:v>
                </c:pt>
                <c:pt idx="10">
                  <c:v>0.3</c:v>
                </c:pt>
                <c:pt idx="1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9629848"/>
        <c:axId val="2102741272"/>
      </c:barChart>
      <c:catAx>
        <c:axId val="2129629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2741272"/>
        <c:crosses val="autoZero"/>
        <c:auto val="1"/>
        <c:lblAlgn val="ctr"/>
        <c:lblOffset val="100"/>
        <c:noMultiLvlLbl val="0"/>
      </c:catAx>
      <c:valAx>
        <c:axId val="2102741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629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Post-Telepath Level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ETLR</c:v>
                </c:pt>
                <c:pt idx="1">
                  <c:v>NRO IdP</c:v>
                </c:pt>
                <c:pt idx="2">
                  <c:v>NRO SP</c:v>
                </c:pt>
                <c:pt idx="3">
                  <c:v>Link NRO IdP -&gt; ETLR</c:v>
                </c:pt>
                <c:pt idx="4">
                  <c:v>Link NRO SP -&gt; ETLR</c:v>
                </c:pt>
                <c:pt idx="5">
                  <c:v>SP RADIUS</c:v>
                </c:pt>
                <c:pt idx="6">
                  <c:v>IdP RADIUS</c:v>
                </c:pt>
                <c:pt idx="7">
                  <c:v>IdP Auth Backend</c:v>
                </c:pt>
                <c:pt idx="8">
                  <c:v>SP 802.11</c:v>
                </c:pt>
                <c:pt idx="9">
                  <c:v>SP LAN</c:v>
                </c:pt>
                <c:pt idx="10">
                  <c:v>User Device</c:v>
                </c:pt>
                <c:pt idx="11">
                  <c:v>Non-Existent Realm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0.04</c:v>
                </c:pt>
                <c:pt idx="6">
                  <c:v>0.0</c:v>
                </c:pt>
                <c:pt idx="7">
                  <c:v>0.02</c:v>
                </c:pt>
                <c:pt idx="8">
                  <c:v>0.05</c:v>
                </c:pt>
                <c:pt idx="9">
                  <c:v>0.05</c:v>
                </c:pt>
                <c:pt idx="10">
                  <c:v>0.3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751144"/>
        <c:axId val="2133053160"/>
      </c:barChart>
      <c:catAx>
        <c:axId val="2099751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3053160"/>
        <c:crosses val="autoZero"/>
        <c:auto val="1"/>
        <c:lblAlgn val="ctr"/>
        <c:lblOffset val="100"/>
        <c:noMultiLvlLbl val="0"/>
      </c:catAx>
      <c:valAx>
        <c:axId val="2133053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9751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8332-FB08-4A80-8968-9869768C14BC}" type="datetimeFigureOut">
              <a:rPr lang="en-GB" smtClean="0"/>
              <a:t>12.06.18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0F19-CE6E-4AB6-A569-27237D89E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919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41D8F-326F-4F5E-B9D7-6C7DE8DD02F1}" type="datetimeFigureOut">
              <a:rPr lang="en-GB" smtClean="0"/>
              <a:t>12.06.18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5F18-A48A-4710-8896-3A4BB8941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543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7F5F18-A48A-4710-8896-3A4BB894180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1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4"/>
            <a:ext cx="384747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8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5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6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4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5"/>
            <a:ext cx="384747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9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3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8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13776"/>
            <a:ext cx="8243547" cy="1395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5105" y="63487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9B9A9A"/>
                </a:solidFill>
                <a:latin typeface="Century Gothic" panose="020B0502020202020204" pitchFamily="34" charset="0"/>
              </a:defRPr>
            </a:lvl1pPr>
          </a:lstStyle>
          <a:p>
            <a:fld id="{28CA5692-F0F6-48D5-B647-06C2C045D88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200993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76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9B9A9A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771A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771A"/>
        </a:buClr>
        <a:buFont typeface="Arial" panose="020B0604020202020204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771A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771A"/>
        </a:buClr>
        <a:buFont typeface="Arial" panose="020B0604020202020204" pitchFamily="34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771A"/>
        </a:buClr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duroam Troubleshooting 2.0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/>
          <a:lstStyle/>
          <a:p>
            <a:r>
              <a:rPr lang="en-GB" dirty="0" smtClean="0"/>
              <a:t>TNC18, Trondheim</a:t>
            </a:r>
          </a:p>
          <a:p>
            <a:endParaRPr lang="en-GB" dirty="0" smtClean="0"/>
          </a:p>
          <a:p>
            <a:r>
              <a:rPr lang="en-GB" dirty="0" smtClean="0"/>
              <a:t>Stefan Winter &lt;</a:t>
            </a:r>
            <a:r>
              <a:rPr lang="en-GB" dirty="0" err="1" smtClean="0"/>
              <a:t>stefan.winter@restena.lu</a:t>
            </a:r>
            <a:r>
              <a:rPr lang="en-GB" dirty="0" smtClean="0"/>
              <a:t>&gt;</a:t>
            </a:r>
            <a:endParaRPr lang="en-GB" dirty="0"/>
          </a:p>
        </p:txBody>
      </p:sp>
      <p:pic>
        <p:nvPicPr>
          <p:cNvPr id="4" name="Picture 3" descr="GÉANT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90" y="-1441"/>
            <a:ext cx="2779772" cy="1630242"/>
          </a:xfrm>
          <a:prstGeom prst="rect">
            <a:avLst/>
          </a:prstGeom>
        </p:spPr>
      </p:pic>
      <p:pic>
        <p:nvPicPr>
          <p:cNvPr id="5" name="Picture 4" descr="eduroam_trans_450pi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60848"/>
            <a:ext cx="3456384" cy="149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8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 don’t work very well 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Radically different approach:</a:t>
            </a:r>
          </a:p>
          <a:p>
            <a:r>
              <a:rPr lang="en-US" dirty="0" smtClean="0"/>
              <a:t>Identify all pieces of infrastructure, and start with the assumption that all of them are broken; with varying level of “suspicion”</a:t>
            </a:r>
          </a:p>
          <a:p>
            <a:r>
              <a:rPr lang="en-US" dirty="0" smtClean="0"/>
              <a:t>Perform observational in-band tests and mark piece as working if test succeeded</a:t>
            </a:r>
          </a:p>
          <a:p>
            <a:r>
              <a:rPr lang="en-US" dirty="0" smtClean="0"/>
              <a:t>Failing tests modify the “suspicion” rating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 smtClean="0"/>
              <a:t>Once you eliminate the impossible, whatever remains, no matter how improbable, must be the truth.</a:t>
            </a:r>
            <a:r>
              <a:rPr lang="en-US" dirty="0" smtClean="0"/>
              <a:t>” (Arthur Conan Doyle)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8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duroam Diagnostics:</a:t>
            </a:r>
            <a:br>
              <a:rPr lang="en-US" dirty="0" smtClean="0"/>
            </a:br>
            <a:r>
              <a:rPr lang="en-US" dirty="0" smtClean="0"/>
              <a:t>A three-stage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11</a:t>
            </a:fld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611560" y="1556792"/>
            <a:ext cx="7128792" cy="648072"/>
            <a:chOff x="611560" y="1556792"/>
            <a:chExt cx="7128792" cy="648072"/>
          </a:xfrm>
        </p:grpSpPr>
        <p:sp>
          <p:nvSpPr>
            <p:cNvPr id="5" name="TextBox 4"/>
            <p:cNvSpPr txBox="1"/>
            <p:nvPr/>
          </p:nvSpPr>
          <p:spPr>
            <a:xfrm>
              <a:off x="611560" y="1556792"/>
              <a:ext cx="3916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Perform automated tests based on user </a:t>
              </a:r>
            </a:p>
            <a:p>
              <a:r>
                <a:rPr lang="en-US" dirty="0" smtClean="0"/>
                <a:t>realm (plus optionally: current location)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932040" y="1556792"/>
              <a:ext cx="2808312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Telepath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1560" y="2211214"/>
            <a:ext cx="7128792" cy="1505818"/>
            <a:chOff x="611560" y="2211214"/>
            <a:chExt cx="7128792" cy="1505818"/>
          </a:xfrm>
        </p:grpSpPr>
        <p:sp>
          <p:nvSpPr>
            <p:cNvPr id="7" name="TextBox 6"/>
            <p:cNvSpPr txBox="1"/>
            <p:nvPr/>
          </p:nvSpPr>
          <p:spPr>
            <a:xfrm>
              <a:off x="611560" y="3070701"/>
              <a:ext cx="3916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Interactive questions to user to narrow</a:t>
              </a:r>
            </a:p>
            <a:p>
              <a:r>
                <a:rPr lang="en-US" dirty="0" smtClean="0"/>
                <a:t>down problem beyond automated tests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32040" y="3068960"/>
              <a:ext cx="2808312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Sociopath</a:t>
              </a:r>
              <a:endParaRPr lang="en-US" dirty="0"/>
            </a:p>
          </p:txBody>
        </p:sp>
        <p:cxnSp>
          <p:nvCxnSpPr>
            <p:cNvPr id="13" name="Elbow Connector 12"/>
            <p:cNvCxnSpPr>
              <a:stCxn id="6" idx="2"/>
              <a:endCxn id="8" idx="0"/>
            </p:cNvCxnSpPr>
            <p:nvPr/>
          </p:nvCxnSpPr>
          <p:spPr>
            <a:xfrm rot="5400000">
              <a:off x="5904148" y="2636912"/>
              <a:ext cx="864096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67544" y="1880828"/>
            <a:ext cx="7285508" cy="4386681"/>
            <a:chOff x="467544" y="1880828"/>
            <a:chExt cx="7285508" cy="4386681"/>
          </a:xfrm>
        </p:grpSpPr>
        <p:sp>
          <p:nvSpPr>
            <p:cNvPr id="9" name="TextBox 8"/>
            <p:cNvSpPr txBox="1"/>
            <p:nvPr/>
          </p:nvSpPr>
          <p:spPr>
            <a:xfrm>
              <a:off x="611560" y="4654877"/>
              <a:ext cx="22878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Communicate findings</a:t>
              </a:r>
            </a:p>
            <a:p>
              <a:r>
                <a:rPr lang="en-US" dirty="0" smtClean="0"/>
                <a:t>to concerned parties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32040" y="4653136"/>
              <a:ext cx="2808312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Logopath</a:t>
              </a:r>
              <a:r>
                <a:rPr lang="en-US" dirty="0" smtClean="0"/>
                <a:t>(*)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7544" y="6021288"/>
              <a:ext cx="63833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(*) My apologies to the English language; I know that the word doesn’t actually exist. But it fits so nicely into the series.</a:t>
              </a:r>
              <a:endParaRPr lang="en-US" sz="1000" dirty="0"/>
            </a:p>
          </p:txBody>
        </p:sp>
        <p:cxnSp>
          <p:nvCxnSpPr>
            <p:cNvPr id="15" name="Elbow Connector 14"/>
            <p:cNvCxnSpPr>
              <a:stCxn id="8" idx="2"/>
              <a:endCxn id="10" idx="0"/>
            </p:cNvCxnSpPr>
            <p:nvPr/>
          </p:nvCxnSpPr>
          <p:spPr>
            <a:xfrm rot="5400000">
              <a:off x="5868144" y="4185084"/>
              <a:ext cx="936104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6" idx="3"/>
              <a:endCxn id="10" idx="3"/>
            </p:cNvCxnSpPr>
            <p:nvPr/>
          </p:nvCxnSpPr>
          <p:spPr>
            <a:xfrm>
              <a:off x="7740352" y="1880828"/>
              <a:ext cx="12700" cy="3096344"/>
            </a:xfrm>
            <a:prstGeom prst="curvedConnector3">
              <a:avLst>
                <a:gd name="adj1" fmla="val 558354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879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04328144"/>
              </p:ext>
            </p:extLst>
          </p:nvPr>
        </p:nvGraphicFramePr>
        <p:xfrm>
          <a:off x="107504" y="1340768"/>
          <a:ext cx="864096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802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Telepath: Eliminated Problem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17645897"/>
              </p:ext>
            </p:extLst>
          </p:nvPr>
        </p:nvGraphicFramePr>
        <p:xfrm>
          <a:off x="107504" y="1340768"/>
          <a:ext cx="864096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7524328" y="1628800"/>
            <a:ext cx="216024" cy="648072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85553" y="980728"/>
            <a:ext cx="201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We’ve got some</a:t>
            </a:r>
          </a:p>
          <a:p>
            <a:pPr algn="ctr"/>
            <a:r>
              <a:rPr lang="en-US" dirty="0"/>
              <a:t>q</a:t>
            </a:r>
            <a:r>
              <a:rPr lang="en-US" dirty="0" smtClean="0"/>
              <a:t>uestions for you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6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ask question for the current top-scoring suspected issue</a:t>
            </a:r>
          </a:p>
          <a:p>
            <a:r>
              <a:rPr lang="en-US" dirty="0" smtClean="0"/>
              <a:t>Answers either raise or lower suspicion</a:t>
            </a:r>
          </a:p>
          <a:p>
            <a:pPr lvl="1"/>
            <a:r>
              <a:rPr lang="en-US" sz="1700" dirty="0" smtClean="0"/>
              <a:t>Have you EVER used your device successfully?</a:t>
            </a:r>
          </a:p>
          <a:p>
            <a:pPr lvl="1"/>
            <a:r>
              <a:rPr lang="en-US" sz="1700" dirty="0" smtClean="0"/>
              <a:t>Did it previously work when roaming?</a:t>
            </a:r>
          </a:p>
          <a:p>
            <a:pPr lvl="1"/>
            <a:r>
              <a:rPr lang="en-US" sz="1700" dirty="0" smtClean="0"/>
              <a:t>Is the place you are at right now heavily crowded?</a:t>
            </a:r>
          </a:p>
          <a:p>
            <a:pPr lvl="1"/>
            <a:r>
              <a:rPr lang="mr-IN" sz="1700" dirty="0" smtClean="0"/>
              <a:t>…</a:t>
            </a:r>
            <a:endParaRPr lang="en-US" sz="1700" dirty="0" smtClean="0"/>
          </a:p>
          <a:p>
            <a:r>
              <a:rPr lang="en-US" dirty="0" smtClean="0"/>
              <a:t>Once certainty threshold is reached (or we run out of questions), conclude.</a:t>
            </a:r>
          </a:p>
          <a:p>
            <a:r>
              <a:rPr lang="en-US" dirty="0" err="1" smtClean="0"/>
              <a:t>Normalise</a:t>
            </a:r>
            <a:r>
              <a:rPr lang="en-US" dirty="0" smtClean="0"/>
              <a:t> final scores into percentage rating - humans like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Logopath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 the user about final </a:t>
            </a:r>
            <a:r>
              <a:rPr lang="en-US" dirty="0" err="1" smtClean="0"/>
              <a:t>normalised</a:t>
            </a:r>
            <a:r>
              <a:rPr lang="en-US" dirty="0" smtClean="0"/>
              <a:t> rating</a:t>
            </a:r>
          </a:p>
          <a:p>
            <a:pPr lvl="1"/>
            <a:r>
              <a:rPr lang="en-US" dirty="0" smtClean="0"/>
              <a:t>Most probable cause of issue</a:t>
            </a:r>
          </a:p>
          <a:p>
            <a:pPr lvl="1"/>
            <a:r>
              <a:rPr lang="en-US" dirty="0" smtClean="0"/>
              <a:t>Runner-up </a:t>
            </a:r>
            <a:r>
              <a:rPr lang="en-US" dirty="0" smtClean="0"/>
              <a:t>information (extent under discussion)</a:t>
            </a:r>
            <a:endParaRPr lang="en-US" dirty="0" smtClean="0"/>
          </a:p>
          <a:p>
            <a:r>
              <a:rPr lang="en-US" dirty="0" smtClean="0"/>
              <a:t>For the most probable cause of issue: </a:t>
            </a:r>
          </a:p>
          <a:p>
            <a:pPr lvl="1"/>
            <a:r>
              <a:rPr lang="en-US" dirty="0" smtClean="0"/>
              <a:t>Give immediate advice to user (e.g. “don’t change your configuration, it’s not something you can fix!”)</a:t>
            </a:r>
          </a:p>
          <a:p>
            <a:pPr lvl="1"/>
            <a:r>
              <a:rPr lang="en-US" dirty="0" smtClean="0"/>
              <a:t>Create E-Mail to all those who can do something about the problem</a:t>
            </a:r>
          </a:p>
          <a:p>
            <a:pPr lvl="1"/>
            <a:r>
              <a:rPr lang="en-US" dirty="0" err="1" smtClean="0"/>
              <a:t>Apologise</a:t>
            </a:r>
            <a:r>
              <a:rPr lang="en-US" dirty="0" smtClean="0"/>
              <a:t> in E-Mail for possible false alerts </a:t>
            </a:r>
            <a:r>
              <a:rPr lang="mr-IN" dirty="0" smtClean="0"/>
              <a:t>–</a:t>
            </a:r>
            <a:r>
              <a:rPr lang="en-US" dirty="0" smtClean="0"/>
              <a:t> after all this is all full of heuristics! ;-)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7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operate</a:t>
            </a:r>
            <a:r>
              <a:rPr lang="de-DE" dirty="0" smtClean="0"/>
              <a:t> a </a:t>
            </a:r>
            <a:r>
              <a:rPr lang="de-DE" dirty="0" err="1" smtClean="0"/>
              <a:t>federated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actors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fault </a:t>
            </a:r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inherently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Heuristics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remedy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clue</a:t>
            </a:r>
            <a:r>
              <a:rPr lang="de-DE" dirty="0" smtClean="0"/>
              <a:t> end-</a:t>
            </a:r>
            <a:r>
              <a:rPr lang="de-DE" dirty="0" err="1" smtClean="0"/>
              <a:t>to</a:t>
            </a:r>
            <a:r>
              <a:rPr lang="de-DE" dirty="0" smtClean="0"/>
              <a:t>-end.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/>
              <a:t>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interactive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end, </a:t>
            </a:r>
            <a:r>
              <a:rPr lang="de-DE" dirty="0" err="1" smtClean="0"/>
              <a:t>hopefully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one-stop</a:t>
            </a:r>
            <a:r>
              <a:rPr lang="de-DE" dirty="0" smtClean="0"/>
              <a:t> </a:t>
            </a:r>
            <a:r>
              <a:rPr lang="de-DE" dirty="0" err="1" smtClean="0"/>
              <a:t>shop</a:t>
            </a:r>
            <a:r>
              <a:rPr lang="de-DE" dirty="0" smtClean="0"/>
              <a:t>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connectivity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it‘s</a:t>
            </a:r>
            <a:r>
              <a:rPr lang="de-DE" dirty="0" smtClean="0"/>
              <a:t> all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in CAT 2.0 </a:t>
            </a:r>
            <a:r>
              <a:rPr lang="de-DE" dirty="0" smtClean="0">
                <a:sym typeface="Wingdings"/>
              </a:rPr>
              <a:t>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3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17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15816" y="1700808"/>
            <a:ext cx="33448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>
                    <a:lumMod val="65000"/>
                  </a:schemeClr>
                </a:solidFill>
              </a:rPr>
              <a:t>Q&amp;A?</a:t>
            </a:r>
          </a:p>
          <a:p>
            <a:endParaRPr lang="en-US" sz="5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5400" dirty="0" smtClean="0">
                <a:solidFill>
                  <a:schemeClr val="bg1">
                    <a:lumMod val="65000"/>
                  </a:schemeClr>
                </a:solidFill>
              </a:rPr>
              <a:t>Thank You!</a:t>
            </a:r>
            <a:endParaRPr lang="en-US" sz="5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7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Situation: roaming end-user tries to connect to eduroam, but it doesn’t work</a:t>
            </a:r>
          </a:p>
          <a:p>
            <a:endParaRPr lang="en-US" dirty="0"/>
          </a:p>
          <a:p>
            <a:r>
              <a:rPr lang="en-US" dirty="0" err="1" smtClean="0"/>
              <a:t>Answer</a:t>
            </a:r>
            <a:r>
              <a:rPr lang="en-US" baseline="-25000" dirty="0" err="1" smtClean="0"/>
              <a:t>TODAY</a:t>
            </a:r>
            <a:r>
              <a:rPr lang="en-US" dirty="0" smtClean="0"/>
              <a:t>: Tough luck. Phone home.</a:t>
            </a:r>
          </a:p>
          <a:p>
            <a:endParaRPr lang="en-US" dirty="0"/>
          </a:p>
          <a:p>
            <a:r>
              <a:rPr lang="en-US" dirty="0" err="1" smtClean="0"/>
              <a:t>Answer</a:t>
            </a:r>
            <a:r>
              <a:rPr lang="en-US" baseline="-25000" dirty="0" err="1" smtClean="0"/>
              <a:t>FUTURE</a:t>
            </a:r>
            <a:r>
              <a:rPr lang="en-US" dirty="0" smtClean="0"/>
              <a:t>: We have isolated the problem and have notified the responsible administrator. Please sit back and wait for a notification that things are back to 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0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complicated?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not, </a:t>
            </a:r>
            <a:r>
              <a:rPr lang="en-US" b="1" dirty="0" smtClean="0"/>
              <a:t>if</a:t>
            </a:r>
            <a:r>
              <a:rPr lang="en-US" dirty="0" smtClean="0"/>
              <a:t> you have all the equipment in your hand</a:t>
            </a:r>
          </a:p>
          <a:p>
            <a:pPr lvl="1"/>
            <a:r>
              <a:rPr lang="en-US" dirty="0" smtClean="0"/>
              <a:t>Your typical Telco operator certainly has mechanisms like that.</a:t>
            </a:r>
          </a:p>
          <a:p>
            <a:pPr lvl="1"/>
            <a:r>
              <a:rPr lang="en-US" dirty="0" smtClean="0"/>
              <a:t>E.g. provide your phone number, and the operator performs measurements across its infrastructure to find faults, if any.</a:t>
            </a:r>
          </a:p>
          <a:p>
            <a:pPr lvl="1"/>
            <a:r>
              <a:rPr lang="en-US" dirty="0" smtClean="0"/>
              <a:t>Access to all equipment means the operator can follow deterministic flow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4</a:t>
            </a:fld>
            <a:endParaRPr lang="en-GB"/>
          </a:p>
        </p:txBody>
      </p:sp>
      <p:pic>
        <p:nvPicPr>
          <p:cNvPr id="3" name="Picture 2" descr="FlowchartD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0"/>
            <a:ext cx="53264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626" y="6567155"/>
            <a:ext cx="2094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© </a:t>
            </a:r>
            <a:r>
              <a:rPr lang="de-DE" sz="1000" dirty="0" err="1" smtClean="0"/>
              <a:t>Dwarf</a:t>
            </a:r>
            <a:r>
              <a:rPr lang="de-DE" sz="1000" dirty="0" smtClean="0"/>
              <a:t> </a:t>
            </a:r>
            <a:r>
              <a:rPr lang="de-DE" sz="1000" dirty="0" err="1" smtClean="0"/>
              <a:t>Fortress</a:t>
            </a:r>
            <a:r>
              <a:rPr lang="de-DE" sz="1000" dirty="0" smtClean="0"/>
              <a:t> Wiki, GFDL </a:t>
            </a:r>
            <a:r>
              <a:rPr lang="de-DE" sz="1000" dirty="0" err="1" smtClean="0"/>
              <a:t>License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6953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complicated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Unfortunately, in eduroam, no single entity has full visibility over the entire infrastructure</a:t>
            </a:r>
          </a:p>
          <a:p>
            <a:pPr lvl="1"/>
            <a:r>
              <a:rPr lang="en-US" dirty="0" smtClean="0"/>
              <a:t>Federated nature: access is partitioned</a:t>
            </a:r>
          </a:p>
          <a:p>
            <a:pPr lvl="2"/>
            <a:r>
              <a:rPr lang="en-US" dirty="0" smtClean="0"/>
              <a:t>Between world regions</a:t>
            </a:r>
          </a:p>
          <a:p>
            <a:pPr lvl="2"/>
            <a:r>
              <a:rPr lang="en-US" dirty="0" smtClean="0"/>
              <a:t>Inside world regions, between federation</a:t>
            </a:r>
          </a:p>
          <a:p>
            <a:pPr lvl="2"/>
            <a:r>
              <a:rPr lang="en-US" dirty="0" smtClean="0"/>
              <a:t>Inside federations, between IdPs and SPs</a:t>
            </a:r>
          </a:p>
          <a:p>
            <a:pPr lvl="1"/>
            <a:r>
              <a:rPr lang="en-US" dirty="0" smtClean="0"/>
              <a:t>There is no way to access equipment with any out-of-band communication, not even central logging</a:t>
            </a:r>
          </a:p>
          <a:p>
            <a:pPr lvl="1"/>
            <a:r>
              <a:rPr lang="en-US" dirty="0" smtClean="0"/>
              <a:t>Diagnostics is limited to being able to </a:t>
            </a:r>
            <a:r>
              <a:rPr lang="en-US" i="1" dirty="0" smtClean="0"/>
              <a:t>observe </a:t>
            </a:r>
            <a:r>
              <a:rPr lang="en-US" dirty="0" smtClean="0"/>
              <a:t>faults in-band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3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In-Band Observation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584176"/>
          </a:xfrm>
        </p:spPr>
        <p:txBody>
          <a:bodyPr/>
          <a:lstStyle/>
          <a:p>
            <a:r>
              <a:rPr lang="en-US" dirty="0" smtClean="0"/>
              <a:t>Limited to the RADIUS protocol</a:t>
            </a:r>
          </a:p>
          <a:p>
            <a:r>
              <a:rPr lang="en-US" dirty="0" smtClean="0"/>
              <a:t>There is no visibility of individual RADIUS nodes along a (roaming) chain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6</a:t>
            </a:fld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899592" y="3140968"/>
            <a:ext cx="7128792" cy="1305436"/>
            <a:chOff x="899592" y="3140968"/>
            <a:chExt cx="7128792" cy="1305436"/>
          </a:xfrm>
        </p:grpSpPr>
        <p:sp>
          <p:nvSpPr>
            <p:cNvPr id="5" name="Rounded Rectangle 4"/>
            <p:cNvSpPr/>
            <p:nvPr/>
          </p:nvSpPr>
          <p:spPr>
            <a:xfrm>
              <a:off x="899592" y="3140968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</a:t>
              </a:r>
            </a:p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627784" y="3140968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779912" y="3140968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P2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932040" y="3140968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20272" y="3140968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IdP</a:t>
              </a:r>
            </a:p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5" idx="3"/>
              <a:endCxn id="6" idx="1"/>
            </p:cNvCxnSpPr>
            <p:nvPr/>
          </p:nvCxnSpPr>
          <p:spPr>
            <a:xfrm>
              <a:off x="1907704" y="3609020"/>
              <a:ext cx="720080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6" idx="3"/>
              <a:endCxn id="7" idx="1"/>
            </p:cNvCxnSpPr>
            <p:nvPr/>
          </p:nvCxnSpPr>
          <p:spPr>
            <a:xfrm>
              <a:off x="3635896" y="3609020"/>
              <a:ext cx="144016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7" idx="3"/>
              <a:endCxn id="8" idx="1"/>
            </p:cNvCxnSpPr>
            <p:nvPr/>
          </p:nvCxnSpPr>
          <p:spPr>
            <a:xfrm>
              <a:off x="4788024" y="3609020"/>
              <a:ext cx="144016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8" idx="3"/>
              <a:endCxn id="9" idx="1"/>
            </p:cNvCxnSpPr>
            <p:nvPr/>
          </p:nvCxnSpPr>
          <p:spPr>
            <a:xfrm>
              <a:off x="5940152" y="3609020"/>
              <a:ext cx="1080120" cy="127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131840" y="4077072"/>
              <a:ext cx="2230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 talks to B, it works)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99592" y="4653136"/>
            <a:ext cx="7128792" cy="1368152"/>
            <a:chOff x="899592" y="4653136"/>
            <a:chExt cx="7128792" cy="1368152"/>
          </a:xfrm>
        </p:grpSpPr>
        <p:sp>
          <p:nvSpPr>
            <p:cNvPr id="21" name="Rounded Rectangle 20"/>
            <p:cNvSpPr/>
            <p:nvPr/>
          </p:nvSpPr>
          <p:spPr>
            <a:xfrm>
              <a:off x="899592" y="4715852"/>
              <a:ext cx="1008112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</a:t>
              </a:r>
            </a:p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627784" y="4715852"/>
              <a:ext cx="1008112" cy="9361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779912" y="4715852"/>
              <a:ext cx="1008112" cy="9361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P2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32040" y="4715852"/>
              <a:ext cx="1008112" cy="9361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Proxy</a:t>
              </a:r>
            </a:p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020272" y="4715852"/>
              <a:ext cx="1008112" cy="93610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IdP</a:t>
              </a:r>
            </a:p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26" name="Elbow Connector 25"/>
            <p:cNvCxnSpPr>
              <a:stCxn id="21" idx="3"/>
              <a:endCxn id="22" idx="1"/>
            </p:cNvCxnSpPr>
            <p:nvPr/>
          </p:nvCxnSpPr>
          <p:spPr>
            <a:xfrm>
              <a:off x="1907704" y="5183904"/>
              <a:ext cx="720080" cy="12700"/>
            </a:xfrm>
            <a:prstGeom prst="bentConnector3">
              <a:avLst/>
            </a:prstGeom>
            <a:ln>
              <a:solidFill>
                <a:schemeClr val="bg1">
                  <a:lumMod val="9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2" idx="3"/>
              <a:endCxn id="23" idx="1"/>
            </p:cNvCxnSpPr>
            <p:nvPr/>
          </p:nvCxnSpPr>
          <p:spPr>
            <a:xfrm>
              <a:off x="3635896" y="5183904"/>
              <a:ext cx="144016" cy="12700"/>
            </a:xfrm>
            <a:prstGeom prst="bentConnector3">
              <a:avLst/>
            </a:prstGeom>
            <a:ln>
              <a:solidFill>
                <a:schemeClr val="bg1">
                  <a:lumMod val="9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3" idx="3"/>
              <a:endCxn id="24" idx="1"/>
            </p:cNvCxnSpPr>
            <p:nvPr/>
          </p:nvCxnSpPr>
          <p:spPr>
            <a:xfrm>
              <a:off x="4788024" y="5183904"/>
              <a:ext cx="144016" cy="12700"/>
            </a:xfrm>
            <a:prstGeom prst="bentConnector3">
              <a:avLst/>
            </a:prstGeom>
            <a:ln>
              <a:solidFill>
                <a:schemeClr val="bg1">
                  <a:lumMod val="9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4" idx="3"/>
              <a:endCxn id="25" idx="1"/>
            </p:cNvCxnSpPr>
            <p:nvPr/>
          </p:nvCxnSpPr>
          <p:spPr>
            <a:xfrm>
              <a:off x="5940152" y="5183904"/>
              <a:ext cx="1080120" cy="12700"/>
            </a:xfrm>
            <a:prstGeom prst="bentConnector3">
              <a:avLst/>
            </a:prstGeom>
            <a:ln>
              <a:solidFill>
                <a:schemeClr val="bg1">
                  <a:lumMod val="9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419615" y="5651956"/>
              <a:ext cx="3880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 wants to talk to B, it does not work)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4317" y="4653136"/>
              <a:ext cx="5055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FF0000"/>
                  </a:solidFill>
                </a:rPr>
                <a:t>?</a:t>
              </a:r>
              <a:endParaRPr lang="en-US" sz="54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66445" y="4653136"/>
              <a:ext cx="5055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FF0000"/>
                  </a:solidFill>
                </a:rPr>
                <a:t>?</a:t>
              </a:r>
              <a:endParaRPr lang="en-US" sz="5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8573" y="4653136"/>
              <a:ext cx="5055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FF0000"/>
                  </a:solidFill>
                </a:rPr>
                <a:t>?</a:t>
              </a:r>
              <a:endParaRPr lang="en-US" sz="5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08304" y="4653136"/>
              <a:ext cx="5055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FF0000"/>
                  </a:solidFill>
                </a:rPr>
                <a:t>?</a:t>
              </a:r>
              <a:endParaRPr lang="en-US" sz="5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06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make of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duroam Operations has RADIUS test connections to most nodes in the roaming fabric</a:t>
            </a:r>
          </a:p>
          <a:p>
            <a:r>
              <a:rPr lang="en-US" dirty="0" smtClean="0"/>
              <a:t>Can test either individual servers or connections between such</a:t>
            </a:r>
          </a:p>
          <a:p>
            <a:r>
              <a:rPr lang="en-US" dirty="0" smtClean="0"/>
              <a:t>Limitation: tests are executed over the internet; link outages will be mistaken for node outages</a:t>
            </a:r>
          </a:p>
          <a:p>
            <a:r>
              <a:rPr lang="en-US" dirty="0"/>
              <a:t>e</a:t>
            </a:r>
            <a:r>
              <a:rPr lang="en-US" dirty="0" smtClean="0"/>
              <a:t>duroam CAT also has own set of tests reaching out to different set of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06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Diagnostic Philharmonic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8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907704" y="3573016"/>
            <a:ext cx="100811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</a:p>
          <a:p>
            <a:pPr algn="ctr"/>
            <a:r>
              <a:rPr lang="en-US" dirty="0" smtClean="0"/>
              <a:t>RADIUS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31840" y="3573016"/>
            <a:ext cx="1080120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NRO</a:t>
            </a:r>
          </a:p>
          <a:p>
            <a:pPr algn="ctr"/>
            <a:r>
              <a:rPr lang="en-US" dirty="0" smtClean="0"/>
              <a:t>SP-side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27984" y="3573016"/>
            <a:ext cx="1080120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ETLR</a:t>
            </a:r>
          </a:p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724128" y="3573016"/>
            <a:ext cx="1080120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NRO</a:t>
            </a:r>
          </a:p>
          <a:p>
            <a:pPr algn="ctr"/>
            <a:r>
              <a:rPr lang="en-US" dirty="0" smtClean="0"/>
              <a:t>IdP-side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20272" y="3573016"/>
            <a:ext cx="100811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IdP</a:t>
            </a:r>
          </a:p>
          <a:p>
            <a:pPr algn="ctr"/>
            <a:r>
              <a:rPr lang="en-US" dirty="0" smtClean="0"/>
              <a:t>RADIUS</a:t>
            </a:r>
          </a:p>
        </p:txBody>
      </p: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>
          <a:xfrm>
            <a:off x="2915816" y="4041068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3"/>
            <a:endCxn id="7" idx="1"/>
          </p:cNvCxnSpPr>
          <p:nvPr/>
        </p:nvCxnSpPr>
        <p:spPr>
          <a:xfrm>
            <a:off x="4211960" y="4041068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3"/>
            <a:endCxn id="8" idx="1"/>
          </p:cNvCxnSpPr>
          <p:nvPr/>
        </p:nvCxnSpPr>
        <p:spPr>
          <a:xfrm>
            <a:off x="5508104" y="4041068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3"/>
            <a:endCxn id="9" idx="1"/>
          </p:cNvCxnSpPr>
          <p:nvPr/>
        </p:nvCxnSpPr>
        <p:spPr>
          <a:xfrm>
            <a:off x="6804248" y="4041068"/>
            <a:ext cx="216024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55576" y="3573016"/>
            <a:ext cx="100811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</a:t>
            </a:r>
          </a:p>
          <a:p>
            <a:pPr algn="ctr"/>
            <a:r>
              <a:rPr lang="en-US" dirty="0" smtClean="0"/>
              <a:t>Wi-Fi/LAN</a:t>
            </a:r>
          </a:p>
        </p:txBody>
      </p:sp>
      <p:sp>
        <p:nvSpPr>
          <p:cNvPr id="21" name="Can 20"/>
          <p:cNvSpPr/>
          <p:nvPr/>
        </p:nvSpPr>
        <p:spPr>
          <a:xfrm>
            <a:off x="8316416" y="3573016"/>
            <a:ext cx="648072" cy="93610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IdP</a:t>
            </a:r>
          </a:p>
          <a:p>
            <a:pPr algn="ctr"/>
            <a:r>
              <a:rPr lang="en-US" dirty="0" smtClean="0"/>
              <a:t>User</a:t>
            </a:r>
          </a:p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cxnSp>
        <p:nvCxnSpPr>
          <p:cNvPr id="23" name="Elbow Connector 22"/>
          <p:cNvCxnSpPr>
            <a:stCxn id="9" idx="3"/>
            <a:endCxn id="21" idx="2"/>
          </p:cNvCxnSpPr>
          <p:nvPr/>
        </p:nvCxnSpPr>
        <p:spPr>
          <a:xfrm>
            <a:off x="8028384" y="4041068"/>
            <a:ext cx="288032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0" idx="3"/>
            <a:endCxn id="5" idx="1"/>
          </p:cNvCxnSpPr>
          <p:nvPr/>
        </p:nvCxnSpPr>
        <p:spPr>
          <a:xfrm>
            <a:off x="1763688" y="4041068"/>
            <a:ext cx="144016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107504" y="3789040"/>
            <a:ext cx="504056" cy="576064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27984" y="3068960"/>
            <a:ext cx="3600400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CAT: “Realm Check”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131840" y="2636912"/>
            <a:ext cx="3672408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 Monitoring: Country-to-Country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427984" y="2204864"/>
            <a:ext cx="2376264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OT: Country-to-ETLR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31840" y="1772816"/>
            <a:ext cx="1080120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OT: NRO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427984" y="1340768"/>
            <a:ext cx="1080120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OT: ETLR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55576" y="4653136"/>
            <a:ext cx="4752528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TBD: Hotspot On-Site Probes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7504" y="5157192"/>
            <a:ext cx="576064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724128" y="1772816"/>
            <a:ext cx="1080120" cy="360040"/>
          </a:xfrm>
          <a:prstGeom prst="rect">
            <a:avLst/>
          </a:prstGeom>
          <a:solidFill>
            <a:srgbClr val="D3C2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OT: NRO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4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might be more than one issue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ational proxy down plus links to other servers</a:t>
            </a:r>
          </a:p>
          <a:p>
            <a:pPr lvl="1"/>
            <a:r>
              <a:rPr lang="en-US" dirty="0" smtClean="0"/>
              <a:t>SP issue together with IdP issue (bogus VLAN assignments sent and accepted)</a:t>
            </a:r>
          </a:p>
          <a:p>
            <a:pPr lvl="1"/>
            <a:r>
              <a:rPr lang="mr-IN" dirty="0" smtClean="0"/>
              <a:t>…</a:t>
            </a:r>
            <a:endParaRPr lang="de-DE" dirty="0" smtClean="0"/>
          </a:p>
          <a:p>
            <a:r>
              <a:rPr lang="de-DE" dirty="0" err="1" smtClean="0"/>
              <a:t>Wetware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introduce</a:t>
            </a:r>
            <a:r>
              <a:rPr lang="de-DE" dirty="0" smtClean="0"/>
              <a:t> additional </a:t>
            </a:r>
            <a:r>
              <a:rPr lang="de-DE" dirty="0" err="1" smtClean="0"/>
              <a:t>problems</a:t>
            </a:r>
            <a:endParaRPr lang="de-DE" dirty="0" smtClean="0"/>
          </a:p>
          <a:p>
            <a:pPr lvl="1"/>
            <a:r>
              <a:rPr lang="de-DE" dirty="0" err="1" smtClean="0"/>
              <a:t>One</a:t>
            </a:r>
            <a:r>
              <a:rPr lang="de-DE" dirty="0" smtClean="0"/>
              <a:t> transient </a:t>
            </a:r>
            <a:r>
              <a:rPr lang="de-DE" dirty="0" err="1" smtClean="0"/>
              <a:t>issue</a:t>
            </a:r>
            <a:r>
              <a:rPr lang="de-DE" dirty="0" smtClean="0"/>
              <a:t> in </a:t>
            </a:r>
            <a:r>
              <a:rPr lang="de-DE" dirty="0" err="1" smtClean="0"/>
              <a:t>infrastructure</a:t>
            </a:r>
            <a:r>
              <a:rPr lang="de-DE" dirty="0" smtClean="0"/>
              <a:t> ...</a:t>
            </a:r>
          </a:p>
          <a:p>
            <a:pPr lvl="1"/>
            <a:r>
              <a:rPr lang="de-DE" dirty="0" smtClean="0"/>
              <a:t>...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device</a:t>
            </a:r>
            <a:r>
              <a:rPr lang="de-DE" dirty="0" smtClean="0"/>
              <a:t> </a:t>
            </a:r>
            <a:r>
              <a:rPr lang="de-DE" dirty="0" err="1" smtClean="0"/>
              <a:t>config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helps</a:t>
            </a:r>
            <a:r>
              <a:rPr lang="de-DE" dirty="0" smtClean="0"/>
              <a:t>.</a:t>
            </a:r>
          </a:p>
          <a:p>
            <a:r>
              <a:rPr lang="de-DE" dirty="0" smtClean="0"/>
              <a:t>Not all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RADIUS;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Wi-Fi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transient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highly</a:t>
            </a:r>
            <a:r>
              <a:rPr lang="de-DE" dirty="0" smtClean="0"/>
              <a:t> </a:t>
            </a:r>
            <a:r>
              <a:rPr lang="de-DE" dirty="0" err="1" smtClean="0"/>
              <a:t>location-dependent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A5692-F0F6-48D5-B647-06C2C045D8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3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STENA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RESTENA 2014.potx</Template>
  <TotalTime>282</TotalTime>
  <Words>910</Words>
  <Application>Microsoft Macintosh PowerPoint</Application>
  <PresentationFormat>On-screen Show (4:3)</PresentationFormat>
  <Paragraphs>157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RESTENA 2014</vt:lpstr>
      <vt:lpstr>eduroam Troubleshooting 2.0</vt:lpstr>
      <vt:lpstr>Troubleshooting</vt:lpstr>
      <vt:lpstr>Is this complicated?</vt:lpstr>
      <vt:lpstr>PowerPoint Presentation</vt:lpstr>
      <vt:lpstr>This is complicated </vt:lpstr>
      <vt:lpstr>In-Band Observation Limits</vt:lpstr>
      <vt:lpstr>What to make of that?</vt:lpstr>
      <vt:lpstr>The Diagnostic Philharmonic</vt:lpstr>
      <vt:lpstr>Complications</vt:lpstr>
      <vt:lpstr>Flow Charts don’t work very well here.</vt:lpstr>
      <vt:lpstr>eduroam Diagnostics: A three-stage approach</vt:lpstr>
      <vt:lpstr>Telepath</vt:lpstr>
      <vt:lpstr>Telepath: Eliminated Problem Sources</vt:lpstr>
      <vt:lpstr>Sociopath</vt:lpstr>
      <vt:lpstr>Logopath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</dc:creator>
  <cp:lastModifiedBy>Stefan Winter</cp:lastModifiedBy>
  <cp:revision>26</cp:revision>
  <dcterms:created xsi:type="dcterms:W3CDTF">2014-03-21T08:18:22Z</dcterms:created>
  <dcterms:modified xsi:type="dcterms:W3CDTF">2018-06-12T10:10:08Z</dcterms:modified>
</cp:coreProperties>
</file>