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notesMasterIdLst>
    <p:notesMasterId r:id="rId12"/>
  </p:notesMasterIdLst>
  <p:sldIdLst>
    <p:sldId id="256" r:id="rId2"/>
    <p:sldId id="262" r:id="rId3"/>
    <p:sldId id="261" r:id="rId4"/>
    <p:sldId id="263" r:id="rId5"/>
    <p:sldId id="264" r:id="rId6"/>
    <p:sldId id="267" r:id="rId7"/>
    <p:sldId id="270" r:id="rId8"/>
    <p:sldId id="268" r:id="rId9"/>
    <p:sldId id="269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25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114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D6845-C54E-4D39-8281-0CC343D0B097}" type="datetimeFigureOut">
              <a:rPr lang="en-ZA" smtClean="0"/>
              <a:t>2018/05/24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E3658-9BA9-4473-B1C6-AAF5C816261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64882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Can you</a:t>
            </a:r>
            <a:r>
              <a:rPr lang="en-ZA" baseline="0" dirty="0" smtClean="0"/>
              <a:t> use </a:t>
            </a:r>
            <a:r>
              <a:rPr lang="en-ZA" baseline="0" dirty="0" err="1" smtClean="0"/>
              <a:t>GSuite</a:t>
            </a:r>
            <a:r>
              <a:rPr lang="en-ZA" baseline="0" dirty="0" smtClean="0"/>
              <a:t> as an authentication source for </a:t>
            </a:r>
            <a:r>
              <a:rPr lang="en-ZA" baseline="0" dirty="0" err="1" smtClean="0"/>
              <a:t>eduroam</a:t>
            </a:r>
            <a:r>
              <a:rPr lang="en-ZA" baseline="0" dirty="0" smtClean="0"/>
              <a:t>?</a:t>
            </a:r>
          </a:p>
          <a:p>
            <a:r>
              <a:rPr lang="en-ZA" dirty="0" smtClean="0"/>
              <a:t>At TNC17,</a:t>
            </a:r>
            <a:r>
              <a:rPr lang="en-ZA" baseline="0" dirty="0" smtClean="0"/>
              <a:t> a bunch of people said it couldn’t be done. Because Google’s APIs are OAuth2 based, </a:t>
            </a:r>
            <a:r>
              <a:rPr lang="en-ZA" baseline="0" dirty="0" err="1" smtClean="0"/>
              <a:t>aned</a:t>
            </a:r>
            <a:r>
              <a:rPr lang="en-ZA" baseline="0" dirty="0" smtClean="0"/>
              <a:t> even OAuth2 for Devices requires a web browser.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E3658-9BA9-4473-B1C6-AAF5C816261B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39041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So I went</a:t>
            </a:r>
            <a:r>
              <a:rPr lang="en-ZA" baseline="0" dirty="0" smtClean="0"/>
              <a:t> back home to South African and / </a:t>
            </a:r>
            <a:r>
              <a:rPr lang="en-ZA" dirty="0" smtClean="0"/>
              <a:t>While I contemplated the hole the #POTUS</a:t>
            </a:r>
            <a:r>
              <a:rPr lang="en-ZA" baseline="0" dirty="0" smtClean="0"/>
              <a:t> thinks we live in…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E3658-9BA9-4473-B1C6-AAF5C816261B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25640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… I also thought about the </a:t>
            </a:r>
            <a:r>
              <a:rPr lang="en-ZA" dirty="0" err="1" smtClean="0"/>
              <a:t>Gsuite</a:t>
            </a:r>
            <a:r>
              <a:rPr lang="en-ZA" baseline="0" dirty="0" smtClean="0"/>
              <a:t> problem.</a:t>
            </a:r>
          </a:p>
          <a:p>
            <a:r>
              <a:rPr lang="en-ZA" baseline="0" dirty="0" smtClean="0"/>
              <a:t>And one day as I was configuring a mail client, I had a realisation…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E3658-9BA9-4473-B1C6-AAF5C816261B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50920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8AA13-A411-4E8B-8A22-0207E65CA4F4}" type="datetimeFigureOut">
              <a:rPr lang="en-ZA" smtClean="0"/>
              <a:t>2018/05/24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E46D-17F5-4084-B417-85C398BEBB4F}" type="slidenum">
              <a:rPr lang="en-ZA" smtClean="0"/>
              <a:t>‹#›</a:t>
            </a:fld>
            <a:endParaRPr lang="en-ZA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62" y="6420816"/>
            <a:ext cx="670476" cy="236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971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8AA13-A411-4E8B-8A22-0207E65CA4F4}" type="datetimeFigureOut">
              <a:rPr lang="en-ZA" smtClean="0"/>
              <a:t>2018/05/24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E46D-17F5-4084-B417-85C398BEBB4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2884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8AA13-A411-4E8B-8A22-0207E65CA4F4}" type="datetimeFigureOut">
              <a:rPr lang="en-ZA" smtClean="0"/>
              <a:t>2018/05/24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E46D-17F5-4084-B417-85C398BEBB4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21009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8AA13-A411-4E8B-8A22-0207E65CA4F4}" type="datetimeFigureOut">
              <a:rPr lang="en-ZA" smtClean="0"/>
              <a:t>2018/05/24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E46D-17F5-4084-B417-85C398BEBB4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87083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8AA13-A411-4E8B-8A22-0207E65CA4F4}" type="datetimeFigureOut">
              <a:rPr lang="en-ZA" smtClean="0"/>
              <a:t>2018/05/24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E46D-17F5-4084-B417-85C398BEBB4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5544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8AA13-A411-4E8B-8A22-0207E65CA4F4}" type="datetimeFigureOut">
              <a:rPr lang="en-ZA" smtClean="0"/>
              <a:t>2018/05/24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E46D-17F5-4084-B417-85C398BEBB4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4716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8AA13-A411-4E8B-8A22-0207E65CA4F4}" type="datetimeFigureOut">
              <a:rPr lang="en-ZA" smtClean="0"/>
              <a:t>2018/05/24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E46D-17F5-4084-B417-85C398BEBB4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895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8AA13-A411-4E8B-8A22-0207E65CA4F4}" type="datetimeFigureOut">
              <a:rPr lang="en-ZA" smtClean="0"/>
              <a:t>2018/05/24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E46D-17F5-4084-B417-85C398BEBB4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2102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8AA13-A411-4E8B-8A22-0207E65CA4F4}" type="datetimeFigureOut">
              <a:rPr lang="en-ZA" smtClean="0"/>
              <a:t>2018/05/24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E46D-17F5-4084-B417-85C398BEBB4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23087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8AA13-A411-4E8B-8A22-0207E65CA4F4}" type="datetimeFigureOut">
              <a:rPr lang="en-ZA" smtClean="0"/>
              <a:t>2018/05/24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E46D-17F5-4084-B417-85C398BEBB4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20347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8AA13-A411-4E8B-8A22-0207E65CA4F4}" type="datetimeFigureOut">
              <a:rPr lang="en-ZA" smtClean="0"/>
              <a:t>2018/05/24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E46D-17F5-4084-B417-85C398BEBB4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3696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315"/>
            <a:ext cx="12192000" cy="609685"/>
          </a:xfrm>
          <a:prstGeom prst="rect">
            <a:avLst/>
          </a:prstGeom>
          <a:solidFill>
            <a:srgbClr val="DA251C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F28AA13-A411-4E8B-8A22-0207E65CA4F4}" type="datetimeFigureOut">
              <a:rPr lang="en-ZA" smtClean="0"/>
              <a:pPr/>
              <a:t>2018/05/24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bg1"/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4847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bg1"/>
                </a:solidFill>
              </a:defRPr>
            </a:lvl1pPr>
          </a:lstStyle>
          <a:p>
            <a:fld id="{43E1E46D-17F5-4084-B417-85C398BEBB4F}" type="slidenum">
              <a:rPr lang="en-ZA" smtClean="0"/>
              <a:pPr/>
              <a:t>‹#›</a:t>
            </a:fld>
            <a:endParaRPr lang="en-ZA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210523" y="6248315"/>
            <a:ext cx="1981477" cy="60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480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baseline="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err="1"/>
              <a:t>e</a:t>
            </a:r>
            <a:r>
              <a:rPr lang="en-ZA" dirty="0" err="1" smtClean="0"/>
              <a:t>duroam</a:t>
            </a:r>
            <a:r>
              <a:rPr lang="en-ZA" dirty="0" smtClean="0"/>
              <a:t> for</a:t>
            </a:r>
            <a:br>
              <a:rPr lang="en-ZA" dirty="0" smtClean="0"/>
            </a:br>
            <a:r>
              <a:rPr lang="en-ZA" dirty="0" err="1" smtClean="0"/>
              <a:t>Gsuite</a:t>
            </a:r>
            <a:r>
              <a:rPr lang="en-ZA" dirty="0" smtClean="0"/>
              <a:t> users?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Guy Halse</a:t>
            </a:r>
            <a:endParaRPr lang="en-ZA" dirty="0" smtClean="0"/>
          </a:p>
          <a:p>
            <a:r>
              <a:rPr lang="en-ZA" sz="1400" dirty="0"/>
              <a:t>https://orcid.org/0000-0002-9388-8592</a:t>
            </a:r>
          </a:p>
        </p:txBody>
      </p:sp>
    </p:spTree>
    <p:extLst>
      <p:ext uri="{BB962C8B-B14F-4D97-AF65-F5344CB8AC3E}">
        <p14:creationId xmlns:p14="http://schemas.microsoft.com/office/powerpoint/2010/main" val="306198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2339544"/>
            <a:ext cx="10515600" cy="3343804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21590412"/>
              </a:avLst>
            </a:prstTxWarp>
            <a:spAutoFit/>
          </a:bodyPr>
          <a:lstStyle/>
          <a:p>
            <a:r>
              <a:rPr lang="en-ZA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https://github.com/safire-ac-za/eduroam-imap-playbook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2280" y="365125"/>
            <a:ext cx="1800000" cy="180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330" y="3383029"/>
            <a:ext cx="2871337" cy="1244246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9720" y="365125"/>
            <a:ext cx="1854822" cy="1800000"/>
          </a:xfrm>
          <a:prstGeom prst="rect">
            <a:avLst/>
          </a:prstGeom>
        </p:spPr>
      </p:pic>
      <p:pic>
        <p:nvPicPr>
          <p:cNvPr id="3082" name="Picture 10" descr="Image result for gsuite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237" y="2045679"/>
            <a:ext cx="1525524" cy="152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28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4" name="Picture 4" descr="Image result for gsu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897" y="3547859"/>
            <a:ext cx="4320000" cy="1068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s://tnc17.geant.org/includes/tnc17/gfx/TNC17_bann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0" y="365125"/>
            <a:ext cx="857250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https://www.eduroam.org/wp-content/uploads/eduroam_trans_450pix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103" y="3153632"/>
            <a:ext cx="4286250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477897" y="3266713"/>
            <a:ext cx="1236206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+</a:t>
            </a:r>
            <a:endParaRPr lang="en-US" sz="10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&quot;No&quot; Symbol 7"/>
          <p:cNvSpPr/>
          <p:nvPr/>
        </p:nvSpPr>
        <p:spPr>
          <a:xfrm>
            <a:off x="3571058" y="1027906"/>
            <a:ext cx="5049884" cy="5017534"/>
          </a:xfrm>
          <a:prstGeom prst="noSmoking">
            <a:avLst/>
          </a:prstGeom>
          <a:solidFill>
            <a:srgbClr val="FF0000">
              <a:alpha val="5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03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000" y="720001"/>
            <a:ext cx="5400000" cy="5394727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000" y="720000"/>
            <a:ext cx="5400000" cy="5394727"/>
          </a:xfrm>
          <a:prstGeom prst="rect">
            <a:avLst/>
          </a:prstGeom>
        </p:spPr>
      </p:pic>
      <p:sp>
        <p:nvSpPr>
          <p:cNvPr id="11" name="Cloud Callout 10"/>
          <p:cNvSpPr/>
          <p:nvPr/>
        </p:nvSpPr>
        <p:spPr>
          <a:xfrm>
            <a:off x="3908121" y="4384108"/>
            <a:ext cx="1655207" cy="947045"/>
          </a:xfrm>
          <a:prstGeom prst="cloudCallout">
            <a:avLst>
              <a:gd name="adj1" fmla="val 67698"/>
              <a:gd name="adj2" fmla="val 3932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#</a:t>
            </a:r>
            <a:r>
              <a:rPr lang="en-ZA" dirty="0" err="1" smtClean="0"/>
              <a:t>nambia</a:t>
            </a:r>
            <a:endParaRPr lang="en-ZA" dirty="0"/>
          </a:p>
        </p:txBody>
      </p:sp>
      <p:sp>
        <p:nvSpPr>
          <p:cNvPr id="6" name="Line Callout 1 5"/>
          <p:cNvSpPr/>
          <p:nvPr/>
        </p:nvSpPr>
        <p:spPr>
          <a:xfrm>
            <a:off x="8719128" y="64655"/>
            <a:ext cx="2863272" cy="6160781"/>
          </a:xfrm>
          <a:prstGeom prst="borderCallout1">
            <a:avLst>
              <a:gd name="adj1" fmla="val 91437"/>
              <a:gd name="adj2" fmla="val -1689"/>
              <a:gd name="adj3" fmla="val 97364"/>
              <a:gd name="adj4" fmla="val -82790"/>
            </a:avLst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 </a:t>
            </a:r>
            <a:endParaRPr lang="en-ZA" dirty="0"/>
          </a:p>
        </p:txBody>
      </p:sp>
      <p:pic>
        <p:nvPicPr>
          <p:cNvPr id="1026" name="Picture 2" descr="Image result for cape tow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3353" y="523917"/>
            <a:ext cx="2668555" cy="1776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cape town stock phot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3354" y="2382980"/>
            <a:ext cx="2668556" cy="1853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641650" y="128370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#💩Hole</a:t>
            </a:r>
            <a:endParaRPr lang="en-ZA" dirty="0">
              <a:solidFill>
                <a:schemeClr val="bg1"/>
              </a:solidFill>
            </a:endParaRPr>
          </a:p>
        </p:txBody>
      </p:sp>
      <p:pic>
        <p:nvPicPr>
          <p:cNvPr id="4100" name="Picture 4" descr="Image result for cape town vineyards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2" b="-3752"/>
          <a:stretch/>
        </p:blipFill>
        <p:spPr bwMode="auto">
          <a:xfrm>
            <a:off x="8823354" y="4309806"/>
            <a:ext cx="2668555" cy="1918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026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3049" y="1027906"/>
            <a:ext cx="4305901" cy="4629796"/>
          </a:xfrm>
          <a:prstGeom prst="rect">
            <a:avLst/>
          </a:prstGeom>
        </p:spPr>
      </p:pic>
      <p:pic>
        <p:nvPicPr>
          <p:cNvPr id="1032" name="Picture 8" descr="Image result for gmail icon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39509">
            <a:off x="7352374" y="239054"/>
            <a:ext cx="1793151" cy="179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487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256449" y="4638756"/>
            <a:ext cx="3480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TTLS/PAP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05118" y="3681034"/>
            <a:ext cx="16721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PAM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98258" y="2412022"/>
            <a:ext cx="30700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r</a:t>
            </a:r>
            <a:r>
              <a:rPr lang="en-US" sz="5400" b="1" dirty="0" err="1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lm_pam</a:t>
            </a:r>
            <a:endParaRPr lang="en-US" sz="54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88759" y="3174268"/>
            <a:ext cx="380905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err="1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Cleartext</a:t>
            </a:r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11666" y="4837138"/>
            <a:ext cx="19159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4"/>
                </a:solidFill>
                <a:effectLst/>
              </a:rPr>
              <a:t>IMAP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3929" y="1825625"/>
            <a:ext cx="26853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OAuth2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&quot;No&quot; Symbol 10"/>
          <p:cNvSpPr/>
          <p:nvPr/>
        </p:nvSpPr>
        <p:spPr>
          <a:xfrm>
            <a:off x="2735196" y="3078514"/>
            <a:ext cx="1316181" cy="1381996"/>
          </a:xfrm>
          <a:prstGeom prst="noSmoking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756393" y="805074"/>
            <a:ext cx="42242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FreeRADIUS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1879" y="613132"/>
            <a:ext cx="1338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API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2873687"/>
            <a:ext cx="187743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Browser</a:t>
            </a:r>
            <a:endParaRPr lang="en-US" sz="36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&quot;No&quot; Symbol 14"/>
          <p:cNvSpPr/>
          <p:nvPr/>
        </p:nvSpPr>
        <p:spPr>
          <a:xfrm>
            <a:off x="463296" y="2809426"/>
            <a:ext cx="749807" cy="787301"/>
          </a:xfrm>
          <a:prstGeom prst="noSmoking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96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err="1" smtClean="0"/>
              <a:t>GSuite</a:t>
            </a:r>
            <a:r>
              <a:rPr lang="en-ZA" dirty="0" smtClean="0"/>
              <a:t> + IMAP + PAM = </a:t>
            </a:r>
            <a:r>
              <a:rPr lang="en-ZA" dirty="0" err="1" smtClean="0"/>
              <a:t>eduroam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0044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Not just </a:t>
            </a:r>
            <a:r>
              <a:rPr lang="en-ZA" dirty="0" err="1" smtClean="0"/>
              <a:t>GSuite</a:t>
            </a:r>
            <a:r>
              <a:rPr lang="en-ZA" dirty="0" smtClean="0"/>
              <a:t>…</a:t>
            </a:r>
            <a:endParaRPr lang="en-Z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3600" dirty="0" smtClean="0"/>
              <a:t>Any IMAP account that supports the LOGIN or PLAIN authentication methods</a:t>
            </a:r>
          </a:p>
          <a:p>
            <a:pPr lvl="1"/>
            <a:r>
              <a:rPr lang="en-ZA" sz="3200" dirty="0" smtClean="0"/>
              <a:t>Microsoft Exchange</a:t>
            </a:r>
          </a:p>
          <a:p>
            <a:pPr lvl="1"/>
            <a:r>
              <a:rPr lang="en-ZA" sz="3200" dirty="0" smtClean="0"/>
              <a:t>Outlook.com</a:t>
            </a:r>
          </a:p>
          <a:p>
            <a:pPr lvl="1"/>
            <a:r>
              <a:rPr lang="en-ZA" sz="3200" dirty="0" smtClean="0"/>
              <a:t>Dovecot</a:t>
            </a:r>
          </a:p>
          <a:p>
            <a:pPr lvl="1"/>
            <a:r>
              <a:rPr lang="en-ZA" sz="3200" dirty="0" smtClean="0"/>
              <a:t>Whatever my ISP uses</a:t>
            </a:r>
          </a:p>
        </p:txBody>
      </p:sp>
    </p:spTree>
    <p:extLst>
      <p:ext uri="{BB962C8B-B14F-4D97-AF65-F5344CB8AC3E}">
        <p14:creationId xmlns:p14="http://schemas.microsoft.com/office/powerpoint/2010/main" val="182227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There’s always a but…</a:t>
            </a:r>
            <a:endParaRPr lang="en-Z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3600" dirty="0" smtClean="0"/>
              <a:t>You can only use TTLS/PAP (no MSCHAPv2)</a:t>
            </a:r>
          </a:p>
          <a:p>
            <a:r>
              <a:rPr lang="en-ZA" sz="3600" dirty="0" smtClean="0"/>
              <a:t>IMAP is slow</a:t>
            </a:r>
          </a:p>
          <a:p>
            <a:pPr lvl="1"/>
            <a:r>
              <a:rPr lang="en-ZA" sz="3200" dirty="0" smtClean="0"/>
              <a:t>Very slow: ~ 2 seconds per authentication</a:t>
            </a:r>
          </a:p>
          <a:p>
            <a:r>
              <a:rPr lang="en-ZA" sz="3600" dirty="0" smtClean="0"/>
              <a:t>Google probably rate-limits IMAP authentication</a:t>
            </a:r>
          </a:p>
          <a:p>
            <a:r>
              <a:rPr lang="en-ZA" sz="3600" dirty="0" smtClean="0"/>
              <a:t>Complicated if you have 2FA enabled</a:t>
            </a:r>
          </a:p>
          <a:p>
            <a:r>
              <a:rPr lang="en-ZA" sz="3600" dirty="0" smtClean="0"/>
              <a:t>Lots of moving parts</a:t>
            </a:r>
          </a:p>
        </p:txBody>
      </p:sp>
    </p:spTree>
    <p:extLst>
      <p:ext uri="{BB962C8B-B14F-4D97-AF65-F5344CB8AC3E}">
        <p14:creationId xmlns:p14="http://schemas.microsoft.com/office/powerpoint/2010/main" val="121763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Don’t expect this to scale…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ZA" dirty="0"/>
              <a:t>b</a:t>
            </a:r>
            <a:r>
              <a:rPr lang="en-ZA" dirty="0" smtClean="0"/>
              <a:t>ut smaller organisations might benefit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1110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N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9251C"/>
      </a:accent1>
      <a:accent2>
        <a:srgbClr val="568203"/>
      </a:accent2>
      <a:accent3>
        <a:srgbClr val="A5A5A5"/>
      </a:accent3>
      <a:accent4>
        <a:srgbClr val="137B85"/>
      </a:accent4>
      <a:accent5>
        <a:srgbClr val="DA751C"/>
      </a:accent5>
      <a:accent6>
        <a:srgbClr val="8BCA1A"/>
      </a:accent6>
      <a:hlink>
        <a:srgbClr val="D9251C"/>
      </a:hlink>
      <a:folHlink>
        <a:srgbClr val="56820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op 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</TotalTime>
  <Words>199</Words>
  <Application>Microsoft Office PowerPoint</Application>
  <PresentationFormat>Widescreen</PresentationFormat>
  <Paragraphs>41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eduroam for Gsuite users?</vt:lpstr>
      <vt:lpstr>PowerPoint Presentation</vt:lpstr>
      <vt:lpstr>PowerPoint Presentation</vt:lpstr>
      <vt:lpstr>PowerPoint Presentation</vt:lpstr>
      <vt:lpstr>PowerPoint Presentation</vt:lpstr>
      <vt:lpstr>GSuite + IMAP + PAM = eduroam</vt:lpstr>
      <vt:lpstr>Not just GSuite…</vt:lpstr>
      <vt:lpstr>There’s always a but…</vt:lpstr>
      <vt:lpstr>Don’t expect this to scale…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TENET South Africa</dc:title>
  <dc:creator>Guy Halse</dc:creator>
  <cp:lastModifiedBy>Guy Halse</cp:lastModifiedBy>
  <cp:revision>23</cp:revision>
  <dcterms:created xsi:type="dcterms:W3CDTF">2018-01-15T09:17:37Z</dcterms:created>
  <dcterms:modified xsi:type="dcterms:W3CDTF">2018-05-24T21:30:18Z</dcterms:modified>
</cp:coreProperties>
</file>