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rtl="0">
              <a:lnSpc>
                <a:spcPct val="115000"/>
              </a:lnSpc>
              <a:spcBef>
                <a:spcPts val="0"/>
              </a:spcBef>
              <a:spcAft>
                <a:spcPts val="0"/>
              </a:spcAft>
              <a:buClr>
                <a:srgbClr val="24255D"/>
              </a:buClr>
              <a:buSzPts val="1800"/>
              <a:buFont typeface="Arial"/>
              <a:buNone/>
            </a:pPr>
            <a:r>
              <a:rPr lang="en-NZ">
                <a:solidFill>
                  <a:schemeClr val="dk1"/>
                </a:solidFill>
              </a:rPr>
              <a:t>SDN , particularly OF has been around for a few years.  This is about how we have learned to apply it in production and you can too.</a:t>
            </a: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r>
              <a:rPr lang="en-NZ">
                <a:solidFill>
                  <a:schemeClr val="dk1"/>
                </a:solidFill>
              </a:rPr>
              <a:t>Synopsis - built an SDN controller, learned some stuff and are now working out how to apply the learning and scale it up in the context of an NREN</a:t>
            </a: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r>
              <a:rPr lang="en-NZ">
                <a:solidFill>
                  <a:schemeClr val="dk1"/>
                </a:solidFill>
              </a:rPr>
              <a:t>I’ll talk about the Past and Present.  Angela gets to talk about the Future.</a:t>
            </a: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r>
              <a:rPr lang="en-NZ">
                <a:solidFill>
                  <a:schemeClr val="dk1"/>
                </a:solidFill>
              </a:rPr>
              <a:t>It is not news that Software Defined Networking, along with other disruptive technologies is rapidly changing how we Build and Manage our Networks. </a:t>
            </a:r>
            <a:endParaRPr>
              <a:solidFill>
                <a:srgbClr val="24255D"/>
              </a:solidFill>
            </a:endParaRPr>
          </a:p>
          <a:p>
            <a:pPr marL="114300" lvl="0" indent="0" rtl="0">
              <a:lnSpc>
                <a:spcPct val="115000"/>
              </a:lnSpc>
              <a:spcBef>
                <a:spcPts val="0"/>
              </a:spcBef>
              <a:spcAft>
                <a:spcPts val="0"/>
              </a:spcAft>
              <a:buClr>
                <a:srgbClr val="24255D"/>
              </a:buClr>
              <a:buSzPts val="1800"/>
              <a:buFont typeface="Arial"/>
              <a:buNone/>
            </a:pP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r>
              <a:rPr lang="en-NZ">
                <a:solidFill>
                  <a:schemeClr val="dk1"/>
                </a:solidFill>
              </a:rPr>
              <a:t>What is starting to become apparent is how this is affecting what you need your technical teams to do and what they need to know. </a:t>
            </a:r>
            <a:endParaRPr>
              <a:solidFill>
                <a:srgbClr val="24255D"/>
              </a:solidFill>
            </a:endParaRPr>
          </a:p>
          <a:p>
            <a:pPr marL="114300" lvl="0" indent="0" rtl="0">
              <a:lnSpc>
                <a:spcPct val="115000"/>
              </a:lnSpc>
              <a:spcBef>
                <a:spcPts val="0"/>
              </a:spcBef>
              <a:spcAft>
                <a:spcPts val="0"/>
              </a:spcAft>
              <a:buClr>
                <a:srgbClr val="24255D"/>
              </a:buClr>
              <a:buSzPts val="1800"/>
              <a:buFont typeface="Arial"/>
              <a:buNone/>
            </a:pPr>
            <a:endParaRPr>
              <a:solidFill>
                <a:schemeClr val="dk1"/>
              </a:solidFill>
            </a:endParaRPr>
          </a:p>
          <a:p>
            <a:pPr marL="114300" lvl="0" indent="0" rtl="0">
              <a:lnSpc>
                <a:spcPct val="115000"/>
              </a:lnSpc>
              <a:spcBef>
                <a:spcPts val="0"/>
              </a:spcBef>
              <a:spcAft>
                <a:spcPts val="0"/>
              </a:spcAft>
              <a:buClr>
                <a:srgbClr val="24255D"/>
              </a:buClr>
              <a:buSzPts val="1800"/>
              <a:buFont typeface="Arial"/>
              <a:buNone/>
            </a:pPr>
            <a:r>
              <a:rPr lang="en-NZ">
                <a:solidFill>
                  <a:schemeClr val="dk1"/>
                </a:solidFill>
              </a:rPr>
              <a:t>This talk will explore how the world of SDN is Rapidly Evolving to create tangible, real ­world applications, such as Faucet, that are increasingly more usable and easy to implement.</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Shape 3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100"/>
              <a:buFont typeface="Arial"/>
              <a:buNone/>
            </a:pPr>
            <a:r>
              <a:rPr lang="en-NZ"/>
              <a:t>Security and Policy is very important.  </a:t>
            </a:r>
            <a:endParaRPr/>
          </a:p>
          <a:p>
            <a:pPr marL="114300" marR="0" lvl="0" indent="0" algn="l" rtl="0">
              <a:lnSpc>
                <a:spcPct val="100000"/>
              </a:lnSpc>
              <a:spcBef>
                <a:spcPts val="0"/>
              </a:spcBef>
              <a:spcAft>
                <a:spcPts val="0"/>
              </a:spcAft>
              <a:buClr>
                <a:srgbClr val="000000"/>
              </a:buClr>
              <a:buSzPts val="1100"/>
              <a:buFont typeface="Arial"/>
              <a:buNone/>
            </a:pPr>
            <a:r>
              <a:rPr lang="en-NZ"/>
              <a:t>In the enterprise space, it needs to be very fine grained.   This is a very good fit for OpenFlow.</a:t>
            </a:r>
            <a:endParaRPr/>
          </a:p>
          <a:p>
            <a:pPr marL="114300" marR="0" lvl="0" indent="0" algn="l" rtl="0">
              <a:lnSpc>
                <a:spcPct val="100000"/>
              </a:lnSpc>
              <a:spcBef>
                <a:spcPts val="0"/>
              </a:spcBef>
              <a:spcAft>
                <a:spcPts val="0"/>
              </a:spcAft>
              <a:buClr>
                <a:srgbClr val="000000"/>
              </a:buClr>
              <a:buSzPts val="1100"/>
              <a:buFont typeface="Arial"/>
              <a:buNone/>
            </a:pPr>
            <a:endParaRPr/>
          </a:p>
          <a:p>
            <a:pPr marL="114300" marR="0" lvl="0" indent="0" algn="l" rtl="0">
              <a:lnSpc>
                <a:spcPct val="100000"/>
              </a:lnSpc>
              <a:spcBef>
                <a:spcPts val="0"/>
              </a:spcBef>
              <a:spcAft>
                <a:spcPts val="0"/>
              </a:spcAft>
              <a:buClr>
                <a:srgbClr val="000000"/>
              </a:buClr>
              <a:buSzPts val="1100"/>
              <a:buFont typeface="Arial"/>
              <a:buNone/>
            </a:pPr>
            <a:r>
              <a:rPr lang="en-NZ"/>
              <a:t>Faucet ACLs are simply a wrapper round openflow rules.</a:t>
            </a:r>
            <a:endParaRPr/>
          </a:p>
          <a:p>
            <a:pPr marL="114300" marR="0" lvl="0" indent="0" algn="l" rtl="0">
              <a:lnSpc>
                <a:spcPct val="100000"/>
              </a:lnSpc>
              <a:spcBef>
                <a:spcPts val="0"/>
              </a:spcBef>
              <a:spcAft>
                <a:spcPts val="0"/>
              </a:spcAft>
              <a:buClr>
                <a:srgbClr val="000000"/>
              </a:buClr>
              <a:buSzPts val="1100"/>
              <a:buFont typeface="Arial"/>
              <a:buNone/>
            </a:pPr>
            <a:r>
              <a:rPr lang="en-NZ"/>
              <a:t>Can be deployed at useful places in the pipeline and deployed or updated at any time.</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NZ"/>
              <a:t>Modifying and outputting allows integration with NFV style services or filtering and monitoring traffic</a:t>
            </a:r>
            <a:endParaRPr/>
          </a:p>
          <a:p>
            <a:pPr marL="114300" marR="0" lvl="0" indent="0" algn="l" rtl="0">
              <a:lnSpc>
                <a:spcPct val="100000"/>
              </a:lnSpc>
              <a:spcBef>
                <a:spcPts val="0"/>
              </a:spcBef>
              <a:spcAft>
                <a:spcPts val="0"/>
              </a:spcAft>
              <a:buClr>
                <a:srgbClr val="000000"/>
              </a:buClr>
              <a:buSzPts val="1100"/>
              <a:buFont typeface="Arial"/>
              <a:buNone/>
            </a:pPr>
            <a:endParaRPr/>
          </a:p>
          <a:p>
            <a:pPr marL="11430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Various security projects will automate this process in response to alerts.   </a:t>
            </a:r>
            <a:r>
              <a:rPr lang="en-NZ"/>
              <a:t>Can use policy to limit IoT device behaviour.</a:t>
            </a:r>
            <a:endParaRPr/>
          </a:p>
          <a:p>
            <a:pPr marL="114300" marR="0" lvl="0" indent="0" algn="l" rtl="0">
              <a:lnSpc>
                <a:spcPct val="100000"/>
              </a:lnSpc>
              <a:spcBef>
                <a:spcPts val="0"/>
              </a:spcBef>
              <a:spcAft>
                <a:spcPts val="0"/>
              </a:spcAft>
              <a:buClr>
                <a:srgbClr val="000000"/>
              </a:buClr>
              <a:buSzPts val="1100"/>
              <a:buFont typeface="Arial"/>
              <a:buNone/>
            </a:pPr>
            <a:r>
              <a:rPr lang="en-NZ"/>
              <a:t>Poseidon listens to Faucet events and samples traffic an uses ML to profile nodes then looks for nodes changing profile to detect insider threats.</a:t>
            </a:r>
            <a:endParaRPr/>
          </a:p>
          <a:p>
            <a:pPr marL="114300" marR="0" lvl="0" indent="0" algn="l" rtl="0">
              <a:lnSpc>
                <a:spcPct val="100000"/>
              </a:lnSpc>
              <a:spcBef>
                <a:spcPts val="0"/>
              </a:spcBef>
              <a:spcAft>
                <a:spcPts val="0"/>
              </a:spcAft>
              <a:buClr>
                <a:srgbClr val="000000"/>
              </a:buClr>
              <a:buSzPts val="1100"/>
              <a:buFont typeface="Arial"/>
              <a:buNone/>
            </a:pPr>
            <a:endParaRPr/>
          </a:p>
          <a:p>
            <a:pPr marL="11430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It is well monitored using Gauge ­ Faucet's companion monitoring application or Prometheus to grab instrumented variables direct from Faucet.</a:t>
            </a: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Shape 3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What does an automated SDN look like?</a:t>
            </a:r>
            <a:br>
              <a:rPr lang="en-NZ"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Can be multi­-vendor.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Equipment from Allied Telesis, HP Enterprise (Aruba), Cisco, OVS</a:t>
            </a:r>
            <a:r>
              <a:rPr lang="en-NZ"/>
              <a:t> (DPDK)</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Interoperates with the standard networks that use IP and Ethernet VLANs.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NZ"/>
              <a:t>Explain diagram.  NFV type services and routing at the top</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Completely managed automated tools rather than SSH.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Ansible every network element.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Updates are Git commits. Review and rollback standard.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Different ansible inventories separate staging from production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NZ">
                <a:solidFill>
                  <a:schemeClr val="dk1"/>
                </a:solidFill>
              </a:rPr>
              <a:t>Automate network behaviour</a:t>
            </a:r>
            <a:br>
              <a:rPr lang="en-NZ">
                <a:solidFill>
                  <a:schemeClr val="dk1"/>
                </a:solidFill>
              </a:rPr>
            </a:br>
            <a:r>
              <a:rPr lang="en-NZ">
                <a:solidFill>
                  <a:schemeClr val="dk1"/>
                </a:solidFill>
              </a:rPr>
              <a:t>Run network scenarios with automated test suite</a:t>
            </a:r>
            <a:br>
              <a:rPr lang="en-NZ">
                <a:solidFill>
                  <a:schemeClr val="dk1"/>
                </a:solidFill>
              </a:rPr>
            </a:br>
            <a:r>
              <a:rPr lang="en-NZ">
                <a:solidFill>
                  <a:schemeClr val="dk1"/>
                </a:solidFill>
              </a:rPr>
              <a:t>Continuous Integration</a:t>
            </a:r>
            <a:br>
              <a:rPr lang="en-NZ">
                <a:solidFill>
                  <a:schemeClr val="dk1"/>
                </a:solidFill>
              </a:rPr>
            </a:br>
            <a:r>
              <a:rPr lang="en-NZ">
                <a:solidFill>
                  <a:schemeClr val="dk1"/>
                </a:solidFill>
              </a:rPr>
              <a:t>Push on green</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en-NZ">
                <a:solidFill>
                  <a:schemeClr val="dk1"/>
                </a:solidFill>
              </a:rPr>
              <a:t>Zero Touch Networking (ZTN)</a:t>
            </a:r>
            <a:br>
              <a:rPr lang="en-NZ">
                <a:solidFill>
                  <a:schemeClr val="dk1"/>
                </a:solidFill>
              </a:rPr>
            </a:br>
            <a:r>
              <a:rPr lang="en-NZ">
                <a:solidFill>
                  <a:schemeClr val="dk1"/>
                </a:solidFill>
              </a:rPr>
              <a:t>gNMI</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Shape 3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br>
              <a:rPr lang="en-NZ" sz="1100" b="0" i="0" u="none" strike="noStrike" cap="none">
                <a:solidFill>
                  <a:srgbClr val="000000"/>
                </a:solidFill>
                <a:latin typeface="Arial"/>
                <a:ea typeface="Arial"/>
                <a:cs typeface="Arial"/>
                <a:sym typeface="Arial"/>
              </a:rPr>
            </a:br>
            <a:br>
              <a:rPr lang="en-NZ"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rgbClr val="24255D"/>
              </a:buClr>
              <a:buSzPts val="1800"/>
              <a:buFont typeface="Arial"/>
              <a:buNone/>
            </a:pPr>
            <a:r>
              <a:rPr lang="en-NZ" sz="1100" b="0" i="0" u="none" strike="noStrike" cap="none">
                <a:solidFill>
                  <a:srgbClr val="24255D"/>
                </a:solidFill>
                <a:latin typeface="Arial"/>
                <a:ea typeface="Arial"/>
                <a:cs typeface="Arial"/>
                <a:sym typeface="Arial"/>
              </a:rPr>
              <a:t>Achieved with a small network for a research group</a:t>
            </a:r>
            <a:endParaRPr sz="11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sz="1100" b="0" i="0" u="none" strike="noStrike" cap="none">
                <a:solidFill>
                  <a:srgbClr val="24255D"/>
                </a:solidFill>
                <a:latin typeface="Arial"/>
                <a:ea typeface="Arial"/>
                <a:cs typeface="Arial"/>
                <a:sym typeface="Arial"/>
              </a:rPr>
              <a:t>Network administrator who happens to be a Faucet developer. </a:t>
            </a:r>
            <a:endParaRPr sz="11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endParaRPr sz="11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sz="1100" b="0" i="0" u="none" strike="noStrike" cap="none">
                <a:solidFill>
                  <a:srgbClr val="24255D"/>
                </a:solidFill>
                <a:latin typeface="Arial"/>
                <a:ea typeface="Arial"/>
                <a:cs typeface="Arial"/>
                <a:sym typeface="Arial"/>
              </a:rPr>
              <a:t>So the next question……</a:t>
            </a:r>
            <a:endParaRPr sz="11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sz="1100" b="0" i="0" u="none" strike="noStrike" cap="none">
                <a:solidFill>
                  <a:srgbClr val="24255D"/>
                </a:solidFill>
                <a:latin typeface="Arial"/>
                <a:ea typeface="Arial"/>
                <a:cs typeface="Arial"/>
                <a:sym typeface="Arial"/>
              </a:rPr>
              <a:t>How to scale this to a team and an enterprise?</a:t>
            </a:r>
            <a:endParaRPr sz="11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sz="1100" b="0" i="0" u="none" strike="noStrike" cap="none">
                <a:solidFill>
                  <a:srgbClr val="24255D"/>
                </a:solidFill>
                <a:latin typeface="Arial"/>
                <a:ea typeface="Arial"/>
                <a:cs typeface="Arial"/>
                <a:sym typeface="Arial"/>
              </a:rPr>
              <a:t>Eventually a national backbone?</a:t>
            </a:r>
            <a:endParaRPr sz="1100" b="0" i="0" u="none" strike="noStrike" cap="none">
              <a:solidFill>
                <a:srgbClr val="000000"/>
              </a:solidFill>
              <a:latin typeface="Arial"/>
              <a:ea typeface="Arial"/>
              <a:cs typeface="Arial"/>
              <a:sym typeface="Arial"/>
            </a:endParaRPr>
          </a:p>
        </p:txBody>
      </p:sp>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Shape 3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None/>
            </a:pPr>
            <a:r>
              <a:rPr lang="en-NZ" sz="1200"/>
              <a:t>World is changing - how build &amp; manage n/w’s is changing with it - in forums like this - focus on technological innovation that enables change </a:t>
            </a:r>
            <a:endParaRPr sz="1200"/>
          </a:p>
          <a:p>
            <a:pPr marL="0" marR="0" lvl="0" indent="0" algn="l" rtl="0">
              <a:lnSpc>
                <a:spcPct val="200000"/>
              </a:lnSpc>
              <a:spcBef>
                <a:spcPts val="0"/>
              </a:spcBef>
              <a:spcAft>
                <a:spcPts val="0"/>
              </a:spcAft>
              <a:buNone/>
            </a:pPr>
            <a:r>
              <a:rPr lang="en-NZ" sz="1200"/>
              <a:t>Also Need Think about our people &amp; impact on day jobs </a:t>
            </a:r>
            <a:endParaRPr sz="1200"/>
          </a:p>
          <a:p>
            <a:pPr marL="0" marR="0" lvl="0" indent="0" algn="l" rtl="0">
              <a:lnSpc>
                <a:spcPct val="200000"/>
              </a:lnSpc>
              <a:spcBef>
                <a:spcPts val="0"/>
              </a:spcBef>
              <a:spcAft>
                <a:spcPts val="0"/>
              </a:spcAft>
              <a:buNone/>
            </a:pPr>
            <a:r>
              <a:rPr lang="en-NZ" sz="1200"/>
              <a:t>Advances such as Faucet make you re-think your team structure &amp; skills </a:t>
            </a:r>
            <a:endParaRPr sz="1200"/>
          </a:p>
          <a:p>
            <a:pPr marL="0" marR="0" lvl="0" indent="0" algn="l" rtl="0">
              <a:lnSpc>
                <a:spcPct val="200000"/>
              </a:lnSpc>
              <a:spcBef>
                <a:spcPts val="0"/>
              </a:spcBef>
              <a:spcAft>
                <a:spcPts val="0"/>
              </a:spcAft>
              <a:buNone/>
            </a:pPr>
            <a:r>
              <a:rPr lang="en-NZ" sz="1200"/>
              <a:t>Unfortunately not all our staff are like the founders faucet - software developing network engineers </a:t>
            </a:r>
            <a:endParaRPr sz="1200"/>
          </a:p>
          <a:p>
            <a:pPr marL="0" marR="0" lvl="0" indent="0" algn="l" rtl="0">
              <a:lnSpc>
                <a:spcPct val="200000"/>
              </a:lnSpc>
              <a:spcBef>
                <a:spcPts val="0"/>
              </a:spcBef>
              <a:spcAft>
                <a:spcPts val="0"/>
              </a:spcAft>
              <a:buNone/>
            </a:pPr>
            <a:r>
              <a:rPr lang="en-NZ" sz="1200"/>
              <a:t>We need people with transferable skills who have an understanding of more than a core skill </a:t>
            </a:r>
            <a:endParaRPr sz="1200"/>
          </a:p>
          <a:p>
            <a:pPr marL="0" marR="0" lvl="0" indent="0" algn="l" rtl="0">
              <a:lnSpc>
                <a:spcPct val="200000"/>
              </a:lnSpc>
              <a:spcBef>
                <a:spcPts val="0"/>
              </a:spcBef>
              <a:spcAft>
                <a:spcPts val="0"/>
              </a:spcAft>
              <a:buNone/>
            </a:pPr>
            <a:r>
              <a:rPr lang="en-NZ" sz="1200"/>
              <a:t>What we need is a new breed of nerd</a:t>
            </a:r>
            <a:endParaRPr/>
          </a:p>
          <a:p>
            <a:pPr marL="114300" marR="0" lvl="0" indent="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Shape 3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None/>
            </a:pPr>
            <a:r>
              <a:rPr lang="en-NZ" sz="1200"/>
              <a:t>Deploy Faucet internally - realised old team structure didn’t give us the skills we need </a:t>
            </a:r>
            <a:endParaRPr sz="1200"/>
          </a:p>
          <a:p>
            <a:pPr marL="0" marR="0" lvl="0" indent="0" algn="l" rtl="0">
              <a:lnSpc>
                <a:spcPct val="200000"/>
              </a:lnSpc>
              <a:spcBef>
                <a:spcPts val="0"/>
              </a:spcBef>
              <a:spcAft>
                <a:spcPts val="0"/>
              </a:spcAft>
              <a:buNone/>
            </a:pPr>
            <a:r>
              <a:rPr lang="en-NZ" sz="1200"/>
              <a:t>We were reinforcing traditional silo’s of networks / software / systems </a:t>
            </a:r>
            <a:endParaRPr sz="1200"/>
          </a:p>
          <a:p>
            <a:pPr marL="0" marR="0" lvl="0" indent="0" algn="l" rtl="0">
              <a:lnSpc>
                <a:spcPct val="200000"/>
              </a:lnSpc>
              <a:spcBef>
                <a:spcPts val="0"/>
              </a:spcBef>
              <a:spcAft>
                <a:spcPts val="0"/>
              </a:spcAft>
              <a:buNone/>
            </a:pPr>
            <a:r>
              <a:rPr lang="en-NZ" sz="1200"/>
              <a:t>READ SLIDE </a:t>
            </a:r>
            <a:endParaRPr sz="1200"/>
          </a:p>
          <a:p>
            <a:pPr marL="0" marR="0" lvl="0" indent="0" algn="l" rtl="0">
              <a:lnSpc>
                <a:spcPct val="200000"/>
              </a:lnSpc>
              <a:spcBef>
                <a:spcPts val="0"/>
              </a:spcBef>
              <a:spcAft>
                <a:spcPts val="0"/>
              </a:spcAft>
              <a:buNone/>
            </a:pPr>
            <a:r>
              <a:rPr lang="en-NZ" sz="1200"/>
              <a:t>Structure we came up with </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Shape 3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None/>
            </a:pPr>
            <a:r>
              <a:rPr lang="en-NZ"/>
              <a:t>How build team cope with existing infrastructure but with new ways to manage it? </a:t>
            </a:r>
            <a:endParaRPr/>
          </a:p>
          <a:p>
            <a:pPr marL="0" marR="0" lvl="0" indent="0" algn="l" rtl="0">
              <a:lnSpc>
                <a:spcPct val="200000"/>
              </a:lnSpc>
              <a:spcBef>
                <a:spcPts val="0"/>
              </a:spcBef>
              <a:spcAft>
                <a:spcPts val="0"/>
              </a:spcAft>
              <a:buNone/>
            </a:pPr>
            <a:r>
              <a:rPr lang="en-NZ"/>
              <a:t>Need a different skill set &amp; requires different thinking </a:t>
            </a:r>
            <a:endParaRPr/>
          </a:p>
          <a:p>
            <a:pPr marL="0" marR="0" lvl="0" indent="0" algn="l" rtl="0">
              <a:lnSpc>
                <a:spcPct val="200000"/>
              </a:lnSpc>
              <a:spcBef>
                <a:spcPts val="0"/>
              </a:spcBef>
              <a:spcAft>
                <a:spcPts val="0"/>
              </a:spcAft>
              <a:buNone/>
            </a:pPr>
            <a:r>
              <a:rPr lang="en-NZ"/>
              <a:t>Culley’s triangle - reflect actual work we do </a:t>
            </a:r>
            <a:endParaRPr/>
          </a:p>
          <a:p>
            <a:pPr marL="0" marR="0" lvl="0" indent="0" algn="l" rtl="0">
              <a:lnSpc>
                <a:spcPct val="200000"/>
              </a:lnSpc>
              <a:spcBef>
                <a:spcPts val="0"/>
              </a:spcBef>
              <a:spcAft>
                <a:spcPts val="0"/>
              </a:spcAft>
              <a:buNone/>
            </a:pPr>
            <a:r>
              <a:rPr lang="en-NZ"/>
              <a:t>Strength with this model is in all the skills we need are all in the same team </a:t>
            </a:r>
            <a:endParaRPr/>
          </a:p>
          <a:p>
            <a:pPr marL="0" marR="0" lvl="0" indent="0" algn="l" rtl="0">
              <a:lnSpc>
                <a:spcPct val="200000"/>
              </a:lnSpc>
              <a:spcBef>
                <a:spcPts val="0"/>
              </a:spcBef>
              <a:spcAft>
                <a:spcPts val="0"/>
              </a:spcAft>
              <a:buNone/>
            </a:pPr>
            <a:r>
              <a:rPr lang="en-NZ"/>
              <a:t>AND IT WORKS </a:t>
            </a:r>
            <a:endParaRPr sz="1100" b="0" i="0" u="none" strike="noStrike" cap="none">
              <a:solidFill>
                <a:srgbClr val="000000"/>
              </a:solidFill>
              <a:latin typeface="Arial"/>
              <a:ea typeface="Arial"/>
              <a:cs typeface="Arial"/>
              <a:sym typeface="Arial"/>
            </a:endParaRPr>
          </a:p>
          <a:p>
            <a:pPr marL="0" lvl="0" indent="0" rtl="0">
              <a:spcBef>
                <a:spcPts val="0"/>
              </a:spcBef>
              <a:spcAft>
                <a:spcPts val="0"/>
              </a:spcAft>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None/>
            </a:pPr>
            <a:r>
              <a:rPr lang="en-NZ" sz="1200"/>
              <a:t>Change to any traditional structure means you need to demonstrate the value of the change </a:t>
            </a:r>
            <a:endParaRPr sz="1200"/>
          </a:p>
          <a:p>
            <a:pPr marL="0" marR="0" lvl="0" indent="0" algn="l" rtl="0">
              <a:lnSpc>
                <a:spcPct val="200000"/>
              </a:lnSpc>
              <a:spcBef>
                <a:spcPts val="0"/>
              </a:spcBef>
              <a:spcAft>
                <a:spcPts val="0"/>
              </a:spcAft>
              <a:buNone/>
            </a:pPr>
            <a:r>
              <a:rPr lang="en-NZ" sz="1200"/>
              <a:t>READ SLIDE </a:t>
            </a:r>
            <a:endParaRPr sz="1200"/>
          </a:p>
          <a:p>
            <a:pPr marL="0" marR="0" lvl="0" indent="0" algn="l" rtl="0">
              <a:lnSpc>
                <a:spcPct val="200000"/>
              </a:lnSpc>
              <a:spcBef>
                <a:spcPts val="0"/>
              </a:spcBef>
              <a:spcAft>
                <a:spcPts val="0"/>
              </a:spcAft>
              <a:buNone/>
            </a:pPr>
            <a:endParaRPr sz="1200"/>
          </a:p>
          <a:p>
            <a:pPr marL="0" marR="0" lvl="0" indent="0" algn="l" rtl="0">
              <a:lnSpc>
                <a:spcPct val="100000"/>
              </a:lnSpc>
              <a:spcBef>
                <a:spcPts val="0"/>
              </a:spcBef>
              <a:spcAft>
                <a:spcPts val="0"/>
              </a:spcAft>
              <a:buNone/>
            </a:pPr>
            <a:endParaRPr sz="1200"/>
          </a:p>
          <a:p>
            <a:pPr marL="0" lvl="0" indent="0" rtl="0">
              <a:lnSpc>
                <a:spcPct val="115000"/>
              </a:lnSpc>
              <a:spcBef>
                <a:spcPts val="0"/>
              </a:spcBef>
              <a:spcAft>
                <a:spcPts val="0"/>
              </a:spcAft>
              <a:buClr>
                <a:schemeClr val="dk1"/>
              </a:buClr>
              <a:buSzPts val="1100"/>
              <a:buFont typeface="Arial"/>
              <a:buNone/>
            </a:pPr>
            <a:r>
              <a:rPr lang="en-NZ">
                <a:solidFill>
                  <a:schemeClr val="dk1"/>
                </a:solidFill>
              </a:rPr>
              <a:t> </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en-NZ" sz="1200">
                <a:solidFill>
                  <a:schemeClr val="dk1"/>
                </a:solidFill>
              </a:rPr>
              <a:t>Immediate change was to how we resource our teams </a:t>
            </a:r>
            <a:endParaRPr sz="1200">
              <a:solidFill>
                <a:schemeClr val="dk1"/>
              </a:solidFill>
            </a:endParaRPr>
          </a:p>
          <a:p>
            <a:pPr marL="0" lvl="0" indent="0" rtl="0">
              <a:lnSpc>
                <a:spcPct val="200000"/>
              </a:lnSpc>
              <a:spcBef>
                <a:spcPts val="0"/>
              </a:spcBef>
              <a:spcAft>
                <a:spcPts val="0"/>
              </a:spcAft>
              <a:buNone/>
            </a:pPr>
            <a:r>
              <a:rPr lang="en-NZ" sz="1200">
                <a:solidFill>
                  <a:schemeClr val="dk1"/>
                </a:solidFill>
              </a:rPr>
              <a:t>Blurred lines between systems - software - networks means assigning resource isn’t so easy anymore </a:t>
            </a:r>
            <a:endParaRPr sz="1200">
              <a:solidFill>
                <a:schemeClr val="dk1"/>
              </a:solidFill>
            </a:endParaRPr>
          </a:p>
          <a:p>
            <a:pPr marL="0" lvl="0" indent="0" rtl="0">
              <a:lnSpc>
                <a:spcPct val="200000"/>
              </a:lnSpc>
              <a:spcBef>
                <a:spcPts val="0"/>
              </a:spcBef>
              <a:spcAft>
                <a:spcPts val="0"/>
              </a:spcAft>
              <a:buNone/>
            </a:pPr>
            <a:r>
              <a:rPr lang="en-NZ" sz="1200">
                <a:solidFill>
                  <a:schemeClr val="dk1"/>
                </a:solidFill>
              </a:rPr>
              <a:t>READ SLIDE</a:t>
            </a:r>
            <a:endParaRPr sz="1200">
              <a:solidFill>
                <a:schemeClr val="dk1"/>
              </a:solidFill>
            </a:endParaRPr>
          </a:p>
          <a:p>
            <a:pPr marL="0" lvl="0" indent="0" rtl="0">
              <a:lnSpc>
                <a:spcPct val="150000"/>
              </a:lnSpc>
              <a:spcBef>
                <a:spcPts val="0"/>
              </a:spcBef>
              <a:spcAft>
                <a:spcPts val="0"/>
              </a:spcAft>
              <a:buNone/>
            </a:pPr>
            <a:endParaRPr sz="1200">
              <a:solidFill>
                <a:schemeClr val="dk1"/>
              </a:solidFill>
            </a:endParaRPr>
          </a:p>
          <a:p>
            <a:pPr marL="457200" lvl="0" indent="-228600" rtl="0">
              <a:lnSpc>
                <a:spcPct val="150000"/>
              </a:lnSpc>
              <a:spcBef>
                <a:spcPts val="0"/>
              </a:spcBef>
              <a:spcAft>
                <a:spcPts val="0"/>
              </a:spcAft>
              <a:buClr>
                <a:srgbClr val="24255D"/>
              </a:buClr>
              <a:buSzPts val="1800"/>
              <a:buFont typeface="Arial"/>
              <a:buNone/>
            </a:pPr>
            <a:endParaRPr sz="1400"/>
          </a:p>
        </p:txBody>
      </p:sp>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NZ">
                <a:solidFill>
                  <a:srgbClr val="24255D"/>
                </a:solidFill>
              </a:rPr>
              <a:t>Josh Bailey encouraged us to get involved with SDN and Openflow</a:t>
            </a: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r>
              <a:rPr lang="en-NZ">
                <a:solidFill>
                  <a:srgbClr val="24255D"/>
                </a:solidFill>
              </a:rPr>
              <a:t>Itch to Scratch - Brad developed Valve to connect OF switch to the University Network supporting VLANS</a:t>
            </a: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r>
              <a:rPr lang="en-NZ">
                <a:solidFill>
                  <a:srgbClr val="24255D"/>
                </a:solidFill>
              </a:rPr>
              <a:t>Chris started work for REANZ - think his brief was to “do something with SDN”.   </a:t>
            </a: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r>
              <a:rPr lang="en-NZ">
                <a:solidFill>
                  <a:srgbClr val="24255D"/>
                </a:solidFill>
              </a:rPr>
              <a:t>Based on the concept of Valve he wrote Faucet and made it able to run part of the office network</a:t>
            </a: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r>
              <a:rPr lang="en-NZ">
                <a:solidFill>
                  <a:srgbClr val="24255D"/>
                </a:solidFill>
              </a:rPr>
              <a:t>Team of people who are all simultaneously network engineers and software developers.</a:t>
            </a:r>
            <a:endParaRPr>
              <a:solidFill>
                <a:srgbClr val="24255D"/>
              </a:solidFill>
            </a:endParaRPr>
          </a:p>
          <a:p>
            <a:pPr marL="0" lvl="0" indent="0" rtl="0">
              <a:lnSpc>
                <a:spcPct val="115000"/>
              </a:lnSpc>
              <a:spcBef>
                <a:spcPts val="0"/>
              </a:spcBef>
              <a:spcAft>
                <a:spcPts val="0"/>
              </a:spcAft>
              <a:buClr>
                <a:schemeClr val="dk1"/>
              </a:buClr>
              <a:buSzPts val="1100"/>
              <a:buFont typeface="Arial"/>
              <a:buNone/>
            </a:pPr>
            <a:r>
              <a:rPr lang="en-NZ">
                <a:solidFill>
                  <a:srgbClr val="24255D"/>
                </a:solidFill>
              </a:rPr>
              <a:t>I represent the management who were all supportive and created space for the development.</a:t>
            </a:r>
            <a:endParaRPr>
              <a:solidFill>
                <a:srgbClr val="24255D"/>
              </a:solidFill>
            </a:endParaRPr>
          </a:p>
          <a:p>
            <a:pPr marL="0" lvl="0" indent="0" rtl="0">
              <a:lnSpc>
                <a:spcPct val="115000"/>
              </a:lnSpc>
              <a:spcBef>
                <a:spcPts val="0"/>
              </a:spcBef>
              <a:spcAft>
                <a:spcPts val="0"/>
              </a:spcAft>
              <a:buClr>
                <a:schemeClr val="dk1"/>
              </a:buClr>
              <a:buSzPts val="1100"/>
              <a:buFont typeface="Arial"/>
              <a:buNone/>
            </a:pP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r>
              <a:rPr lang="en-NZ">
                <a:solidFill>
                  <a:srgbClr val="24255D"/>
                </a:solidFill>
              </a:rPr>
              <a:t>Photo is of us working starting the formation of the Faucet Foundation.</a:t>
            </a: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endParaRPr>
              <a:solidFill>
                <a:srgbClr val="24255D"/>
              </a:solidFill>
            </a:endParaRPr>
          </a:p>
          <a:p>
            <a:pPr marL="0" marR="0" lvl="0" indent="0" algn="l" rtl="0">
              <a:lnSpc>
                <a:spcPct val="115000"/>
              </a:lnSpc>
              <a:spcBef>
                <a:spcPts val="0"/>
              </a:spcBef>
              <a:spcAft>
                <a:spcPts val="0"/>
              </a:spcAft>
              <a:buClr>
                <a:srgbClr val="000000"/>
              </a:buClr>
              <a:buSzPts val="1100"/>
              <a:buFont typeface="Arial"/>
              <a:buNone/>
            </a:pPr>
            <a:endParaRPr>
              <a:solidFill>
                <a:srgbClr val="24255D"/>
              </a:solidFill>
            </a:endParaRPr>
          </a:p>
          <a:p>
            <a:pPr marL="457200" marR="0" lvl="0" indent="-298450" algn="l" rtl="0">
              <a:lnSpc>
                <a:spcPct val="115000"/>
              </a:lnSpc>
              <a:spcBef>
                <a:spcPts val="160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Valve was a layer 2 learning switch with useful features</a:t>
            </a:r>
            <a:endParaRPr sz="1100" b="0" i="0" u="none" strike="noStrike" cap="none">
              <a:solidFill>
                <a:srgbClr val="24255D"/>
              </a:solidFill>
              <a:latin typeface="Arial"/>
              <a:ea typeface="Arial"/>
              <a:cs typeface="Arial"/>
              <a:sym typeface="Arial"/>
            </a:endParaRPr>
          </a:p>
          <a:p>
            <a:pPr marL="914400" marR="0" lvl="1"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VLAN support</a:t>
            </a:r>
            <a:endParaRPr sz="1100" b="0" i="0" u="none" strike="noStrike" cap="none">
              <a:solidFill>
                <a:srgbClr val="24255D"/>
              </a:solidFill>
              <a:latin typeface="Arial"/>
              <a:ea typeface="Arial"/>
              <a:cs typeface="Arial"/>
              <a:sym typeface="Arial"/>
            </a:endParaRPr>
          </a:p>
          <a:p>
            <a:pPr marL="914400" marR="0" lvl="1"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Access Control Lists (ACLs)</a:t>
            </a:r>
            <a:endParaRPr sz="1100" b="0" i="0" u="none" strike="noStrike" cap="none">
              <a:solidFill>
                <a:srgbClr val="24255D"/>
              </a:solidFill>
              <a:latin typeface="Arial"/>
              <a:ea typeface="Arial"/>
              <a:cs typeface="Arial"/>
              <a:sym typeface="Arial"/>
            </a:endParaRPr>
          </a:p>
          <a:p>
            <a:pPr marL="914400" marR="0" lvl="1"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Multi-datapath support</a:t>
            </a:r>
            <a:endParaRPr sz="1100" b="0" i="0" u="none" strike="noStrike" cap="none">
              <a:solidFill>
                <a:srgbClr val="24255D"/>
              </a:solidFill>
              <a:latin typeface="Arial"/>
              <a:ea typeface="Arial"/>
              <a:cs typeface="Arial"/>
              <a:sym typeface="Arial"/>
            </a:endParaRPr>
          </a:p>
          <a:p>
            <a:pPr marL="914400" marR="0" lvl="1"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Statistics</a:t>
            </a:r>
            <a:endParaRPr sz="1100" b="0" i="0" u="none" strike="noStrike" cap="none">
              <a:solidFill>
                <a:srgbClr val="24255D"/>
              </a:solidFill>
              <a:latin typeface="Arial"/>
              <a:ea typeface="Arial"/>
              <a:cs typeface="Arial"/>
              <a:sym typeface="Arial"/>
            </a:endParaRPr>
          </a:p>
          <a:p>
            <a:pPr marL="457200" marR="0" lvl="0"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Written as research project at WAND Group, University of Waikato</a:t>
            </a:r>
            <a:endParaRPr sz="1100" b="0" i="0" u="none" strike="noStrike" cap="none">
              <a:solidFill>
                <a:srgbClr val="24255D"/>
              </a:solidFill>
              <a:latin typeface="Arial"/>
              <a:ea typeface="Arial"/>
              <a:cs typeface="Arial"/>
              <a:sym typeface="Arial"/>
            </a:endParaRPr>
          </a:p>
          <a:p>
            <a:pPr marL="457200" marR="0" lvl="0"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Very small and simple, ~500 lines of code</a:t>
            </a:r>
            <a:endParaRPr sz="1100" b="0" i="0" u="none" strike="noStrike" cap="none">
              <a:solidFill>
                <a:srgbClr val="24255D"/>
              </a:solidFill>
              <a:latin typeface="Arial"/>
              <a:ea typeface="Arial"/>
              <a:cs typeface="Arial"/>
              <a:sym typeface="Arial"/>
            </a:endParaRPr>
          </a:p>
          <a:p>
            <a:pPr marL="457200" marR="0" lvl="0"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Not production ready</a:t>
            </a:r>
            <a:endParaRPr sz="1100" b="0" i="0" u="none" strike="noStrike" cap="none">
              <a:solidFill>
                <a:srgbClr val="24255D"/>
              </a:solidFill>
              <a:latin typeface="Arial"/>
              <a:ea typeface="Arial"/>
              <a:cs typeface="Arial"/>
              <a:sym typeface="Arial"/>
            </a:endParaRPr>
          </a:p>
          <a:p>
            <a:pPr marL="914400" marR="0" lvl="1" indent="-298450" algn="l" rtl="0">
              <a:lnSpc>
                <a:spcPct val="115000"/>
              </a:lnSpc>
              <a:spcBef>
                <a:spcPts val="0"/>
              </a:spcBef>
              <a:spcAft>
                <a:spcPts val="0"/>
              </a:spcAft>
              <a:buClr>
                <a:srgbClr val="24255D"/>
              </a:buClr>
              <a:buSzPts val="1100"/>
              <a:buFont typeface="Arial"/>
              <a:buChar char="○"/>
            </a:pPr>
            <a:r>
              <a:rPr lang="en-NZ" sz="1100" b="0" i="0" u="none" strike="noStrike" cap="none">
                <a:solidFill>
                  <a:srgbClr val="24255D"/>
                </a:solidFill>
                <a:latin typeface="Arial"/>
                <a:ea typeface="Arial"/>
                <a:cs typeface="Arial"/>
                <a:sym typeface="Arial"/>
              </a:rPr>
              <a:t>MAC learning rules don’t expire</a:t>
            </a:r>
            <a:endParaRPr sz="1100" b="0" i="0" u="none" strike="noStrike" cap="none">
              <a:solidFill>
                <a:srgbClr val="24255D"/>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100"/>
              <a:buFont typeface="Arial"/>
              <a:buNone/>
            </a:pPr>
            <a:r>
              <a:rPr lang="en-NZ">
                <a:solidFill>
                  <a:srgbClr val="24255D"/>
                </a:solidFill>
              </a:rPr>
              <a:t>Photo May 2017</a:t>
            </a:r>
            <a:endParaRPr sz="1100" b="0" i="0" u="none" strike="noStrike" cap="none">
              <a:solidFill>
                <a:srgbClr val="24255D"/>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NZ" sz="1200">
                <a:solidFill>
                  <a:schemeClr val="dk1"/>
                </a:solidFill>
              </a:rPr>
              <a:t>As with any change - we inadvertently created a NEW PROBLEM </a:t>
            </a:r>
            <a:endParaRPr sz="1200">
              <a:solidFill>
                <a:schemeClr val="dk1"/>
              </a:solidFill>
            </a:endParaRPr>
          </a:p>
          <a:p>
            <a:pPr marL="0" lvl="0" indent="0" rtl="0">
              <a:lnSpc>
                <a:spcPct val="150000"/>
              </a:lnSpc>
              <a:spcBef>
                <a:spcPts val="0"/>
              </a:spcBef>
              <a:spcAft>
                <a:spcPts val="0"/>
              </a:spcAft>
              <a:buNone/>
            </a:pPr>
            <a:r>
              <a:rPr lang="en-NZ" sz="1200">
                <a:solidFill>
                  <a:schemeClr val="dk1"/>
                </a:solidFill>
              </a:rPr>
              <a:t>All the resource was in the one team BUT all the work was in the one team!</a:t>
            </a:r>
            <a:endParaRPr sz="1200">
              <a:solidFill>
                <a:schemeClr val="dk1"/>
              </a:solidFill>
            </a:endParaRPr>
          </a:p>
          <a:p>
            <a:pPr marL="0" lvl="0" indent="0" rtl="0">
              <a:lnSpc>
                <a:spcPct val="150000"/>
              </a:lnSpc>
              <a:spcBef>
                <a:spcPts val="0"/>
              </a:spcBef>
              <a:spcAft>
                <a:spcPts val="0"/>
              </a:spcAft>
              <a:buNone/>
            </a:pPr>
            <a:endParaRPr sz="1200">
              <a:solidFill>
                <a:schemeClr val="dk1"/>
              </a:solidFill>
            </a:endParaRPr>
          </a:p>
          <a:p>
            <a:pPr marL="0" lvl="0" indent="0" rtl="0">
              <a:lnSpc>
                <a:spcPct val="150000"/>
              </a:lnSpc>
              <a:spcBef>
                <a:spcPts val="0"/>
              </a:spcBef>
              <a:spcAft>
                <a:spcPts val="0"/>
              </a:spcAft>
              <a:buNone/>
            </a:pPr>
            <a:r>
              <a:rPr lang="en-NZ" sz="1200">
                <a:solidFill>
                  <a:schemeClr val="dk1"/>
                </a:solidFill>
              </a:rPr>
              <a:t>Talk to Slide </a:t>
            </a:r>
            <a:endParaRPr sz="1200">
              <a:solidFill>
                <a:schemeClr val="dk1"/>
              </a:solidFill>
            </a:endParaRPr>
          </a:p>
          <a:p>
            <a:pPr marL="0" lvl="0" indent="0" rtl="0">
              <a:lnSpc>
                <a:spcPct val="150000"/>
              </a:lnSpc>
              <a:spcBef>
                <a:spcPts val="0"/>
              </a:spcBef>
              <a:spcAft>
                <a:spcPts val="0"/>
              </a:spcAft>
              <a:buNone/>
            </a:pPr>
            <a:endParaRPr sz="1200">
              <a:solidFill>
                <a:schemeClr val="dk1"/>
              </a:solidFill>
            </a:endParaRPr>
          </a:p>
          <a:p>
            <a:pPr marL="0" lvl="0" indent="0" rtl="0">
              <a:lnSpc>
                <a:spcPct val="150000"/>
              </a:lnSpc>
              <a:spcBef>
                <a:spcPts val="0"/>
              </a:spcBef>
              <a:spcAft>
                <a:spcPts val="0"/>
              </a:spcAft>
              <a:buNone/>
            </a:pPr>
            <a:r>
              <a:rPr lang="en-NZ" sz="1200">
                <a:solidFill>
                  <a:schemeClr val="dk1"/>
                </a:solidFill>
              </a:rPr>
              <a:t>Single best thing we have changed so far </a:t>
            </a:r>
            <a:endParaRPr sz="1200">
              <a:solidFill>
                <a:schemeClr val="dk1"/>
              </a:solidFill>
            </a:endParaRPr>
          </a:p>
          <a:p>
            <a:pPr marL="0" lvl="0" indent="0" rtl="0">
              <a:lnSpc>
                <a:spcPct val="150000"/>
              </a:lnSpc>
              <a:spcBef>
                <a:spcPts val="0"/>
              </a:spcBef>
              <a:spcAft>
                <a:spcPts val="0"/>
              </a:spcAft>
              <a:buClr>
                <a:srgbClr val="000000"/>
              </a:buClr>
              <a:buSzPts val="1100"/>
              <a:buFont typeface="Arial"/>
              <a:buNone/>
            </a:pPr>
            <a:endParaRPr sz="1200">
              <a:solidFill>
                <a:schemeClr val="dk1"/>
              </a:solidFill>
            </a:endParaRPr>
          </a:p>
          <a:p>
            <a:pPr marL="0" lvl="0" indent="0" rtl="0">
              <a:lnSpc>
                <a:spcPct val="115000"/>
              </a:lnSpc>
              <a:spcBef>
                <a:spcPts val="0"/>
              </a:spcBef>
              <a:spcAft>
                <a:spcPts val="0"/>
              </a:spcAft>
              <a:buClr>
                <a:srgbClr val="000000"/>
              </a:buClr>
              <a:buSzPts val="1100"/>
              <a:buFont typeface="Arial"/>
              <a:buNone/>
            </a:pPr>
            <a:endParaRPr sz="1200">
              <a:solidFill>
                <a:schemeClr val="dk1"/>
              </a:solidFill>
            </a:endParaRPr>
          </a:p>
          <a:p>
            <a:pPr marL="457200" lvl="0" indent="-228600" rtl="0">
              <a:lnSpc>
                <a:spcPct val="150000"/>
              </a:lnSpc>
              <a:spcBef>
                <a:spcPts val="0"/>
              </a:spcBef>
              <a:spcAft>
                <a:spcPts val="0"/>
              </a:spcAft>
              <a:buClr>
                <a:srgbClr val="000000"/>
              </a:buClr>
              <a:buSzPts val="1100"/>
              <a:buFont typeface="Arial"/>
              <a:buNone/>
            </a:pPr>
            <a:r>
              <a:rPr lang="en-NZ" sz="1200">
                <a:solidFill>
                  <a:schemeClr val="dk1"/>
                </a:solidFill>
              </a:rPr>
              <a:t> </a:t>
            </a:r>
            <a:endParaRPr sz="1200"/>
          </a:p>
          <a:p>
            <a:pPr marL="457200" lvl="0" indent="-228600" rtl="0">
              <a:lnSpc>
                <a:spcPct val="150000"/>
              </a:lnSpc>
              <a:spcBef>
                <a:spcPts val="0"/>
              </a:spcBef>
              <a:spcAft>
                <a:spcPts val="0"/>
              </a:spcAft>
              <a:buClr>
                <a:srgbClr val="24255D"/>
              </a:buClr>
              <a:buSzPts val="1800"/>
              <a:buFont typeface="Arial"/>
              <a:buNone/>
            </a:pPr>
            <a:endParaRPr sz="1400"/>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en-NZ" sz="1200">
                <a:solidFill>
                  <a:srgbClr val="24255D"/>
                </a:solidFill>
              </a:rPr>
              <a:t>Example of eResearch </a:t>
            </a:r>
            <a:endParaRPr sz="1200">
              <a:solidFill>
                <a:srgbClr val="24255D"/>
              </a:solidFill>
            </a:endParaRPr>
          </a:p>
          <a:p>
            <a:pPr marL="0" lvl="0" indent="0" rtl="0">
              <a:lnSpc>
                <a:spcPct val="200000"/>
              </a:lnSpc>
              <a:spcBef>
                <a:spcPts val="0"/>
              </a:spcBef>
              <a:spcAft>
                <a:spcPts val="0"/>
              </a:spcAft>
              <a:buNone/>
            </a:pPr>
            <a:r>
              <a:rPr lang="en-NZ" sz="1200">
                <a:solidFill>
                  <a:srgbClr val="24255D"/>
                </a:solidFill>
              </a:rPr>
              <a:t>No experience in deploying Faucet </a:t>
            </a:r>
            <a:endParaRPr sz="1200">
              <a:solidFill>
                <a:srgbClr val="24255D"/>
              </a:solidFill>
            </a:endParaRPr>
          </a:p>
          <a:p>
            <a:pPr marL="0" lvl="0" indent="0" rtl="0">
              <a:lnSpc>
                <a:spcPct val="200000"/>
              </a:lnSpc>
              <a:spcBef>
                <a:spcPts val="0"/>
              </a:spcBef>
              <a:spcAft>
                <a:spcPts val="0"/>
              </a:spcAft>
              <a:buNone/>
            </a:pPr>
            <a:r>
              <a:rPr lang="en-NZ" sz="1200">
                <a:solidFill>
                  <a:srgbClr val="24255D"/>
                </a:solidFill>
              </a:rPr>
              <a:t>Maybe take longer - need more support BUT fresh eyes on the software AND next time I have 2 people who can deploy </a:t>
            </a:r>
            <a:endParaRPr sz="1200">
              <a:solidFill>
                <a:srgbClr val="24255D"/>
              </a:solidFill>
            </a:endParaRPr>
          </a:p>
          <a:p>
            <a:pPr marL="0" lvl="0" indent="0" rtl="0">
              <a:lnSpc>
                <a:spcPct val="150000"/>
              </a:lnSpc>
              <a:spcBef>
                <a:spcPts val="0"/>
              </a:spcBef>
              <a:spcAft>
                <a:spcPts val="0"/>
              </a:spcAft>
              <a:buClr>
                <a:srgbClr val="24255D"/>
              </a:buClr>
              <a:buSzPts val="1800"/>
              <a:buFont typeface="Arial"/>
              <a:buNone/>
            </a:pPr>
            <a:endParaRPr sz="1400"/>
          </a:p>
        </p:txBody>
      </p:sp>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None/>
            </a:pPr>
            <a:r>
              <a:rPr lang="en-NZ" sz="1200"/>
              <a:t>Best thing we can do for our community is share what we are all doing to meet these changes </a:t>
            </a:r>
            <a:endParaRPr sz="1200"/>
          </a:p>
          <a:p>
            <a:pPr marL="0" marR="0" lvl="0" indent="0" algn="l" rtl="0">
              <a:lnSpc>
                <a:spcPct val="200000"/>
              </a:lnSpc>
              <a:spcBef>
                <a:spcPts val="0"/>
              </a:spcBef>
              <a:spcAft>
                <a:spcPts val="0"/>
              </a:spcAft>
              <a:buNone/>
            </a:pPr>
            <a:r>
              <a:rPr lang="en-NZ" sz="1200"/>
              <a:t>And as with the very same Open Source approach utilised by Faucet </a:t>
            </a:r>
            <a:endParaRPr sz="1200"/>
          </a:p>
          <a:p>
            <a:pPr marL="0" marR="0" lvl="0" indent="0" algn="l" rtl="0">
              <a:lnSpc>
                <a:spcPct val="200000"/>
              </a:lnSpc>
              <a:spcBef>
                <a:spcPts val="0"/>
              </a:spcBef>
              <a:spcAft>
                <a:spcPts val="0"/>
              </a:spcAft>
              <a:buNone/>
            </a:pPr>
            <a:r>
              <a:rPr lang="en-NZ" sz="1200"/>
              <a:t>We all gain greater strength from each other in doing so </a:t>
            </a:r>
            <a:endParaRPr sz="1200"/>
          </a:p>
          <a:p>
            <a:pPr marL="0" marR="0" lvl="0" indent="0" algn="l" rtl="0">
              <a:lnSpc>
                <a:spcPct val="200000"/>
              </a:lnSpc>
              <a:spcBef>
                <a:spcPts val="0"/>
              </a:spcBef>
              <a:spcAft>
                <a:spcPts val="0"/>
              </a:spcAft>
              <a:buNone/>
            </a:pPr>
            <a:r>
              <a:rPr lang="en-NZ" sz="1200"/>
              <a:t>Questions? </a:t>
            </a:r>
            <a:endParaRPr sz="1200"/>
          </a:p>
          <a:p>
            <a:pPr marL="0" marR="0" lvl="0" indent="0" algn="l" rtl="0">
              <a:lnSpc>
                <a:spcPct val="200000"/>
              </a:lnSpc>
              <a:spcBef>
                <a:spcPts val="0"/>
              </a:spcBef>
              <a:spcAft>
                <a:spcPts val="0"/>
              </a:spcAft>
              <a:buClr>
                <a:srgbClr val="000000"/>
              </a:buClr>
              <a:buSzPts val="1100"/>
              <a:buFont typeface="Arial"/>
              <a:buNone/>
            </a:pPr>
            <a:endParaRPr sz="1200"/>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Connects users to services and Internet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Lots of copper ports , multiple speeds and many wireless APs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Hard to design a standard build-out</a:t>
            </a:r>
            <a:endParaRPr sz="11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Too many special cases</a:t>
            </a:r>
            <a:endParaRPr sz="11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Odd building layouts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Often have no control over devices at the access layer</a:t>
            </a:r>
            <a:endParaRPr sz="11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BYOD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Network design has to scale to support all these edge-cases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Lots of security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NZ" sz="1100" b="0" i="0" u="none" strike="noStrike" cap="none">
                <a:solidFill>
                  <a:srgbClr val="000000"/>
                </a:solidFill>
                <a:latin typeface="Arial"/>
                <a:ea typeface="Arial"/>
                <a:cs typeface="Arial"/>
                <a:sym typeface="Arial"/>
              </a:rPr>
              <a:t>	Fine grained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Shape 2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24255D"/>
              </a:buClr>
              <a:buSzPts val="1800"/>
              <a:buFont typeface="Arial"/>
              <a:buNone/>
            </a:pPr>
            <a:r>
              <a:rPr lang="en-NZ" sz="1100" b="0" i="0" u="none" strike="noStrike" cap="none">
                <a:solidFill>
                  <a:schemeClr val="dk1"/>
                </a:solidFill>
                <a:latin typeface="Arial"/>
                <a:ea typeface="Arial"/>
                <a:cs typeface="Arial"/>
                <a:sym typeface="Arial"/>
              </a:rPr>
              <a:t>It aims to be as Simple as possible where simple means:</a:t>
            </a:r>
            <a:endParaRPr sz="1100" b="0" i="0" u="none" strike="noStrike" cap="none">
              <a:solidFill>
                <a:schemeClr val="dk1"/>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sz="1100" b="0" i="0" u="none" strike="noStrike" cap="none">
                <a:solidFill>
                  <a:schemeClr val="dk1"/>
                </a:solidFill>
                <a:latin typeface="Arial"/>
                <a:ea typeface="Arial"/>
                <a:cs typeface="Arial"/>
                <a:sym typeface="Arial"/>
              </a:rPr>
              <a:t> easy to deploy, </a:t>
            </a:r>
            <a:endParaRPr sz="1100" b="0" i="0" u="none" strike="noStrike" cap="none">
              <a:solidFill>
                <a:schemeClr val="dk1"/>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a:solidFill>
                  <a:schemeClr val="dk1"/>
                </a:solidFill>
              </a:rPr>
              <a:t> </a:t>
            </a:r>
            <a:r>
              <a:rPr lang="en-NZ" sz="1100" b="0" i="0" u="none" strike="noStrike" cap="none">
                <a:solidFill>
                  <a:schemeClr val="dk1"/>
                </a:solidFill>
                <a:latin typeface="Arial"/>
                <a:ea typeface="Arial"/>
                <a:cs typeface="Arial"/>
                <a:sym typeface="Arial"/>
              </a:rPr>
              <a:t>operate </a:t>
            </a:r>
            <a:endParaRPr>
              <a:solidFill>
                <a:schemeClr val="dk1"/>
              </a:solidFill>
            </a:endParaRPr>
          </a:p>
          <a:p>
            <a:pPr marL="0" marR="0" lvl="0" indent="0" algn="l" rtl="0">
              <a:lnSpc>
                <a:spcPct val="115000"/>
              </a:lnSpc>
              <a:spcBef>
                <a:spcPts val="0"/>
              </a:spcBef>
              <a:spcAft>
                <a:spcPts val="0"/>
              </a:spcAft>
              <a:buClr>
                <a:srgbClr val="24255D"/>
              </a:buClr>
              <a:buSzPts val="1800"/>
              <a:buFont typeface="Arial"/>
              <a:buNone/>
            </a:pPr>
            <a:r>
              <a:rPr lang="en-NZ" sz="1100" b="0" i="0" u="none" strike="noStrike" cap="none">
                <a:solidFill>
                  <a:schemeClr val="dk1"/>
                </a:solidFill>
                <a:latin typeface="Arial"/>
                <a:ea typeface="Arial"/>
                <a:cs typeface="Arial"/>
                <a:sym typeface="Arial"/>
              </a:rPr>
              <a:t>   support </a:t>
            </a:r>
            <a:endParaRPr>
              <a:solidFill>
                <a:schemeClr val="dk1"/>
              </a:solidFill>
            </a:endParaRPr>
          </a:p>
          <a:p>
            <a:pPr marL="0" marR="0" lvl="0" indent="0" algn="l" rtl="0">
              <a:lnSpc>
                <a:spcPct val="115000"/>
              </a:lnSpc>
              <a:spcBef>
                <a:spcPts val="0"/>
              </a:spcBef>
              <a:spcAft>
                <a:spcPts val="0"/>
              </a:spcAft>
              <a:buClr>
                <a:srgbClr val="24255D"/>
              </a:buClr>
              <a:buSzPts val="1800"/>
              <a:buFont typeface="Arial"/>
              <a:buNone/>
            </a:pPr>
            <a:r>
              <a:rPr lang="en-NZ" sz="1100" b="0" i="0" u="none" strike="noStrike" cap="none">
                <a:solidFill>
                  <a:schemeClr val="dk1"/>
                </a:solidFill>
                <a:latin typeface="Arial"/>
                <a:ea typeface="Arial"/>
                <a:cs typeface="Arial"/>
                <a:sym typeface="Arial"/>
              </a:rPr>
              <a:t>   understand and modify code base. </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r>
              <a:rPr lang="en-NZ">
                <a:solidFill>
                  <a:schemeClr val="dk1"/>
                </a:solidFill>
              </a:rPr>
              <a:t>Lightweight - runs on a raspberry Pi.   Easy to scale by running multiple Faucets to plumb a network</a:t>
            </a:r>
            <a:endParaRPr>
              <a:solidFill>
                <a:schemeClr val="dk1"/>
              </a:solidFill>
            </a:endParaRPr>
          </a:p>
          <a:p>
            <a:pPr marL="0" marR="0" lvl="0" indent="0" algn="l" rtl="0">
              <a:lnSpc>
                <a:spcPct val="115000"/>
              </a:lnSpc>
              <a:spcBef>
                <a:spcPts val="0"/>
              </a:spcBef>
              <a:spcAft>
                <a:spcPts val="0"/>
              </a:spcAft>
              <a:buClr>
                <a:srgbClr val="24255D"/>
              </a:buClr>
              <a:buSzPts val="1800"/>
              <a:buFont typeface="Arial"/>
              <a:buNone/>
            </a:pPr>
            <a:endParaRPr>
              <a:solidFill>
                <a:schemeClr val="dk1"/>
              </a:solidFill>
            </a:endParaRPr>
          </a:p>
          <a:p>
            <a:pPr marL="0" marR="0" lvl="0" indent="0" algn="l" rtl="0">
              <a:lnSpc>
                <a:spcPct val="115000"/>
              </a:lnSpc>
              <a:spcBef>
                <a:spcPts val="0"/>
              </a:spcBef>
              <a:spcAft>
                <a:spcPts val="0"/>
              </a:spcAft>
              <a:buClr>
                <a:srgbClr val="24255D"/>
              </a:buClr>
              <a:buSzPts val="1800"/>
              <a:buFont typeface="Arial"/>
              <a:buNone/>
            </a:pPr>
            <a:r>
              <a:rPr lang="en-NZ" sz="1100" b="0" i="0" u="none" strike="noStrike" cap="none">
                <a:solidFill>
                  <a:schemeClr val="dk1"/>
                </a:solidFill>
                <a:latin typeface="Arial"/>
                <a:ea typeface="Arial"/>
                <a:cs typeface="Arial"/>
                <a:sym typeface="Arial"/>
              </a:rPr>
              <a:t>Nevertheless it aims to be fully featured.  Layer</a:t>
            </a:r>
            <a:r>
              <a:rPr lang="en-NZ">
                <a:solidFill>
                  <a:schemeClr val="dk1"/>
                </a:solidFill>
              </a:rPr>
              <a:t> 2 / 3 switching.  Security, Multiple datapaths, basic interop.  Aims at proactical usability rather than a laundry list of IEEE and RFC standards.</a:t>
            </a:r>
            <a:endParaRPr sz="1100" b="0" i="0" u="none" strike="noStrike" cap="none">
              <a:solidFill>
                <a:schemeClr val="dk1"/>
              </a:solidFill>
              <a:latin typeface="Arial"/>
              <a:ea typeface="Arial"/>
              <a:cs typeface="Arial"/>
              <a:sym typeface="Arial"/>
            </a:endParaRPr>
          </a:p>
          <a:p>
            <a:pPr marL="114300" marR="0" lvl="0" indent="0" algn="l" rtl="0">
              <a:lnSpc>
                <a:spcPct val="150000"/>
              </a:lnSpc>
              <a:spcBef>
                <a:spcPts val="0"/>
              </a:spcBef>
              <a:spcAft>
                <a:spcPts val="0"/>
              </a:spcAft>
              <a:buClr>
                <a:srgbClr val="24255D"/>
              </a:buClr>
              <a:buSzPts val="1800"/>
              <a:buFont typeface="Arial"/>
              <a:buNone/>
            </a:pPr>
            <a:endParaRPr sz="1100" b="0" i="0" u="none" strike="noStrike" cap="none">
              <a:solidFill>
                <a:schemeClr val="dk1"/>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endParaRPr sz="11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NZ"/>
              <a:t>Faucet is easy to use.</a:t>
            </a:r>
            <a:endParaRPr/>
          </a:p>
          <a:p>
            <a:pPr marL="0" marR="0" lvl="0" indent="0" algn="l" rtl="0">
              <a:lnSpc>
                <a:spcPct val="100000"/>
              </a:lnSpc>
              <a:spcBef>
                <a:spcPts val="0"/>
              </a:spcBef>
              <a:spcAft>
                <a:spcPts val="0"/>
              </a:spcAft>
              <a:buClr>
                <a:srgbClr val="000000"/>
              </a:buClr>
              <a:buSzPts val="1100"/>
              <a:buFont typeface="Arial"/>
              <a:buNone/>
            </a:pPr>
            <a:r>
              <a:rPr lang="en-NZ"/>
              <a:t>It is packaged for Debian/Ubuntu and docker.  Also there are Raspberry Pi images and you can install from Pip</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NZ"/>
              <a:t>It has good documentation including tutorials and a cookbook for configuration.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Shape 2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Faucet has a pipeline.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Uses multi-table Openflow 1.3</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NZ"/>
              <a:t>Pipeline is designed to implement the core functionality of Faucet.  It is not customised to the hardware.</a:t>
            </a:r>
            <a:endParaRPr/>
          </a:p>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Does not have any driver code</a:t>
            </a:r>
            <a:endParaRPr sz="1100" b="0" i="0" u="none" strike="noStrike" cap="none">
              <a:solidFill>
                <a:srgbClr val="000000"/>
              </a:solidFill>
              <a:latin typeface="Arial"/>
              <a:ea typeface="Arial"/>
              <a:cs typeface="Arial"/>
              <a:sym typeface="Arial"/>
            </a:endParaRPr>
          </a:p>
          <a:p>
            <a:pPr marL="0" lvl="0" indent="0" rtl="0">
              <a:lnSpc>
                <a:spcPct val="150000"/>
              </a:lnSpc>
              <a:spcBef>
                <a:spcPts val="0"/>
              </a:spcBef>
              <a:spcAft>
                <a:spcPts val="0"/>
              </a:spcAft>
              <a:buClr>
                <a:srgbClr val="24255D"/>
              </a:buClr>
              <a:buSzPts val="1800"/>
              <a:buFont typeface="Arial"/>
              <a:buNone/>
            </a:pPr>
            <a:endParaRPr>
              <a:solidFill>
                <a:srgbClr val="24255D"/>
              </a:solidFill>
            </a:endParaRPr>
          </a:p>
          <a:p>
            <a:pPr marL="0" lvl="0" indent="0" rtl="0">
              <a:lnSpc>
                <a:spcPct val="150000"/>
              </a:lnSpc>
              <a:spcBef>
                <a:spcPts val="0"/>
              </a:spcBef>
              <a:spcAft>
                <a:spcPts val="0"/>
              </a:spcAft>
              <a:buClr>
                <a:srgbClr val="24255D"/>
              </a:buClr>
              <a:buSzPts val="1800"/>
              <a:buFont typeface="Arial"/>
              <a:buNone/>
            </a:pPr>
            <a:r>
              <a:rPr lang="en-NZ">
                <a:solidFill>
                  <a:srgbClr val="24255D"/>
                </a:solidFill>
              </a:rPr>
              <a:t>Enables true multi vendor networking  - as long as vendors have support because we will not support their hardware</a:t>
            </a:r>
            <a:endParaRPr>
              <a:solidFill>
                <a:srgbClr val="24255D"/>
              </a:solidFill>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rtl="0">
              <a:lnSpc>
                <a:spcPct val="150000"/>
              </a:lnSpc>
              <a:spcBef>
                <a:spcPts val="0"/>
              </a:spcBef>
              <a:spcAft>
                <a:spcPts val="0"/>
              </a:spcAft>
              <a:buClr>
                <a:srgbClr val="24255D"/>
              </a:buClr>
              <a:buSzPts val="1800"/>
              <a:buFont typeface="Arial"/>
              <a:buNone/>
            </a:pPr>
            <a:r>
              <a:rPr lang="en-NZ">
                <a:solidFill>
                  <a:schemeClr val="dk1"/>
                </a:solidFill>
              </a:rPr>
              <a:t>OpenVSwitch reference implementation. </a:t>
            </a:r>
            <a:endParaRPr>
              <a:solidFill>
                <a:srgbClr val="24255D"/>
              </a:solidFill>
            </a:endParaRPr>
          </a:p>
          <a:p>
            <a:pPr marL="114300" lvl="0" indent="0" rtl="0">
              <a:lnSpc>
                <a:spcPct val="150000"/>
              </a:lnSpc>
              <a:spcBef>
                <a:spcPts val="0"/>
              </a:spcBef>
              <a:spcAft>
                <a:spcPts val="0"/>
              </a:spcAft>
              <a:buClr>
                <a:srgbClr val="24255D"/>
              </a:buClr>
              <a:buSzPts val="1800"/>
              <a:buFont typeface="Arial"/>
              <a:buNone/>
            </a:pPr>
            <a:r>
              <a:rPr lang="en-NZ">
                <a:solidFill>
                  <a:schemeClr val="dk1"/>
                </a:solidFill>
              </a:rPr>
              <a:t>Hardware switches will work if pass the test suite. </a:t>
            </a:r>
            <a:endParaRPr>
              <a:solidFill>
                <a:srgbClr val="24255D"/>
              </a:solidFill>
            </a:endParaRPr>
          </a:p>
          <a:p>
            <a:pPr marL="114300" lvl="0" indent="0" rtl="0">
              <a:lnSpc>
                <a:spcPct val="150000"/>
              </a:lnSpc>
              <a:spcBef>
                <a:spcPts val="0"/>
              </a:spcBef>
              <a:spcAft>
                <a:spcPts val="0"/>
              </a:spcAft>
              <a:buClr>
                <a:srgbClr val="24255D"/>
              </a:buClr>
              <a:buSzPts val="1800"/>
              <a:buFont typeface="Arial"/>
              <a:buNone/>
            </a:pPr>
            <a:r>
              <a:rPr lang="en-NZ">
                <a:solidFill>
                  <a:schemeClr val="dk1"/>
                </a:solidFill>
              </a:rPr>
              <a:t>Compatible hardware requires no reading of specs or features. </a:t>
            </a:r>
            <a:endParaRPr>
              <a:solidFill>
                <a:srgbClr val="24255D"/>
              </a:solidFill>
            </a:endParaRPr>
          </a:p>
          <a:p>
            <a:pPr marL="114300" lvl="0" indent="0" rtl="0">
              <a:lnSpc>
                <a:spcPct val="150000"/>
              </a:lnSpc>
              <a:spcBef>
                <a:spcPts val="0"/>
              </a:spcBef>
              <a:spcAft>
                <a:spcPts val="0"/>
              </a:spcAft>
              <a:buClr>
                <a:srgbClr val="24255D"/>
              </a:buClr>
              <a:buSzPts val="1800"/>
              <a:buFont typeface="Arial"/>
              <a:buNone/>
            </a:pPr>
            <a:r>
              <a:rPr lang="en-NZ">
                <a:solidFill>
                  <a:schemeClr val="dk1"/>
                </a:solidFill>
              </a:rPr>
              <a:t>Deployment of an automated process. </a:t>
            </a:r>
            <a:endParaRPr>
              <a:solidFill>
                <a:srgbClr val="24255D"/>
              </a:solidFill>
            </a:endParaRPr>
          </a:p>
          <a:p>
            <a:pPr marL="114300" lvl="0" indent="0" rtl="0">
              <a:lnSpc>
                <a:spcPct val="150000"/>
              </a:lnSpc>
              <a:spcBef>
                <a:spcPts val="0"/>
              </a:spcBef>
              <a:spcAft>
                <a:spcPts val="0"/>
              </a:spcAft>
              <a:buClr>
                <a:srgbClr val="24255D"/>
              </a:buClr>
              <a:buSzPts val="1800"/>
              <a:buFont typeface="Arial"/>
              <a:buNone/>
            </a:pPr>
            <a:r>
              <a:rPr lang="en-NZ">
                <a:solidFill>
                  <a:schemeClr val="dk1"/>
                </a:solidFill>
              </a:rPr>
              <a:t>Four vendors have supplied hardware to pass the tests.</a:t>
            </a:r>
            <a:endParaRPr>
              <a:solidFill>
                <a:schemeClr val="dk1"/>
              </a:solidFill>
            </a:endParaRPr>
          </a:p>
          <a:p>
            <a:pPr marL="114300" lvl="0" indent="0" rtl="0">
              <a:spcBef>
                <a:spcPts val="0"/>
              </a:spcBef>
              <a:spcAft>
                <a:spcPts val="0"/>
              </a:spcAft>
              <a:buClr>
                <a:schemeClr val="dk1"/>
              </a:buClr>
              <a:buSzPts val="1100"/>
              <a:buFont typeface="Arial"/>
              <a:buNone/>
            </a:pPr>
            <a:endParaRPr>
              <a:solidFill>
                <a:schemeClr val="dk1"/>
              </a:solidFill>
            </a:endParaRPr>
          </a:p>
          <a:p>
            <a:pPr marL="114300" lvl="0" indent="0" rtl="0">
              <a:spcBef>
                <a:spcPts val="0"/>
              </a:spcBef>
              <a:spcAft>
                <a:spcPts val="0"/>
              </a:spcAft>
              <a:buClr>
                <a:schemeClr val="dk1"/>
              </a:buClr>
              <a:buSzPts val="1100"/>
              <a:buFont typeface="Arial"/>
              <a:buNone/>
            </a:pPr>
            <a:r>
              <a:rPr lang="en-NZ">
                <a:solidFill>
                  <a:schemeClr val="dk1"/>
                </a:solidFill>
              </a:rPr>
              <a:t>This means that buying compatible hardware requires no reading of specs or features but simple deployment of an automated process. To date four vendors have supplied hardware to pass the tests</a:t>
            </a:r>
            <a:endParaRPr>
              <a:solidFill>
                <a:schemeClr val="dk1"/>
              </a:solidFill>
            </a:endParaRPr>
          </a:p>
          <a:p>
            <a:pPr marL="457200" lvl="0" indent="-228600" rtl="0">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Cyber-RFC</a:t>
            </a:r>
            <a:r>
              <a:rPr lang="en-NZ"/>
              <a:t> - </a:t>
            </a:r>
            <a:r>
              <a:rPr lang="en-NZ" sz="1100" b="0" i="0" u="none" strike="noStrike" cap="none">
                <a:solidFill>
                  <a:srgbClr val="000000"/>
                </a:solidFill>
                <a:latin typeface="Arial"/>
                <a:ea typeface="Arial"/>
                <a:cs typeface="Arial"/>
                <a:sym typeface="Arial"/>
              </a:rPr>
              <a:t>Stephen Stuart announced at Faucetcon and OVS Fall Conference</a:t>
            </a:r>
            <a:r>
              <a:rPr lang="en-NZ"/>
              <a:t>.  Now a requirement for selling OF switches to Google enterprise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Shape 2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NZ" sz="1100" b="0" i="0" u="none" strike="noStrike" cap="none">
                <a:solidFill>
                  <a:srgbClr val="000000"/>
                </a:solidFill>
                <a:latin typeface="Arial"/>
                <a:ea typeface="Arial"/>
                <a:cs typeface="Arial"/>
                <a:sym typeface="Arial"/>
              </a:rPr>
              <a:t>LBNL  18 October 2017</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NZ"/>
              <a:t>Build a multi vendor distributed switch and pass the Faucet test suite with it.</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NZ"/>
              <a:t>Cisco, Allied Telesys, Noviflow, Ben Pfaff from OvS.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a:t>Keeping up to date with Faucet is important because new code is released often.   </a:t>
            </a:r>
            <a:endParaRPr/>
          </a:p>
          <a:p>
            <a:pPr marL="0" lvl="0" indent="0">
              <a:spcBef>
                <a:spcPts val="0"/>
              </a:spcBef>
              <a:spcAft>
                <a:spcPts val="0"/>
              </a:spcAft>
              <a:buNone/>
            </a:pPr>
            <a:r>
              <a:rPr lang="en-NZ"/>
              <a:t>This is another advantage of Control plane separation - bug fixes, security updates and new features arrive at high velocity.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3906762" y="0"/>
            <a:ext cx="5140477" cy="5143501"/>
            <a:chOff x="3906762" y="0"/>
            <a:chExt cx="5140477" cy="5143501"/>
          </a:xfrm>
        </p:grpSpPr>
        <p:pic>
          <p:nvPicPr>
            <p:cNvPr id="11" name="Shape 11"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2" name="Shape 12"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3" name="Shape 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
        <p:nvSpPr>
          <p:cNvPr id="14" name="Shape 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24255D"/>
              </a:buClr>
              <a:buSzPts val="2800"/>
              <a:buFont typeface="Arial"/>
              <a:buNone/>
              <a:defRPr sz="2800" b="0" i="0" u="none" strike="noStrike" cap="none">
                <a:solidFill>
                  <a:srgbClr val="24255D"/>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5" name="Shape 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5200"/>
              <a:buFont typeface="Arial"/>
              <a:buNone/>
              <a:defRPr sz="52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1"/>
        <p:cNvGrpSpPr/>
        <p:nvPr/>
      </p:nvGrpSpPr>
      <p:grpSpPr>
        <a:xfrm>
          <a:off x="0" y="0"/>
          <a:ext cx="0" cy="0"/>
          <a:chOff x="0" y="0"/>
          <a:chExt cx="0" cy="0"/>
        </a:xfrm>
      </p:grpSpPr>
      <p:grpSp>
        <p:nvGrpSpPr>
          <p:cNvPr id="72" name="Shape 72"/>
          <p:cNvGrpSpPr/>
          <p:nvPr/>
        </p:nvGrpSpPr>
        <p:grpSpPr>
          <a:xfrm>
            <a:off x="3906762" y="0"/>
            <a:ext cx="5140477" cy="5143501"/>
            <a:chOff x="3906762" y="0"/>
            <a:chExt cx="5140477" cy="5143501"/>
          </a:xfrm>
        </p:grpSpPr>
        <p:pic>
          <p:nvPicPr>
            <p:cNvPr id="73" name="Shape 73"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74" name="Shape 74"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75" name="Shape 7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12000"/>
              <a:buFont typeface="Arial"/>
              <a:buNone/>
              <a:defRPr sz="120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76" name="Shape 7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ctr"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grpSp>
        <p:nvGrpSpPr>
          <p:cNvPr id="79" name="Shape 79"/>
          <p:cNvGrpSpPr/>
          <p:nvPr/>
        </p:nvGrpSpPr>
        <p:grpSpPr>
          <a:xfrm>
            <a:off x="3906762" y="0"/>
            <a:ext cx="5140477" cy="5143501"/>
            <a:chOff x="3906762" y="0"/>
            <a:chExt cx="5140477" cy="5143501"/>
          </a:xfrm>
        </p:grpSpPr>
        <p:pic>
          <p:nvPicPr>
            <p:cNvPr id="80" name="Shape 80"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81" name="Shape 81"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82" name="Shape 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Shape 88"/>
          <p:cNvGrpSpPr/>
          <p:nvPr/>
        </p:nvGrpSpPr>
        <p:grpSpPr>
          <a:xfrm>
            <a:off x="3906762" y="0"/>
            <a:ext cx="5140477" cy="5143501"/>
            <a:chOff x="3906762" y="0"/>
            <a:chExt cx="5140477" cy="5143501"/>
          </a:xfrm>
        </p:grpSpPr>
        <p:pic>
          <p:nvPicPr>
            <p:cNvPr id="89" name="Shape 89"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90" name="Shape 90"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91" name="Shape 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l"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grpSp>
        <p:nvGrpSpPr>
          <p:cNvPr id="95" name="Shape 95"/>
          <p:cNvGrpSpPr/>
          <p:nvPr/>
        </p:nvGrpSpPr>
        <p:grpSpPr>
          <a:xfrm>
            <a:off x="3906762" y="0"/>
            <a:ext cx="5140477" cy="5143501"/>
            <a:chOff x="3906762" y="0"/>
            <a:chExt cx="5140477" cy="5143501"/>
          </a:xfrm>
        </p:grpSpPr>
        <p:pic>
          <p:nvPicPr>
            <p:cNvPr id="96" name="Shape 96"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97" name="Shape 97"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98" name="Shape 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
        <p:nvSpPr>
          <p:cNvPr id="99" name="Shape 9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24255D"/>
              </a:buClr>
              <a:buSzPts val="2800"/>
              <a:buFont typeface="Arial"/>
              <a:buNone/>
              <a:defRPr sz="2800" b="0" i="0" u="none" strike="noStrike" cap="none">
                <a:solidFill>
                  <a:srgbClr val="24255D"/>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00" name="Shape 10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5200"/>
              <a:buFont typeface="Arial"/>
              <a:buNone/>
              <a:defRPr sz="52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grpSp>
        <p:nvGrpSpPr>
          <p:cNvPr id="102" name="Shape 102"/>
          <p:cNvGrpSpPr/>
          <p:nvPr/>
        </p:nvGrpSpPr>
        <p:grpSpPr>
          <a:xfrm>
            <a:off x="3906762" y="0"/>
            <a:ext cx="5140477" cy="5143501"/>
            <a:chOff x="3906762" y="0"/>
            <a:chExt cx="5140477" cy="5143501"/>
          </a:xfrm>
        </p:grpSpPr>
        <p:pic>
          <p:nvPicPr>
            <p:cNvPr id="103" name="Shape 103"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04" name="Shape 104"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05" name="Shape 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
        <p:nvSpPr>
          <p:cNvPr id="106" name="Shape 10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E9D928"/>
              </a:buClr>
              <a:buSzPts val="3600"/>
              <a:buFont typeface="Arial"/>
              <a:buNone/>
              <a:defRPr sz="36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grpSp>
        <p:nvGrpSpPr>
          <p:cNvPr id="108" name="Shape 108"/>
          <p:cNvGrpSpPr/>
          <p:nvPr/>
        </p:nvGrpSpPr>
        <p:grpSpPr>
          <a:xfrm>
            <a:off x="3906762" y="0"/>
            <a:ext cx="5140477" cy="5143501"/>
            <a:chOff x="3906762" y="0"/>
            <a:chExt cx="5140477" cy="5143501"/>
          </a:xfrm>
        </p:grpSpPr>
        <p:pic>
          <p:nvPicPr>
            <p:cNvPr id="109" name="Shape 109"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10" name="Shape 110"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11" name="Shape 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113" name="Shape 1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grpSp>
        <p:nvGrpSpPr>
          <p:cNvPr id="116" name="Shape 116"/>
          <p:cNvGrpSpPr/>
          <p:nvPr/>
        </p:nvGrpSpPr>
        <p:grpSpPr>
          <a:xfrm>
            <a:off x="3906762" y="0"/>
            <a:ext cx="5140477" cy="5143501"/>
            <a:chOff x="3906762" y="0"/>
            <a:chExt cx="5140477" cy="5143501"/>
          </a:xfrm>
        </p:grpSpPr>
        <p:pic>
          <p:nvPicPr>
            <p:cNvPr id="117" name="Shape 117"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18" name="Shape 118"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19" name="Shape 1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1"/>
        <p:cNvGrpSpPr/>
        <p:nvPr/>
      </p:nvGrpSpPr>
      <p:grpSpPr>
        <a:xfrm>
          <a:off x="0" y="0"/>
          <a:ext cx="0" cy="0"/>
          <a:chOff x="0" y="0"/>
          <a:chExt cx="0" cy="0"/>
        </a:xfrm>
      </p:grpSpPr>
      <p:grpSp>
        <p:nvGrpSpPr>
          <p:cNvPr id="122" name="Shape 122"/>
          <p:cNvGrpSpPr/>
          <p:nvPr/>
        </p:nvGrpSpPr>
        <p:grpSpPr>
          <a:xfrm>
            <a:off x="3906762" y="0"/>
            <a:ext cx="5140477" cy="5143501"/>
            <a:chOff x="3906762" y="0"/>
            <a:chExt cx="5140477" cy="5143501"/>
          </a:xfrm>
        </p:grpSpPr>
        <p:pic>
          <p:nvPicPr>
            <p:cNvPr id="123" name="Shape 123"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24" name="Shape 124"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25" name="Shape 1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9pPr>
          </a:lstStyle>
          <a:p>
            <a:endParaRPr/>
          </a:p>
        </p:txBody>
      </p:sp>
      <p:sp>
        <p:nvSpPr>
          <p:cNvPr id="126" name="Shape 12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grpSp>
        <p:nvGrpSpPr>
          <p:cNvPr id="129" name="Shape 129"/>
          <p:cNvGrpSpPr/>
          <p:nvPr/>
        </p:nvGrpSpPr>
        <p:grpSpPr>
          <a:xfrm>
            <a:off x="3906762" y="0"/>
            <a:ext cx="5140477" cy="5143501"/>
            <a:chOff x="3906762" y="0"/>
            <a:chExt cx="5140477" cy="5143501"/>
          </a:xfrm>
        </p:grpSpPr>
        <p:pic>
          <p:nvPicPr>
            <p:cNvPr id="130" name="Shape 130"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31" name="Shape 131"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32" name="Shape 1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4"/>
        <p:cNvGrpSpPr/>
        <p:nvPr/>
      </p:nvGrpSpPr>
      <p:grpSpPr>
        <a:xfrm>
          <a:off x="0" y="0"/>
          <a:ext cx="0" cy="0"/>
          <a:chOff x="0" y="0"/>
          <a:chExt cx="0" cy="0"/>
        </a:xfrm>
      </p:grpSpPr>
      <p:grpSp>
        <p:nvGrpSpPr>
          <p:cNvPr id="135" name="Shape 135"/>
          <p:cNvGrpSpPr/>
          <p:nvPr/>
        </p:nvGrpSpPr>
        <p:grpSpPr>
          <a:xfrm>
            <a:off x="3906762" y="0"/>
            <a:ext cx="5140477" cy="5143501"/>
            <a:chOff x="3906762" y="0"/>
            <a:chExt cx="5140477" cy="5143501"/>
          </a:xfrm>
        </p:grpSpPr>
        <p:pic>
          <p:nvPicPr>
            <p:cNvPr id="136" name="Shape 136"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37" name="Shape 137"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38" name="Shape 138"/>
          <p:cNvSpPr/>
          <p:nvPr/>
        </p:nvSpPr>
        <p:spPr>
          <a:xfrm>
            <a:off x="4572000" y="-125"/>
            <a:ext cx="45720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Shape 1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2pPr>
            <a:lvl3pPr marR="0" lvl="2"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3pPr>
            <a:lvl4pPr marR="0" lvl="3"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4pPr>
            <a:lvl5pPr marR="0" lvl="4"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5pPr>
            <a:lvl6pPr marR="0" lvl="5"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6pPr>
            <a:lvl7pPr marR="0" lvl="6"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7pPr>
            <a:lvl8pPr marR="0" lvl="7"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8pPr>
            <a:lvl9pPr marR="0" lvl="8"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9pPr>
          </a:lstStyle>
          <a:p>
            <a:endParaRPr/>
          </a:p>
        </p:txBody>
      </p:sp>
      <p:sp>
        <p:nvSpPr>
          <p:cNvPr id="140" name="Shape 1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1pPr>
            <a:lvl2pPr marR="0" lvl="1"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2pPr>
            <a:lvl3pPr marR="0" lvl="2"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3pPr>
            <a:lvl4pPr marR="0" lvl="3"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4pPr>
            <a:lvl5pPr marR="0" lvl="4"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5pPr>
            <a:lvl6pPr marR="0" lvl="5"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6pPr>
            <a:lvl7pPr marR="0" lvl="6"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7pPr>
            <a:lvl8pPr marR="0" lvl="7"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8pPr>
            <a:lvl9pPr marR="0" lvl="8"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9pPr>
          </a:lstStyle>
          <a:p>
            <a:endParaRPr/>
          </a:p>
        </p:txBody>
      </p:sp>
      <p:sp>
        <p:nvSpPr>
          <p:cNvPr id="141" name="Shape 14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l"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Shape 17"/>
          <p:cNvGrpSpPr/>
          <p:nvPr/>
        </p:nvGrpSpPr>
        <p:grpSpPr>
          <a:xfrm>
            <a:off x="3906762" y="0"/>
            <a:ext cx="5140477" cy="5143501"/>
            <a:chOff x="3906762" y="0"/>
            <a:chExt cx="5140477" cy="5143501"/>
          </a:xfrm>
        </p:grpSpPr>
        <p:pic>
          <p:nvPicPr>
            <p:cNvPr id="18" name="Shape 18"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9" name="Shape 19"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0" name="Shape 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
        <p:nvSpPr>
          <p:cNvPr id="21" name="Shape 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E9D928"/>
              </a:buClr>
              <a:buSzPts val="3600"/>
              <a:buFont typeface="Arial"/>
              <a:buNone/>
              <a:defRPr sz="36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Shape 144"/>
          <p:cNvGrpSpPr/>
          <p:nvPr/>
        </p:nvGrpSpPr>
        <p:grpSpPr>
          <a:xfrm>
            <a:off x="3906762" y="0"/>
            <a:ext cx="5140477" cy="5143501"/>
            <a:chOff x="3906762" y="0"/>
            <a:chExt cx="5140477" cy="5143501"/>
          </a:xfrm>
        </p:grpSpPr>
        <p:pic>
          <p:nvPicPr>
            <p:cNvPr id="145" name="Shape 145"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46" name="Shape 146"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47" name="Shape 14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24255D"/>
              </a:buClr>
              <a:buSzPts val="1800"/>
              <a:buFont typeface="Arial"/>
              <a:buNone/>
              <a:defRPr sz="1800" b="0" i="0" u="none" strike="noStrike" cap="none">
                <a:solidFill>
                  <a:srgbClr val="24255D"/>
                </a:solidFill>
                <a:latin typeface="Arial"/>
                <a:ea typeface="Arial"/>
                <a:cs typeface="Arial"/>
                <a:sym typeface="Arial"/>
              </a:defRPr>
            </a:lvl1pPr>
          </a:lstStyle>
          <a:p>
            <a:endParaRPr/>
          </a:p>
        </p:txBody>
      </p:sp>
      <p:sp>
        <p:nvSpPr>
          <p:cNvPr id="148" name="Shape 1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grpSp>
        <p:nvGrpSpPr>
          <p:cNvPr id="150" name="Shape 150"/>
          <p:cNvGrpSpPr/>
          <p:nvPr/>
        </p:nvGrpSpPr>
        <p:grpSpPr>
          <a:xfrm>
            <a:off x="3906762" y="0"/>
            <a:ext cx="5140477" cy="5143501"/>
            <a:chOff x="3906762" y="0"/>
            <a:chExt cx="5140477" cy="5143501"/>
          </a:xfrm>
        </p:grpSpPr>
        <p:pic>
          <p:nvPicPr>
            <p:cNvPr id="151" name="Shape 151"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52" name="Shape 152"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53" name="Shape 15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12000"/>
              <a:buFont typeface="Arial"/>
              <a:buNone/>
              <a:defRPr sz="120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154" name="Shape 1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ctr"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155" name="Shape 1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grpSp>
        <p:nvGrpSpPr>
          <p:cNvPr id="157" name="Shape 157"/>
          <p:cNvGrpSpPr/>
          <p:nvPr/>
        </p:nvGrpSpPr>
        <p:grpSpPr>
          <a:xfrm>
            <a:off x="3906762" y="0"/>
            <a:ext cx="5140477" cy="5143501"/>
            <a:chOff x="3906762" y="0"/>
            <a:chExt cx="5140477" cy="5143501"/>
          </a:xfrm>
        </p:grpSpPr>
        <p:pic>
          <p:nvPicPr>
            <p:cNvPr id="158" name="Shape 158"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59" name="Shape 159"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60" name="Shape 1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5"/>
        <p:cNvGrpSpPr/>
        <p:nvPr/>
      </p:nvGrpSpPr>
      <p:grpSpPr>
        <a:xfrm>
          <a:off x="0" y="0"/>
          <a:ext cx="0" cy="0"/>
          <a:chOff x="0" y="0"/>
          <a:chExt cx="0" cy="0"/>
        </a:xfrm>
      </p:grpSpPr>
      <p:grpSp>
        <p:nvGrpSpPr>
          <p:cNvPr id="166" name="Shape 166"/>
          <p:cNvGrpSpPr/>
          <p:nvPr/>
        </p:nvGrpSpPr>
        <p:grpSpPr>
          <a:xfrm>
            <a:off x="3906762" y="0"/>
            <a:ext cx="5140477" cy="5143501"/>
            <a:chOff x="3906762" y="0"/>
            <a:chExt cx="5140477" cy="5143501"/>
          </a:xfrm>
        </p:grpSpPr>
        <p:pic>
          <p:nvPicPr>
            <p:cNvPr id="167" name="Shape 167"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68" name="Shape 168"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69" name="Shape 1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l"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171" name="Shape 1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8C3F1"/>
        </a:solidFill>
        <a:effectLst/>
      </p:bgPr>
    </p:bg>
    <p:spTree>
      <p:nvGrpSpPr>
        <p:cNvPr id="1" name="Shape 172"/>
        <p:cNvGrpSpPr/>
        <p:nvPr/>
      </p:nvGrpSpPr>
      <p:grpSpPr>
        <a:xfrm>
          <a:off x="0" y="0"/>
          <a:ext cx="0" cy="0"/>
          <a:chOff x="0" y="0"/>
          <a:chExt cx="0" cy="0"/>
        </a:xfrm>
      </p:grpSpPr>
      <p:grpSp>
        <p:nvGrpSpPr>
          <p:cNvPr id="173" name="Shape 173"/>
          <p:cNvGrpSpPr/>
          <p:nvPr/>
        </p:nvGrpSpPr>
        <p:grpSpPr>
          <a:xfrm>
            <a:off x="3906762" y="0"/>
            <a:ext cx="5140477" cy="5143501"/>
            <a:chOff x="3906762" y="0"/>
            <a:chExt cx="5140477" cy="5143501"/>
          </a:xfrm>
        </p:grpSpPr>
        <p:pic>
          <p:nvPicPr>
            <p:cNvPr id="174" name="Shape 174"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75" name="Shape 175"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76" name="Shape 1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
        <p:nvSpPr>
          <p:cNvPr id="177" name="Shape 17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24255D"/>
              </a:buClr>
              <a:buSzPts val="2800"/>
              <a:buFont typeface="Arial"/>
              <a:buNone/>
              <a:defRPr sz="2800" b="0" i="0" u="none" strike="noStrike" cap="none">
                <a:solidFill>
                  <a:srgbClr val="24255D"/>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78" name="Shape 1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5200"/>
              <a:buFont typeface="Arial"/>
              <a:buNone/>
              <a:defRPr sz="52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9"/>
        <p:cNvGrpSpPr/>
        <p:nvPr/>
      </p:nvGrpSpPr>
      <p:grpSpPr>
        <a:xfrm>
          <a:off x="0" y="0"/>
          <a:ext cx="0" cy="0"/>
          <a:chOff x="0" y="0"/>
          <a:chExt cx="0" cy="0"/>
        </a:xfrm>
      </p:grpSpPr>
      <p:grpSp>
        <p:nvGrpSpPr>
          <p:cNvPr id="180" name="Shape 180"/>
          <p:cNvGrpSpPr/>
          <p:nvPr/>
        </p:nvGrpSpPr>
        <p:grpSpPr>
          <a:xfrm>
            <a:off x="3906762" y="0"/>
            <a:ext cx="5140477" cy="5143501"/>
            <a:chOff x="3906762" y="0"/>
            <a:chExt cx="5140477" cy="5143501"/>
          </a:xfrm>
        </p:grpSpPr>
        <p:pic>
          <p:nvPicPr>
            <p:cNvPr id="181" name="Shape 181"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82" name="Shape 182"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83" name="Shape 1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
        <p:nvSpPr>
          <p:cNvPr id="184" name="Shape 18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E9D928"/>
              </a:buClr>
              <a:buSzPts val="3600"/>
              <a:buFont typeface="Arial"/>
              <a:buNone/>
              <a:defRPr sz="36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5"/>
        <p:cNvGrpSpPr/>
        <p:nvPr/>
      </p:nvGrpSpPr>
      <p:grpSpPr>
        <a:xfrm>
          <a:off x="0" y="0"/>
          <a:ext cx="0" cy="0"/>
          <a:chOff x="0" y="0"/>
          <a:chExt cx="0" cy="0"/>
        </a:xfrm>
      </p:grpSpPr>
      <p:grpSp>
        <p:nvGrpSpPr>
          <p:cNvPr id="186" name="Shape 186"/>
          <p:cNvGrpSpPr/>
          <p:nvPr/>
        </p:nvGrpSpPr>
        <p:grpSpPr>
          <a:xfrm>
            <a:off x="3906762" y="0"/>
            <a:ext cx="5140477" cy="5143501"/>
            <a:chOff x="3906762" y="0"/>
            <a:chExt cx="5140477" cy="5143501"/>
          </a:xfrm>
        </p:grpSpPr>
        <p:pic>
          <p:nvPicPr>
            <p:cNvPr id="187" name="Shape 187"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88" name="Shape 188"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89" name="Shape 1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0" name="Shape 19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191" name="Shape 19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192" name="Shape 1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3"/>
        <p:cNvGrpSpPr/>
        <p:nvPr/>
      </p:nvGrpSpPr>
      <p:grpSpPr>
        <a:xfrm>
          <a:off x="0" y="0"/>
          <a:ext cx="0" cy="0"/>
          <a:chOff x="0" y="0"/>
          <a:chExt cx="0" cy="0"/>
        </a:xfrm>
      </p:grpSpPr>
      <p:grpSp>
        <p:nvGrpSpPr>
          <p:cNvPr id="194" name="Shape 194"/>
          <p:cNvGrpSpPr/>
          <p:nvPr/>
        </p:nvGrpSpPr>
        <p:grpSpPr>
          <a:xfrm>
            <a:off x="3906762" y="0"/>
            <a:ext cx="5140477" cy="5143501"/>
            <a:chOff x="3906762" y="0"/>
            <a:chExt cx="5140477" cy="5143501"/>
          </a:xfrm>
        </p:grpSpPr>
        <p:pic>
          <p:nvPicPr>
            <p:cNvPr id="195" name="Shape 195"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196" name="Shape 196"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197" name="Shape 1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9pPr>
          </a:lstStyle>
          <a:p>
            <a:endParaRPr/>
          </a:p>
        </p:txBody>
      </p:sp>
      <p:sp>
        <p:nvSpPr>
          <p:cNvPr id="198" name="Shape 1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9"/>
        <p:cNvGrpSpPr/>
        <p:nvPr/>
      </p:nvGrpSpPr>
      <p:grpSpPr>
        <a:xfrm>
          <a:off x="0" y="0"/>
          <a:ext cx="0" cy="0"/>
          <a:chOff x="0" y="0"/>
          <a:chExt cx="0" cy="0"/>
        </a:xfrm>
      </p:grpSpPr>
      <p:grpSp>
        <p:nvGrpSpPr>
          <p:cNvPr id="200" name="Shape 200"/>
          <p:cNvGrpSpPr/>
          <p:nvPr/>
        </p:nvGrpSpPr>
        <p:grpSpPr>
          <a:xfrm>
            <a:off x="3906762" y="0"/>
            <a:ext cx="5140477" cy="5143501"/>
            <a:chOff x="3906762" y="0"/>
            <a:chExt cx="5140477" cy="5143501"/>
          </a:xfrm>
        </p:grpSpPr>
        <p:pic>
          <p:nvPicPr>
            <p:cNvPr id="201" name="Shape 201"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202" name="Shape 202"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03" name="Shape 20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9pPr>
          </a:lstStyle>
          <a:p>
            <a:endParaRPr/>
          </a:p>
        </p:txBody>
      </p:sp>
      <p:sp>
        <p:nvSpPr>
          <p:cNvPr id="204" name="Shape 20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205" name="Shape 2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6"/>
        <p:cNvGrpSpPr/>
        <p:nvPr/>
      </p:nvGrpSpPr>
      <p:grpSpPr>
        <a:xfrm>
          <a:off x="0" y="0"/>
          <a:ext cx="0" cy="0"/>
          <a:chOff x="0" y="0"/>
          <a:chExt cx="0" cy="0"/>
        </a:xfrm>
      </p:grpSpPr>
      <p:grpSp>
        <p:nvGrpSpPr>
          <p:cNvPr id="207" name="Shape 207"/>
          <p:cNvGrpSpPr/>
          <p:nvPr/>
        </p:nvGrpSpPr>
        <p:grpSpPr>
          <a:xfrm>
            <a:off x="3906762" y="0"/>
            <a:ext cx="5140477" cy="5143501"/>
            <a:chOff x="3906762" y="0"/>
            <a:chExt cx="5140477" cy="5143501"/>
          </a:xfrm>
        </p:grpSpPr>
        <p:pic>
          <p:nvPicPr>
            <p:cNvPr id="208" name="Shape 208"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209" name="Shape 209"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10" name="Shape 2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grpSp>
        <p:nvGrpSpPr>
          <p:cNvPr id="23" name="Shape 23"/>
          <p:cNvGrpSpPr/>
          <p:nvPr/>
        </p:nvGrpSpPr>
        <p:grpSpPr>
          <a:xfrm>
            <a:off x="3906762" y="0"/>
            <a:ext cx="5140477" cy="5143501"/>
            <a:chOff x="3906762" y="0"/>
            <a:chExt cx="5140477" cy="5143501"/>
          </a:xfrm>
        </p:grpSpPr>
        <p:pic>
          <p:nvPicPr>
            <p:cNvPr id="24" name="Shape 24"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25" name="Shape 25"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6" name="Shape 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l"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2"/>
        <p:cNvGrpSpPr/>
        <p:nvPr/>
      </p:nvGrpSpPr>
      <p:grpSpPr>
        <a:xfrm>
          <a:off x="0" y="0"/>
          <a:ext cx="0" cy="0"/>
          <a:chOff x="0" y="0"/>
          <a:chExt cx="0" cy="0"/>
        </a:xfrm>
      </p:grpSpPr>
      <p:grpSp>
        <p:nvGrpSpPr>
          <p:cNvPr id="213" name="Shape 213"/>
          <p:cNvGrpSpPr/>
          <p:nvPr/>
        </p:nvGrpSpPr>
        <p:grpSpPr>
          <a:xfrm>
            <a:off x="3906762" y="0"/>
            <a:ext cx="5140477" cy="5143501"/>
            <a:chOff x="3906762" y="0"/>
            <a:chExt cx="5140477" cy="5143501"/>
          </a:xfrm>
        </p:grpSpPr>
        <p:pic>
          <p:nvPicPr>
            <p:cNvPr id="214" name="Shape 214"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215" name="Shape 215"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16" name="Shape 216"/>
          <p:cNvSpPr/>
          <p:nvPr/>
        </p:nvSpPr>
        <p:spPr>
          <a:xfrm>
            <a:off x="4572000" y="-125"/>
            <a:ext cx="45720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2pPr>
            <a:lvl3pPr marR="0" lvl="2"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3pPr>
            <a:lvl4pPr marR="0" lvl="3"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4pPr>
            <a:lvl5pPr marR="0" lvl="4"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5pPr>
            <a:lvl6pPr marR="0" lvl="5"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6pPr>
            <a:lvl7pPr marR="0" lvl="6"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7pPr>
            <a:lvl8pPr marR="0" lvl="7"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8pPr>
            <a:lvl9pPr marR="0" lvl="8"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9pPr>
          </a:lstStyle>
          <a:p>
            <a:endParaRPr/>
          </a:p>
        </p:txBody>
      </p:sp>
      <p:sp>
        <p:nvSpPr>
          <p:cNvPr id="218" name="Shape 2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1pPr>
            <a:lvl2pPr marR="0" lvl="1"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2pPr>
            <a:lvl3pPr marR="0" lvl="2"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3pPr>
            <a:lvl4pPr marR="0" lvl="3"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4pPr>
            <a:lvl5pPr marR="0" lvl="4"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5pPr>
            <a:lvl6pPr marR="0" lvl="5"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6pPr>
            <a:lvl7pPr marR="0" lvl="6"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7pPr>
            <a:lvl8pPr marR="0" lvl="7"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8pPr>
            <a:lvl9pPr marR="0" lvl="8"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9pPr>
          </a:lstStyle>
          <a:p>
            <a:endParaRPr/>
          </a:p>
        </p:txBody>
      </p:sp>
      <p:sp>
        <p:nvSpPr>
          <p:cNvPr id="219" name="Shape 2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l"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220" name="Shape 2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1"/>
        <p:cNvGrpSpPr/>
        <p:nvPr/>
      </p:nvGrpSpPr>
      <p:grpSpPr>
        <a:xfrm>
          <a:off x="0" y="0"/>
          <a:ext cx="0" cy="0"/>
          <a:chOff x="0" y="0"/>
          <a:chExt cx="0" cy="0"/>
        </a:xfrm>
      </p:grpSpPr>
      <p:grpSp>
        <p:nvGrpSpPr>
          <p:cNvPr id="222" name="Shape 222"/>
          <p:cNvGrpSpPr/>
          <p:nvPr/>
        </p:nvGrpSpPr>
        <p:grpSpPr>
          <a:xfrm>
            <a:off x="3906762" y="0"/>
            <a:ext cx="5140477" cy="5143501"/>
            <a:chOff x="3906762" y="0"/>
            <a:chExt cx="5140477" cy="5143501"/>
          </a:xfrm>
        </p:grpSpPr>
        <p:pic>
          <p:nvPicPr>
            <p:cNvPr id="223" name="Shape 223"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224" name="Shape 224"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25" name="Shape 2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24255D"/>
              </a:buClr>
              <a:buSzPts val="1800"/>
              <a:buFont typeface="Arial"/>
              <a:buNone/>
              <a:defRPr sz="1800" b="0" i="0" u="none" strike="noStrike" cap="none">
                <a:solidFill>
                  <a:srgbClr val="24255D"/>
                </a:solidFill>
                <a:latin typeface="Arial"/>
                <a:ea typeface="Arial"/>
                <a:cs typeface="Arial"/>
                <a:sym typeface="Arial"/>
              </a:defRPr>
            </a:lvl1pPr>
          </a:lstStyle>
          <a:p>
            <a:endParaRPr/>
          </a:p>
        </p:txBody>
      </p:sp>
      <p:sp>
        <p:nvSpPr>
          <p:cNvPr id="226" name="Shape 2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grpSp>
        <p:nvGrpSpPr>
          <p:cNvPr id="228" name="Shape 228"/>
          <p:cNvGrpSpPr/>
          <p:nvPr/>
        </p:nvGrpSpPr>
        <p:grpSpPr>
          <a:xfrm>
            <a:off x="3906762" y="0"/>
            <a:ext cx="5140477" cy="5143501"/>
            <a:chOff x="3906762" y="0"/>
            <a:chExt cx="5140477" cy="5143501"/>
          </a:xfrm>
        </p:grpSpPr>
        <p:pic>
          <p:nvPicPr>
            <p:cNvPr id="229" name="Shape 229"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230" name="Shape 230"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31" name="Shape 2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12000"/>
              <a:buFont typeface="Arial"/>
              <a:buNone/>
              <a:defRPr sz="120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232" name="Shape 23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ctr"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ctr"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233" name="Shape 2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4"/>
        <p:cNvGrpSpPr/>
        <p:nvPr/>
      </p:nvGrpSpPr>
      <p:grpSpPr>
        <a:xfrm>
          <a:off x="0" y="0"/>
          <a:ext cx="0" cy="0"/>
          <a:chOff x="0" y="0"/>
          <a:chExt cx="0" cy="0"/>
        </a:xfrm>
      </p:grpSpPr>
      <p:grpSp>
        <p:nvGrpSpPr>
          <p:cNvPr id="235" name="Shape 235"/>
          <p:cNvGrpSpPr/>
          <p:nvPr/>
        </p:nvGrpSpPr>
        <p:grpSpPr>
          <a:xfrm>
            <a:off x="3906762" y="0"/>
            <a:ext cx="5140477" cy="5143501"/>
            <a:chOff x="3906762" y="0"/>
            <a:chExt cx="5140477" cy="5143501"/>
          </a:xfrm>
        </p:grpSpPr>
        <p:pic>
          <p:nvPicPr>
            <p:cNvPr id="236" name="Shape 236"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237" name="Shape 237"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238" name="Shape 2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grpSp>
        <p:nvGrpSpPr>
          <p:cNvPr id="30" name="Shape 30"/>
          <p:cNvGrpSpPr/>
          <p:nvPr/>
        </p:nvGrpSpPr>
        <p:grpSpPr>
          <a:xfrm>
            <a:off x="3906762" y="0"/>
            <a:ext cx="5140477" cy="5143501"/>
            <a:chOff x="3906762" y="0"/>
            <a:chExt cx="5140477" cy="5143501"/>
          </a:xfrm>
        </p:grpSpPr>
        <p:pic>
          <p:nvPicPr>
            <p:cNvPr id="31" name="Shape 31"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32" name="Shape 32"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33" name="Shape 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35" name="Shape 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grpSp>
        <p:nvGrpSpPr>
          <p:cNvPr id="38" name="Shape 38"/>
          <p:cNvGrpSpPr/>
          <p:nvPr/>
        </p:nvGrpSpPr>
        <p:grpSpPr>
          <a:xfrm>
            <a:off x="3906762" y="0"/>
            <a:ext cx="5140477" cy="5143501"/>
            <a:chOff x="3906762" y="0"/>
            <a:chExt cx="5140477" cy="5143501"/>
          </a:xfrm>
        </p:grpSpPr>
        <p:pic>
          <p:nvPicPr>
            <p:cNvPr id="39" name="Shape 39"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40" name="Shape 40"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41" name="Shape 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grpSp>
        <p:nvGrpSpPr>
          <p:cNvPr id="44" name="Shape 44"/>
          <p:cNvGrpSpPr/>
          <p:nvPr/>
        </p:nvGrpSpPr>
        <p:grpSpPr>
          <a:xfrm>
            <a:off x="3906762" y="0"/>
            <a:ext cx="5140477" cy="5143501"/>
            <a:chOff x="3906762" y="0"/>
            <a:chExt cx="5140477" cy="5143501"/>
          </a:xfrm>
        </p:grpSpPr>
        <p:pic>
          <p:nvPicPr>
            <p:cNvPr id="45" name="Shape 45"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46" name="Shape 46"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47" name="Shape 4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2400"/>
              <a:buFont typeface="Arial"/>
              <a:buNone/>
              <a:defRPr sz="2400" b="0" i="0" u="none" strike="noStrike" cap="none">
                <a:solidFill>
                  <a:srgbClr val="E9D928"/>
                </a:solidFill>
                <a:latin typeface="Arial"/>
                <a:ea typeface="Arial"/>
                <a:cs typeface="Arial"/>
                <a:sym typeface="Arial"/>
              </a:defRPr>
            </a:lvl9pPr>
          </a:lstStyle>
          <a:p>
            <a:endParaRPr/>
          </a:p>
        </p:txBody>
      </p:sp>
      <p:sp>
        <p:nvSpPr>
          <p:cNvPr id="48" name="Shape 4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1pPr>
            <a:lvl2pPr marL="914400" marR="0" lvl="1"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2pPr>
            <a:lvl3pPr marL="1371600" marR="0" lvl="2"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3pPr>
            <a:lvl4pPr marL="1828800" marR="0" lvl="3"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4pPr>
            <a:lvl5pPr marL="2286000" marR="0" lvl="4"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5pPr>
            <a:lvl6pPr marL="2743200" marR="0" lvl="5"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6pPr>
            <a:lvl7pPr marL="3200400" marR="0" lvl="6"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7pPr>
            <a:lvl8pPr marL="3657600" marR="0" lvl="7" indent="-304800" algn="l" rtl="0">
              <a:lnSpc>
                <a:spcPct val="115000"/>
              </a:lnSpc>
              <a:spcBef>
                <a:spcPts val="1600"/>
              </a:spcBef>
              <a:spcAft>
                <a:spcPts val="0"/>
              </a:spcAft>
              <a:buClr>
                <a:srgbClr val="24255D"/>
              </a:buClr>
              <a:buSzPts val="1200"/>
              <a:buFont typeface="Arial"/>
              <a:buChar char="○"/>
              <a:defRPr sz="1200" b="0" i="0" u="none" strike="noStrike" cap="none">
                <a:solidFill>
                  <a:srgbClr val="24255D"/>
                </a:solidFill>
                <a:latin typeface="Arial"/>
                <a:ea typeface="Arial"/>
                <a:cs typeface="Arial"/>
                <a:sym typeface="Arial"/>
              </a:defRPr>
            </a:lvl8pPr>
            <a:lvl9pPr marL="4114800" marR="0" lvl="8" indent="-304800" algn="l" rtl="0">
              <a:lnSpc>
                <a:spcPct val="115000"/>
              </a:lnSpc>
              <a:spcBef>
                <a:spcPts val="1600"/>
              </a:spcBef>
              <a:spcAft>
                <a:spcPts val="1600"/>
              </a:spcAft>
              <a:buClr>
                <a:srgbClr val="24255D"/>
              </a:buClr>
              <a:buSzPts val="1200"/>
              <a:buFont typeface="Arial"/>
              <a:buChar char="■"/>
              <a:defRPr sz="1200" b="0" i="0" u="none" strike="noStrike" cap="none">
                <a:solidFill>
                  <a:srgbClr val="24255D"/>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grpSp>
        <p:nvGrpSpPr>
          <p:cNvPr id="51" name="Shape 51"/>
          <p:cNvGrpSpPr/>
          <p:nvPr/>
        </p:nvGrpSpPr>
        <p:grpSpPr>
          <a:xfrm>
            <a:off x="3906762" y="0"/>
            <a:ext cx="5140477" cy="5143501"/>
            <a:chOff x="3906762" y="0"/>
            <a:chExt cx="5140477" cy="5143501"/>
          </a:xfrm>
        </p:grpSpPr>
        <p:pic>
          <p:nvPicPr>
            <p:cNvPr id="52" name="Shape 52"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53" name="Shape 53"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54" name="Shape 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2pPr>
            <a:lvl3pPr marR="0" lvl="2"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3pPr>
            <a:lvl4pPr marR="0" lvl="3"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4pPr>
            <a:lvl5pPr marR="0" lvl="4"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5pPr>
            <a:lvl6pPr marR="0" lvl="5"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6pPr>
            <a:lvl7pPr marR="0" lvl="6"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7pPr>
            <a:lvl8pPr marR="0" lvl="7"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8pPr>
            <a:lvl9pPr marR="0" lvl="8" algn="l" rtl="0">
              <a:lnSpc>
                <a:spcPct val="100000"/>
              </a:lnSpc>
              <a:spcBef>
                <a:spcPts val="0"/>
              </a:spcBef>
              <a:spcAft>
                <a:spcPts val="0"/>
              </a:spcAft>
              <a:buClr>
                <a:srgbClr val="E9D928"/>
              </a:buClr>
              <a:buSzPts val="4800"/>
              <a:buFont typeface="Arial"/>
              <a:buNone/>
              <a:defRPr sz="4800" b="0" i="0" u="none" strike="noStrike" cap="none">
                <a:solidFill>
                  <a:srgbClr val="E9D928"/>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grpSp>
        <p:nvGrpSpPr>
          <p:cNvPr id="57" name="Shape 57"/>
          <p:cNvGrpSpPr/>
          <p:nvPr/>
        </p:nvGrpSpPr>
        <p:grpSpPr>
          <a:xfrm>
            <a:off x="3906762" y="0"/>
            <a:ext cx="5140477" cy="5143501"/>
            <a:chOff x="3906762" y="0"/>
            <a:chExt cx="5140477" cy="5143501"/>
          </a:xfrm>
        </p:grpSpPr>
        <p:pic>
          <p:nvPicPr>
            <p:cNvPr id="58" name="Shape 58"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59" name="Shape 59"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60" name="Shape 60"/>
          <p:cNvSpPr/>
          <p:nvPr/>
        </p:nvSpPr>
        <p:spPr>
          <a:xfrm>
            <a:off x="4572000" y="-125"/>
            <a:ext cx="45720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1pPr>
            <a:lvl2pPr marR="0" lvl="1"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2pPr>
            <a:lvl3pPr marR="0" lvl="2"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3pPr>
            <a:lvl4pPr marR="0" lvl="3"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4pPr>
            <a:lvl5pPr marR="0" lvl="4"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5pPr>
            <a:lvl6pPr marR="0" lvl="5"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6pPr>
            <a:lvl7pPr marR="0" lvl="6"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7pPr>
            <a:lvl8pPr marR="0" lvl="7"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8pPr>
            <a:lvl9pPr marR="0" lvl="8" algn="ctr" rtl="0">
              <a:lnSpc>
                <a:spcPct val="100000"/>
              </a:lnSpc>
              <a:spcBef>
                <a:spcPts val="0"/>
              </a:spcBef>
              <a:spcAft>
                <a:spcPts val="0"/>
              </a:spcAft>
              <a:buClr>
                <a:srgbClr val="E9D928"/>
              </a:buClr>
              <a:buSzPts val="4200"/>
              <a:buFont typeface="Arial"/>
              <a:buNone/>
              <a:defRPr sz="4200" b="0" i="0" u="none" strike="noStrike" cap="none">
                <a:solidFill>
                  <a:srgbClr val="E9D928"/>
                </a:solidFill>
                <a:latin typeface="Arial"/>
                <a:ea typeface="Arial"/>
                <a:cs typeface="Arial"/>
                <a:sym typeface="Arial"/>
              </a:defRPr>
            </a:lvl9pPr>
          </a:lstStyle>
          <a:p>
            <a:endParaRPr/>
          </a:p>
        </p:txBody>
      </p:sp>
      <p:sp>
        <p:nvSpPr>
          <p:cNvPr id="62" name="Shape 6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1pPr>
            <a:lvl2pPr marR="0" lvl="1"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2pPr>
            <a:lvl3pPr marR="0" lvl="2"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3pPr>
            <a:lvl4pPr marR="0" lvl="3"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4pPr>
            <a:lvl5pPr marR="0" lvl="4"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5pPr>
            <a:lvl6pPr marR="0" lvl="5"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6pPr>
            <a:lvl7pPr marR="0" lvl="6"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7pPr>
            <a:lvl8pPr marR="0" lvl="7"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8pPr>
            <a:lvl9pPr marR="0" lvl="8" algn="ctr" rtl="0">
              <a:lnSpc>
                <a:spcPct val="100000"/>
              </a:lnSpc>
              <a:spcBef>
                <a:spcPts val="0"/>
              </a:spcBef>
              <a:spcAft>
                <a:spcPts val="0"/>
              </a:spcAft>
              <a:buClr>
                <a:srgbClr val="24255D"/>
              </a:buClr>
              <a:buSzPts val="2100"/>
              <a:buFont typeface="Arial"/>
              <a:buNone/>
              <a:defRPr sz="2100" b="0" i="0" u="none" strike="noStrike" cap="none">
                <a:solidFill>
                  <a:srgbClr val="24255D"/>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rgbClr val="24255D"/>
              </a:buClr>
              <a:buSzPts val="1800"/>
              <a:buFont typeface="Arial"/>
              <a:buChar char="●"/>
              <a:defRPr sz="1800" b="0" i="0" u="none" strike="noStrike" cap="none">
                <a:solidFill>
                  <a:srgbClr val="24255D"/>
                </a:solidFill>
                <a:latin typeface="Arial"/>
                <a:ea typeface="Arial"/>
                <a:cs typeface="Arial"/>
                <a:sym typeface="Arial"/>
              </a:defRPr>
            </a:lvl1pPr>
            <a:lvl2pPr marL="914400" marR="0" lvl="1"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2pPr>
            <a:lvl3pPr marL="1371600" marR="0" lvl="2"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3pPr>
            <a:lvl4pPr marL="1828800" marR="0" lvl="3"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4pPr>
            <a:lvl5pPr marL="2286000" marR="0" lvl="4"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5pPr>
            <a:lvl6pPr marL="2743200" marR="0" lvl="5"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6pPr>
            <a:lvl7pPr marL="3200400" marR="0" lvl="6"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7pPr>
            <a:lvl8pPr marL="3657600" marR="0" lvl="7" indent="-317500" algn="l" rtl="0">
              <a:lnSpc>
                <a:spcPct val="115000"/>
              </a:lnSpc>
              <a:spcBef>
                <a:spcPts val="1600"/>
              </a:spcBef>
              <a:spcAft>
                <a:spcPts val="0"/>
              </a:spcAft>
              <a:buClr>
                <a:srgbClr val="24255D"/>
              </a:buClr>
              <a:buSzPts val="1400"/>
              <a:buFont typeface="Arial"/>
              <a:buChar char="○"/>
              <a:defRPr sz="1400" b="0" i="0" u="none" strike="noStrike" cap="none">
                <a:solidFill>
                  <a:srgbClr val="24255D"/>
                </a:solidFill>
                <a:latin typeface="Arial"/>
                <a:ea typeface="Arial"/>
                <a:cs typeface="Arial"/>
                <a:sym typeface="Arial"/>
              </a:defRPr>
            </a:lvl8pPr>
            <a:lvl9pPr marL="4114800" marR="0" lvl="8" indent="-317500" algn="l" rtl="0">
              <a:lnSpc>
                <a:spcPct val="115000"/>
              </a:lnSpc>
              <a:spcBef>
                <a:spcPts val="1600"/>
              </a:spcBef>
              <a:spcAft>
                <a:spcPts val="1600"/>
              </a:spcAft>
              <a:buClr>
                <a:srgbClr val="24255D"/>
              </a:buClr>
              <a:buSzPts val="1400"/>
              <a:buFont typeface="Arial"/>
              <a:buChar char="■"/>
              <a:defRPr sz="1400" b="0" i="0" u="none" strike="noStrike" cap="none">
                <a:solidFill>
                  <a:srgbClr val="24255D"/>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grpSp>
        <p:nvGrpSpPr>
          <p:cNvPr id="66" name="Shape 66"/>
          <p:cNvGrpSpPr/>
          <p:nvPr/>
        </p:nvGrpSpPr>
        <p:grpSpPr>
          <a:xfrm>
            <a:off x="3906762" y="0"/>
            <a:ext cx="5140477" cy="5143501"/>
            <a:chOff x="3906762" y="0"/>
            <a:chExt cx="5140477" cy="5143501"/>
          </a:xfrm>
        </p:grpSpPr>
        <p:pic>
          <p:nvPicPr>
            <p:cNvPr id="67" name="Shape 67" descr="g22.png"/>
            <p:cNvPicPr preferRelativeResize="0"/>
            <p:nvPr/>
          </p:nvPicPr>
          <p:blipFill rotWithShape="1">
            <a:blip r:embed="rId2">
              <a:alphaModFix/>
            </a:blip>
            <a:srcRect/>
            <a:stretch/>
          </p:blipFill>
          <p:spPr>
            <a:xfrm>
              <a:off x="3906762" y="0"/>
              <a:ext cx="5140477" cy="5143501"/>
            </a:xfrm>
            <a:prstGeom prst="rect">
              <a:avLst/>
            </a:prstGeom>
            <a:noFill/>
            <a:ln>
              <a:noFill/>
            </a:ln>
          </p:spPr>
        </p:pic>
        <p:pic>
          <p:nvPicPr>
            <p:cNvPr id="68" name="Shape 68" descr="g14.png"/>
            <p:cNvPicPr preferRelativeResize="0"/>
            <p:nvPr/>
          </p:nvPicPr>
          <p:blipFill rotWithShape="1">
            <a:blip r:embed="rId3">
              <a:alphaModFix/>
            </a:blip>
            <a:srcRect/>
            <a:stretch/>
          </p:blipFill>
          <p:spPr>
            <a:xfrm>
              <a:off x="4032350" y="4725113"/>
              <a:ext cx="1079300" cy="269825"/>
            </a:xfrm>
            <a:prstGeom prst="rect">
              <a:avLst/>
            </a:prstGeom>
            <a:noFill/>
            <a:ln>
              <a:noFill/>
            </a:ln>
          </p:spPr>
        </p:pic>
      </p:grpSp>
      <p:sp>
        <p:nvSpPr>
          <p:cNvPr id="69" name="Shape 6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24255D"/>
              </a:buClr>
              <a:buSzPts val="1800"/>
              <a:buFont typeface="Arial"/>
              <a:buNone/>
              <a:defRPr sz="1800" b="0" i="0" u="none" strike="noStrike" cap="none">
                <a:solidFill>
                  <a:srgbClr val="24255D"/>
                </a:solidFill>
                <a:latin typeface="Arial"/>
                <a:ea typeface="Arial"/>
                <a:cs typeface="Arial"/>
                <a:sym typeface="Arial"/>
              </a:defRPr>
            </a:lvl1pPr>
          </a:lstStyle>
          <a:p>
            <a:endParaRPr/>
          </a:p>
        </p:txBody>
      </p:sp>
      <p:sp>
        <p:nvSpPr>
          <p:cNvPr id="70" name="Shape 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0B0F0"/>
            </a:gs>
            <a:gs pos="74000">
              <a:schemeClr val="lt1"/>
            </a:gs>
            <a:gs pos="83000">
              <a:schemeClr val="lt1"/>
            </a:gs>
            <a:gs pos="100000">
              <a:schemeClr val="lt1"/>
            </a:gs>
          </a:gsLst>
          <a:lin ang="54007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0B0F0"/>
            </a:gs>
            <a:gs pos="74000">
              <a:schemeClr val="lt1"/>
            </a:gs>
            <a:gs pos="83000">
              <a:schemeClr val="lt1"/>
            </a:gs>
            <a:gs pos="100000">
              <a:schemeClr val="lt1"/>
            </a:gs>
          </a:gsLst>
          <a:lin ang="5400700" scaled="0"/>
        </a:gra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58C3F1"/>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E9D928"/>
              </a:buClr>
              <a:buSzPts val="2800"/>
              <a:buFont typeface="Arial"/>
              <a:buNone/>
              <a:defRPr sz="2800" b="0" i="0" u="none" strike="noStrike" cap="none">
                <a:solidFill>
                  <a:srgbClr val="E9D928"/>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hyperlink" Target="https://github.com/wandsdn/redcables-ansible" TargetMode="External"/><Relationship Id="rId5" Type="http://schemas.openxmlformats.org/officeDocument/2006/relationships/hyperlink" Target="https://grafana.redcables.wand.nz/" TargetMode="External"/><Relationship Id="rId4" Type="http://schemas.openxmlformats.org/officeDocument/2006/relationships/hyperlink" Target="https://redcables.wand.nz/"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faucet.nz/"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docs.faucet.nz/en/latest/" TargetMode="External"/><Relationship Id="rId4" Type="http://schemas.openxmlformats.org/officeDocument/2006/relationships/hyperlink" Target="https://github.com/faucetsdn/fauc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ctrTitle"/>
          </p:nvPr>
        </p:nvSpPr>
        <p:spPr>
          <a:xfrm>
            <a:off x="311708" y="197775"/>
            <a:ext cx="8520600" cy="2052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E9D928"/>
              </a:buClr>
              <a:buSzPts val="5200"/>
              <a:buFont typeface="Arial"/>
              <a:buNone/>
            </a:pPr>
            <a:r>
              <a:rPr lang="en-NZ" sz="5200" b="0" i="0" u="none" strike="noStrike" cap="none">
                <a:solidFill>
                  <a:srgbClr val="000000"/>
                </a:solidFill>
                <a:latin typeface="Arial"/>
                <a:ea typeface="Arial"/>
                <a:cs typeface="Arial"/>
                <a:sym typeface="Arial"/>
              </a:rPr>
              <a:t>SDN &amp; The Engineering Team of the Future </a:t>
            </a:r>
            <a:endParaRPr sz="5200" b="0" i="0" u="none" strike="noStrike" cap="none">
              <a:solidFill>
                <a:srgbClr val="000000"/>
              </a:solidFill>
              <a:latin typeface="Arial"/>
              <a:ea typeface="Arial"/>
              <a:cs typeface="Arial"/>
              <a:sym typeface="Arial"/>
            </a:endParaRPr>
          </a:p>
        </p:txBody>
      </p:sp>
      <p:sp>
        <p:nvSpPr>
          <p:cNvPr id="244" name="Shape 244"/>
          <p:cNvSpPr txBox="1">
            <a:spLocks noGrp="1"/>
          </p:cNvSpPr>
          <p:nvPr>
            <p:ph type="subTitle" idx="1"/>
          </p:nvPr>
        </p:nvSpPr>
        <p:spPr>
          <a:xfrm>
            <a:off x="311700" y="2175450"/>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4255D"/>
              </a:buClr>
              <a:buSzPts val="2800"/>
              <a:buFont typeface="Arial"/>
              <a:buNone/>
            </a:pPr>
            <a:r>
              <a:rPr lang="en-NZ" sz="2800" b="0" i="0" u="none" strike="noStrike" cap="none">
                <a:solidFill>
                  <a:srgbClr val="24255D"/>
                </a:solidFill>
                <a:latin typeface="Arial"/>
                <a:ea typeface="Arial"/>
                <a:cs typeface="Arial"/>
                <a:sym typeface="Arial"/>
              </a:rPr>
              <a:t>Richard Nelson &amp; Angela Nash</a:t>
            </a:r>
            <a:endParaRPr sz="2800" b="0" i="0" u="none" strike="noStrike" cap="none">
              <a:solidFill>
                <a:srgbClr val="24255D"/>
              </a:solidFill>
              <a:latin typeface="Arial"/>
              <a:ea typeface="Arial"/>
              <a:cs typeface="Arial"/>
              <a:sym typeface="Arial"/>
            </a:endParaRPr>
          </a:p>
          <a:p>
            <a:pPr marL="0" marR="0" lvl="0" indent="0" algn="ctr" rtl="0">
              <a:lnSpc>
                <a:spcPct val="100000"/>
              </a:lnSpc>
              <a:spcBef>
                <a:spcPts val="0"/>
              </a:spcBef>
              <a:spcAft>
                <a:spcPts val="0"/>
              </a:spcAft>
              <a:buClr>
                <a:srgbClr val="24255D"/>
              </a:buClr>
              <a:buSzPts val="2800"/>
              <a:buFont typeface="Arial"/>
              <a:buNone/>
            </a:pPr>
            <a:r>
              <a:rPr lang="en-NZ" sz="1800"/>
              <a:t>TNC18 Trondheim, Norway</a:t>
            </a:r>
            <a:r>
              <a:rPr lang="en-NZ" sz="2800" b="0" i="0" u="none" strike="noStrike" cap="none">
                <a:solidFill>
                  <a:srgbClr val="24255D"/>
                </a:solidFill>
                <a:latin typeface="Arial"/>
                <a:ea typeface="Arial"/>
                <a:cs typeface="Arial"/>
                <a:sym typeface="Arial"/>
              </a:rPr>
              <a:t> </a:t>
            </a:r>
            <a:endParaRPr sz="2800" b="0" i="0" u="none" strike="noStrike" cap="none">
              <a:solidFill>
                <a:srgbClr val="24255D"/>
              </a:solidFill>
              <a:latin typeface="Arial"/>
              <a:ea typeface="Arial"/>
              <a:cs typeface="Arial"/>
              <a:sym typeface="Arial"/>
            </a:endParaRPr>
          </a:p>
        </p:txBody>
      </p:sp>
      <p:pic>
        <p:nvPicPr>
          <p:cNvPr id="245" name="Shape 245"/>
          <p:cNvPicPr preferRelativeResize="0"/>
          <p:nvPr/>
        </p:nvPicPr>
        <p:blipFill rotWithShape="1">
          <a:blip r:embed="rId3">
            <a:alphaModFix/>
          </a:blip>
          <a:srcRect/>
          <a:stretch/>
        </p:blipFill>
        <p:spPr>
          <a:xfrm>
            <a:off x="3454725" y="3792237"/>
            <a:ext cx="2013550" cy="598025"/>
          </a:xfrm>
          <a:prstGeom prst="rect">
            <a:avLst/>
          </a:prstGeom>
          <a:noFill/>
          <a:ln>
            <a:noFill/>
          </a:ln>
        </p:spPr>
      </p:pic>
      <p:pic>
        <p:nvPicPr>
          <p:cNvPr id="246" name="Shape 246"/>
          <p:cNvPicPr preferRelativeResize="0"/>
          <p:nvPr/>
        </p:nvPicPr>
        <p:blipFill rotWithShape="1">
          <a:blip r:embed="rId4">
            <a:alphaModFix/>
          </a:blip>
          <a:srcRect/>
          <a:stretch/>
        </p:blipFill>
        <p:spPr>
          <a:xfrm>
            <a:off x="232950" y="3468100"/>
            <a:ext cx="2911273" cy="1246300"/>
          </a:xfrm>
          <a:prstGeom prst="rect">
            <a:avLst/>
          </a:prstGeom>
          <a:noFill/>
          <a:ln>
            <a:noFill/>
          </a:ln>
        </p:spPr>
      </p:pic>
      <p:pic>
        <p:nvPicPr>
          <p:cNvPr id="247" name="Shape 247"/>
          <p:cNvPicPr preferRelativeResize="0"/>
          <p:nvPr/>
        </p:nvPicPr>
        <p:blipFill rotWithShape="1">
          <a:blip r:embed="rId5">
            <a:alphaModFix/>
          </a:blip>
          <a:srcRect/>
          <a:stretch/>
        </p:blipFill>
        <p:spPr>
          <a:xfrm>
            <a:off x="5883900" y="3765726"/>
            <a:ext cx="2620800" cy="6510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73125"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NZ" sz="1800" b="0" i="0" u="none" strike="noStrike" cap="none">
                <a:solidFill>
                  <a:schemeClr val="dk1"/>
                </a:solidFill>
                <a:latin typeface="Arial"/>
                <a:ea typeface="Arial"/>
                <a:cs typeface="Arial"/>
                <a:sym typeface="Arial"/>
              </a:rPr>
              <a:t>Network policy is implemented with F</a:t>
            </a:r>
            <a:r>
              <a:rPr lang="en-NZ">
                <a:solidFill>
                  <a:schemeClr val="dk1"/>
                </a:solidFill>
              </a:rPr>
              <a:t>aucet</a:t>
            </a:r>
            <a:r>
              <a:rPr lang="en-NZ" sz="1800" b="0" i="0" u="none" strike="noStrike" cap="none">
                <a:solidFill>
                  <a:schemeClr val="dk1"/>
                </a:solidFill>
                <a:latin typeface="Arial"/>
                <a:ea typeface="Arial"/>
                <a:cs typeface="Arial"/>
                <a:sym typeface="Arial"/>
              </a:rPr>
              <a:t> ACLs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NZ" sz="1800" b="0" i="0" u="none" strike="noStrike" cap="none">
                <a:solidFill>
                  <a:schemeClr val="dk1"/>
                </a:solidFill>
                <a:latin typeface="Arial"/>
                <a:ea typeface="Arial"/>
                <a:cs typeface="Arial"/>
                <a:sym typeface="Arial"/>
              </a:rPr>
              <a:t>A F</a:t>
            </a:r>
            <a:r>
              <a:rPr lang="en-NZ">
                <a:solidFill>
                  <a:schemeClr val="dk1"/>
                </a:solidFill>
              </a:rPr>
              <a:t>aucet </a:t>
            </a:r>
            <a:r>
              <a:rPr lang="en-NZ" sz="1800" b="0" i="0" u="none" strike="noStrike" cap="none">
                <a:solidFill>
                  <a:schemeClr val="dk1"/>
                </a:solidFill>
                <a:latin typeface="Arial"/>
                <a:ea typeface="Arial"/>
                <a:cs typeface="Arial"/>
                <a:sym typeface="Arial"/>
              </a:rPr>
              <a:t>ACL has a match and action</a:t>
            </a:r>
            <a:endParaRPr sz="18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NZ" sz="1400" b="0" i="0" u="none" strike="noStrike" cap="none">
                <a:solidFill>
                  <a:schemeClr val="dk1"/>
                </a:solidFill>
                <a:latin typeface="Arial"/>
                <a:ea typeface="Arial"/>
                <a:cs typeface="Arial"/>
                <a:sym typeface="Arial"/>
              </a:rPr>
              <a:t>Matches anything OpenFlow can, </a:t>
            </a:r>
            <a:endParaRPr sz="14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NZ" sz="1400" b="0" i="0" u="none" strike="noStrike" cap="none">
                <a:solidFill>
                  <a:schemeClr val="dk1"/>
                </a:solidFill>
                <a:latin typeface="Arial"/>
                <a:ea typeface="Arial"/>
                <a:cs typeface="Arial"/>
                <a:sym typeface="Arial"/>
              </a:rPr>
              <a:t>Action can be DROP, ALLOW, OUTPUT, MODIFY</a:t>
            </a:r>
            <a:endParaRPr sz="14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NZ" sz="1800" b="0" i="0" u="none" strike="noStrike" cap="none">
                <a:solidFill>
                  <a:schemeClr val="dk1"/>
                </a:solidFill>
                <a:latin typeface="Arial"/>
                <a:ea typeface="Arial"/>
                <a:cs typeface="Arial"/>
                <a:sym typeface="Arial"/>
              </a:rPr>
              <a:t>Can install at most places in the pipeline</a:t>
            </a:r>
            <a:endParaRPr sz="18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NZ" sz="1400" b="0" i="0" u="none" strike="noStrike" cap="none">
                <a:solidFill>
                  <a:schemeClr val="dk1"/>
                </a:solidFill>
                <a:latin typeface="Arial"/>
                <a:ea typeface="Arial"/>
                <a:cs typeface="Arial"/>
                <a:sym typeface="Arial"/>
              </a:rPr>
              <a:t>Port-based </a:t>
            </a:r>
            <a:endParaRPr sz="14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NZ" sz="1400" b="0" i="0" u="none" strike="noStrike" cap="none">
                <a:solidFill>
                  <a:schemeClr val="dk1"/>
                </a:solidFill>
                <a:latin typeface="Arial"/>
                <a:ea typeface="Arial"/>
                <a:cs typeface="Arial"/>
                <a:sym typeface="Arial"/>
              </a:rPr>
              <a:t>VLAN-based </a:t>
            </a:r>
            <a:endParaRPr sz="14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NZ" sz="1400" b="0" i="0" u="none" strike="noStrike" cap="none">
                <a:solidFill>
                  <a:schemeClr val="dk1"/>
                </a:solidFill>
                <a:latin typeface="Arial"/>
                <a:ea typeface="Arial"/>
                <a:cs typeface="Arial"/>
                <a:sym typeface="Arial"/>
              </a:rPr>
              <a:t>Inter-VLAN / Routing</a:t>
            </a:r>
            <a:endParaRPr sz="14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NZ" sz="1400" b="0" i="0" u="none" strike="noStrike" cap="none">
                <a:solidFill>
                  <a:schemeClr val="dk1"/>
                </a:solidFill>
                <a:latin typeface="Arial"/>
                <a:ea typeface="Arial"/>
                <a:cs typeface="Arial"/>
                <a:sym typeface="Arial"/>
              </a:rPr>
              <a:t>Policy-based Routing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r>
              <a:rPr lang="en-NZ" sz="1800" b="0" i="0" u="none" strike="noStrike" cap="none">
                <a:solidFill>
                  <a:schemeClr val="dk1"/>
                </a:solidFill>
                <a:latin typeface="Arial"/>
                <a:ea typeface="Arial"/>
                <a:cs typeface="Arial"/>
                <a:sym typeface="Arial"/>
              </a:rPr>
              <a:t>Security Applications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NZ" sz="1800" b="0" i="0" u="none" strike="noStrike" cap="none">
                <a:solidFill>
                  <a:schemeClr val="dk1"/>
                </a:solidFill>
                <a:latin typeface="Arial"/>
                <a:ea typeface="Arial"/>
                <a:cs typeface="Arial"/>
                <a:sym typeface="Arial"/>
              </a:rPr>
              <a:t>IoT device control</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NZ" sz="1800" b="0" i="0" u="none" strike="noStrike" cap="none">
                <a:solidFill>
                  <a:schemeClr val="dk1"/>
                </a:solidFill>
                <a:latin typeface="Arial"/>
                <a:ea typeface="Arial"/>
                <a:cs typeface="Arial"/>
                <a:sym typeface="Arial"/>
              </a:rPr>
              <a:t>Node behavior profiling - Poseidon</a:t>
            </a:r>
            <a:endParaRPr sz="1800" b="0" i="0" u="none" strike="noStrike" cap="none">
              <a:solidFill>
                <a:schemeClr val="dk1"/>
              </a:solidFill>
              <a:latin typeface="Arial"/>
              <a:ea typeface="Arial"/>
              <a:cs typeface="Arial"/>
              <a:sym typeface="Arial"/>
            </a:endParaRPr>
          </a:p>
          <a:p>
            <a:pPr marL="114300" marR="0" lvl="0" indent="0" algn="l" rtl="0">
              <a:lnSpc>
                <a:spcPct val="200000"/>
              </a:lnSpc>
              <a:spcBef>
                <a:spcPts val="0"/>
              </a:spcBef>
              <a:spcAft>
                <a:spcPts val="0"/>
              </a:spcAft>
              <a:buClr>
                <a:srgbClr val="24255D"/>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Shape 306"/>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Policy and Security</a:t>
            </a:r>
            <a:endParaRPr sz="2800" b="0" i="0" u="none" strike="noStrike" cap="none">
              <a:solidFill>
                <a:srgbClr val="000000"/>
              </a:solidFill>
              <a:latin typeface="Arial"/>
              <a:ea typeface="Arial"/>
              <a:cs typeface="Arial"/>
              <a:sym typeface="Arial"/>
            </a:endParaRPr>
          </a:p>
        </p:txBody>
      </p:sp>
      <p:pic>
        <p:nvPicPr>
          <p:cNvPr id="307" name="Shape 307"/>
          <p:cNvPicPr preferRelativeResize="0"/>
          <p:nvPr/>
        </p:nvPicPr>
        <p:blipFill rotWithShape="1">
          <a:blip r:embed="rId3">
            <a:alphaModFix/>
          </a:blip>
          <a:srcRect/>
          <a:stretch/>
        </p:blipFill>
        <p:spPr>
          <a:xfrm>
            <a:off x="5338675" y="2810775"/>
            <a:ext cx="1112650" cy="219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lt1"/>
            </a:gs>
            <a:gs pos="83000">
              <a:schemeClr val="lt1"/>
            </a:gs>
            <a:gs pos="100000">
              <a:schemeClr val="lt1"/>
            </a:gs>
          </a:gsLst>
          <a:lin ang="5400700" scaled="0"/>
        </a:gradFill>
        <a:effectLst/>
      </p:bgPr>
    </p:bg>
    <p:spTree>
      <p:nvGrpSpPr>
        <p:cNvPr id="1" name="Shape 311"/>
        <p:cNvGrpSpPr/>
        <p:nvPr/>
      </p:nvGrpSpPr>
      <p:grpSpPr>
        <a:xfrm>
          <a:off x="0" y="0"/>
          <a:ext cx="0" cy="0"/>
          <a:chOff x="0" y="0"/>
          <a:chExt cx="0" cy="0"/>
        </a:xfrm>
      </p:grpSpPr>
      <p:sp>
        <p:nvSpPr>
          <p:cNvPr id="312" name="Shape 31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NZ" sz="2800" dirty="0"/>
              <a:t>Multi-vendor Made Simple</a:t>
            </a:r>
            <a:endParaRPr sz="2800" dirty="0"/>
          </a:p>
        </p:txBody>
      </p:sp>
      <p:pic>
        <p:nvPicPr>
          <p:cNvPr id="313" name="Shape 313"/>
          <p:cNvPicPr preferRelativeResize="0"/>
          <p:nvPr/>
        </p:nvPicPr>
        <p:blipFill rotWithShape="1">
          <a:blip r:embed="rId3">
            <a:alphaModFix/>
          </a:blip>
          <a:srcRect/>
          <a:stretch/>
        </p:blipFill>
        <p:spPr>
          <a:xfrm>
            <a:off x="3568175" y="1017725"/>
            <a:ext cx="5373612" cy="4005375"/>
          </a:xfrm>
          <a:prstGeom prst="rect">
            <a:avLst/>
          </a:prstGeom>
          <a:noFill/>
          <a:ln w="9525" cap="flat" cmpd="sng">
            <a:solidFill>
              <a:schemeClr val="dk2"/>
            </a:solidFill>
            <a:prstDash val="solid"/>
            <a:round/>
            <a:headEnd type="none" w="sm" len="sm"/>
            <a:tailEnd type="none" w="sm" len="sm"/>
          </a:ln>
        </p:spPr>
      </p:pic>
      <p:sp>
        <p:nvSpPr>
          <p:cNvPr id="314" name="Shape 314"/>
          <p:cNvSpPr txBox="1"/>
          <p:nvPr/>
        </p:nvSpPr>
        <p:spPr>
          <a:xfrm>
            <a:off x="197625" y="2049150"/>
            <a:ext cx="3137100" cy="169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2800"/>
              <a:buFont typeface="Arial"/>
              <a:buNone/>
            </a:pPr>
            <a:r>
              <a:rPr lang="en-NZ" sz="2400"/>
              <a:t>WAND Network v2</a:t>
            </a:r>
            <a:endParaRPr sz="2400"/>
          </a:p>
          <a:p>
            <a:pPr marL="0" marR="0" lvl="0" indent="0" algn="l" rtl="0">
              <a:lnSpc>
                <a:spcPct val="100000"/>
              </a:lnSpc>
              <a:spcBef>
                <a:spcPts val="0"/>
              </a:spcBef>
              <a:spcAft>
                <a:spcPts val="0"/>
              </a:spcAft>
              <a:buClr>
                <a:srgbClr val="000000"/>
              </a:buClr>
              <a:buSzPts val="1400"/>
              <a:buFont typeface="Arial"/>
              <a:buNone/>
            </a:pPr>
            <a:r>
              <a:rPr lang="en-NZ" sz="1400" b="0" i="0" u="sng" strike="noStrike" cap="none">
                <a:solidFill>
                  <a:schemeClr val="hlink"/>
                </a:solidFill>
                <a:latin typeface="Arial"/>
                <a:ea typeface="Arial"/>
                <a:cs typeface="Arial"/>
                <a:sym typeface="Arial"/>
                <a:hlinkClick r:id="rId4"/>
              </a:rPr>
              <a:t>https://redcables.wand.nz/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NZ" sz="1400" b="0" i="0" u="sng" strike="noStrike" cap="none">
                <a:solidFill>
                  <a:schemeClr val="hlink"/>
                </a:solidFill>
                <a:latin typeface="Arial"/>
                <a:ea typeface="Arial"/>
                <a:cs typeface="Arial"/>
                <a:sym typeface="Arial"/>
                <a:hlinkClick r:id="rId5"/>
              </a:rPr>
              <a:t>https://grafana.redcables.wand.nz/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NZ" sz="1400" b="0" i="0" u="sng" strike="noStrike" cap="none">
                <a:solidFill>
                  <a:schemeClr val="hlink"/>
                </a:solidFill>
                <a:latin typeface="Arial"/>
                <a:ea typeface="Arial"/>
                <a:cs typeface="Arial"/>
                <a:sym typeface="Arial"/>
                <a:hlinkClick r:id="rId6"/>
              </a:rPr>
              <a:t>https://github.com/wandsdn/redcables-ansible</a:t>
            </a:r>
            <a:endParaRPr sz="1400" b="0" i="0" u="none" strike="noStrike" cap="none">
              <a:solidFill>
                <a:srgbClr val="000000"/>
              </a:solidFill>
              <a:latin typeface="Arial"/>
              <a:ea typeface="Arial"/>
              <a:cs typeface="Arial"/>
              <a:sym typeface="Arial"/>
            </a:endParaRPr>
          </a:p>
        </p:txBody>
      </p:sp>
      <p:pic>
        <p:nvPicPr>
          <p:cNvPr id="315" name="Shape 315"/>
          <p:cNvPicPr preferRelativeResize="0"/>
          <p:nvPr/>
        </p:nvPicPr>
        <p:blipFill rotWithShape="1">
          <a:blip r:embed="rId7">
            <a:alphaModFix/>
          </a:blip>
          <a:srcRect/>
          <a:stretch/>
        </p:blipFill>
        <p:spPr>
          <a:xfrm>
            <a:off x="8227125" y="3042750"/>
            <a:ext cx="673150" cy="43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247375"/>
            <a:ext cx="8520600" cy="95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dirty="0">
                <a:solidFill>
                  <a:srgbClr val="000000"/>
                </a:solidFill>
                <a:latin typeface="Arial"/>
                <a:ea typeface="Arial"/>
                <a:cs typeface="Arial"/>
                <a:sym typeface="Arial"/>
              </a:rPr>
              <a:t>Simple to Configure </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9D928"/>
              </a:buClr>
              <a:buSzPts val="2800"/>
              <a:buFont typeface="Arial"/>
              <a:buNone/>
            </a:pPr>
            <a:r>
              <a:rPr lang="en-NZ" sz="2800" b="0" i="0" u="none" strike="noStrike" cap="none" dirty="0">
                <a:solidFill>
                  <a:srgbClr val="000000"/>
                </a:solidFill>
                <a:latin typeface="Arial"/>
                <a:ea typeface="Arial"/>
                <a:cs typeface="Arial"/>
                <a:sym typeface="Arial"/>
              </a:rPr>
              <a:t>and Automate</a:t>
            </a:r>
            <a:endParaRPr sz="2800" b="0" i="0" u="none" strike="noStrike" cap="none" dirty="0">
              <a:solidFill>
                <a:srgbClr val="000000"/>
              </a:solidFill>
              <a:latin typeface="Arial"/>
              <a:ea typeface="Arial"/>
              <a:cs typeface="Arial"/>
              <a:sym typeface="Arial"/>
            </a:endParaRPr>
          </a:p>
        </p:txBody>
      </p:sp>
      <p:sp>
        <p:nvSpPr>
          <p:cNvPr id="321" name="Shape 321"/>
          <p:cNvSpPr txBox="1">
            <a:spLocks noGrp="1"/>
          </p:cNvSpPr>
          <p:nvPr>
            <p:ph type="body" idx="1"/>
          </p:nvPr>
        </p:nvSpPr>
        <p:spPr>
          <a:xfrm>
            <a:off x="311700" y="1337825"/>
            <a:ext cx="52095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YAML-based configuration file</a:t>
            </a:r>
            <a:endParaRPr sz="1800" b="0" i="0" u="none" strike="noStrike" cap="none">
              <a:solidFill>
                <a:srgbClr val="24255D"/>
              </a:solidFill>
              <a:latin typeface="Arial"/>
              <a:ea typeface="Arial"/>
              <a:cs typeface="Arial"/>
              <a:sym typeface="Arial"/>
            </a:endParaRPr>
          </a:p>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Represents topology &amp; features of network</a:t>
            </a:r>
            <a:endParaRPr sz="1800" b="0" i="0" u="none" strike="noStrike" cap="none">
              <a:solidFill>
                <a:srgbClr val="24255D"/>
              </a:solidFill>
              <a:latin typeface="Arial"/>
              <a:ea typeface="Arial"/>
              <a:cs typeface="Arial"/>
              <a:sym typeface="Arial"/>
            </a:endParaRPr>
          </a:p>
          <a:p>
            <a:pPr marL="914400" marR="0" lvl="1"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Working on adding an abstraction layer on top for real time changes</a:t>
            </a:r>
            <a:endParaRPr sz="1800" b="0" i="0" u="none" strike="noStrike" cap="none">
              <a:solidFill>
                <a:srgbClr val="24255D"/>
              </a:solidFill>
              <a:latin typeface="Arial"/>
              <a:ea typeface="Arial"/>
              <a:cs typeface="Arial"/>
              <a:sym typeface="Arial"/>
            </a:endParaRPr>
          </a:p>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Change configuration file then signal FAUCET to reload</a:t>
            </a:r>
            <a:endParaRPr sz="1800" b="0" i="0" u="none" strike="noStrike" cap="none">
              <a:solidFill>
                <a:srgbClr val="24255D"/>
              </a:solidFill>
              <a:latin typeface="Arial"/>
              <a:ea typeface="Arial"/>
              <a:cs typeface="Arial"/>
              <a:sym typeface="Arial"/>
            </a:endParaRPr>
          </a:p>
          <a:p>
            <a:pPr marL="914400" marR="0" lvl="1"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FAUCET will compute diff between configuration and apply to network </a:t>
            </a:r>
            <a:endParaRPr sz="1800" b="0" i="0" u="none" strike="noStrike" cap="none">
              <a:solidFill>
                <a:srgbClr val="24255D"/>
              </a:solidFill>
              <a:latin typeface="Arial"/>
              <a:ea typeface="Arial"/>
              <a:cs typeface="Arial"/>
              <a:sym typeface="Arial"/>
            </a:endParaRPr>
          </a:p>
          <a:p>
            <a:pPr marL="457200" marR="0" lvl="0" indent="-342900" algn="l" rtl="0">
              <a:lnSpc>
                <a:spcPct val="115000"/>
              </a:lnSpc>
              <a:spcBef>
                <a:spcPts val="0"/>
              </a:spcBef>
              <a:spcAft>
                <a:spcPts val="0"/>
              </a:spcAft>
              <a:buClr>
                <a:srgbClr val="24255D"/>
              </a:buClr>
              <a:buSzPts val="1800"/>
              <a:buFont typeface="Arial"/>
              <a:buChar char="●"/>
            </a:pPr>
            <a:r>
              <a:rPr lang="en-NZ"/>
              <a:t>Test that everything is working </a:t>
            </a:r>
            <a:endParaRPr/>
          </a:p>
          <a:p>
            <a:pPr marL="914400" marR="0" lvl="1" indent="-317500" algn="l" rtl="0">
              <a:lnSpc>
                <a:spcPct val="115000"/>
              </a:lnSpc>
              <a:spcBef>
                <a:spcPts val="0"/>
              </a:spcBef>
              <a:spcAft>
                <a:spcPts val="0"/>
              </a:spcAft>
              <a:buClr>
                <a:srgbClr val="24255D"/>
              </a:buClr>
              <a:buSzPts val="1400"/>
              <a:buFont typeface="Arial"/>
              <a:buChar char="○"/>
            </a:pPr>
            <a:r>
              <a:rPr lang="en-NZ"/>
              <a:t>Deploy on green</a:t>
            </a:r>
            <a:endParaRPr/>
          </a:p>
        </p:txBody>
      </p:sp>
      <p:pic>
        <p:nvPicPr>
          <p:cNvPr id="322" name="Shape 322"/>
          <p:cNvPicPr preferRelativeResize="0"/>
          <p:nvPr/>
        </p:nvPicPr>
        <p:blipFill>
          <a:blip r:embed="rId3">
            <a:alphaModFix/>
          </a:blip>
          <a:stretch>
            <a:fillRect/>
          </a:stretch>
        </p:blipFill>
        <p:spPr>
          <a:xfrm>
            <a:off x="5521138" y="375563"/>
            <a:ext cx="3629025" cy="475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dirty="0">
                <a:solidFill>
                  <a:srgbClr val="000000"/>
                </a:solidFill>
                <a:latin typeface="Arial"/>
                <a:ea typeface="Arial"/>
                <a:cs typeface="Arial"/>
                <a:sym typeface="Arial"/>
              </a:rPr>
              <a:t>Simple to Upgrade</a:t>
            </a:r>
            <a:endParaRPr sz="2800" b="0" i="0" u="none" strike="noStrike" cap="none" dirty="0">
              <a:solidFill>
                <a:srgbClr val="000000"/>
              </a:solidFill>
              <a:latin typeface="Arial"/>
              <a:ea typeface="Arial"/>
              <a:cs typeface="Arial"/>
              <a:sym typeface="Arial"/>
            </a:endParaRPr>
          </a:p>
        </p:txBody>
      </p:sp>
      <p:pic>
        <p:nvPicPr>
          <p:cNvPr id="328" name="Shape 328"/>
          <p:cNvPicPr preferRelativeResize="0"/>
          <p:nvPr/>
        </p:nvPicPr>
        <p:blipFill rotWithShape="1">
          <a:blip r:embed="rId3">
            <a:alphaModFix/>
          </a:blip>
          <a:srcRect/>
          <a:stretch/>
        </p:blipFill>
        <p:spPr>
          <a:xfrm>
            <a:off x="2754875" y="934050"/>
            <a:ext cx="3269050" cy="4096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dirty="0">
                <a:solidFill>
                  <a:srgbClr val="000000"/>
                </a:solidFill>
                <a:latin typeface="Arial"/>
                <a:ea typeface="Arial"/>
                <a:cs typeface="Arial"/>
                <a:sym typeface="Arial"/>
              </a:rPr>
              <a:t>Faucet: </a:t>
            </a:r>
            <a:r>
              <a:rPr lang="en-NZ" dirty="0">
                <a:solidFill>
                  <a:srgbClr val="000000"/>
                </a:solidFill>
              </a:rPr>
              <a:t>M</a:t>
            </a:r>
            <a:r>
              <a:rPr lang="en-NZ" sz="2800" b="0" i="0" u="none" strike="noStrike" cap="none" dirty="0">
                <a:solidFill>
                  <a:srgbClr val="000000"/>
                </a:solidFill>
                <a:latin typeface="Arial"/>
                <a:ea typeface="Arial"/>
                <a:cs typeface="Arial"/>
                <a:sym typeface="Arial"/>
              </a:rPr>
              <a:t>ore </a:t>
            </a:r>
            <a:r>
              <a:rPr lang="en-NZ" dirty="0">
                <a:solidFill>
                  <a:srgbClr val="000000"/>
                </a:solidFill>
              </a:rPr>
              <a:t>I</a:t>
            </a:r>
            <a:r>
              <a:rPr lang="en-NZ" sz="2800" b="0" i="0" u="none" strike="noStrike" cap="none" dirty="0">
                <a:solidFill>
                  <a:srgbClr val="000000"/>
                </a:solidFill>
                <a:latin typeface="Arial"/>
                <a:ea typeface="Arial"/>
                <a:cs typeface="Arial"/>
                <a:sym typeface="Arial"/>
              </a:rPr>
              <a:t>nformation</a:t>
            </a:r>
            <a:endParaRPr sz="2800" b="0" i="0" u="none" strike="noStrike" cap="none" dirty="0">
              <a:solidFill>
                <a:srgbClr val="000000"/>
              </a:solidFill>
              <a:latin typeface="Arial"/>
              <a:ea typeface="Arial"/>
              <a:cs typeface="Arial"/>
              <a:sym typeface="Arial"/>
            </a:endParaRPr>
          </a:p>
        </p:txBody>
      </p:sp>
      <p:sp>
        <p:nvSpPr>
          <p:cNvPr id="334" name="Shape 334"/>
          <p:cNvSpPr txBox="1">
            <a:spLocks noGrp="1"/>
          </p:cNvSpPr>
          <p:nvPr>
            <p:ph type="body" idx="1"/>
          </p:nvPr>
        </p:nvSpPr>
        <p:spPr>
          <a:xfrm>
            <a:off x="478525" y="1254425"/>
            <a:ext cx="8520600" cy="341640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rgbClr val="24255D"/>
              </a:buClr>
              <a:buSzPts val="1800"/>
              <a:buFont typeface="Arial"/>
              <a:buNone/>
            </a:pPr>
            <a:r>
              <a:rPr lang="en-NZ" sz="1800" b="0" i="0" u="sng" strike="noStrike" cap="none">
                <a:solidFill>
                  <a:schemeClr val="hlink"/>
                </a:solidFill>
                <a:latin typeface="Arial"/>
                <a:ea typeface="Arial"/>
                <a:cs typeface="Arial"/>
                <a:sym typeface="Arial"/>
                <a:hlinkClick r:id="rId3"/>
              </a:rPr>
              <a:t>https://faucet.nz/</a:t>
            </a:r>
            <a:endParaRPr sz="18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endParaRPr sz="18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sz="1800" b="0" i="0" u="sng" strike="noStrike" cap="none">
                <a:solidFill>
                  <a:schemeClr val="hlink"/>
                </a:solidFill>
                <a:latin typeface="Arial"/>
                <a:ea typeface="Arial"/>
                <a:cs typeface="Arial"/>
                <a:sym typeface="Arial"/>
                <a:hlinkClick r:id="rId4"/>
              </a:rPr>
              <a:t>https://github.com/faucetsdn/faucet</a:t>
            </a:r>
            <a:endParaRPr sz="18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endParaRPr sz="18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r>
              <a:rPr lang="en-NZ" sz="1800" b="0" i="0" u="sng" strike="noStrike" cap="none">
                <a:solidFill>
                  <a:schemeClr val="hlink"/>
                </a:solidFill>
                <a:latin typeface="Arial"/>
                <a:ea typeface="Arial"/>
                <a:cs typeface="Arial"/>
                <a:sym typeface="Arial"/>
                <a:hlinkClick r:id="rId5"/>
              </a:rPr>
              <a:t>https://docs.faucet.nz/en/latest/</a:t>
            </a:r>
            <a:endParaRPr sz="1800" b="0" i="0" u="none" strike="noStrike" cap="none">
              <a:solidFill>
                <a:srgbClr val="24255D"/>
              </a:solidFill>
              <a:latin typeface="Arial"/>
              <a:ea typeface="Arial"/>
              <a:cs typeface="Arial"/>
              <a:sym typeface="Arial"/>
            </a:endParaRPr>
          </a:p>
          <a:p>
            <a:pPr marL="114300" marR="0" lvl="0" indent="0" algn="l" rtl="0">
              <a:lnSpc>
                <a:spcPct val="115000"/>
              </a:lnSpc>
              <a:spcBef>
                <a:spcPts val="0"/>
              </a:spcBef>
              <a:spcAft>
                <a:spcPts val="0"/>
              </a:spcAft>
              <a:buClr>
                <a:srgbClr val="24255D"/>
              </a:buClr>
              <a:buSzPts val="1800"/>
              <a:buFont typeface="Arial"/>
              <a:buNone/>
            </a:pPr>
            <a:endParaRPr sz="1800" b="0" i="0" u="none" strike="noStrike" cap="none">
              <a:solidFill>
                <a:srgbClr val="24255D"/>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New breed of nerd </a:t>
            </a:r>
            <a:endParaRPr sz="2800" b="0" i="0" u="none" strike="noStrike" cap="none">
              <a:solidFill>
                <a:srgbClr val="000000"/>
              </a:solidFill>
              <a:latin typeface="Arial"/>
              <a:ea typeface="Arial"/>
              <a:cs typeface="Arial"/>
              <a:sym typeface="Arial"/>
            </a:endParaRPr>
          </a:p>
        </p:txBody>
      </p:sp>
      <p:sp>
        <p:nvSpPr>
          <p:cNvPr id="340" name="Shape 340"/>
          <p:cNvSpPr txBox="1">
            <a:spLocks noGrp="1"/>
          </p:cNvSpPr>
          <p:nvPr>
            <p:ph type="body" idx="1"/>
          </p:nvPr>
        </p:nvSpPr>
        <p:spPr>
          <a:xfrm>
            <a:off x="311700" y="1152475"/>
            <a:ext cx="6814314" cy="3416400"/>
          </a:xfrm>
          <a:prstGeom prst="rect">
            <a:avLst/>
          </a:prstGeom>
          <a:noFill/>
          <a:ln>
            <a:noFill/>
          </a:ln>
        </p:spPr>
        <p:txBody>
          <a:bodyPr spcFirstLastPara="1" wrap="square" lIns="91425" tIns="91425" rIns="91425" bIns="91425" anchor="t" anchorCtr="0">
            <a:noAutofit/>
          </a:bodyPr>
          <a:lstStyle/>
          <a:p>
            <a:pPr marL="114300" marR="0" lvl="0" indent="0" algn="l" rtl="0">
              <a:lnSpc>
                <a:spcPct val="150000"/>
              </a:lnSpc>
              <a:spcBef>
                <a:spcPts val="0"/>
              </a:spcBef>
              <a:spcAft>
                <a:spcPts val="0"/>
              </a:spcAft>
              <a:buClr>
                <a:srgbClr val="24255D"/>
              </a:buClr>
              <a:buSzPts val="1800"/>
              <a:buFont typeface="Arial"/>
              <a:buNone/>
            </a:pPr>
            <a:r>
              <a:rPr lang="en-NZ" sz="2400" b="0" i="0" u="none" strike="noStrike" cap="none">
                <a:solidFill>
                  <a:srgbClr val="24255D"/>
                </a:solidFill>
                <a:latin typeface="Arial"/>
                <a:ea typeface="Arial"/>
                <a:cs typeface="Arial"/>
                <a:sym typeface="Arial"/>
              </a:rPr>
              <a:t>New technologies break tradition</a:t>
            </a:r>
            <a:endParaRPr sz="2400"/>
          </a:p>
          <a:p>
            <a:pPr marL="114300" marR="0" lvl="0" indent="0" algn="l" rtl="0">
              <a:lnSpc>
                <a:spcPct val="150000"/>
              </a:lnSpc>
              <a:spcBef>
                <a:spcPts val="0"/>
              </a:spcBef>
              <a:spcAft>
                <a:spcPts val="0"/>
              </a:spcAft>
              <a:buClr>
                <a:srgbClr val="24255D"/>
              </a:buClr>
              <a:buSzPts val="1800"/>
              <a:buFont typeface="Arial"/>
              <a:buNone/>
            </a:pPr>
            <a:r>
              <a:rPr lang="en-NZ" sz="2400"/>
              <a:t>Traditional teams won’t work </a:t>
            </a:r>
            <a:r>
              <a:rPr lang="en-NZ" sz="2400" b="0" i="0" u="none" strike="noStrike" cap="none">
                <a:solidFill>
                  <a:srgbClr val="24255D"/>
                </a:solidFill>
                <a:latin typeface="Arial"/>
                <a:ea typeface="Arial"/>
                <a:cs typeface="Arial"/>
                <a:sym typeface="Arial"/>
              </a:rPr>
              <a:t> </a:t>
            </a:r>
            <a:endParaRPr sz="2400" b="0" i="0" u="none" strike="noStrike" cap="none">
              <a:solidFill>
                <a:srgbClr val="24255D"/>
              </a:solidFill>
              <a:latin typeface="Arial"/>
              <a:ea typeface="Arial"/>
              <a:cs typeface="Arial"/>
              <a:sym typeface="Arial"/>
            </a:endParaRPr>
          </a:p>
          <a:p>
            <a:pPr marL="114300" marR="0" lvl="0" indent="0" algn="l" rtl="0">
              <a:lnSpc>
                <a:spcPct val="150000"/>
              </a:lnSpc>
              <a:spcBef>
                <a:spcPts val="0"/>
              </a:spcBef>
              <a:spcAft>
                <a:spcPts val="0"/>
              </a:spcAft>
              <a:buClr>
                <a:srgbClr val="24255D"/>
              </a:buClr>
              <a:buSzPts val="1800"/>
              <a:buFont typeface="Arial"/>
              <a:buNone/>
            </a:pPr>
            <a:endParaRPr sz="2400" b="0" i="0" u="none" strike="noStrike" cap="none">
              <a:solidFill>
                <a:srgbClr val="24255D"/>
              </a:solidFill>
              <a:latin typeface="Arial"/>
              <a:ea typeface="Arial"/>
              <a:cs typeface="Arial"/>
              <a:sym typeface="Arial"/>
            </a:endParaRPr>
          </a:p>
          <a:p>
            <a:pPr marL="114300" lvl="0" indent="0" rtl="0">
              <a:lnSpc>
                <a:spcPct val="150000"/>
              </a:lnSpc>
              <a:spcBef>
                <a:spcPts val="0"/>
              </a:spcBef>
              <a:spcAft>
                <a:spcPts val="0"/>
              </a:spcAft>
              <a:buClr>
                <a:srgbClr val="24255D"/>
              </a:buClr>
              <a:buSzPts val="1800"/>
              <a:buFont typeface="Arial"/>
              <a:buNone/>
            </a:pPr>
            <a:r>
              <a:rPr lang="en-NZ" sz="2400"/>
              <a:t>Need new skill sets</a:t>
            </a:r>
            <a:endParaRPr sz="2400"/>
          </a:p>
          <a:p>
            <a:pPr marL="114300" marR="0" lvl="0" indent="0" algn="l" rtl="0">
              <a:lnSpc>
                <a:spcPct val="150000"/>
              </a:lnSpc>
              <a:spcBef>
                <a:spcPts val="0"/>
              </a:spcBef>
              <a:spcAft>
                <a:spcPts val="0"/>
              </a:spcAft>
              <a:buClr>
                <a:srgbClr val="24255D"/>
              </a:buClr>
              <a:buSzPts val="1800"/>
              <a:buFont typeface="Arial"/>
              <a:buNone/>
            </a:pPr>
            <a:r>
              <a:rPr lang="en-NZ" sz="2400" b="0" i="0" u="none" strike="noStrike" cap="none">
                <a:solidFill>
                  <a:srgbClr val="24255D"/>
                </a:solidFill>
                <a:latin typeface="Arial"/>
                <a:ea typeface="Arial"/>
                <a:cs typeface="Arial"/>
                <a:sym typeface="Arial"/>
              </a:rPr>
              <a:t>We need new</a:t>
            </a:r>
            <a:r>
              <a:rPr lang="en-NZ" sz="2400"/>
              <a:t> </a:t>
            </a:r>
            <a:r>
              <a:rPr lang="en-NZ" sz="2400" b="0" i="0" u="none" strike="noStrike" cap="none">
                <a:solidFill>
                  <a:srgbClr val="24255D"/>
                </a:solidFill>
                <a:latin typeface="Arial"/>
                <a:ea typeface="Arial"/>
                <a:cs typeface="Arial"/>
                <a:sym typeface="Arial"/>
              </a:rPr>
              <a:t>nerds…..</a:t>
            </a:r>
            <a:endParaRPr sz="2400"/>
          </a:p>
          <a:p>
            <a:pPr marL="114300" marR="0" lvl="0" indent="0" algn="l" rtl="0">
              <a:lnSpc>
                <a:spcPct val="150000"/>
              </a:lnSpc>
              <a:spcBef>
                <a:spcPts val="0"/>
              </a:spcBef>
              <a:spcAft>
                <a:spcPts val="0"/>
              </a:spcAft>
              <a:buClr>
                <a:srgbClr val="24255D"/>
              </a:buClr>
              <a:buSzPts val="1800"/>
              <a:buFont typeface="Arial"/>
              <a:buNone/>
            </a:pPr>
            <a:endParaRPr sz="2400" b="0" i="0" u="none" strike="noStrike" cap="none">
              <a:solidFill>
                <a:srgbClr val="24255D"/>
              </a:solidFill>
              <a:latin typeface="Arial"/>
              <a:ea typeface="Arial"/>
              <a:cs typeface="Arial"/>
              <a:sym typeface="Arial"/>
            </a:endParaRPr>
          </a:p>
          <a:p>
            <a:pPr marL="114300" marR="0" lvl="0" indent="0" algn="l" rtl="0">
              <a:lnSpc>
                <a:spcPct val="150000"/>
              </a:lnSpc>
              <a:spcBef>
                <a:spcPts val="0"/>
              </a:spcBef>
              <a:spcAft>
                <a:spcPts val="0"/>
              </a:spcAft>
              <a:buClr>
                <a:srgbClr val="24255D"/>
              </a:buClr>
              <a:buSzPts val="1800"/>
              <a:buFont typeface="Arial"/>
              <a:buNone/>
            </a:pPr>
            <a:endParaRPr sz="2400" b="0" i="0" u="none" strike="noStrike" cap="none">
              <a:solidFill>
                <a:srgbClr val="24255D"/>
              </a:solidFill>
              <a:latin typeface="Arial"/>
              <a:ea typeface="Arial"/>
              <a:cs typeface="Arial"/>
              <a:sym typeface="Arial"/>
            </a:endParaRPr>
          </a:p>
          <a:p>
            <a:pPr marL="114300" marR="0" lvl="0" indent="0" algn="l" rtl="0">
              <a:lnSpc>
                <a:spcPct val="150000"/>
              </a:lnSpc>
              <a:spcBef>
                <a:spcPts val="0"/>
              </a:spcBef>
              <a:spcAft>
                <a:spcPts val="0"/>
              </a:spcAft>
              <a:buClr>
                <a:srgbClr val="24255D"/>
              </a:buClr>
              <a:buSzPts val="1800"/>
              <a:buFont typeface="Arial"/>
              <a:buNone/>
            </a:pPr>
            <a:endParaRPr sz="2400" b="0" i="0" u="none" strike="noStrike" cap="none">
              <a:solidFill>
                <a:srgbClr val="24255D"/>
              </a:solidFill>
              <a:latin typeface="Arial"/>
              <a:ea typeface="Arial"/>
              <a:cs typeface="Arial"/>
              <a:sym typeface="Arial"/>
            </a:endParaRPr>
          </a:p>
        </p:txBody>
      </p:sp>
      <p:pic>
        <p:nvPicPr>
          <p:cNvPr id="341" name="Shape 341"/>
          <p:cNvPicPr preferRelativeResize="0"/>
          <p:nvPr/>
        </p:nvPicPr>
        <p:blipFill rotWithShape="1">
          <a:blip r:embed="rId3">
            <a:alphaModFix/>
          </a:blip>
          <a:srcRect/>
          <a:stretch/>
        </p:blipFill>
        <p:spPr>
          <a:xfrm rot="880219">
            <a:off x="5368463" y="439269"/>
            <a:ext cx="3673197" cy="40620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REANNZ </a:t>
            </a:r>
            <a:r>
              <a:rPr lang="en-NZ" sz="1800" b="0" i="0" u="none" strike="noStrike" cap="none">
                <a:solidFill>
                  <a:srgbClr val="000000"/>
                </a:solidFill>
                <a:latin typeface="Arial"/>
                <a:ea typeface="Arial"/>
                <a:cs typeface="Arial"/>
                <a:sym typeface="Arial"/>
              </a:rPr>
              <a:t>– </a:t>
            </a:r>
            <a:r>
              <a:rPr lang="en-NZ" sz="2800" b="0" i="0" u="none" strike="noStrike" cap="none">
                <a:solidFill>
                  <a:srgbClr val="000000"/>
                </a:solidFill>
                <a:latin typeface="Arial"/>
                <a:ea typeface="Arial"/>
                <a:cs typeface="Arial"/>
                <a:sym typeface="Arial"/>
              </a:rPr>
              <a:t>Little bit different</a:t>
            </a:r>
            <a:endParaRPr sz="2800" b="0" i="0" u="none" strike="noStrike" cap="none">
              <a:solidFill>
                <a:srgbClr val="000000"/>
              </a:solidFill>
              <a:latin typeface="Arial"/>
              <a:ea typeface="Arial"/>
              <a:cs typeface="Arial"/>
              <a:sym typeface="Arial"/>
            </a:endParaRPr>
          </a:p>
        </p:txBody>
      </p:sp>
      <p:sp>
        <p:nvSpPr>
          <p:cNvPr id="347" name="Shape 347"/>
          <p:cNvSpPr txBox="1">
            <a:spLocks noGrp="1"/>
          </p:cNvSpPr>
          <p:nvPr>
            <p:ph type="body" idx="1"/>
          </p:nvPr>
        </p:nvSpPr>
        <p:spPr>
          <a:xfrm>
            <a:off x="552650" y="1217350"/>
            <a:ext cx="5829000" cy="3416400"/>
          </a:xfrm>
          <a:prstGeom prst="rect">
            <a:avLst/>
          </a:prstGeom>
          <a:noFill/>
          <a:ln>
            <a:noFill/>
          </a:ln>
        </p:spPr>
        <p:txBody>
          <a:bodyPr spcFirstLastPara="1" wrap="square" lIns="91425" tIns="91425" rIns="91425" bIns="91425" anchor="t" anchorCtr="0">
            <a:noAutofit/>
          </a:bodyPr>
          <a:lstStyle/>
          <a:p>
            <a:pPr marL="114300" lvl="0" indent="0" rtl="0">
              <a:lnSpc>
                <a:spcPct val="200000"/>
              </a:lnSpc>
              <a:spcBef>
                <a:spcPts val="0"/>
              </a:spcBef>
              <a:spcAft>
                <a:spcPts val="0"/>
              </a:spcAft>
              <a:buClr>
                <a:srgbClr val="24255D"/>
              </a:buClr>
              <a:buSzPts val="1800"/>
              <a:buFont typeface="Arial"/>
              <a:buNone/>
            </a:pPr>
            <a:r>
              <a:rPr lang="en-NZ"/>
              <a:t>Old team structures were not working  </a:t>
            </a:r>
            <a:endParaRPr/>
          </a:p>
          <a:p>
            <a:pPr marL="114300" lvl="0" indent="0" rtl="0">
              <a:lnSpc>
                <a:spcPct val="200000"/>
              </a:lnSpc>
              <a:spcBef>
                <a:spcPts val="0"/>
              </a:spcBef>
              <a:spcAft>
                <a:spcPts val="0"/>
              </a:spcAft>
              <a:buClr>
                <a:srgbClr val="24255D"/>
              </a:buClr>
              <a:buSzPts val="1800"/>
              <a:buFont typeface="Arial"/>
              <a:buNone/>
            </a:pPr>
            <a:r>
              <a:rPr lang="en-NZ"/>
              <a:t>Traditional silo’s deliver traditional outcomes</a:t>
            </a:r>
            <a:endParaRPr/>
          </a:p>
          <a:p>
            <a:pPr marL="114300" lvl="0" indent="0" rtl="0">
              <a:lnSpc>
                <a:spcPct val="200000"/>
              </a:lnSpc>
              <a:spcBef>
                <a:spcPts val="0"/>
              </a:spcBef>
              <a:spcAft>
                <a:spcPts val="0"/>
              </a:spcAft>
              <a:buClr>
                <a:srgbClr val="24255D"/>
              </a:buClr>
              <a:buSzPts val="1800"/>
              <a:buFont typeface="Arial"/>
              <a:buNone/>
            </a:pPr>
            <a:r>
              <a:rPr lang="en-NZ"/>
              <a:t>Need all the skills in the same place  </a:t>
            </a:r>
            <a:endParaRPr/>
          </a:p>
          <a:p>
            <a:pPr marL="114300" lvl="0" indent="0" rtl="0">
              <a:lnSpc>
                <a:spcPct val="200000"/>
              </a:lnSpc>
              <a:spcBef>
                <a:spcPts val="0"/>
              </a:spcBef>
              <a:spcAft>
                <a:spcPts val="0"/>
              </a:spcAft>
              <a:buClr>
                <a:srgbClr val="24255D"/>
              </a:buClr>
              <a:buSzPts val="1800"/>
              <a:buFont typeface="Arial"/>
              <a:buNone/>
            </a:pPr>
            <a:r>
              <a:rPr lang="en-NZ"/>
              <a:t>Collaboration is vital </a:t>
            </a:r>
            <a:endParaRPr/>
          </a:p>
          <a:p>
            <a:pPr marL="114300" lvl="0" indent="0" rtl="0">
              <a:lnSpc>
                <a:spcPct val="200000"/>
              </a:lnSpc>
              <a:spcBef>
                <a:spcPts val="0"/>
              </a:spcBef>
              <a:spcAft>
                <a:spcPts val="0"/>
              </a:spcAft>
              <a:buClr>
                <a:srgbClr val="24255D"/>
              </a:buClr>
              <a:buSzPts val="1800"/>
              <a:buFont typeface="Arial"/>
              <a:buNone/>
            </a:pPr>
            <a:r>
              <a:rPr lang="en-NZ"/>
              <a:t>Mitigate  conflicts of our own making </a:t>
            </a:r>
            <a:endParaRPr/>
          </a:p>
        </p:txBody>
      </p:sp>
      <p:pic>
        <p:nvPicPr>
          <p:cNvPr id="348" name="Shape 348"/>
          <p:cNvPicPr preferRelativeResize="0"/>
          <p:nvPr/>
        </p:nvPicPr>
        <p:blipFill>
          <a:blip r:embed="rId3">
            <a:alphaModFix/>
          </a:blip>
          <a:stretch>
            <a:fillRect/>
          </a:stretch>
        </p:blipFill>
        <p:spPr>
          <a:xfrm>
            <a:off x="4621475" y="530900"/>
            <a:ext cx="4988749" cy="3758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277739" y="290417"/>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a:solidFill>
                  <a:srgbClr val="000000"/>
                </a:solidFill>
              </a:rPr>
              <a:t>Get your team ready </a:t>
            </a:r>
            <a:endParaRPr sz="2800" b="0" i="0" u="none" strike="noStrike" cap="none">
              <a:solidFill>
                <a:srgbClr val="000000"/>
              </a:solidFill>
              <a:latin typeface="Arial"/>
              <a:ea typeface="Arial"/>
              <a:cs typeface="Arial"/>
              <a:sym typeface="Arial"/>
            </a:endParaRPr>
          </a:p>
        </p:txBody>
      </p:sp>
      <p:grpSp>
        <p:nvGrpSpPr>
          <p:cNvPr id="354" name="Shape 354"/>
          <p:cNvGrpSpPr/>
          <p:nvPr/>
        </p:nvGrpSpPr>
        <p:grpSpPr>
          <a:xfrm>
            <a:off x="5044965" y="1098646"/>
            <a:ext cx="3313386" cy="3065124"/>
            <a:chOff x="5052848" y="863117"/>
            <a:chExt cx="3313386" cy="3065124"/>
          </a:xfrm>
        </p:grpSpPr>
        <p:sp>
          <p:nvSpPr>
            <p:cNvPr id="355" name="Shape 355"/>
            <p:cNvSpPr/>
            <p:nvPr/>
          </p:nvSpPr>
          <p:spPr>
            <a:xfrm>
              <a:off x="6329855" y="863117"/>
              <a:ext cx="677917" cy="654269"/>
            </a:xfrm>
            <a:prstGeom prst="ellipse">
              <a:avLst/>
            </a:prstGeom>
            <a:solidFill>
              <a:srgbClr val="000000"/>
            </a:solidFill>
            <a:ln w="25400" cap="flat" cmpd="sng">
              <a:solidFill>
                <a:srgbClr val="31538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6" name="Shape 356"/>
            <p:cNvSpPr/>
            <p:nvPr/>
          </p:nvSpPr>
          <p:spPr>
            <a:xfrm>
              <a:off x="5052848" y="3273972"/>
              <a:ext cx="677917" cy="654269"/>
            </a:xfrm>
            <a:prstGeom prst="ellipse">
              <a:avLst/>
            </a:prstGeom>
            <a:solidFill>
              <a:srgbClr val="000000"/>
            </a:solidFill>
            <a:ln w="25400" cap="flat" cmpd="sng">
              <a:solidFill>
                <a:srgbClr val="31538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Shape 357"/>
            <p:cNvSpPr/>
            <p:nvPr/>
          </p:nvSpPr>
          <p:spPr>
            <a:xfrm>
              <a:off x="7688317" y="3273971"/>
              <a:ext cx="677917" cy="654269"/>
            </a:xfrm>
            <a:prstGeom prst="ellipse">
              <a:avLst/>
            </a:prstGeom>
            <a:solidFill>
              <a:srgbClr val="000000"/>
            </a:solidFill>
            <a:ln w="25400" cap="flat" cmpd="sng">
              <a:solidFill>
                <a:srgbClr val="31538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58" name="Shape 358"/>
            <p:cNvCxnSpPr/>
            <p:nvPr/>
          </p:nvCxnSpPr>
          <p:spPr>
            <a:xfrm flipH="1">
              <a:off x="5550031" y="1469478"/>
              <a:ext cx="913831" cy="1900308"/>
            </a:xfrm>
            <a:prstGeom prst="straightConnector1">
              <a:avLst/>
            </a:prstGeom>
            <a:noFill/>
            <a:ln w="508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cxnSp>
        <p:cxnSp>
          <p:nvCxnSpPr>
            <p:cNvPr id="359" name="Shape 359"/>
            <p:cNvCxnSpPr>
              <a:stCxn id="355" idx="5"/>
              <a:endCxn id="357" idx="1"/>
            </p:cNvCxnSpPr>
            <p:nvPr/>
          </p:nvCxnSpPr>
          <p:spPr>
            <a:xfrm>
              <a:off x="6908493" y="1421571"/>
              <a:ext cx="879000" cy="1948200"/>
            </a:xfrm>
            <a:prstGeom prst="straightConnector1">
              <a:avLst/>
            </a:prstGeom>
            <a:noFill/>
            <a:ln w="508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cxnSp>
        <p:cxnSp>
          <p:nvCxnSpPr>
            <p:cNvPr id="360" name="Shape 360"/>
            <p:cNvCxnSpPr>
              <a:stCxn id="357" idx="2"/>
              <a:endCxn id="356" idx="6"/>
            </p:cNvCxnSpPr>
            <p:nvPr/>
          </p:nvCxnSpPr>
          <p:spPr>
            <a:xfrm rot="10800000">
              <a:off x="5730817" y="3601106"/>
              <a:ext cx="1957500" cy="0"/>
            </a:xfrm>
            <a:prstGeom prst="straightConnector1">
              <a:avLst/>
            </a:prstGeom>
            <a:noFill/>
            <a:ln w="508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cxnSp>
      </p:grpSp>
      <p:sp>
        <p:nvSpPr>
          <p:cNvPr id="361" name="Shape 361"/>
          <p:cNvSpPr/>
          <p:nvPr/>
        </p:nvSpPr>
        <p:spPr>
          <a:xfrm>
            <a:off x="6660930" y="2655161"/>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2" name="Shape 362"/>
          <p:cNvSpPr/>
          <p:nvPr/>
        </p:nvSpPr>
        <p:spPr>
          <a:xfrm>
            <a:off x="6552171" y="1853739"/>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3" name="Shape 363"/>
          <p:cNvSpPr/>
          <p:nvPr/>
        </p:nvSpPr>
        <p:spPr>
          <a:xfrm>
            <a:off x="6724848" y="2826369"/>
            <a:ext cx="126123" cy="102475"/>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4" name="Shape 364"/>
          <p:cNvSpPr/>
          <p:nvPr/>
        </p:nvSpPr>
        <p:spPr>
          <a:xfrm>
            <a:off x="7214038" y="3350894"/>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5" name="Shape 365"/>
          <p:cNvSpPr/>
          <p:nvPr/>
        </p:nvSpPr>
        <p:spPr>
          <a:xfrm>
            <a:off x="6830691" y="2742712"/>
            <a:ext cx="126123" cy="102475"/>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Shape 366"/>
          <p:cNvSpPr/>
          <p:nvPr/>
        </p:nvSpPr>
        <p:spPr>
          <a:xfrm>
            <a:off x="7485191" y="3605315"/>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Shape 367"/>
          <p:cNvSpPr/>
          <p:nvPr/>
        </p:nvSpPr>
        <p:spPr>
          <a:xfrm>
            <a:off x="6296262" y="3061123"/>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8" name="Shape 368"/>
          <p:cNvSpPr/>
          <p:nvPr/>
        </p:nvSpPr>
        <p:spPr>
          <a:xfrm>
            <a:off x="6767630" y="2571417"/>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9" name="Shape 369"/>
          <p:cNvSpPr/>
          <p:nvPr/>
        </p:nvSpPr>
        <p:spPr>
          <a:xfrm>
            <a:off x="6548230" y="2755969"/>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Shape 370"/>
          <p:cNvSpPr/>
          <p:nvPr/>
        </p:nvSpPr>
        <p:spPr>
          <a:xfrm>
            <a:off x="5773377" y="3569561"/>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1" name="Shape 371"/>
          <p:cNvSpPr/>
          <p:nvPr/>
        </p:nvSpPr>
        <p:spPr>
          <a:xfrm>
            <a:off x="6813330" y="2807561"/>
            <a:ext cx="126123" cy="102475"/>
          </a:xfrm>
          <a:prstGeom prst="ellipse">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Shape 372"/>
          <p:cNvSpPr/>
          <p:nvPr/>
        </p:nvSpPr>
        <p:spPr>
          <a:xfrm>
            <a:off x="6696972" y="2353282"/>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3" name="Shape 373"/>
          <p:cNvSpPr txBox="1"/>
          <p:nvPr/>
        </p:nvSpPr>
        <p:spPr>
          <a:xfrm>
            <a:off x="6146952" y="772061"/>
            <a:ext cx="102795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NZ" sz="1400" b="0" i="0" u="none" strike="noStrike" cap="none">
                <a:solidFill>
                  <a:srgbClr val="000000"/>
                </a:solidFill>
                <a:latin typeface="Arial"/>
                <a:ea typeface="Arial"/>
                <a:cs typeface="Arial"/>
                <a:sym typeface="Arial"/>
              </a:rPr>
              <a:t>Software </a:t>
            </a:r>
            <a:endParaRPr/>
          </a:p>
        </p:txBody>
      </p:sp>
      <p:sp>
        <p:nvSpPr>
          <p:cNvPr id="374" name="Shape 374"/>
          <p:cNvSpPr/>
          <p:nvPr/>
        </p:nvSpPr>
        <p:spPr>
          <a:xfrm>
            <a:off x="6965730" y="2959961"/>
            <a:ext cx="126123" cy="102475"/>
          </a:xfrm>
          <a:prstGeom prst="ellipse">
            <a:avLst/>
          </a:prstGeom>
          <a:solidFill>
            <a:srgbClr val="00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5" name="Shape 375"/>
          <p:cNvSpPr txBox="1"/>
          <p:nvPr/>
        </p:nvSpPr>
        <p:spPr>
          <a:xfrm>
            <a:off x="4869945" y="4189948"/>
            <a:ext cx="102795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NZ" sz="1400" b="0" i="0" u="none" strike="noStrike" cap="none">
                <a:solidFill>
                  <a:srgbClr val="000000"/>
                </a:solidFill>
                <a:latin typeface="Arial"/>
                <a:ea typeface="Arial"/>
                <a:cs typeface="Arial"/>
                <a:sym typeface="Arial"/>
              </a:rPr>
              <a:t>Networks </a:t>
            </a:r>
            <a:endParaRPr/>
          </a:p>
        </p:txBody>
      </p:sp>
      <p:sp>
        <p:nvSpPr>
          <p:cNvPr id="376" name="Shape 376"/>
          <p:cNvSpPr txBox="1"/>
          <p:nvPr/>
        </p:nvSpPr>
        <p:spPr>
          <a:xfrm>
            <a:off x="7680434" y="4138725"/>
            <a:ext cx="102795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NZ" sz="1400" b="0" i="0" u="none" strike="noStrike" cap="none">
                <a:solidFill>
                  <a:srgbClr val="000000"/>
                </a:solidFill>
                <a:latin typeface="Arial"/>
                <a:ea typeface="Arial"/>
                <a:cs typeface="Arial"/>
                <a:sym typeface="Arial"/>
              </a:rPr>
              <a:t>Systems </a:t>
            </a:r>
            <a:endParaRPr/>
          </a:p>
        </p:txBody>
      </p:sp>
      <p:sp>
        <p:nvSpPr>
          <p:cNvPr id="377" name="Shape 377"/>
          <p:cNvSpPr txBox="1"/>
          <p:nvPr/>
        </p:nvSpPr>
        <p:spPr>
          <a:xfrm>
            <a:off x="914400" y="1308450"/>
            <a:ext cx="4847100" cy="281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NZ" sz="1800"/>
              <a:t>Keep your experts </a:t>
            </a:r>
            <a:endParaRPr sz="1800"/>
          </a:p>
          <a:p>
            <a:pPr marL="0" lvl="0" indent="0">
              <a:spcBef>
                <a:spcPts val="0"/>
              </a:spcBef>
              <a:spcAft>
                <a:spcPts val="0"/>
              </a:spcAft>
              <a:buNone/>
            </a:pPr>
            <a:endParaRPr sz="1800"/>
          </a:p>
          <a:p>
            <a:pPr marL="0" lvl="0" indent="0">
              <a:spcBef>
                <a:spcPts val="0"/>
              </a:spcBef>
              <a:spcAft>
                <a:spcPts val="0"/>
              </a:spcAft>
              <a:buNone/>
            </a:pPr>
            <a:r>
              <a:rPr lang="en-NZ" sz="1800"/>
              <a:t>Encourage all-rounders </a:t>
            </a:r>
            <a:endParaRPr sz="1800"/>
          </a:p>
          <a:p>
            <a:pPr marL="0" lvl="0" indent="0">
              <a:spcBef>
                <a:spcPts val="0"/>
              </a:spcBef>
              <a:spcAft>
                <a:spcPts val="0"/>
              </a:spcAft>
              <a:buNone/>
            </a:pPr>
            <a:endParaRPr sz="1800"/>
          </a:p>
          <a:p>
            <a:pPr marL="0" lvl="0" indent="0">
              <a:spcBef>
                <a:spcPts val="0"/>
              </a:spcBef>
              <a:spcAft>
                <a:spcPts val="0"/>
              </a:spcAft>
              <a:buNone/>
            </a:pPr>
            <a:r>
              <a:rPr lang="en-NZ" sz="1800"/>
              <a:t>Make opportunities to work together </a:t>
            </a:r>
            <a:endParaRPr sz="1800"/>
          </a:p>
          <a:p>
            <a:pPr marL="0" lvl="0" indent="0">
              <a:spcBef>
                <a:spcPts val="0"/>
              </a:spcBef>
              <a:spcAft>
                <a:spcPts val="0"/>
              </a:spcAft>
              <a:buNone/>
            </a:pPr>
            <a:endParaRPr sz="1800"/>
          </a:p>
          <a:p>
            <a:pPr marL="0" lvl="0" indent="0">
              <a:spcBef>
                <a:spcPts val="0"/>
              </a:spcBef>
              <a:spcAft>
                <a:spcPts val="0"/>
              </a:spcAft>
              <a:buNone/>
            </a:pPr>
            <a:r>
              <a:rPr lang="en-NZ" sz="1800"/>
              <a:t>Strength is in the diversity of thought</a:t>
            </a:r>
            <a:endParaRPr sz="1800"/>
          </a:p>
          <a:p>
            <a:pPr marL="0" lvl="0" indent="0">
              <a:spcBef>
                <a:spcPts val="0"/>
              </a:spcBef>
              <a:spcAft>
                <a:spcPts val="0"/>
              </a:spcAft>
              <a:buNone/>
            </a:pPr>
            <a:r>
              <a:rPr lang="en-NZ" sz="1800"/>
              <a:t>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11700" y="24037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Business Buy-In </a:t>
            </a:r>
            <a:endParaRPr sz="2800" b="0" i="0" u="none" strike="noStrike" cap="none">
              <a:solidFill>
                <a:srgbClr val="000000"/>
              </a:solidFill>
              <a:latin typeface="Arial"/>
              <a:ea typeface="Arial"/>
              <a:cs typeface="Arial"/>
              <a:sym typeface="Arial"/>
            </a:endParaRPr>
          </a:p>
        </p:txBody>
      </p:sp>
      <p:sp>
        <p:nvSpPr>
          <p:cNvPr id="383" name="Shape 383"/>
          <p:cNvSpPr txBox="1">
            <a:spLocks noGrp="1"/>
          </p:cNvSpPr>
          <p:nvPr>
            <p:ph type="body" idx="1"/>
          </p:nvPr>
        </p:nvSpPr>
        <p:spPr>
          <a:xfrm>
            <a:off x="673125" y="1019825"/>
            <a:ext cx="7704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24255D"/>
              </a:buClr>
              <a:buSzPts val="1800"/>
              <a:buFont typeface="Arial"/>
              <a:buNone/>
            </a:pPr>
            <a:r>
              <a:rPr lang="en-NZ" b="0" i="0" u="none" strike="noStrike" cap="none">
                <a:solidFill>
                  <a:srgbClr val="24255D"/>
                </a:solidFill>
                <a:latin typeface="Arial"/>
                <a:ea typeface="Arial"/>
                <a:cs typeface="Arial"/>
                <a:sym typeface="Arial"/>
              </a:rPr>
              <a:t>Buy in from the board down on structure </a:t>
            </a:r>
            <a:endParaRPr b="0" i="0" u="none" strike="noStrike" cap="none">
              <a:solidFill>
                <a:srgbClr val="24255D"/>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endParaRPr b="0" i="0" u="none" strike="noStrike" cap="none">
              <a:solidFill>
                <a:srgbClr val="24255D"/>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r>
              <a:rPr lang="en-NZ" b="0" i="0" u="none" strike="noStrike" cap="none">
                <a:solidFill>
                  <a:srgbClr val="24255D"/>
                </a:solidFill>
                <a:latin typeface="Arial"/>
                <a:ea typeface="Arial"/>
                <a:cs typeface="Arial"/>
                <a:sym typeface="Arial"/>
              </a:rPr>
              <a:t>Demonstrate the value to the business</a:t>
            </a:r>
            <a:endParaRPr b="0" i="0" u="none" strike="noStrike" cap="none">
              <a:solidFill>
                <a:srgbClr val="24255D"/>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endParaRPr b="0" i="0" u="none" strike="noStrike" cap="none">
              <a:solidFill>
                <a:srgbClr val="24255D"/>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r>
              <a:rPr lang="en-NZ" b="0" i="0" u="none" strike="noStrike" cap="none">
                <a:solidFill>
                  <a:srgbClr val="24255D"/>
                </a:solidFill>
                <a:latin typeface="Arial"/>
                <a:ea typeface="Arial"/>
                <a:cs typeface="Arial"/>
                <a:sym typeface="Arial"/>
              </a:rPr>
              <a:t>Attract high calibre &amp; Retain staff for longer  </a:t>
            </a:r>
            <a:endParaRPr b="0" i="0" u="none" strike="noStrike" cap="none">
              <a:solidFill>
                <a:srgbClr val="24255D"/>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endParaRPr b="0" i="0" u="none" strike="noStrike" cap="none">
              <a:solidFill>
                <a:srgbClr val="24255D"/>
              </a:solidFill>
              <a:latin typeface="Arial"/>
              <a:ea typeface="Arial"/>
              <a:cs typeface="Arial"/>
              <a:sym typeface="Arial"/>
            </a:endParaRPr>
          </a:p>
          <a:p>
            <a:pPr marL="0" marR="0" lvl="0" indent="0" algn="l" rtl="0">
              <a:lnSpc>
                <a:spcPct val="115000"/>
              </a:lnSpc>
              <a:spcBef>
                <a:spcPts val="0"/>
              </a:spcBef>
              <a:spcAft>
                <a:spcPts val="0"/>
              </a:spcAft>
              <a:buClr>
                <a:srgbClr val="24255D"/>
              </a:buClr>
              <a:buSzPts val="1800"/>
              <a:buFont typeface="Arial"/>
              <a:buNone/>
            </a:pPr>
            <a:r>
              <a:rPr lang="en-NZ" b="0" i="0" u="none" strike="noStrike" cap="none">
                <a:solidFill>
                  <a:srgbClr val="24255D"/>
                </a:solidFill>
                <a:latin typeface="Arial"/>
                <a:ea typeface="Arial"/>
                <a:cs typeface="Arial"/>
                <a:sym typeface="Arial"/>
              </a:rPr>
              <a:t>Our people get better more transferable skills </a:t>
            </a:r>
            <a:endParaRPr/>
          </a:p>
          <a:p>
            <a:pPr marL="0" marR="0" lvl="0" indent="0" algn="l" rtl="0">
              <a:lnSpc>
                <a:spcPct val="115000"/>
              </a:lnSpc>
              <a:spcBef>
                <a:spcPts val="0"/>
              </a:spcBef>
              <a:spcAft>
                <a:spcPts val="0"/>
              </a:spcAft>
              <a:buClr>
                <a:srgbClr val="24255D"/>
              </a:buClr>
              <a:buSzPts val="1800"/>
              <a:buFont typeface="Arial"/>
              <a:buNone/>
            </a:pPr>
            <a:endParaRPr/>
          </a:p>
          <a:p>
            <a:pPr marL="0" marR="0" lvl="0" indent="0" algn="l" rtl="0">
              <a:lnSpc>
                <a:spcPct val="115000"/>
              </a:lnSpc>
              <a:spcBef>
                <a:spcPts val="0"/>
              </a:spcBef>
              <a:spcAft>
                <a:spcPts val="0"/>
              </a:spcAft>
              <a:buClr>
                <a:srgbClr val="24255D"/>
              </a:buClr>
              <a:buSzPts val="1800"/>
              <a:buFont typeface="Arial"/>
              <a:buNone/>
            </a:pPr>
            <a:r>
              <a:rPr lang="en-NZ" b="0" i="0" u="none" strike="noStrike" cap="none">
                <a:solidFill>
                  <a:srgbClr val="24255D"/>
                </a:solidFill>
                <a:latin typeface="Arial"/>
                <a:ea typeface="Arial"/>
                <a:cs typeface="Arial"/>
                <a:sym typeface="Arial"/>
              </a:rPr>
              <a:t>REANNZ </a:t>
            </a:r>
            <a:r>
              <a:rPr lang="en-NZ"/>
              <a:t>gets the benefit of all the above</a:t>
            </a:r>
            <a:endParaRPr b="0" i="0" u="none" strike="noStrike" cap="none">
              <a:solidFill>
                <a:srgbClr val="24255D"/>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11700" y="2848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a:solidFill>
                  <a:srgbClr val="000000"/>
                </a:solidFill>
              </a:rPr>
              <a:t>Dynamic Resourcing </a:t>
            </a:r>
            <a:endParaRPr sz="2800" b="0" i="0" u="none" strike="noStrike" cap="none">
              <a:solidFill>
                <a:srgbClr val="000000"/>
              </a:solidFill>
              <a:latin typeface="Arial"/>
              <a:ea typeface="Arial"/>
              <a:cs typeface="Arial"/>
              <a:sym typeface="Arial"/>
            </a:endParaRPr>
          </a:p>
        </p:txBody>
      </p:sp>
      <p:sp>
        <p:nvSpPr>
          <p:cNvPr id="389" name="Shape 389"/>
          <p:cNvSpPr txBox="1">
            <a:spLocks noGrp="1"/>
          </p:cNvSpPr>
          <p:nvPr>
            <p:ph type="body" idx="1"/>
          </p:nvPr>
        </p:nvSpPr>
        <p:spPr>
          <a:xfrm>
            <a:off x="997525" y="1248575"/>
            <a:ext cx="7467000" cy="2881500"/>
          </a:xfrm>
          <a:prstGeom prst="rect">
            <a:avLst/>
          </a:prstGeom>
          <a:noFill/>
          <a:ln>
            <a:noFill/>
          </a:ln>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en-NZ" sz="2000">
                <a:solidFill>
                  <a:schemeClr val="dk1"/>
                </a:solidFill>
              </a:rPr>
              <a:t>Business priorities not individual priorities</a:t>
            </a:r>
            <a:endParaRPr sz="2000">
              <a:solidFill>
                <a:schemeClr val="dk1"/>
              </a:solidFill>
            </a:endParaRPr>
          </a:p>
          <a:p>
            <a:pPr marL="0" lvl="0" indent="0" rtl="0">
              <a:lnSpc>
                <a:spcPct val="200000"/>
              </a:lnSpc>
              <a:spcBef>
                <a:spcPts val="0"/>
              </a:spcBef>
              <a:spcAft>
                <a:spcPts val="0"/>
              </a:spcAft>
              <a:buNone/>
            </a:pPr>
            <a:r>
              <a:rPr lang="en-NZ" sz="2000">
                <a:solidFill>
                  <a:schemeClr val="dk1"/>
                </a:solidFill>
              </a:rPr>
              <a:t>Traditional models pull resource </a:t>
            </a:r>
            <a:br>
              <a:rPr lang="en-NZ" sz="2000">
                <a:solidFill>
                  <a:schemeClr val="dk1"/>
                </a:solidFill>
              </a:rPr>
            </a:br>
            <a:r>
              <a:rPr lang="en-NZ" sz="2000">
                <a:solidFill>
                  <a:schemeClr val="dk1"/>
                </a:solidFill>
              </a:rPr>
              <a:t>No visibility of all the things that person is working on </a:t>
            </a:r>
            <a:endParaRPr sz="2000">
              <a:solidFill>
                <a:schemeClr val="dk1"/>
              </a:solidFill>
            </a:endParaRPr>
          </a:p>
          <a:p>
            <a:pPr marL="0" lvl="0" indent="0" rtl="0">
              <a:lnSpc>
                <a:spcPct val="200000"/>
              </a:lnSpc>
              <a:spcBef>
                <a:spcPts val="0"/>
              </a:spcBef>
              <a:spcAft>
                <a:spcPts val="0"/>
              </a:spcAft>
              <a:buNone/>
            </a:pPr>
            <a:r>
              <a:rPr lang="en-NZ" sz="2000">
                <a:solidFill>
                  <a:schemeClr val="dk1"/>
                </a:solidFill>
              </a:rPr>
              <a:t>Total visibility of actual workload across all the teams </a:t>
            </a:r>
            <a:endParaRPr sz="2000">
              <a:solidFill>
                <a:schemeClr val="dk1"/>
              </a:solidFill>
            </a:endParaRPr>
          </a:p>
          <a:p>
            <a:pPr marL="0" lvl="0" indent="0" rtl="0">
              <a:lnSpc>
                <a:spcPct val="200000"/>
              </a:lnSpc>
              <a:spcBef>
                <a:spcPts val="0"/>
              </a:spcBef>
              <a:spcAft>
                <a:spcPts val="0"/>
              </a:spcAft>
              <a:buNone/>
            </a:pPr>
            <a:r>
              <a:rPr lang="en-NZ" sz="2000">
                <a:solidFill>
                  <a:schemeClr val="dk1"/>
                </a:solidFill>
              </a:rPr>
              <a:t>Put the decision making in the right place</a:t>
            </a:r>
            <a:endParaRPr sz="2000">
              <a:solidFill>
                <a:schemeClr val="dk1"/>
              </a:solidFill>
            </a:endParaRPr>
          </a:p>
          <a:p>
            <a:pPr marL="0" lvl="0" indent="0" rtl="0">
              <a:lnSpc>
                <a:spcPct val="200000"/>
              </a:lnSpc>
              <a:spcBef>
                <a:spcPts val="0"/>
              </a:spcBef>
              <a:spcAft>
                <a:spcPts val="0"/>
              </a:spcAft>
              <a:buNone/>
            </a:pPr>
            <a:endParaRPr sz="2000">
              <a:solidFill>
                <a:schemeClr val="dk1"/>
              </a:solidFill>
            </a:endParaRPr>
          </a:p>
          <a:p>
            <a:pPr marL="457200" lvl="0" indent="-228600" rtl="0">
              <a:lnSpc>
                <a:spcPct val="200000"/>
              </a:lnSpc>
              <a:spcBef>
                <a:spcPts val="0"/>
              </a:spcBef>
              <a:spcAft>
                <a:spcPts val="0"/>
              </a:spcAft>
              <a:buClr>
                <a:srgbClr val="24255D"/>
              </a:buClr>
              <a:buSzPts val="1800"/>
              <a:buFont typeface="Arial"/>
              <a:buNone/>
            </a:pPr>
            <a:r>
              <a:rPr lang="en-NZ" sz="2000">
                <a:solidFill>
                  <a:schemeClr val="dk1"/>
                </a:solidFill>
              </a:rPr>
              <a:t>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Faucet: In the beginning...</a:t>
            </a:r>
            <a:endParaRPr sz="2800" b="0" i="0" u="none" strike="noStrike" cap="none">
              <a:solidFill>
                <a:srgbClr val="000000"/>
              </a:solidFill>
              <a:latin typeface="Arial"/>
              <a:ea typeface="Arial"/>
              <a:cs typeface="Arial"/>
              <a:sym typeface="Arial"/>
            </a:endParaRPr>
          </a:p>
        </p:txBody>
      </p:sp>
      <p:pic>
        <p:nvPicPr>
          <p:cNvPr id="253" name="Shape 253"/>
          <p:cNvPicPr preferRelativeResize="0"/>
          <p:nvPr/>
        </p:nvPicPr>
        <p:blipFill rotWithShape="1">
          <a:blip r:embed="rId3">
            <a:alphaModFix/>
          </a:blip>
          <a:srcRect t="-6644" b="33228"/>
          <a:stretch/>
        </p:blipFill>
        <p:spPr>
          <a:xfrm>
            <a:off x="511475" y="877400"/>
            <a:ext cx="8121079" cy="3549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988675" y="1401650"/>
            <a:ext cx="6303900" cy="27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a:solidFill>
                  <a:srgbClr val="000000"/>
                </a:solidFill>
              </a:rPr>
              <a:t>Instead of stressing out our teams trying to do the impossible…..</a:t>
            </a:r>
            <a:endParaRPr>
              <a:solidFill>
                <a:srgbClr val="000000"/>
              </a:solidFill>
            </a:endParaRPr>
          </a:p>
          <a:p>
            <a:pPr marL="0" marR="0" lvl="0" indent="0" algn="l" rtl="0">
              <a:lnSpc>
                <a:spcPct val="100000"/>
              </a:lnSpc>
              <a:spcBef>
                <a:spcPts val="0"/>
              </a:spcBef>
              <a:spcAft>
                <a:spcPts val="0"/>
              </a:spcAft>
              <a:buClr>
                <a:srgbClr val="E9D928"/>
              </a:buClr>
              <a:buSzPts val="2800"/>
              <a:buFont typeface="Arial"/>
              <a:buNone/>
            </a:pPr>
            <a:endParaRPr>
              <a:solidFill>
                <a:srgbClr val="000000"/>
              </a:solidFill>
            </a:endParaRPr>
          </a:p>
          <a:p>
            <a:pPr marL="0" marR="0" lvl="0" indent="0" algn="l" rtl="0">
              <a:lnSpc>
                <a:spcPct val="100000"/>
              </a:lnSpc>
              <a:spcBef>
                <a:spcPts val="0"/>
              </a:spcBef>
              <a:spcAft>
                <a:spcPts val="0"/>
              </a:spcAft>
              <a:buClr>
                <a:srgbClr val="E9D928"/>
              </a:buClr>
              <a:buSzPts val="2800"/>
              <a:buFont typeface="Arial"/>
              <a:buNone/>
            </a:pPr>
            <a:r>
              <a:rPr lang="en-NZ">
                <a:solidFill>
                  <a:srgbClr val="000000"/>
                </a:solidFill>
              </a:rPr>
              <a:t>Stop asking for the impossible! </a:t>
            </a:r>
            <a:endParaRPr>
              <a:solidFill>
                <a:srgbClr val="000000"/>
              </a:solidFill>
            </a:endParaRPr>
          </a:p>
        </p:txBody>
      </p:sp>
      <p:pic>
        <p:nvPicPr>
          <p:cNvPr id="395" name="Shape 395"/>
          <p:cNvPicPr preferRelativeResize="0"/>
          <p:nvPr/>
        </p:nvPicPr>
        <p:blipFill>
          <a:blip r:embed="rId3">
            <a:alphaModFix/>
          </a:blip>
          <a:stretch>
            <a:fillRect/>
          </a:stretch>
        </p:blipFill>
        <p:spPr>
          <a:xfrm>
            <a:off x="7292563" y="1693175"/>
            <a:ext cx="1617025" cy="1617025"/>
          </a:xfrm>
          <a:prstGeom prst="rect">
            <a:avLst/>
          </a:prstGeom>
          <a:noFill/>
          <a:ln>
            <a:noFill/>
          </a:ln>
        </p:spPr>
      </p:pic>
      <p:pic>
        <p:nvPicPr>
          <p:cNvPr id="396" name="Shape 396"/>
          <p:cNvPicPr preferRelativeResize="0"/>
          <p:nvPr/>
        </p:nvPicPr>
        <p:blipFill>
          <a:blip r:embed="rId4">
            <a:alphaModFix/>
          </a:blip>
          <a:stretch>
            <a:fillRect/>
          </a:stretch>
        </p:blipFill>
        <p:spPr>
          <a:xfrm>
            <a:off x="7292563" y="76188"/>
            <a:ext cx="1617025" cy="1617025"/>
          </a:xfrm>
          <a:prstGeom prst="rect">
            <a:avLst/>
          </a:prstGeom>
          <a:noFill/>
          <a:ln>
            <a:noFill/>
          </a:ln>
        </p:spPr>
      </p:pic>
      <p:pic>
        <p:nvPicPr>
          <p:cNvPr id="397" name="Shape 397"/>
          <p:cNvPicPr preferRelativeResize="0"/>
          <p:nvPr/>
        </p:nvPicPr>
        <p:blipFill>
          <a:blip r:embed="rId5">
            <a:alphaModFix/>
          </a:blip>
          <a:stretch>
            <a:fillRect/>
          </a:stretch>
        </p:blipFill>
        <p:spPr>
          <a:xfrm>
            <a:off x="7369850" y="3193475"/>
            <a:ext cx="1539750" cy="1842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311700" y="2759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Training </a:t>
            </a:r>
            <a:endParaRPr sz="2800" b="0" i="0" u="none" strike="noStrike" cap="none">
              <a:solidFill>
                <a:srgbClr val="000000"/>
              </a:solidFill>
              <a:latin typeface="Arial"/>
              <a:ea typeface="Arial"/>
              <a:cs typeface="Arial"/>
              <a:sym typeface="Arial"/>
            </a:endParaRPr>
          </a:p>
        </p:txBody>
      </p:sp>
      <p:sp>
        <p:nvSpPr>
          <p:cNvPr id="403" name="Shape 403"/>
          <p:cNvSpPr txBox="1">
            <a:spLocks noGrp="1"/>
          </p:cNvSpPr>
          <p:nvPr>
            <p:ph type="body" idx="1"/>
          </p:nvPr>
        </p:nvSpPr>
        <p:spPr>
          <a:xfrm>
            <a:off x="901950" y="1087200"/>
            <a:ext cx="7340100" cy="2969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24255D"/>
              </a:buClr>
              <a:buSzPts val="1800"/>
              <a:buFont typeface="Arial"/>
              <a:buNone/>
            </a:pPr>
            <a:r>
              <a:rPr lang="en-NZ" sz="2100"/>
              <a:t>What *new* things does your team need to know?</a:t>
            </a:r>
            <a:endParaRPr sz="2100"/>
          </a:p>
          <a:p>
            <a:pPr marL="0" marR="0" lvl="0" indent="0" algn="l" rtl="0">
              <a:lnSpc>
                <a:spcPct val="150000"/>
              </a:lnSpc>
              <a:spcBef>
                <a:spcPts val="0"/>
              </a:spcBef>
              <a:spcAft>
                <a:spcPts val="0"/>
              </a:spcAft>
              <a:buClr>
                <a:srgbClr val="24255D"/>
              </a:buClr>
              <a:buSzPts val="1800"/>
              <a:buFont typeface="Arial"/>
              <a:buNone/>
            </a:pPr>
            <a:r>
              <a:rPr lang="en-NZ" sz="2100"/>
              <a:t>S/W Dev need to know networks? </a:t>
            </a:r>
            <a:endParaRPr sz="2100"/>
          </a:p>
          <a:p>
            <a:pPr marL="0" marR="0" lvl="0" indent="0" algn="l" rtl="0">
              <a:lnSpc>
                <a:spcPct val="150000"/>
              </a:lnSpc>
              <a:spcBef>
                <a:spcPts val="0"/>
              </a:spcBef>
              <a:spcAft>
                <a:spcPts val="0"/>
              </a:spcAft>
              <a:buClr>
                <a:srgbClr val="24255D"/>
              </a:buClr>
              <a:buSzPts val="1800"/>
              <a:buFont typeface="Arial"/>
              <a:buNone/>
            </a:pPr>
            <a:r>
              <a:rPr lang="en-NZ" sz="2100"/>
              <a:t>N/W limits set by vendor OR can S/W dev change?</a:t>
            </a:r>
            <a:endParaRPr sz="2100"/>
          </a:p>
          <a:p>
            <a:pPr marL="0" marR="0" lvl="0" indent="0" algn="l" rtl="0">
              <a:lnSpc>
                <a:spcPct val="150000"/>
              </a:lnSpc>
              <a:spcBef>
                <a:spcPts val="0"/>
              </a:spcBef>
              <a:spcAft>
                <a:spcPts val="0"/>
              </a:spcAft>
              <a:buClr>
                <a:srgbClr val="24255D"/>
              </a:buClr>
              <a:buSzPts val="1800"/>
              <a:buFont typeface="Arial"/>
              <a:buNone/>
            </a:pPr>
            <a:r>
              <a:rPr lang="en-NZ" sz="2100"/>
              <a:t>Collaboration across teams is now more important</a:t>
            </a:r>
            <a:endParaRPr sz="2100"/>
          </a:p>
          <a:p>
            <a:pPr marL="0" marR="0" lvl="0" indent="0" algn="l" rtl="0">
              <a:lnSpc>
                <a:spcPct val="150000"/>
              </a:lnSpc>
              <a:spcBef>
                <a:spcPts val="0"/>
              </a:spcBef>
              <a:spcAft>
                <a:spcPts val="0"/>
              </a:spcAft>
              <a:buClr>
                <a:srgbClr val="24255D"/>
              </a:buClr>
              <a:buSzPts val="1800"/>
              <a:buFont typeface="Arial"/>
              <a:buNone/>
            </a:pPr>
            <a:r>
              <a:rPr lang="en-NZ" sz="2100"/>
              <a:t>Give people real opportunities to learn - eResearch</a:t>
            </a:r>
            <a:endParaRPr sz="2100"/>
          </a:p>
          <a:p>
            <a:pPr marL="0" marR="0" lvl="0" indent="0" algn="l" rtl="0">
              <a:lnSpc>
                <a:spcPct val="150000"/>
              </a:lnSpc>
              <a:spcBef>
                <a:spcPts val="0"/>
              </a:spcBef>
              <a:spcAft>
                <a:spcPts val="0"/>
              </a:spcAft>
              <a:buClr>
                <a:srgbClr val="24255D"/>
              </a:buClr>
              <a:buSzPts val="1800"/>
              <a:buFont typeface="Arial"/>
              <a:buNone/>
            </a:pPr>
            <a:r>
              <a:rPr lang="en-NZ" sz="2100"/>
              <a:t>Short term pain with less experienced resource</a:t>
            </a:r>
            <a:endParaRPr sz="2100"/>
          </a:p>
          <a:p>
            <a:pPr marL="0" marR="0" lvl="0" indent="0" algn="l" rtl="0">
              <a:lnSpc>
                <a:spcPct val="150000"/>
              </a:lnSpc>
              <a:spcBef>
                <a:spcPts val="0"/>
              </a:spcBef>
              <a:spcAft>
                <a:spcPts val="0"/>
              </a:spcAft>
              <a:buClr>
                <a:srgbClr val="24255D"/>
              </a:buClr>
              <a:buSzPts val="1800"/>
              <a:buFont typeface="Arial"/>
              <a:buNone/>
            </a:pPr>
            <a:r>
              <a:rPr lang="en-NZ" sz="2100"/>
              <a:t>Quickly outweighed by benefits</a:t>
            </a:r>
            <a:endParaRPr sz="2100"/>
          </a:p>
          <a:p>
            <a:pPr marL="0" marR="0" lvl="0" indent="0" algn="l" rtl="0">
              <a:lnSpc>
                <a:spcPct val="150000"/>
              </a:lnSpc>
              <a:spcBef>
                <a:spcPts val="0"/>
              </a:spcBef>
              <a:spcAft>
                <a:spcPts val="0"/>
              </a:spcAft>
              <a:buClr>
                <a:srgbClr val="24255D"/>
              </a:buClr>
              <a:buSzPts val="1800"/>
              <a:buFont typeface="Arial"/>
              <a:buNone/>
            </a:pPr>
            <a:endParaRPr sz="2100" b="0" i="0" u="none" strike="noStrike" cap="none">
              <a:solidFill>
                <a:srgbClr val="24255D"/>
              </a:solidFill>
              <a:latin typeface="Arial"/>
              <a:ea typeface="Arial"/>
              <a:cs typeface="Arial"/>
              <a:sym typeface="Arial"/>
            </a:endParaRPr>
          </a:p>
          <a:p>
            <a:pPr marL="0" marR="0" lvl="0" indent="0" algn="l" rtl="0">
              <a:lnSpc>
                <a:spcPct val="150000"/>
              </a:lnSpc>
              <a:spcBef>
                <a:spcPts val="0"/>
              </a:spcBef>
              <a:spcAft>
                <a:spcPts val="0"/>
              </a:spcAft>
              <a:buClr>
                <a:srgbClr val="24255D"/>
              </a:buClr>
              <a:buSzPts val="1800"/>
              <a:buFont typeface="Arial"/>
              <a:buNone/>
            </a:pPr>
            <a:endParaRPr sz="2100" b="0" i="0" u="none" strike="noStrike" cap="none">
              <a:solidFill>
                <a:srgbClr val="24255D"/>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Community </a:t>
            </a:r>
            <a:endParaRPr sz="2800" b="0" i="0" u="none" strike="noStrike" cap="none">
              <a:solidFill>
                <a:srgbClr val="000000"/>
              </a:solidFill>
              <a:latin typeface="Arial"/>
              <a:ea typeface="Arial"/>
              <a:cs typeface="Arial"/>
              <a:sym typeface="Arial"/>
            </a:endParaRPr>
          </a:p>
        </p:txBody>
      </p:sp>
      <p:pic>
        <p:nvPicPr>
          <p:cNvPr id="409" name="Shape 409"/>
          <p:cNvPicPr preferRelativeResize="0"/>
          <p:nvPr/>
        </p:nvPicPr>
        <p:blipFill>
          <a:blip r:embed="rId3">
            <a:alphaModFix/>
          </a:blip>
          <a:stretch>
            <a:fillRect/>
          </a:stretch>
        </p:blipFill>
        <p:spPr>
          <a:xfrm>
            <a:off x="5295775" y="921725"/>
            <a:ext cx="3333375" cy="3300049"/>
          </a:xfrm>
          <a:prstGeom prst="rect">
            <a:avLst/>
          </a:prstGeom>
          <a:noFill/>
          <a:ln>
            <a:noFill/>
          </a:ln>
        </p:spPr>
      </p:pic>
      <p:sp>
        <p:nvSpPr>
          <p:cNvPr id="410" name="Shape 410"/>
          <p:cNvSpPr txBox="1">
            <a:spLocks noGrp="1"/>
          </p:cNvSpPr>
          <p:nvPr>
            <p:ph type="body" idx="1"/>
          </p:nvPr>
        </p:nvSpPr>
        <p:spPr>
          <a:xfrm>
            <a:off x="617525" y="1267329"/>
            <a:ext cx="6026100" cy="29610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15000"/>
              </a:lnSpc>
              <a:spcBef>
                <a:spcPts val="0"/>
              </a:spcBef>
              <a:spcAft>
                <a:spcPts val="0"/>
              </a:spcAft>
              <a:buClr>
                <a:srgbClr val="24255D"/>
              </a:buClr>
              <a:buSzPts val="1800"/>
              <a:buFont typeface="Arial"/>
              <a:buNone/>
            </a:pPr>
            <a:r>
              <a:rPr lang="en-NZ" sz="1900"/>
              <a:t>Change is coming </a:t>
            </a:r>
            <a:endParaRPr sz="1900"/>
          </a:p>
          <a:p>
            <a:pPr marL="457200" marR="0" lvl="0" indent="-228600" algn="l" rtl="0">
              <a:lnSpc>
                <a:spcPct val="115000"/>
              </a:lnSpc>
              <a:spcBef>
                <a:spcPts val="0"/>
              </a:spcBef>
              <a:spcAft>
                <a:spcPts val="0"/>
              </a:spcAft>
              <a:buClr>
                <a:srgbClr val="24255D"/>
              </a:buClr>
              <a:buSzPts val="1800"/>
              <a:buFont typeface="Arial"/>
              <a:buNone/>
            </a:pPr>
            <a:endParaRPr sz="1900" b="0" i="0" u="none" strike="noStrike" cap="none">
              <a:solidFill>
                <a:srgbClr val="24255D"/>
              </a:solidFill>
              <a:latin typeface="Arial"/>
              <a:ea typeface="Arial"/>
              <a:cs typeface="Arial"/>
              <a:sym typeface="Arial"/>
            </a:endParaRPr>
          </a:p>
          <a:p>
            <a:pPr marL="457200" marR="0" lvl="0" indent="-228600" algn="l" rtl="0">
              <a:lnSpc>
                <a:spcPct val="115000"/>
              </a:lnSpc>
              <a:spcBef>
                <a:spcPts val="0"/>
              </a:spcBef>
              <a:spcAft>
                <a:spcPts val="0"/>
              </a:spcAft>
              <a:buClr>
                <a:srgbClr val="24255D"/>
              </a:buClr>
              <a:buSzPts val="1800"/>
              <a:buFont typeface="Arial"/>
              <a:buNone/>
            </a:pPr>
            <a:r>
              <a:rPr lang="en-NZ" sz="1900"/>
              <a:t>Need to re-think how we do things</a:t>
            </a:r>
            <a:endParaRPr sz="1900"/>
          </a:p>
          <a:p>
            <a:pPr marL="457200" marR="0" lvl="0" indent="-228600" algn="l" rtl="0">
              <a:lnSpc>
                <a:spcPct val="115000"/>
              </a:lnSpc>
              <a:spcBef>
                <a:spcPts val="0"/>
              </a:spcBef>
              <a:spcAft>
                <a:spcPts val="0"/>
              </a:spcAft>
              <a:buClr>
                <a:srgbClr val="24255D"/>
              </a:buClr>
              <a:buSzPts val="1800"/>
              <a:buFont typeface="Arial"/>
              <a:buNone/>
            </a:pPr>
            <a:endParaRPr sz="1900"/>
          </a:p>
          <a:p>
            <a:pPr marL="457200" marR="0" lvl="0" indent="-228600" algn="l" rtl="0">
              <a:lnSpc>
                <a:spcPct val="115000"/>
              </a:lnSpc>
              <a:spcBef>
                <a:spcPts val="0"/>
              </a:spcBef>
              <a:spcAft>
                <a:spcPts val="0"/>
              </a:spcAft>
              <a:buClr>
                <a:srgbClr val="24255D"/>
              </a:buClr>
              <a:buSzPts val="1800"/>
              <a:buFont typeface="Arial"/>
              <a:buNone/>
            </a:pPr>
            <a:r>
              <a:rPr lang="en-NZ" sz="1900"/>
              <a:t>Change how we manage the network </a:t>
            </a:r>
            <a:endParaRPr sz="1900"/>
          </a:p>
          <a:p>
            <a:pPr marL="457200" marR="0" lvl="0" indent="-228600" algn="l" rtl="0">
              <a:lnSpc>
                <a:spcPct val="115000"/>
              </a:lnSpc>
              <a:spcBef>
                <a:spcPts val="0"/>
              </a:spcBef>
              <a:spcAft>
                <a:spcPts val="0"/>
              </a:spcAft>
              <a:buClr>
                <a:srgbClr val="24255D"/>
              </a:buClr>
              <a:buSzPts val="1800"/>
              <a:buFont typeface="Arial"/>
              <a:buNone/>
            </a:pPr>
            <a:endParaRPr sz="1900"/>
          </a:p>
          <a:p>
            <a:pPr marL="457200" marR="0" lvl="0" indent="-228600" algn="l" rtl="0">
              <a:lnSpc>
                <a:spcPct val="115000"/>
              </a:lnSpc>
              <a:spcBef>
                <a:spcPts val="0"/>
              </a:spcBef>
              <a:spcAft>
                <a:spcPts val="0"/>
              </a:spcAft>
              <a:buClr>
                <a:srgbClr val="24255D"/>
              </a:buClr>
              <a:buSzPts val="1800"/>
              <a:buFont typeface="Arial"/>
              <a:buNone/>
            </a:pPr>
            <a:r>
              <a:rPr lang="en-NZ" sz="1900"/>
              <a:t>Change how you manage the people </a:t>
            </a:r>
            <a:endParaRPr sz="1900"/>
          </a:p>
          <a:p>
            <a:pPr marL="457200" marR="0" lvl="0" indent="-228600" algn="l" rtl="0">
              <a:lnSpc>
                <a:spcPct val="115000"/>
              </a:lnSpc>
              <a:spcBef>
                <a:spcPts val="0"/>
              </a:spcBef>
              <a:spcAft>
                <a:spcPts val="0"/>
              </a:spcAft>
              <a:buClr>
                <a:srgbClr val="24255D"/>
              </a:buClr>
              <a:buSzPts val="1800"/>
              <a:buFont typeface="Arial"/>
              <a:buNone/>
            </a:pPr>
            <a:endParaRPr sz="1900" b="0" i="0" u="none" strike="noStrike" cap="none">
              <a:solidFill>
                <a:srgbClr val="24255D"/>
              </a:solidFill>
              <a:latin typeface="Arial"/>
              <a:ea typeface="Arial"/>
              <a:cs typeface="Arial"/>
              <a:sym typeface="Arial"/>
            </a:endParaRPr>
          </a:p>
          <a:p>
            <a:pPr marL="457200" marR="0" lvl="0" indent="-228600" algn="l" rtl="0">
              <a:lnSpc>
                <a:spcPct val="115000"/>
              </a:lnSpc>
              <a:spcBef>
                <a:spcPts val="0"/>
              </a:spcBef>
              <a:spcAft>
                <a:spcPts val="0"/>
              </a:spcAft>
              <a:buClr>
                <a:srgbClr val="24255D"/>
              </a:buClr>
              <a:buSzPts val="1800"/>
              <a:buFont typeface="Arial"/>
              <a:buNone/>
            </a:pPr>
            <a:r>
              <a:rPr lang="en-NZ" sz="1900" b="0" i="0" u="none" strike="noStrike" cap="none">
                <a:solidFill>
                  <a:srgbClr val="24255D"/>
                </a:solidFill>
                <a:latin typeface="Arial"/>
                <a:ea typeface="Arial"/>
                <a:cs typeface="Arial"/>
                <a:sym typeface="Arial"/>
              </a:rPr>
              <a:t>https://www.faucet.org.nz</a:t>
            </a:r>
            <a:endParaRPr sz="1900" b="0" i="0" u="none" strike="noStrike" cap="none">
              <a:solidFill>
                <a:srgbClr val="24255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1735975" y="893775"/>
            <a:ext cx="5362500" cy="38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dirty="0">
                <a:solidFill>
                  <a:srgbClr val="000000"/>
                </a:solidFill>
                <a:latin typeface="Arial"/>
                <a:ea typeface="Arial"/>
                <a:cs typeface="Arial"/>
                <a:sym typeface="Arial"/>
              </a:rPr>
              <a:t>An Enterprise SDN Controller</a:t>
            </a:r>
            <a:endParaRPr sz="2800" b="0" i="0" u="none" strike="noStrike" cap="none" dirty="0">
              <a:solidFill>
                <a:srgbClr val="000000"/>
              </a:solidFill>
              <a:latin typeface="Arial"/>
              <a:ea typeface="Arial"/>
              <a:cs typeface="Arial"/>
              <a:sym typeface="Arial"/>
            </a:endParaRPr>
          </a:p>
        </p:txBody>
      </p:sp>
      <p:pic>
        <p:nvPicPr>
          <p:cNvPr id="260" name="Shape 260"/>
          <p:cNvPicPr preferRelativeResize="0"/>
          <p:nvPr/>
        </p:nvPicPr>
        <p:blipFill rotWithShape="1">
          <a:blip r:embed="rId3">
            <a:alphaModFix/>
          </a:blip>
          <a:srcRect/>
          <a:stretch/>
        </p:blipFill>
        <p:spPr>
          <a:xfrm>
            <a:off x="1988100" y="998482"/>
            <a:ext cx="4788539" cy="3580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As Simple as Possible but No Simpler</a:t>
            </a:r>
            <a:endParaRPr sz="2800" b="0" i="0" u="none" strike="noStrike" cap="none">
              <a:solidFill>
                <a:srgbClr val="000000"/>
              </a:solidFill>
              <a:latin typeface="Arial"/>
              <a:ea typeface="Arial"/>
              <a:cs typeface="Arial"/>
              <a:sym typeface="Arial"/>
            </a:endParaRPr>
          </a:p>
        </p:txBody>
      </p:sp>
      <p:sp>
        <p:nvSpPr>
          <p:cNvPr id="266" name="Shape 266"/>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F</a:t>
            </a:r>
            <a:r>
              <a:rPr lang="en-NZ"/>
              <a:t>aucet</a:t>
            </a:r>
            <a:r>
              <a:rPr lang="en-NZ" sz="1800" b="0" i="0" u="none" strike="noStrike" cap="none">
                <a:solidFill>
                  <a:srgbClr val="24255D"/>
                </a:solidFill>
                <a:latin typeface="Arial"/>
                <a:ea typeface="Arial"/>
                <a:cs typeface="Arial"/>
                <a:sym typeface="Arial"/>
              </a:rPr>
              <a:t> is intentionally small</a:t>
            </a:r>
            <a:endParaRPr sz="18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~10,000 lines of code</a:t>
            </a:r>
            <a:endParaRPr sz="14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~10,000 lines of tests</a:t>
            </a:r>
            <a:endParaRPr sz="1400" b="0" i="0" u="none" strike="noStrike" cap="none">
              <a:solidFill>
                <a:srgbClr val="24255D"/>
              </a:solidFill>
              <a:latin typeface="Arial"/>
              <a:ea typeface="Arial"/>
              <a:cs typeface="Arial"/>
              <a:sym typeface="Arial"/>
            </a:endParaRPr>
          </a:p>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Production networking</a:t>
            </a:r>
            <a:endParaRPr sz="18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Feature set</a:t>
            </a:r>
            <a:endParaRPr sz="14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Testing</a:t>
            </a:r>
            <a:endParaRPr sz="1400" b="0" i="0" u="none" strike="noStrike" cap="none">
              <a:solidFill>
                <a:srgbClr val="24255D"/>
              </a:solidFill>
              <a:latin typeface="Arial"/>
              <a:ea typeface="Arial"/>
              <a:cs typeface="Arial"/>
              <a:sym typeface="Arial"/>
            </a:endParaRPr>
          </a:p>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Implements useful primitives that can be built on top of</a:t>
            </a:r>
            <a:endParaRPr sz="18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Forwarding, VLANs, ACLs, L3 FIB</a:t>
            </a:r>
            <a:endParaRPr sz="1400" b="0" i="0" u="none" strike="noStrike" cap="none">
              <a:solidFill>
                <a:srgbClr val="24255D"/>
              </a:solidFill>
              <a:latin typeface="Arial"/>
              <a:ea typeface="Arial"/>
              <a:cs typeface="Arial"/>
              <a:sym typeface="Arial"/>
            </a:endParaRPr>
          </a:p>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Implement some additional protocols for interop</a:t>
            </a:r>
            <a:endParaRPr sz="18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BGP, Stacking, LACP, ARP &amp; IPv6 ND</a:t>
            </a:r>
            <a:endParaRPr sz="1400" b="0" i="0" u="none" strike="noStrike" cap="none">
              <a:solidFill>
                <a:srgbClr val="24255D"/>
              </a:solidFill>
              <a:latin typeface="Arial"/>
              <a:ea typeface="Arial"/>
              <a:cs typeface="Arial"/>
              <a:sym typeface="Arial"/>
            </a:endParaRPr>
          </a:p>
          <a:p>
            <a:pPr marL="914400" marR="0" lvl="1" indent="-342900" algn="l" rtl="0">
              <a:lnSpc>
                <a:spcPct val="115000"/>
              </a:lnSpc>
              <a:spcBef>
                <a:spcPts val="0"/>
              </a:spcBef>
              <a:spcAft>
                <a:spcPts val="0"/>
              </a:spcAft>
              <a:buClr>
                <a:srgbClr val="24255D"/>
              </a:buClr>
              <a:buSzPts val="1800"/>
              <a:buFont typeface="Arial"/>
              <a:buChar char="○"/>
            </a:pPr>
            <a:r>
              <a:rPr lang="en-NZ"/>
              <a:t>P</a:t>
            </a:r>
            <a:r>
              <a:rPr lang="en-NZ" sz="1800" b="0" i="0" u="none" strike="noStrike" cap="none">
                <a:solidFill>
                  <a:srgbClr val="24255D"/>
                </a:solidFill>
                <a:latin typeface="Arial"/>
                <a:ea typeface="Arial"/>
                <a:cs typeface="Arial"/>
                <a:sym typeface="Arial"/>
              </a:rPr>
              <a:t>rotocols modular so they are only turned on when configured</a:t>
            </a:r>
            <a:endParaRPr sz="1800" b="0" i="0" u="none" strike="noStrike" cap="none">
              <a:solidFill>
                <a:srgbClr val="24255D"/>
              </a:solidFill>
              <a:latin typeface="Arial"/>
              <a:ea typeface="Arial"/>
              <a:cs typeface="Arial"/>
              <a:sym typeface="Arial"/>
            </a:endParaRPr>
          </a:p>
          <a:p>
            <a:pPr marL="114300" marR="0" lvl="0" indent="0" algn="l" rtl="0">
              <a:lnSpc>
                <a:spcPct val="150000"/>
              </a:lnSpc>
              <a:spcBef>
                <a:spcPts val="1600"/>
              </a:spcBef>
              <a:spcAft>
                <a:spcPts val="0"/>
              </a:spcAft>
              <a:buClr>
                <a:srgbClr val="24255D"/>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67" name="Shape 267"/>
          <p:cNvPicPr preferRelativeResize="0"/>
          <p:nvPr/>
        </p:nvPicPr>
        <p:blipFill>
          <a:blip r:embed="rId3">
            <a:alphaModFix/>
          </a:blip>
          <a:stretch>
            <a:fillRect/>
          </a:stretch>
        </p:blipFill>
        <p:spPr>
          <a:xfrm>
            <a:off x="5466150" y="851125"/>
            <a:ext cx="3260300" cy="182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dirty="0">
                <a:solidFill>
                  <a:srgbClr val="000000"/>
                </a:solidFill>
                <a:latin typeface="Arial"/>
                <a:ea typeface="Arial"/>
                <a:cs typeface="Arial"/>
                <a:sym typeface="Arial"/>
              </a:rPr>
              <a:t>Easy to Install</a:t>
            </a:r>
            <a:endParaRPr sz="2800" b="0" i="0" u="none" strike="noStrike" cap="none" dirty="0">
              <a:solidFill>
                <a:srgbClr val="000000"/>
              </a:solidFill>
              <a:latin typeface="Arial"/>
              <a:ea typeface="Arial"/>
              <a:cs typeface="Arial"/>
              <a:sym typeface="Arial"/>
            </a:endParaRPr>
          </a:p>
        </p:txBody>
      </p:sp>
      <p:sp>
        <p:nvSpPr>
          <p:cNvPr id="273" name="Shape 273"/>
          <p:cNvSpPr txBox="1">
            <a:spLocks noGrp="1"/>
          </p:cNvSpPr>
          <p:nvPr>
            <p:ph type="body" idx="1"/>
          </p:nvPr>
        </p:nvSpPr>
        <p:spPr>
          <a:xfrm>
            <a:off x="311700" y="4256325"/>
            <a:ext cx="8520600" cy="46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NZ" sz="1800" b="0" i="0" u="none" strike="noStrike" cap="none">
                <a:solidFill>
                  <a:srgbClr val="24255D"/>
                </a:solidFill>
                <a:latin typeface="Arial"/>
                <a:ea typeface="Arial"/>
                <a:cs typeface="Arial"/>
                <a:sym typeface="Arial"/>
              </a:rPr>
              <a:t>Learn more </a:t>
            </a:r>
            <a:r>
              <a:rPr lang="en-NZ" sz="1800" b="1" i="0" u="none" strike="noStrike" cap="none">
                <a:solidFill>
                  <a:srgbClr val="24255D"/>
                </a:solidFill>
                <a:latin typeface="Arial"/>
                <a:ea typeface="Arial"/>
                <a:cs typeface="Arial"/>
                <a:sym typeface="Arial"/>
              </a:rPr>
              <a:t>https://docs.faucet.nz</a:t>
            </a:r>
            <a:endParaRPr sz="1800" b="1" i="0" u="none" strike="noStrike" cap="none">
              <a:solidFill>
                <a:srgbClr val="24255D"/>
              </a:solidFill>
              <a:latin typeface="Arial"/>
              <a:ea typeface="Arial"/>
              <a:cs typeface="Arial"/>
              <a:sym typeface="Arial"/>
            </a:endParaRPr>
          </a:p>
          <a:p>
            <a:pPr marL="0" marR="0" lvl="0" indent="0" algn="ctr" rtl="0">
              <a:lnSpc>
                <a:spcPct val="115000"/>
              </a:lnSpc>
              <a:spcBef>
                <a:spcPts val="1600"/>
              </a:spcBef>
              <a:spcAft>
                <a:spcPts val="1600"/>
              </a:spcAft>
              <a:buClr>
                <a:srgbClr val="24255D"/>
              </a:buClr>
              <a:buSzPts val="1800"/>
              <a:buFont typeface="Arial"/>
              <a:buNone/>
            </a:pPr>
            <a:endParaRPr sz="1800" b="0" i="0" u="none" strike="noStrike" cap="none">
              <a:solidFill>
                <a:srgbClr val="24255D"/>
              </a:solidFill>
              <a:latin typeface="Arial"/>
              <a:ea typeface="Arial"/>
              <a:cs typeface="Arial"/>
              <a:sym typeface="Arial"/>
            </a:endParaRPr>
          </a:p>
        </p:txBody>
      </p:sp>
      <p:sp>
        <p:nvSpPr>
          <p:cNvPr id="274" name="Shape 274"/>
          <p:cNvSpPr txBox="1"/>
          <p:nvPr/>
        </p:nvSpPr>
        <p:spPr>
          <a:xfrm>
            <a:off x="899400" y="2962075"/>
            <a:ext cx="7267800" cy="1219500"/>
          </a:xfrm>
          <a:prstGeom prst="rect">
            <a:avLst/>
          </a:prstGeom>
          <a:solidFill>
            <a:srgbClr val="E9D92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NZ" sz="1200" b="1" i="0" u="none" strike="noStrike" cap="none">
                <a:solidFill>
                  <a:srgbClr val="24255D"/>
                </a:solidFill>
                <a:latin typeface="Courier New"/>
                <a:ea typeface="Courier New"/>
                <a:cs typeface="Courier New"/>
                <a:sym typeface="Courier New"/>
              </a:rPr>
              <a:t>$ docker run -d --name faucet \</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rgbClr val="000000"/>
              </a:buClr>
              <a:buSzPts val="1200"/>
              <a:buFont typeface="Arial"/>
              <a:buNone/>
            </a:pPr>
            <a:r>
              <a:rPr lang="en-NZ" sz="1200" b="1" i="0" u="none" strike="noStrike" cap="none">
                <a:solidFill>
                  <a:srgbClr val="24255D"/>
                </a:solidFill>
                <a:latin typeface="Courier New"/>
                <a:ea typeface="Courier New"/>
                <a:cs typeface="Courier New"/>
                <a:sym typeface="Courier New"/>
              </a:rPr>
              <a:t>  	-v /etc/ryu/faucet/:/etc/ryu/faucet/ \</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rgbClr val="000000"/>
              </a:buClr>
              <a:buSzPts val="1200"/>
              <a:buFont typeface="Arial"/>
              <a:buNone/>
            </a:pPr>
            <a:r>
              <a:rPr lang="en-NZ" sz="1200" b="1" i="0" u="none" strike="noStrike" cap="none">
                <a:solidFill>
                  <a:srgbClr val="24255D"/>
                </a:solidFill>
                <a:latin typeface="Courier New"/>
                <a:ea typeface="Courier New"/>
                <a:cs typeface="Courier New"/>
                <a:sym typeface="Courier New"/>
              </a:rPr>
              <a:t>  	-v /var/log/ryu/faucet/:/var/log/ryu/faucet/ \</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rgbClr val="000000"/>
              </a:buClr>
              <a:buSzPts val="1200"/>
              <a:buFont typeface="Arial"/>
              <a:buNone/>
            </a:pPr>
            <a:r>
              <a:rPr lang="en-NZ" sz="1200" b="1" i="0" u="none" strike="noStrike" cap="none">
                <a:solidFill>
                  <a:srgbClr val="24255D"/>
                </a:solidFill>
                <a:latin typeface="Courier New"/>
                <a:ea typeface="Courier New"/>
                <a:cs typeface="Courier New"/>
                <a:sym typeface="Courier New"/>
              </a:rPr>
              <a:t>  	-p 6653:6653 -p 9244:9244 \</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rgbClr val="000000"/>
              </a:buClr>
              <a:buSzPts val="1200"/>
              <a:buFont typeface="Arial"/>
              <a:buNone/>
            </a:pPr>
            <a:r>
              <a:rPr lang="en-NZ" sz="1200" b="1" i="0" u="none" strike="noStrike" cap="none">
                <a:solidFill>
                  <a:srgbClr val="24255D"/>
                </a:solidFill>
                <a:latin typeface="Courier New"/>
                <a:ea typeface="Courier New"/>
                <a:cs typeface="Courier New"/>
                <a:sym typeface="Courier New"/>
              </a:rPr>
              <a:t>  	faucet/faucet</a:t>
            </a:r>
            <a:endParaRPr sz="1200" b="0" i="0" u="none" strike="noStrike" cap="none">
              <a:solidFill>
                <a:srgbClr val="24255D"/>
              </a:solidFill>
              <a:latin typeface="Courier New"/>
              <a:ea typeface="Courier New"/>
              <a:cs typeface="Courier New"/>
              <a:sym typeface="Courier New"/>
            </a:endParaRPr>
          </a:p>
        </p:txBody>
      </p:sp>
      <p:sp>
        <p:nvSpPr>
          <p:cNvPr id="275" name="Shape 275"/>
          <p:cNvSpPr txBox="1"/>
          <p:nvPr/>
        </p:nvSpPr>
        <p:spPr>
          <a:xfrm>
            <a:off x="899400" y="1093525"/>
            <a:ext cx="7267800" cy="1413600"/>
          </a:xfrm>
          <a:prstGeom prst="rect">
            <a:avLst/>
          </a:prstGeom>
          <a:solidFill>
            <a:srgbClr val="E9D92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NZ" sz="1200" b="1" i="0" u="none" strike="noStrike" cap="none">
                <a:solidFill>
                  <a:srgbClr val="24255D"/>
                </a:solidFill>
                <a:latin typeface="Courier New"/>
                <a:ea typeface="Courier New"/>
                <a:cs typeface="Courier New"/>
                <a:sym typeface="Courier New"/>
              </a:rPr>
              <a:t>$ echo "deb https://packagecloud.io/faucetsdn/faucet/ubuntu/bionic main" \</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1"/>
              </a:buClr>
              <a:buSzPts val="1100"/>
              <a:buFont typeface="Arial"/>
              <a:buNone/>
            </a:pPr>
            <a:r>
              <a:rPr lang="en-NZ" sz="1200" b="1" i="0" u="none" strike="noStrike" cap="none">
                <a:solidFill>
                  <a:srgbClr val="24255D"/>
                </a:solidFill>
                <a:latin typeface="Courier New"/>
                <a:ea typeface="Courier New"/>
                <a:cs typeface="Courier New"/>
                <a:sym typeface="Courier New"/>
              </a:rPr>
              <a:t>  | sudo tee /etc/apt/sources.list.d/faucet.list</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1"/>
              </a:buClr>
              <a:buSzPts val="1100"/>
              <a:buFont typeface="Arial"/>
              <a:buNone/>
            </a:pPr>
            <a:r>
              <a:rPr lang="en-NZ" sz="1200" b="1" i="0" u="none" strike="noStrike" cap="none">
                <a:solidFill>
                  <a:srgbClr val="24255D"/>
                </a:solidFill>
                <a:latin typeface="Courier New"/>
                <a:ea typeface="Courier New"/>
                <a:cs typeface="Courier New"/>
                <a:sym typeface="Courier New"/>
              </a:rPr>
              <a:t>$ curl -L https://packagecloud.io/faucetsdn/faucet/gpgkey \</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1"/>
              </a:buClr>
              <a:buSzPts val="1100"/>
              <a:buFont typeface="Arial"/>
              <a:buNone/>
            </a:pPr>
            <a:r>
              <a:rPr lang="en-NZ" sz="1200" b="1" i="0" u="none" strike="noStrike" cap="none">
                <a:solidFill>
                  <a:srgbClr val="24255D"/>
                </a:solidFill>
                <a:latin typeface="Courier New"/>
                <a:ea typeface="Courier New"/>
                <a:cs typeface="Courier New"/>
                <a:sym typeface="Courier New"/>
              </a:rPr>
              <a:t>  | sudo apt-key add -</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1"/>
              </a:buClr>
              <a:buSzPts val="1100"/>
              <a:buFont typeface="Arial"/>
              <a:buNone/>
            </a:pPr>
            <a:r>
              <a:rPr lang="en-NZ" sz="1200" b="1" i="0" u="none" strike="noStrike" cap="none">
                <a:solidFill>
                  <a:srgbClr val="24255D"/>
                </a:solidFill>
                <a:latin typeface="Courier New"/>
                <a:ea typeface="Courier New"/>
                <a:cs typeface="Courier New"/>
                <a:sym typeface="Courier New"/>
              </a:rPr>
              <a:t>$ sudo apt-get update</a:t>
            </a:r>
            <a:endParaRPr sz="1200" b="1" i="0" u="none" strike="noStrike" cap="none">
              <a:solidFill>
                <a:srgbClr val="24255D"/>
              </a:solidFill>
              <a:latin typeface="Courier New"/>
              <a:ea typeface="Courier New"/>
              <a:cs typeface="Courier New"/>
              <a:sym typeface="Courier New"/>
            </a:endParaRPr>
          </a:p>
          <a:p>
            <a:pPr marL="0" marR="0" lvl="0" indent="0" algn="l" rtl="0">
              <a:lnSpc>
                <a:spcPct val="115000"/>
              </a:lnSpc>
              <a:spcBef>
                <a:spcPts val="0"/>
              </a:spcBef>
              <a:spcAft>
                <a:spcPts val="0"/>
              </a:spcAft>
              <a:buClr>
                <a:srgbClr val="000000"/>
              </a:buClr>
              <a:buSzPts val="1200"/>
              <a:buFont typeface="Arial"/>
              <a:buNone/>
            </a:pPr>
            <a:r>
              <a:rPr lang="en-NZ" sz="1200" b="1" i="0" u="none" strike="noStrike" cap="none">
                <a:solidFill>
                  <a:srgbClr val="24255D"/>
                </a:solidFill>
                <a:latin typeface="Courier New"/>
                <a:ea typeface="Courier New"/>
                <a:cs typeface="Courier New"/>
                <a:sym typeface="Courier New"/>
              </a:rPr>
              <a:t>$ sudo apt-get install faucet gauge</a:t>
            </a:r>
            <a:endParaRPr sz="1200" b="1" i="0" u="none" strike="noStrike" cap="none">
              <a:solidFill>
                <a:srgbClr val="24255D"/>
              </a:solidFill>
              <a:latin typeface="Courier New"/>
              <a:ea typeface="Courier New"/>
              <a:cs typeface="Courier New"/>
              <a:sym typeface="Courier New"/>
            </a:endParaRPr>
          </a:p>
        </p:txBody>
      </p:sp>
      <p:sp>
        <p:nvSpPr>
          <p:cNvPr id="276" name="Shape 276"/>
          <p:cNvSpPr txBox="1">
            <a:spLocks noGrp="1"/>
          </p:cNvSpPr>
          <p:nvPr>
            <p:ph type="body" idx="1"/>
          </p:nvPr>
        </p:nvSpPr>
        <p:spPr>
          <a:xfrm>
            <a:off x="273000" y="2497075"/>
            <a:ext cx="8520600" cy="46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24255D"/>
              </a:buClr>
              <a:buSzPts val="1800"/>
              <a:buFont typeface="Arial"/>
              <a:buNone/>
            </a:pPr>
            <a:r>
              <a:rPr lang="en-NZ" sz="1800" b="0" i="0" u="none" strike="noStrike" cap="none">
                <a:solidFill>
                  <a:srgbClr val="24255D"/>
                </a:solidFill>
                <a:latin typeface="Arial"/>
                <a:ea typeface="Arial"/>
                <a:cs typeface="Arial"/>
                <a:sym typeface="Arial"/>
              </a:rPr>
              <a:t>or</a:t>
            </a:r>
            <a:endParaRPr sz="1800" b="0" i="0" u="none" strike="noStrike" cap="none">
              <a:solidFill>
                <a:srgbClr val="24255D"/>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Faucet Pipeline</a:t>
            </a:r>
            <a:endParaRPr sz="2800" b="0" i="0" u="none" strike="noStrike" cap="none">
              <a:solidFill>
                <a:srgbClr val="000000"/>
              </a:solidFill>
              <a:latin typeface="Arial"/>
              <a:ea typeface="Arial"/>
              <a:cs typeface="Arial"/>
              <a:sym typeface="Arial"/>
            </a:endParaRPr>
          </a:p>
        </p:txBody>
      </p:sp>
      <p:pic>
        <p:nvPicPr>
          <p:cNvPr id="282" name="Shape 282"/>
          <p:cNvPicPr preferRelativeResize="0"/>
          <p:nvPr/>
        </p:nvPicPr>
        <p:blipFill rotWithShape="1">
          <a:blip r:embed="rId3">
            <a:alphaModFix/>
          </a:blip>
          <a:srcRect/>
          <a:stretch/>
        </p:blipFill>
        <p:spPr>
          <a:xfrm>
            <a:off x="2672725" y="905875"/>
            <a:ext cx="4064950" cy="363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lt1"/>
            </a:gs>
            <a:gs pos="83000">
              <a:schemeClr val="lt1"/>
            </a:gs>
            <a:gs pos="100000">
              <a:schemeClr val="lt1"/>
            </a:gs>
          </a:gsLst>
          <a:lin ang="5400700" scaled="0"/>
        </a:gradFill>
        <a:effectLst/>
      </p:bgPr>
    </p:bg>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dirty="0">
                <a:solidFill>
                  <a:srgbClr val="000000"/>
                </a:solidFill>
              </a:rPr>
              <a:t>Production Quality - </a:t>
            </a:r>
            <a:r>
              <a:rPr lang="en-NZ" sz="2800" b="0" i="0" u="none" strike="noStrike" cap="none" dirty="0">
                <a:solidFill>
                  <a:srgbClr val="000000"/>
                </a:solidFill>
                <a:latin typeface="Arial"/>
                <a:ea typeface="Arial"/>
                <a:cs typeface="Arial"/>
                <a:sym typeface="Arial"/>
              </a:rPr>
              <a:t>Tested</a:t>
            </a:r>
            <a:endParaRPr sz="2800" b="0" i="0" u="none" strike="noStrike" cap="none" dirty="0">
              <a:solidFill>
                <a:srgbClr val="000000"/>
              </a:solidFill>
              <a:latin typeface="Arial"/>
              <a:ea typeface="Arial"/>
              <a:cs typeface="Arial"/>
              <a:sym typeface="Arial"/>
            </a:endParaRPr>
          </a:p>
        </p:txBody>
      </p:sp>
      <p:sp>
        <p:nvSpPr>
          <p:cNvPr id="288" name="Shape 2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Unit Tests</a:t>
            </a:r>
            <a:endParaRPr sz="18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&gt;90% code coverage</a:t>
            </a:r>
            <a:endParaRPr sz="14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Quick to write and to run</a:t>
            </a:r>
            <a:endParaRPr sz="1400" b="0" i="0" u="none" strike="noStrike" cap="none">
              <a:solidFill>
                <a:srgbClr val="24255D"/>
              </a:solidFill>
              <a:latin typeface="Arial"/>
              <a:ea typeface="Arial"/>
              <a:cs typeface="Arial"/>
              <a:sym typeface="Arial"/>
            </a:endParaRPr>
          </a:p>
          <a:p>
            <a:pPr marL="457200" marR="0" lvl="0" indent="0" algn="l" rtl="0">
              <a:lnSpc>
                <a:spcPct val="115000"/>
              </a:lnSpc>
              <a:spcBef>
                <a:spcPts val="0"/>
              </a:spcBef>
              <a:spcAft>
                <a:spcPts val="0"/>
              </a:spcAft>
              <a:buNone/>
            </a:pPr>
            <a:endParaRPr/>
          </a:p>
          <a:p>
            <a:pPr marL="457200" marR="0" lvl="0" indent="-342900" algn="l" rtl="0">
              <a:lnSpc>
                <a:spcPct val="115000"/>
              </a:lnSpc>
              <a:spcBef>
                <a:spcPts val="0"/>
              </a:spcBef>
              <a:spcAft>
                <a:spcPts val="0"/>
              </a:spcAft>
              <a:buClr>
                <a:srgbClr val="24255D"/>
              </a:buClr>
              <a:buSzPts val="1800"/>
              <a:buFont typeface="Arial"/>
              <a:buChar char="●"/>
            </a:pPr>
            <a:r>
              <a:rPr lang="en-NZ" sz="1800" b="0" i="0" u="none" strike="noStrike" cap="none">
                <a:solidFill>
                  <a:srgbClr val="24255D"/>
                </a:solidFill>
                <a:latin typeface="Arial"/>
                <a:ea typeface="Arial"/>
                <a:cs typeface="Arial"/>
                <a:sym typeface="Arial"/>
              </a:rPr>
              <a:t>Integration Tests</a:t>
            </a:r>
            <a:endParaRPr sz="18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Boot up many different network scenarios in parallel</a:t>
            </a:r>
            <a:endParaRPr sz="1400" b="0" i="0" u="none" strike="noStrike" cap="none">
              <a:solidFill>
                <a:srgbClr val="24255D"/>
              </a:solidFill>
              <a:latin typeface="Arial"/>
              <a:ea typeface="Arial"/>
              <a:cs typeface="Arial"/>
              <a:sym typeface="Arial"/>
            </a:endParaRPr>
          </a:p>
          <a:p>
            <a:pPr marL="1371600" marR="0" lvl="2"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30 - 60 minutes to complete</a:t>
            </a:r>
            <a:endParaRPr sz="14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Ensure features work and checks performance</a:t>
            </a:r>
            <a:endParaRPr sz="1400" b="0" i="0" u="none" strike="noStrike" cap="none">
              <a:solidFill>
                <a:srgbClr val="24255D"/>
              </a:solidFill>
              <a:latin typeface="Arial"/>
              <a:ea typeface="Arial"/>
              <a:cs typeface="Arial"/>
              <a:sym typeface="Arial"/>
            </a:endParaRPr>
          </a:p>
          <a:p>
            <a:pPr marL="914400" marR="0" lvl="1"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Runs against Open vSwitch and real hardware</a:t>
            </a:r>
            <a:endParaRPr sz="1400" b="0" i="0" u="none" strike="noStrike" cap="none">
              <a:solidFill>
                <a:srgbClr val="24255D"/>
              </a:solidFill>
              <a:latin typeface="Arial"/>
              <a:ea typeface="Arial"/>
              <a:cs typeface="Arial"/>
              <a:sym typeface="Arial"/>
            </a:endParaRPr>
          </a:p>
          <a:p>
            <a:pPr marL="1371600" marR="0" lvl="2" indent="-317500" algn="l" rtl="0">
              <a:lnSpc>
                <a:spcPct val="115000"/>
              </a:lnSpc>
              <a:spcBef>
                <a:spcPts val="0"/>
              </a:spcBef>
              <a:spcAft>
                <a:spcPts val="0"/>
              </a:spcAft>
              <a:buClr>
                <a:srgbClr val="24255D"/>
              </a:buClr>
              <a:buSzPts val="1400"/>
              <a:buFont typeface="Arial"/>
              <a:buChar char="■"/>
            </a:pPr>
            <a:r>
              <a:rPr lang="en-NZ" sz="1400" b="0" i="0" u="none" strike="noStrike" cap="none">
                <a:solidFill>
                  <a:srgbClr val="24255D"/>
                </a:solidFill>
                <a:latin typeface="Arial"/>
                <a:ea typeface="Arial"/>
                <a:cs typeface="Arial"/>
                <a:sym typeface="Arial"/>
              </a:rPr>
              <a:t>Lets us prequalify devices for FAUCET support</a:t>
            </a:r>
            <a:endParaRPr sz="1400" b="0" i="0" u="none" strike="noStrike" cap="none">
              <a:solidFill>
                <a:srgbClr val="24255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lt1"/>
            </a:gs>
            <a:gs pos="83000">
              <a:schemeClr val="lt1"/>
            </a:gs>
            <a:gs pos="100000">
              <a:schemeClr val="lt1"/>
            </a:gs>
          </a:gsLst>
          <a:lin ang="5400700" scaled="0"/>
        </a:gradFill>
        <a:effectLst/>
      </p:bgPr>
    </p:bg>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9D928"/>
              </a:buClr>
              <a:buSzPts val="2800"/>
              <a:buFont typeface="Arial"/>
              <a:buNone/>
            </a:pPr>
            <a:r>
              <a:rPr lang="en-NZ" sz="2800" b="0" i="0" u="none" strike="noStrike" cap="none">
                <a:solidFill>
                  <a:srgbClr val="000000"/>
                </a:solidFill>
                <a:latin typeface="Arial"/>
                <a:ea typeface="Arial"/>
                <a:cs typeface="Arial"/>
                <a:sym typeface="Arial"/>
              </a:rPr>
              <a:t>Plugfest Oct</a:t>
            </a:r>
            <a:r>
              <a:rPr lang="en-NZ">
                <a:solidFill>
                  <a:srgbClr val="000000"/>
                </a:solidFill>
              </a:rPr>
              <a:t>‘17</a:t>
            </a:r>
            <a:endParaRPr sz="2800" b="0" i="0" u="none" strike="noStrike" cap="none">
              <a:solidFill>
                <a:srgbClr val="000000"/>
              </a:solidFill>
              <a:latin typeface="Arial"/>
              <a:ea typeface="Arial"/>
              <a:cs typeface="Arial"/>
              <a:sym typeface="Arial"/>
            </a:endParaRPr>
          </a:p>
        </p:txBody>
      </p:sp>
      <p:pic>
        <p:nvPicPr>
          <p:cNvPr id="294" name="Shape 294"/>
          <p:cNvPicPr preferRelativeResize="0"/>
          <p:nvPr/>
        </p:nvPicPr>
        <p:blipFill rotWithShape="1">
          <a:blip r:embed="rId3">
            <a:alphaModFix/>
          </a:blip>
          <a:srcRect/>
          <a:stretch/>
        </p:blipFill>
        <p:spPr>
          <a:xfrm>
            <a:off x="965975" y="871176"/>
            <a:ext cx="7212051" cy="387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lt1"/>
            </a:gs>
            <a:gs pos="83000">
              <a:schemeClr val="lt1"/>
            </a:gs>
            <a:gs pos="100000">
              <a:schemeClr val="lt1"/>
            </a:gs>
          </a:gsLst>
          <a:lin ang="5400700" scaled="0"/>
        </a:gradFill>
        <a:effectLst/>
      </p:bgPr>
    </p:bg>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dirty="0">
                <a:solidFill>
                  <a:srgbClr val="000000"/>
                </a:solidFill>
              </a:rPr>
              <a:t>Release Often</a:t>
            </a:r>
            <a:endParaRPr dirty="0">
              <a:solidFill>
                <a:srgbClr val="000000"/>
              </a:solidFill>
            </a:endParaRPr>
          </a:p>
        </p:txBody>
      </p:sp>
      <p:pic>
        <p:nvPicPr>
          <p:cNvPr id="300" name="Shape 300"/>
          <p:cNvPicPr preferRelativeResize="0"/>
          <p:nvPr/>
        </p:nvPicPr>
        <p:blipFill rotWithShape="1">
          <a:blip r:embed="rId3">
            <a:alphaModFix/>
          </a:blip>
          <a:srcRect/>
          <a:stretch/>
        </p:blipFill>
        <p:spPr>
          <a:xfrm>
            <a:off x="3165900" y="75575"/>
            <a:ext cx="3223974" cy="50679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6C811"/>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1907</Words>
  <Application>Microsoft Macintosh PowerPoint</Application>
  <PresentationFormat>On-screen Show (16:9)</PresentationFormat>
  <Paragraphs>295</Paragraphs>
  <Slides>22</Slides>
  <Notes>22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22</vt:i4>
      </vt:variant>
    </vt:vector>
  </HeadingPairs>
  <TitlesOfParts>
    <vt:vector size="27" baseType="lpstr">
      <vt:lpstr>Arial</vt:lpstr>
      <vt:lpstr>Courier New</vt:lpstr>
      <vt:lpstr>Simple Light</vt:lpstr>
      <vt:lpstr>Simple Light</vt:lpstr>
      <vt:lpstr>Simple Light</vt:lpstr>
      <vt:lpstr>SDN &amp; The Engineering Team of the Future </vt:lpstr>
      <vt:lpstr>Faucet: In the beginning...</vt:lpstr>
      <vt:lpstr>An Enterprise SDN Controller</vt:lpstr>
      <vt:lpstr>As Simple as Possible but No Simpler</vt:lpstr>
      <vt:lpstr>Easy to Install</vt:lpstr>
      <vt:lpstr>Faucet Pipeline</vt:lpstr>
      <vt:lpstr>Production Quality - Tested</vt:lpstr>
      <vt:lpstr>Plugfest Oct‘17</vt:lpstr>
      <vt:lpstr>Release Often</vt:lpstr>
      <vt:lpstr>Policy and Security</vt:lpstr>
      <vt:lpstr>PowerPoint Presentation</vt:lpstr>
      <vt:lpstr>Simple to Configure  and Automate</vt:lpstr>
      <vt:lpstr>Simple to Upgrade</vt:lpstr>
      <vt:lpstr>Faucet: More Information</vt:lpstr>
      <vt:lpstr>New breed of nerd </vt:lpstr>
      <vt:lpstr>REANNZ – Little bit different</vt:lpstr>
      <vt:lpstr>Get your team ready </vt:lpstr>
      <vt:lpstr>Business Buy-In </vt:lpstr>
      <vt:lpstr>Dynamic Resourcing </vt:lpstr>
      <vt:lpstr>Instead of stressing out our teams trying to do the impossible…..  Stop asking for the impossible! </vt:lpstr>
      <vt:lpstr>Training </vt:lpstr>
      <vt:lpstr>Community </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SDN &amp; The Engineering Team of the Future </dc:title>
  <cp:lastModifiedBy>Richard Nelson</cp:lastModifiedBy>
  <cp:revision>1</cp:revision>
  <dcterms:modified xsi:type="dcterms:W3CDTF">2018-06-12T20:22:39Z</dcterms:modified>
</cp:coreProperties>
</file>