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2" r:id="rId6"/>
    <p:sldId id="271" r:id="rId7"/>
    <p:sldId id="281" r:id="rId8"/>
    <p:sldId id="262" r:id="rId9"/>
    <p:sldId id="258" r:id="rId10"/>
    <p:sldId id="273" r:id="rId11"/>
    <p:sldId id="259" r:id="rId12"/>
    <p:sldId id="263" r:id="rId13"/>
    <p:sldId id="283" r:id="rId14"/>
    <p:sldId id="279" r:id="rId15"/>
    <p:sldId id="282" r:id="rId16"/>
    <p:sldId id="280" r:id="rId17"/>
    <p:sldId id="265" r:id="rId18"/>
    <p:sldId id="276" r:id="rId19"/>
    <p:sldId id="267" r:id="rId20"/>
    <p:sldId id="266" r:id="rId21"/>
    <p:sldId id="278" r:id="rId22"/>
    <p:sldId id="284" r:id="rId23"/>
    <p:sldId id="277" r:id="rId24"/>
    <p:sldId id="270" r:id="rId25"/>
    <p:sldId id="269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E"/>
              <a:t>08/02/2017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90498-C3F6-4A98-AC76-1293BA22D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377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E"/>
              <a:t>08/02/2017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A446-211D-468F-A2EC-3B74B5A7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59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329" y="1463039"/>
            <a:ext cx="10034546" cy="2046923"/>
          </a:xfrm>
        </p:spPr>
        <p:txBody>
          <a:bodyPr anchor="b"/>
          <a:lstStyle>
            <a:lvl1pPr algn="ctr">
              <a:defRPr sz="6000" b="1">
                <a:solidFill>
                  <a:srgbClr val="181818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767" y="3935993"/>
            <a:ext cx="864571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754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14" y="0"/>
            <a:ext cx="973939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3040"/>
            <a:ext cx="10515600" cy="47139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08D-16EC-45C1-9208-1583623BE34C}" type="datetime4">
              <a:rPr lang="en-US" smtClean="0"/>
              <a:t>June 11,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932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91589"/>
            <a:ext cx="2628900" cy="4885373"/>
          </a:xfrm>
        </p:spPr>
        <p:txBody>
          <a:bodyPr vert="eaVert"/>
          <a:lstStyle>
            <a:lvl1pPr>
              <a:defRPr>
                <a:solidFill>
                  <a:srgbClr val="1818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1589"/>
            <a:ext cx="7734300" cy="48853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7BB-898E-4DB2-AD12-37CE222B0307}" type="datetime4">
              <a:rPr lang="en-US" smtClean="0"/>
              <a:t>June 11,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54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65" y="0"/>
            <a:ext cx="9549607" cy="116586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37" y="1474470"/>
            <a:ext cx="11028460" cy="4702493"/>
          </a:xfrm>
        </p:spPr>
        <p:txBody>
          <a:bodyPr/>
          <a:lstStyle>
            <a:lvl1pPr>
              <a:defRPr b="1"/>
            </a:lvl1pPr>
            <a:lvl2pPr marL="715963" indent="-258763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</a:defRPr>
            </a:lvl2pPr>
            <a:lvl3pPr marL="1143000" indent="-228600">
              <a:buClr>
                <a:schemeClr val="tx1"/>
              </a:buClr>
              <a:buFont typeface="Calibri" panose="020F0502020204030204" pitchFamily="34" charset="0"/>
              <a:buChar char="−"/>
              <a:defRPr b="0">
                <a:solidFill>
                  <a:schemeClr val="bg1">
                    <a:lumMod val="10000"/>
                  </a:schemeClr>
                </a:solidFill>
              </a:defRPr>
            </a:lvl3pPr>
            <a:lvl4pPr marL="1600200" indent="-228600">
              <a:buClr>
                <a:schemeClr val="tx1"/>
              </a:buClr>
              <a:buFont typeface="Calibri" panose="020F0502020204030204" pitchFamily="34" charset="0"/>
              <a:buChar char="−"/>
              <a:defRPr b="0" i="0">
                <a:solidFill>
                  <a:schemeClr val="tx1"/>
                </a:solidFill>
              </a:defRPr>
            </a:lvl4pPr>
            <a:lvl5pPr marL="2057400" indent="-228600">
              <a:buClr>
                <a:schemeClr val="tx1"/>
              </a:buClr>
              <a:buFont typeface="Calibri" panose="020F0502020204030204" pitchFamily="34" charset="0"/>
              <a:buChar char="−"/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865" y="6356348"/>
            <a:ext cx="2743200" cy="365125"/>
          </a:xfrm>
        </p:spPr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4935" y="6356348"/>
            <a:ext cx="2743200" cy="365125"/>
          </a:xfrm>
        </p:spPr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600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97330"/>
            <a:ext cx="10515600" cy="3065145"/>
          </a:xfrm>
        </p:spPr>
        <p:txBody>
          <a:bodyPr anchor="b"/>
          <a:lstStyle>
            <a:lvl1pPr>
              <a:defRPr sz="6000">
                <a:solidFill>
                  <a:srgbClr val="1818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EFAF-9C73-4721-93B1-658CD8EEC705}" type="datetime4">
              <a:rPr lang="en-US" smtClean="0"/>
              <a:t>June 11,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38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24" y="0"/>
            <a:ext cx="9749790" cy="1154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5900"/>
            <a:ext cx="5181600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181600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712-2D96-416B-863D-AF0C3371B535}" type="datetime4">
              <a:rPr lang="en-US" smtClean="0"/>
              <a:t>June 11, 2018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34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57" y="0"/>
            <a:ext cx="9762259" cy="11658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229-F725-4922-92C9-BF3FD77203A8}" type="datetime4">
              <a:rPr lang="en-US" smtClean="0"/>
              <a:t>June 11, 2018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1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57" y="0"/>
            <a:ext cx="9750829" cy="1154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BB06-699D-43F6-BFD1-6636148FF630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2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5DB-C455-48F6-8EA3-C96EF6E84D88}" type="datetime4">
              <a:rPr lang="en-US" smtClean="0"/>
              <a:t>June 11, 2018</a:t>
            </a:fld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98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731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18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37310"/>
            <a:ext cx="6172200" cy="45237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37510"/>
            <a:ext cx="3932237" cy="29314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40B-E1DE-4EE4-A537-751A7AB5A1B0}" type="datetime4">
              <a:rPr lang="en-US" smtClean="0"/>
              <a:t>June 11, 2018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109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5161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18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1610"/>
            <a:ext cx="6172200" cy="440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1810"/>
            <a:ext cx="3932237" cy="28171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0156-B57D-4C71-954E-546BB3A204B3}" type="datetime4">
              <a:rPr lang="en-US" smtClean="0"/>
              <a:t>June 11, 2018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47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857" y="1"/>
            <a:ext cx="9559952" cy="115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2" y="1653871"/>
            <a:ext cx="10853531" cy="4523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E29B-DDCB-48C6-A388-C1ADA25EBE9D}" type="datetime4">
              <a:rPr lang="en-US" smtClean="0"/>
              <a:t>June 11,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8943" y="6367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01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Calibri" panose="020F0502020204030204" pitchFamily="34" charset="0"/>
        <a:buChar char="−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ibboleth.net/ns/profiles/saml2/sso/browser" TargetMode="External"/><Relationship Id="rId2" Type="http://schemas.openxmlformats.org/officeDocument/2006/relationships/hyperlink" Target="https://edugate.heanet.ie/shibbole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p.heanet.ie/idp/shibboleth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35" y="2204135"/>
            <a:ext cx="10400306" cy="251428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Bell MT" charset="0"/>
              </a:rPr>
              <a:t>Proactive </a:t>
            </a:r>
            <a:r>
              <a:rPr lang="en-GB" dirty="0">
                <a:latin typeface="Bell MT"/>
              </a:rPr>
              <a:t>Management of Federation using ELK</a:t>
            </a:r>
            <a:br>
              <a:rPr lang="en-GB" dirty="0">
                <a:latin typeface="Bell MT"/>
              </a:rPr>
            </a:br>
            <a:endParaRPr lang="en-GB" dirty="0">
              <a:latin typeface="Bell M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406240" y="5507704"/>
            <a:ext cx="3684161" cy="923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Yasvanth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Babu</a:t>
            </a:r>
          </a:p>
          <a:p>
            <a:r>
              <a:rPr lang="en-GB" err="1">
                <a:cs typeface="Calibri"/>
              </a:rPr>
              <a:t>HEAnet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6CBFE-15C5-419A-B04F-0DF6702D5117}"/>
              </a:ext>
            </a:extLst>
          </p:cNvPr>
          <p:cNvSpPr txBox="1"/>
          <p:nvPr/>
        </p:nvSpPr>
        <p:spPr>
          <a:xfrm>
            <a:off x="636493" y="5822578"/>
            <a:ext cx="570155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ELK</a:t>
            </a:r>
            <a:r>
              <a:rPr lang="en-US" b="1" dirty="0">
                <a:cs typeface="Calibri"/>
              </a:rPr>
              <a:t> – Elasticsearch, </a:t>
            </a:r>
            <a:r>
              <a:rPr lang="en-US" b="1" dirty="0" err="1">
                <a:cs typeface="Calibri"/>
              </a:rPr>
              <a:t>Logstash</a:t>
            </a:r>
            <a:r>
              <a:rPr lang="en-US" b="1" dirty="0">
                <a:cs typeface="Calibri"/>
              </a:rPr>
              <a:t>, Kibana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496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7F61DC-B3BA-4624-9989-DC2308CFD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5" t="19809" r="19099" b="7429"/>
          <a:stretch/>
        </p:blipFill>
        <p:spPr>
          <a:xfrm>
            <a:off x="504337" y="1339999"/>
            <a:ext cx="11360949" cy="50801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AAD7-FA7E-4F39-95B6-DFDDBBB0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F5DD3-66FE-453A-BFFA-42DE8D30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10</a:t>
            </a:fld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8DC2F3-BCE8-4108-9536-07FE3EF9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65" y="0"/>
            <a:ext cx="9549607" cy="1165860"/>
          </a:xfrm>
        </p:spPr>
        <p:txBody>
          <a:bodyPr/>
          <a:lstStyle/>
          <a:p>
            <a:r>
              <a:rPr lang="en-US" dirty="0">
                <a:cs typeface="Calibri Light"/>
              </a:rPr>
              <a:t>New stats system</a:t>
            </a:r>
          </a:p>
        </p:txBody>
      </p:sp>
    </p:spTree>
    <p:extLst>
      <p:ext uri="{BB962C8B-B14F-4D97-AF65-F5344CB8AC3E}">
        <p14:creationId xmlns:p14="http://schemas.microsoft.com/office/powerpoint/2010/main" val="36464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91B852D7-EEA5-4A75-B253-C3FF4B025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66" y="-522"/>
            <a:ext cx="12194096" cy="68576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A4568-1BEA-4299-B52B-2A72039F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0EE64-C95F-41E5-8333-FA56B195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924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B039-22F5-4F5A-ACC5-E0DD8266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Achieved...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D7E9-0F2D-471B-BF3D-BC939A69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To Generate yearly stats on </a:t>
            </a:r>
            <a:r>
              <a:rPr lang="en-US" dirty="0" err="1">
                <a:cs typeface="Calibri"/>
              </a:rPr>
              <a:t>Edugate</a:t>
            </a:r>
            <a:r>
              <a:rPr lang="en-US" dirty="0">
                <a:cs typeface="Calibri"/>
              </a:rPr>
              <a:t> Usage.</a:t>
            </a:r>
            <a:endParaRPr lang="en-US" b="0" dirty="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To find popular services in </a:t>
            </a:r>
            <a:r>
              <a:rPr lang="en-US" dirty="0" err="1">
                <a:cs typeface="Calibri"/>
              </a:rPr>
              <a:t>Edugate</a:t>
            </a:r>
            <a:r>
              <a:rPr lang="en-US" dirty="0">
                <a:cs typeface="Calibri"/>
              </a:rPr>
              <a:t> and who makes better use of </a:t>
            </a:r>
            <a:r>
              <a:rPr lang="en-US" dirty="0" err="1">
                <a:cs typeface="Calibri"/>
              </a:rPr>
              <a:t>Edugate</a:t>
            </a:r>
            <a:r>
              <a:rPr lang="en-US" dirty="0">
                <a:cs typeface="Calibri"/>
              </a:rPr>
              <a:t>.</a:t>
            </a:r>
            <a:endParaRPr lang="en-US" b="0" dirty="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 b="0">
              <a:cs typeface="Calibri"/>
            </a:endParaRPr>
          </a:p>
          <a:p>
            <a:endParaRPr lang="en-US" b="0">
              <a:cs typeface="Calibri"/>
            </a:endParaRPr>
          </a:p>
          <a:p>
            <a:endParaRPr lang="en-US" b="0">
              <a:cs typeface="Calibri"/>
            </a:endParaRPr>
          </a:p>
          <a:p>
            <a:endParaRPr lang="en-US" b="0">
              <a:cs typeface="Calibri"/>
            </a:endParaRPr>
          </a:p>
          <a:p>
            <a:endParaRPr lang="en-US" b="0">
              <a:cs typeface="Calibri"/>
            </a:endParaRPr>
          </a:p>
          <a:p>
            <a:endParaRPr lang="en-US" b="0">
              <a:cs typeface="Calibri"/>
            </a:endParaRPr>
          </a:p>
          <a:p>
            <a:pPr marL="0" indent="0"/>
            <a:endParaRPr lang="en-US" b="0">
              <a:cs typeface="Calibri"/>
            </a:endParaRPr>
          </a:p>
          <a:p>
            <a:pPr marL="0" indent="0"/>
            <a:endParaRPr lang="en-US" b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7DCCA-AD11-41A1-98CF-F7426109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6A56-059F-466C-866A-398CDE42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795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5263-6063-4845-A032-8590A22B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345" y="2712720"/>
            <a:ext cx="9549607" cy="11658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81818"/>
                </a:solidFill>
                <a:cs typeface="Calibri Light"/>
              </a:rPr>
              <a:t>Addressed the problems that aren't noticed for months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28FE-D2C7-4CD8-81B0-94EC05F1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E057A-CA8C-4E4F-9E17-23A1E736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552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74C2-A343-4B85-AE28-A3FFEFA2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outcomes...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7C51-3F9E-466C-8A67-78C57E58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cs typeface="Calibri"/>
              </a:rPr>
              <a:t>Edugate</a:t>
            </a:r>
            <a:r>
              <a:rPr lang="en-US" dirty="0">
                <a:cs typeface="Calibri"/>
              </a:rPr>
              <a:t> Access Audits:</a:t>
            </a:r>
          </a:p>
          <a:p>
            <a:pPr marL="715645" lvl="1" indent="-258445"/>
            <a:r>
              <a:rPr lang="en-US" dirty="0">
                <a:solidFill>
                  <a:srgbClr val="181818"/>
                </a:solidFill>
                <a:cs typeface="Calibri"/>
              </a:rPr>
              <a:t>No attributes released.</a:t>
            </a:r>
          </a:p>
          <a:p>
            <a:pPr lvl="2"/>
            <a:r>
              <a:rPr lang="en-US" b="1" dirty="0">
                <a:solidFill>
                  <a:srgbClr val="2E75B5"/>
                </a:solidFill>
                <a:cs typeface="Calibri"/>
              </a:rPr>
              <a:t>Important journals.</a:t>
            </a:r>
          </a:p>
          <a:p>
            <a:pPr lvl="3"/>
            <a:r>
              <a:rPr lang="en-US" b="1" dirty="0" err="1">
                <a:solidFill>
                  <a:srgbClr val="181818"/>
                </a:solidFill>
                <a:cs typeface="Calibri"/>
              </a:rPr>
              <a:t>Ligo</a:t>
            </a:r>
            <a:r>
              <a:rPr lang="en-US" b="1" dirty="0">
                <a:solidFill>
                  <a:srgbClr val="181818"/>
                </a:solidFill>
                <a:cs typeface="Calibri"/>
              </a:rPr>
              <a:t>, Clarin, Niche-resources.</a:t>
            </a:r>
          </a:p>
          <a:p>
            <a:pPr marL="715645" lvl="1" indent="-258445"/>
            <a:r>
              <a:rPr lang="en-US" dirty="0">
                <a:solidFill>
                  <a:srgbClr val="181818"/>
                </a:solidFill>
                <a:cs typeface="Calibri"/>
              </a:rPr>
              <a:t>Suspicious Logins.</a:t>
            </a:r>
            <a:endParaRPr lang="en-US" sz="1200" b="0" dirty="0">
              <a:solidFill>
                <a:srgbClr val="181818"/>
              </a:solidFill>
              <a:cs typeface="Calibri"/>
            </a:endParaRPr>
          </a:p>
          <a:p>
            <a:pPr lvl="2"/>
            <a:r>
              <a:rPr lang="en-US" sz="1600" b="1" dirty="0">
                <a:solidFill>
                  <a:srgbClr val="2E75B5"/>
                </a:solidFill>
                <a:cs typeface="Calibri"/>
              </a:rPr>
              <a:t>Compromised Accounts.</a:t>
            </a:r>
          </a:p>
          <a:p>
            <a:pPr lvl="2"/>
            <a:r>
              <a:rPr lang="en-US" sz="1600" b="1" dirty="0">
                <a:solidFill>
                  <a:srgbClr val="2E75B5"/>
                </a:solidFill>
                <a:cs typeface="Calibri"/>
              </a:rPr>
              <a:t>Misconfigured SP.</a:t>
            </a:r>
          </a:p>
          <a:p>
            <a:pPr lvl="2"/>
            <a:r>
              <a:rPr lang="en-US" sz="1600" b="1" dirty="0">
                <a:solidFill>
                  <a:srgbClr val="2E75B5"/>
                </a:solidFill>
                <a:cs typeface="Calibri"/>
              </a:rPr>
              <a:t>Sharing of credentials.</a:t>
            </a:r>
          </a:p>
          <a:p>
            <a:pPr marL="715645" lvl="1" indent="-258445"/>
            <a:r>
              <a:rPr lang="en-US" dirty="0">
                <a:solidFill>
                  <a:srgbClr val="181818"/>
                </a:solidFill>
                <a:cs typeface="Calibri"/>
              </a:rPr>
              <a:t>Service Activity.</a:t>
            </a:r>
          </a:p>
          <a:p>
            <a:pPr marL="715645" lvl="1" indent="-258445"/>
            <a:r>
              <a:rPr lang="en-US" dirty="0">
                <a:solidFill>
                  <a:srgbClr val="181818"/>
                </a:solidFill>
                <a:cs typeface="Calibri"/>
              </a:rPr>
              <a:t>Login predictions.</a:t>
            </a:r>
          </a:p>
          <a:p>
            <a:pPr marL="715645" lvl="1" indent="-258445"/>
            <a:r>
              <a:rPr lang="en-US" dirty="0">
                <a:solidFill>
                  <a:srgbClr val="181818"/>
                </a:solidFill>
                <a:cs typeface="Calibri"/>
              </a:rPr>
              <a:t>Real-time alerts.</a:t>
            </a:r>
          </a:p>
          <a:p>
            <a:pPr marL="715645" lvl="1" indent="-258445"/>
            <a:endParaRPr lang="en-US" b="1">
              <a:solidFill>
                <a:srgbClr val="181818"/>
              </a:solidFill>
              <a:cs typeface="Calibri"/>
            </a:endParaRPr>
          </a:p>
          <a:p>
            <a:pPr lvl="2"/>
            <a:endParaRPr lang="en-US" b="1">
              <a:solidFill>
                <a:srgbClr val="181818"/>
              </a:solidFill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5A4E-43A3-4BD7-8864-578CCFE6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1F927-30D3-4A51-9C78-DF45EF7E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91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8BD1-2505-4A15-AECB-C48CF385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data?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BCEE-0A33-47F1-9951-547204CF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52.51.67.68 </a:t>
            </a:r>
            <a:r>
              <a:rPr lang="en-US" b="0" dirty="0">
                <a:cs typeface="Calibri"/>
              </a:rPr>
              <a:t>   ------------------------------------------------------------------------------------------------------------------&gt;&gt;&gt; IP address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Idp1.heanet.ie  ----------------------------------------------------------------------------------------------------------------&gt;&gt;&gt; Host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20180607T232814Z  ---------------------------------------------------------------------------------------------------------&gt;&gt;&gt; Timestamp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urn:oasis:names:tc:SAML:2.0:bindings:HTTP-Redirect --------------------------------------------------------------&gt;&gt;&gt;  Request Binding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_85b888a75ac583060cf1489768d20a15   -----------------------------------------------------------------------------&gt;&gt;&gt; Request ID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  <a:hlinkClick r:id="rId2"/>
              </a:rPr>
              <a:t>https://edugate.heanet.ie/shibboleth</a:t>
            </a:r>
            <a:r>
              <a:rPr lang="en-US" b="0" dirty="0">
                <a:cs typeface="Calibri"/>
              </a:rPr>
              <a:t>     -------------------------------------------------------------------------------&gt;&gt;&gt; Relying Party ID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  <a:hlinkClick r:id="rId3"/>
              </a:rPr>
              <a:t>http://shibboleth.net/ns/profiles/saml2/sso/browser</a:t>
            </a:r>
            <a:r>
              <a:rPr lang="en-US" b="0" dirty="0">
                <a:cs typeface="Calibri"/>
              </a:rPr>
              <a:t>   ------------------------------------------------------------&gt;&gt;&gt; Message Profile ID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  <a:hlinkClick r:id="rId4"/>
              </a:rPr>
              <a:t>https://idp.heanet.ie/idp/shibboleth</a:t>
            </a:r>
            <a:r>
              <a:rPr lang="en-US" b="0" dirty="0">
                <a:cs typeface="Calibri"/>
              </a:rPr>
              <a:t> -----------------------------------------------------------------------------------&gt;&gt;&gt; Asserting Party ID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urn:oasis:names:tc:SAML:2.0:bindings:HTTP-POST -----------------------------------------------------------------&gt;&gt;&gt; Response Binding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_8c804d811a89b8fbfb79b462bf65f76e    -----------------------------------------------------------------------------&gt;&gt;&gt; Response ID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Joe.bloggs</a:t>
            </a:r>
            <a:r>
              <a:rPr lang="en-US" b="0" dirty="0">
                <a:cs typeface="Calibri"/>
              </a:rPr>
              <a:t>  --------------------------------------------------------------------------------------------------------------------&gt;&gt;&gt; User Name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urn:oasis:names:tc:SAML:2.0:ac:classes:PasswordProtectedTransport ----------------------------------------&gt;&gt;&gt; </a:t>
            </a:r>
            <a:r>
              <a:rPr lang="en-US" b="0" dirty="0" err="1">
                <a:cs typeface="Calibri"/>
              </a:rPr>
              <a:t>AuthMethod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eduPersonPrincipalName,ema</a:t>
            </a:r>
            <a:r>
              <a:rPr lang="en-US" b="0" dirty="0" err="1">
                <a:cs typeface="Calibri"/>
              </a:rPr>
              <a:t>il</a:t>
            </a:r>
            <a:r>
              <a:rPr lang="en-US" b="0" dirty="0">
                <a:cs typeface="Calibri"/>
              </a:rPr>
              <a:t>  ----------------------------------------------------------------------------------------&gt;&gt;&gt; Released Attributes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AAdzyuWqsRuNM5ySZ2I724XTrL2/</a:t>
            </a:r>
            <a:r>
              <a:rPr lang="en-US" b="0" dirty="0" err="1">
                <a:cs typeface="Calibri"/>
              </a:rPr>
              <a:t>MzmvJU</a:t>
            </a:r>
            <a:r>
              <a:rPr lang="en-US" b="0" dirty="0">
                <a:cs typeface="Calibri"/>
              </a:rPr>
              <a:t>= ------------------------------------------------------------------------&gt;&gt;&gt; Name Identifier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0" dirty="0">
                <a:cs typeface="Calibri"/>
              </a:rPr>
              <a:t>_79ff78ddfba9a21d38401c06e19e163f  -------------------------------------------------------------------------------&gt;&gt;&gt; Assertion ID</a:t>
            </a: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22B62-3D62-4CE6-ADC4-74558403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F5C8C-683C-4907-803B-511BED2F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578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0F35-5C54-44FB-A07E-B62DDE3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Self-service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3AD8-5BE9-4B15-B575-6AC8E6408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Kibana lacks in Multi-tenant.</a:t>
            </a:r>
            <a:endParaRPr lang="en-US" dirty="0"/>
          </a:p>
          <a:p>
            <a:r>
              <a:rPr lang="en-US" dirty="0">
                <a:cs typeface="Calibri"/>
              </a:rPr>
              <a:t>Security</a:t>
            </a:r>
          </a:p>
          <a:p>
            <a:pPr marL="715645" lvl="1" indent="-258445"/>
            <a:r>
              <a:rPr lang="en-US" dirty="0">
                <a:solidFill>
                  <a:srgbClr val="181818"/>
                </a:solidFill>
                <a:cs typeface="Calibri"/>
              </a:rPr>
              <a:t>Anonymize usernames.</a:t>
            </a:r>
          </a:p>
          <a:p>
            <a:pPr marL="715645" lvl="1" indent="-258445"/>
            <a:r>
              <a:rPr lang="en-US" dirty="0">
                <a:solidFill>
                  <a:srgbClr val="181818"/>
                </a:solidFill>
                <a:cs typeface="Calibri"/>
              </a:rPr>
              <a:t>Shard access.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F8A4D-7150-4344-A21C-BF883ACD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8AB5F-BF88-4778-B2FD-42B7A204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878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0555-DBA6-4722-A32D-6F1550C4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Searchguard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5178-2F54-4B58-9E54-B42D8B7DE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Security Add-on for ELK Stack.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Encryption.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Authentication</a:t>
            </a:r>
            <a:r>
              <a:rPr lang="en-US" dirty="0">
                <a:solidFill>
                  <a:srgbClr val="181818"/>
                </a:solidFill>
                <a:cs typeface="Calibri"/>
              </a:rPr>
              <a:t>.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914400" lvl="1" indent="-457200"/>
            <a:r>
              <a:rPr lang="en-US" dirty="0">
                <a:cs typeface="Calibri"/>
              </a:rPr>
              <a:t>LDAP/AD, Kerberos, Host-Based, JWT and SAML .</a:t>
            </a:r>
            <a:endParaRPr lang="en-US" dirty="0">
              <a:solidFill>
                <a:srgbClr val="7F7F7F"/>
              </a:solidFill>
              <a:cs typeface="Calibri"/>
            </a:endParaRPr>
          </a:p>
          <a:p>
            <a:pPr marL="457200" indent="-457200"/>
            <a:r>
              <a:rPr lang="en-US" dirty="0">
                <a:solidFill>
                  <a:srgbClr val="181818"/>
                </a:solidFill>
                <a:cs typeface="Calibri"/>
              </a:rPr>
              <a:t>Multi-tenancy.</a:t>
            </a:r>
            <a:endParaRPr lang="en-US" dirty="0">
              <a:solidFill>
                <a:srgbClr val="7F7F7F"/>
              </a:solidFill>
              <a:cs typeface="Calibri"/>
            </a:endParaRPr>
          </a:p>
          <a:p>
            <a:pPr marL="914400" lvl="1" indent="-457200"/>
            <a:r>
              <a:rPr lang="en-US" b="0" dirty="0">
                <a:solidFill>
                  <a:srgbClr val="0070C0"/>
                </a:solidFill>
                <a:cs typeface="Calibri"/>
              </a:rPr>
              <a:t>B</a:t>
            </a:r>
            <a:r>
              <a:rPr lang="en-US" dirty="0">
                <a:solidFill>
                  <a:srgbClr val="0070C0"/>
                </a:solidFill>
                <a:cs typeface="Calibri"/>
              </a:rPr>
              <a:t>ased on user roles.</a:t>
            </a:r>
            <a:endParaRPr lang="en-US" dirty="0">
              <a:solidFill>
                <a:srgbClr val="7F7F7F"/>
              </a:solidFill>
              <a:cs typeface="Calibri"/>
            </a:endParaRPr>
          </a:p>
          <a:p>
            <a:pPr marL="457200" indent="-457200"/>
            <a:r>
              <a:rPr lang="en-US" dirty="0">
                <a:solidFill>
                  <a:srgbClr val="181818"/>
                </a:solidFill>
                <a:cs typeface="Calibri"/>
              </a:rPr>
              <a:t>Centralized User ACL Index.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Licensing</a:t>
            </a:r>
            <a:r>
              <a:rPr lang="en-US" dirty="0">
                <a:solidFill>
                  <a:srgbClr val="181818"/>
                </a:solidFill>
                <a:cs typeface="Calibri"/>
              </a:rPr>
              <a:t>.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1143000" indent="-457200"/>
            <a:r>
              <a:rPr lang="en-US" dirty="0">
                <a:cs typeface="Calibri"/>
              </a:rPr>
              <a:t>Community, Academic and Enterprise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D111-065A-4D0E-96C1-EDDB818F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1A3D4-129D-41E8-A4A8-F2C96FF4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17</a:t>
            </a:fld>
            <a:endParaRPr lang="en-IE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95A11DD-FF96-4E54-A422-8856641A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13" y="3898900"/>
            <a:ext cx="3513137" cy="22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D3A9-2309-475D-8D8C-237159FA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Future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4B18A-4190-4074-A8A9-E313D5A8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Learning analytics.</a:t>
            </a:r>
          </a:p>
          <a:p>
            <a:pPr marL="944245" lvl="1" indent="-228600"/>
            <a:r>
              <a:rPr lang="en-US" dirty="0">
                <a:solidFill>
                  <a:srgbClr val="2E75B5"/>
                </a:solidFill>
                <a:cs typeface="Calibri"/>
              </a:rPr>
              <a:t>IDP, </a:t>
            </a:r>
            <a:r>
              <a:rPr lang="en-US" dirty="0" err="1">
                <a:solidFill>
                  <a:srgbClr val="2E75B5"/>
                </a:solidFill>
                <a:cs typeface="Calibri"/>
              </a:rPr>
              <a:t>Eduroam</a:t>
            </a:r>
            <a:r>
              <a:rPr lang="en-US" dirty="0">
                <a:solidFill>
                  <a:srgbClr val="2E75B5"/>
                </a:solidFill>
                <a:cs typeface="Calibri"/>
              </a:rPr>
              <a:t> and VLE ( </a:t>
            </a:r>
            <a:r>
              <a:rPr lang="en-US" dirty="0" err="1">
                <a:solidFill>
                  <a:srgbClr val="2E75B5"/>
                </a:solidFill>
                <a:cs typeface="Calibri"/>
              </a:rPr>
              <a:t>moodle</a:t>
            </a:r>
            <a:r>
              <a:rPr lang="en-US" dirty="0">
                <a:solidFill>
                  <a:srgbClr val="2E75B5"/>
                </a:solidFill>
                <a:cs typeface="Calibri"/>
              </a:rPr>
              <a:t>).</a:t>
            </a:r>
          </a:p>
          <a:p>
            <a:r>
              <a:rPr lang="en-US" dirty="0">
                <a:cs typeface="Calibri"/>
              </a:rPr>
              <a:t>Automation.</a:t>
            </a:r>
          </a:p>
          <a:p>
            <a:pPr marL="715645" lvl="1" indent="-258445"/>
            <a:r>
              <a:rPr lang="en-US" dirty="0">
                <a:solidFill>
                  <a:srgbClr val="2E75B5"/>
                </a:solidFill>
                <a:cs typeface="Calibri"/>
              </a:rPr>
              <a:t>Resource registry.</a:t>
            </a:r>
          </a:p>
          <a:p>
            <a:r>
              <a:rPr lang="en-US" dirty="0">
                <a:solidFill>
                  <a:srgbClr val="181818"/>
                </a:solidFill>
                <a:cs typeface="Calibri"/>
              </a:rPr>
              <a:t>Can Integrate with:</a:t>
            </a:r>
          </a:p>
          <a:p>
            <a:pPr marL="715645" lvl="1" indent="-258445"/>
            <a:r>
              <a:rPr lang="en-US" dirty="0" err="1">
                <a:solidFill>
                  <a:srgbClr val="2E75B5"/>
                </a:solidFill>
                <a:cs typeface="Calibri"/>
              </a:rPr>
              <a:t>Netflow</a:t>
            </a:r>
            <a:r>
              <a:rPr lang="en-US" dirty="0">
                <a:solidFill>
                  <a:srgbClr val="2E75B5"/>
                </a:solidFill>
                <a:cs typeface="Calibri"/>
              </a:rPr>
              <a:t>, Application data, Web-filter data.</a:t>
            </a:r>
          </a:p>
          <a:p>
            <a:r>
              <a:rPr lang="en-US" dirty="0">
                <a:solidFill>
                  <a:srgbClr val="181818"/>
                </a:solidFill>
                <a:cs typeface="Calibri"/>
              </a:rPr>
              <a:t>Machine learning.</a:t>
            </a:r>
          </a:p>
          <a:p>
            <a:pPr marL="715645" lvl="1" indent="-258445"/>
            <a:endParaRPr lang="en-US" dirty="0">
              <a:solidFill>
                <a:srgbClr val="181818"/>
              </a:solidFill>
              <a:cs typeface="Calibri"/>
            </a:endParaRPr>
          </a:p>
          <a:p>
            <a:pPr marL="715645" lvl="1" indent="-258445"/>
            <a:endParaRPr lang="en-US" dirty="0">
              <a:solidFill>
                <a:srgbClr val="181818"/>
              </a:solidFill>
              <a:cs typeface="Calibri"/>
            </a:endParaRPr>
          </a:p>
          <a:p>
            <a:pPr marL="715645" lvl="1" indent="-258445"/>
            <a:endParaRPr lang="en-US" dirty="0">
              <a:solidFill>
                <a:srgbClr val="181818"/>
              </a:solidFill>
              <a:cs typeface="Calibri"/>
            </a:endParaRPr>
          </a:p>
          <a:p>
            <a:pPr marL="944245" lvl="1" indent="-228600"/>
            <a:endParaRPr lang="en-US" dirty="0">
              <a:solidFill>
                <a:srgbClr val="181818"/>
              </a:solidFill>
              <a:cs typeface="Calibri"/>
            </a:endParaRPr>
          </a:p>
          <a:p>
            <a:pPr marL="944245" lvl="1" indent="-228600"/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181818"/>
              </a:solidFill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A824-E62F-4F70-BBDD-FA400F9B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8CBB3-2D70-47FF-A65A-A702D743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389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D446-B24D-41CC-9945-7AE224D5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Summary...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E6138-4533-42E8-82EF-E5274C9B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Multi-tenant Stats system.</a:t>
            </a:r>
          </a:p>
          <a:p>
            <a:r>
              <a:rPr lang="en-US" dirty="0">
                <a:cs typeface="Calibri"/>
              </a:rPr>
              <a:t>Real-Time Auditing and Analyzing.</a:t>
            </a:r>
          </a:p>
          <a:p>
            <a:r>
              <a:rPr lang="en-US" dirty="0">
                <a:cs typeface="Calibri"/>
              </a:rPr>
              <a:t>Alerting System.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E66E-E418-4375-9A29-E7326401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7146A-5316-4337-94DA-0A3CABB2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736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4843-DBF6-0347-984C-DFDFAF94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C09F-6420-1B4F-BCD2-FB877BD4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System administrator at  </a:t>
            </a:r>
            <a:r>
              <a:rPr lang="en-US" err="1"/>
              <a:t>HEAnet</a:t>
            </a:r>
            <a:r>
              <a:rPr lang="en-US"/>
              <a:t> </a:t>
            </a:r>
          </a:p>
          <a:p>
            <a:r>
              <a:rPr lang="en-US">
                <a:solidFill>
                  <a:srgbClr val="181818"/>
                </a:solidFill>
                <a:cs typeface="Calibri"/>
              </a:rPr>
              <a:t>Team - </a:t>
            </a:r>
            <a:r>
              <a:rPr lang="en-US" err="1">
                <a:solidFill>
                  <a:srgbClr val="181818"/>
                </a:solidFill>
                <a:cs typeface="Calibri"/>
              </a:rPr>
              <a:t>Edugate</a:t>
            </a:r>
          </a:p>
          <a:p>
            <a:pPr marL="0" indent="0">
              <a:buNone/>
            </a:pPr>
            <a:endParaRPr lang="en-US">
              <a:solidFill>
                <a:srgbClr val="181818"/>
              </a:solidFill>
              <a:cs typeface="Calibri"/>
            </a:endParaRPr>
          </a:p>
          <a:p>
            <a:pPr marL="0" indent="0">
              <a:buNone/>
            </a:pPr>
            <a:r>
              <a:rPr lang="en-US"/>
              <a:t>Interest...</a:t>
            </a:r>
          </a:p>
          <a:p>
            <a:r>
              <a:rPr lang="en-US"/>
              <a:t>Explore new things.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9F15-119B-F942-A9C2-9DF0A463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235B4-1B97-EB47-B9CB-A3C591B7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972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579B-6FDE-4CE3-BE6E-160977AF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905" y="3352800"/>
            <a:ext cx="5678647" cy="10744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1818"/>
                </a:solidFill>
                <a:cs typeface="Calibri Light"/>
              </a:rPr>
              <a:t>Demo...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5F44-FC41-4F77-91F8-3FADE575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080FC-6E69-4F7C-ACE9-460A097B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34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CB02-C740-487F-9C0C-19A35215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3" y="2938409"/>
            <a:ext cx="2887039" cy="116586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Questions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63D0-1353-4B38-AC5B-9723DD2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AE018-192A-40AF-ACD8-55329BA3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0336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830FD9-A1B8-4816-A2C4-206C3CDE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" y="-1013"/>
            <a:ext cx="12186026" cy="68594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03535-3AB8-4EB6-8B42-6FE96FE0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2E8B9-7E36-4559-A604-B30B0E14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544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15583F-DBDE-F24B-A87C-92C4D517F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" y="-3505"/>
            <a:ext cx="12196622" cy="68584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B6692-4C09-554F-B063-971C6394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FF344-6472-DE4A-8FD3-7DBD07E8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0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C110-F564-C342-82C8-C2B8E695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0D80-0F5C-4448-BEA7-A42C5AFD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Aim, Problem statement</a:t>
            </a:r>
            <a:r>
              <a:rPr lang="en-US">
                <a:cs typeface="Calibri"/>
              </a:rPr>
              <a:t>.</a:t>
            </a:r>
            <a:endParaRPr lang="en-US"/>
          </a:p>
          <a:p>
            <a:r>
              <a:rPr lang="en-US" err="1"/>
              <a:t>Edugate</a:t>
            </a:r>
            <a:r>
              <a:rPr lang="en-US"/>
              <a:t> and Elasticsearch.</a:t>
            </a:r>
          </a:p>
          <a:p>
            <a:r>
              <a:rPr lang="en-US"/>
              <a:t>Outcomes.</a:t>
            </a:r>
          </a:p>
          <a:p>
            <a:r>
              <a:rPr lang="en-US"/>
              <a:t>Demo.</a:t>
            </a:r>
            <a:endParaRPr lang="en-US">
              <a:cs typeface="Calibri"/>
            </a:endParaRPr>
          </a:p>
          <a:p>
            <a:r>
              <a:rPr lang="en-US"/>
              <a:t>Q&amp;A.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4620-CB10-DC4B-B558-AFAF574D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563FF-916F-F54C-A85C-E5369849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23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2CA4-15B7-42C7-8891-F70B910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Aim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9300C-EB1F-4D0D-AC2F-16A21C5D2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To Generate yearly stats on </a:t>
            </a:r>
            <a:r>
              <a:rPr lang="en-US" dirty="0" err="1">
                <a:cs typeface="Calibri"/>
              </a:rPr>
              <a:t>Edugate</a:t>
            </a:r>
            <a:r>
              <a:rPr lang="en-US" dirty="0">
                <a:cs typeface="Calibri"/>
              </a:rPr>
              <a:t> Usage.</a:t>
            </a:r>
          </a:p>
          <a:p>
            <a:pPr marL="715645" lvl="1" indent="-258445"/>
            <a:r>
              <a:rPr lang="en-US" dirty="0">
                <a:solidFill>
                  <a:srgbClr val="2E75B5"/>
                </a:solidFill>
                <a:cs typeface="Calibri"/>
              </a:rPr>
              <a:t>Increasing or decreasing.</a:t>
            </a:r>
          </a:p>
          <a:p>
            <a:r>
              <a:rPr lang="en-US" dirty="0">
                <a:solidFill>
                  <a:srgbClr val="181818"/>
                </a:solidFill>
                <a:cs typeface="Calibri"/>
              </a:rPr>
              <a:t>To find popular services in </a:t>
            </a:r>
            <a:r>
              <a:rPr lang="en-US" dirty="0" err="1">
                <a:solidFill>
                  <a:srgbClr val="181818"/>
                </a:solidFill>
                <a:cs typeface="Calibri"/>
              </a:rPr>
              <a:t>Edugate</a:t>
            </a:r>
            <a:r>
              <a:rPr lang="en-US" dirty="0">
                <a:solidFill>
                  <a:srgbClr val="181818"/>
                </a:solidFill>
                <a:cs typeface="Calibri"/>
              </a:rPr>
              <a:t> and who makes better use of </a:t>
            </a:r>
            <a:r>
              <a:rPr lang="en-US" dirty="0" err="1">
                <a:solidFill>
                  <a:srgbClr val="181818"/>
                </a:solidFill>
                <a:cs typeface="Calibri"/>
              </a:rPr>
              <a:t>Edugate</a:t>
            </a:r>
            <a:r>
              <a:rPr lang="en-US" dirty="0">
                <a:solidFill>
                  <a:srgbClr val="181818"/>
                </a:solidFill>
                <a:cs typeface="Calibri"/>
              </a:rPr>
              <a:t>.</a:t>
            </a:r>
          </a:p>
          <a:p>
            <a:pPr marL="0" indent="0">
              <a:buNone/>
            </a:pPr>
            <a:endParaRPr lang="en-US">
              <a:solidFill>
                <a:srgbClr val="181818"/>
              </a:solidFill>
              <a:cs typeface="Calibri"/>
            </a:endParaRPr>
          </a:p>
          <a:p>
            <a:endParaRPr lang="en-US">
              <a:solidFill>
                <a:srgbClr val="181818"/>
              </a:solidFill>
              <a:cs typeface="Calibri"/>
            </a:endParaRPr>
          </a:p>
          <a:p>
            <a:endParaRPr lang="en-US">
              <a:solidFill>
                <a:srgbClr val="181818"/>
              </a:solidFill>
              <a:cs typeface="Calibri"/>
            </a:endParaRPr>
          </a:p>
          <a:p>
            <a:endParaRPr lang="en-US">
              <a:solidFill>
                <a:srgbClr val="181818"/>
              </a:solidFill>
              <a:cs typeface="Calibri"/>
            </a:endParaRPr>
          </a:p>
          <a:p>
            <a:endParaRPr lang="en-US">
              <a:solidFill>
                <a:srgbClr val="181818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181818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181818"/>
              </a:solidFill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D692-19C9-495B-85D5-19F075BD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B6260-A8AC-449D-AF16-7AD0B91A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299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5</a:t>
            </a:fld>
            <a:endParaRPr lang="en-I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96690E-7532-46B2-BDB8-DC905C76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Legacy system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B40FF1-1F9A-4ED8-991B-6E09E9D1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" y="1474471"/>
            <a:ext cx="11028460" cy="2594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Open-source.</a:t>
            </a:r>
          </a:p>
          <a:p>
            <a:pPr marL="715645" lvl="1" indent="-258445"/>
            <a:r>
              <a:rPr lang="en-US"/>
              <a:t>Build at Cardiff University.</a:t>
            </a:r>
            <a:endParaRPr lang="en-US">
              <a:cs typeface="Calibri"/>
            </a:endParaRPr>
          </a:p>
          <a:p>
            <a:r>
              <a:rPr lang="en-US"/>
              <a:t>Used mainly to parse authentication events.</a:t>
            </a:r>
          </a:p>
          <a:p>
            <a:pPr marL="715645" lvl="1" indent="-258445"/>
            <a:r>
              <a:rPr lang="en-US"/>
              <a:t>IDP, </a:t>
            </a:r>
            <a:r>
              <a:rPr lang="en-US" err="1"/>
              <a:t>OpenAthens</a:t>
            </a:r>
            <a:r>
              <a:rPr lang="en-US"/>
              <a:t> and </a:t>
            </a:r>
            <a:r>
              <a:rPr lang="en-US" err="1"/>
              <a:t>Ezproxy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HEAnet</a:t>
            </a:r>
            <a:r>
              <a:rPr lang="en-US"/>
              <a:t> used raptor to generate IDP audit statistic.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F6350-E4F2-6544-8319-462AF4B11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29" y="3915408"/>
            <a:ext cx="7083886" cy="23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Raptor Architecture.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92" y="1458727"/>
            <a:ext cx="10667669" cy="43483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690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Stats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5" y="1474788"/>
            <a:ext cx="10972799" cy="47021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177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Raptor code was not actively  maintained.</a:t>
            </a:r>
          </a:p>
          <a:p>
            <a:pPr marL="715645" lvl="1" indent="-258445"/>
            <a:r>
              <a:rPr lang="en-US" dirty="0">
                <a:solidFill>
                  <a:srgbClr val="2E75B5"/>
                </a:solidFill>
                <a:cs typeface="Calibri"/>
              </a:rPr>
              <a:t>New code base will be released soon.</a:t>
            </a:r>
          </a:p>
          <a:p>
            <a:r>
              <a:rPr lang="en-US" dirty="0" err="1"/>
              <a:t>rrdtool</a:t>
            </a:r>
            <a:r>
              <a:rPr lang="en-US" dirty="0"/>
              <a:t> graphs not interactive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/>
              <a:t>Lack in self-service and real-time auditing.</a:t>
            </a:r>
            <a:endParaRPr lang="en-US" dirty="0">
              <a:cs typeface="Calibri"/>
            </a:endParaRPr>
          </a:p>
          <a:p>
            <a:r>
              <a:rPr lang="en-US" dirty="0"/>
              <a:t>Very slow performance</a:t>
            </a:r>
            <a:r>
              <a:rPr lang="en-US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721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C0FB-3270-4066-A1D7-C7C44DCC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Edugate</a:t>
            </a:r>
            <a:r>
              <a:rPr lang="en-US"/>
              <a:t> And Elasticsearch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8291-228F-4E86-8843-AC319792C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graph/stats system built on top of Elastic Stack.</a:t>
            </a:r>
          </a:p>
          <a:p>
            <a:r>
              <a:rPr lang="en-US" dirty="0">
                <a:cs typeface="Calibri"/>
              </a:rPr>
              <a:t>Elasticsearch.</a:t>
            </a:r>
          </a:p>
          <a:p>
            <a:pPr marL="715645" lvl="1" indent="-258445"/>
            <a:r>
              <a:rPr lang="en-US" dirty="0">
                <a:cs typeface="Calibri"/>
              </a:rPr>
              <a:t>Distributed Search engine.</a:t>
            </a:r>
          </a:p>
          <a:p>
            <a:pPr marL="715645" lvl="1" indent="-258445"/>
            <a:r>
              <a:rPr lang="en-US" dirty="0">
                <a:cs typeface="Calibri"/>
              </a:rPr>
              <a:t>All data’s are indexed.</a:t>
            </a:r>
          </a:p>
          <a:p>
            <a:r>
              <a:rPr lang="en-US" sz="2400" dirty="0" err="1">
                <a:solidFill>
                  <a:srgbClr val="181818"/>
                </a:solidFill>
                <a:cs typeface="Calibri"/>
              </a:rPr>
              <a:t>Logstash</a:t>
            </a:r>
            <a:r>
              <a:rPr lang="en-US" sz="2400" dirty="0">
                <a:solidFill>
                  <a:srgbClr val="181818"/>
                </a:solidFill>
                <a:cs typeface="Calibri"/>
              </a:rPr>
              <a:t>.</a:t>
            </a:r>
            <a:endParaRPr lang="en-US" sz="2400" b="0" dirty="0">
              <a:solidFill>
                <a:srgbClr val="181818"/>
              </a:solidFill>
              <a:cs typeface="Calibri"/>
            </a:endParaRPr>
          </a:p>
          <a:p>
            <a:pPr marL="715645" lvl="1" indent="-258445"/>
            <a:r>
              <a:rPr lang="en-US" dirty="0">
                <a:cs typeface="Calibri"/>
              </a:rPr>
              <a:t>Pipeline processing.</a:t>
            </a:r>
            <a:endParaRPr lang="en-US" dirty="0"/>
          </a:p>
          <a:p>
            <a:r>
              <a:rPr lang="en-US" dirty="0">
                <a:cs typeface="Calibri"/>
              </a:rPr>
              <a:t>Kibana</a:t>
            </a:r>
          </a:p>
          <a:p>
            <a:pPr marL="715645" lvl="1" indent="-258445"/>
            <a:r>
              <a:rPr lang="en-US" dirty="0">
                <a:cs typeface="Calibri"/>
              </a:rPr>
              <a:t>UI, Visualize your data.</a:t>
            </a:r>
          </a:p>
          <a:p>
            <a:pPr lvl="2"/>
            <a:r>
              <a:rPr lang="en-US" dirty="0">
                <a:cs typeface="Calibri"/>
              </a:rPr>
              <a:t>Charts, Maps, Time-series</a:t>
            </a:r>
          </a:p>
          <a:p>
            <a:pPr marL="914400" lvl="2" indent="0">
              <a:buNone/>
            </a:pPr>
            <a:endParaRPr lang="en-US">
              <a:cs typeface="Calibri"/>
            </a:endParaRPr>
          </a:p>
          <a:p>
            <a:pPr marL="914400" lvl="2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522E8-841E-4507-B241-6459E36F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1A2A-E5E1-4E24-9D3D-07FD62927618}" type="datetime4">
              <a:rPr lang="en-US" smtClean="0"/>
              <a:t>June 11, 2018</a:t>
            </a:fld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A4DCD-9AEA-4579-B478-8EB74D7F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9</a:t>
            </a:fld>
            <a:endParaRPr lang="en-IE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C7A761E-A534-4426-AC72-1F892F85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12" y="3376914"/>
            <a:ext cx="5820136" cy="19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41352"/>
      </p:ext>
    </p:extLst>
  </p:cSld>
  <p:clrMapOvr>
    <a:masterClrMapping/>
  </p:clrMapOvr>
</p:sld>
</file>

<file path=ppt/theme/theme1.xml><?xml version="1.0" encoding="utf-8"?>
<a:theme xmlns:a="http://schemas.openxmlformats.org/drawingml/2006/main" name="HEAnet_ppt_template_2016_16x9">
  <a:themeElements>
    <a:clrScheme name="HEAnet">
      <a:dk1>
        <a:srgbClr val="7F7F7F"/>
      </a:dk1>
      <a:lt1>
        <a:srgbClr val="F2F2F2"/>
      </a:lt1>
      <a:dk2>
        <a:srgbClr val="1E4E79"/>
      </a:dk2>
      <a:lt2>
        <a:srgbClr val="FFFFFF"/>
      </a:lt2>
      <a:accent1>
        <a:srgbClr val="2E75B5"/>
      </a:accent1>
      <a:accent2>
        <a:srgbClr val="9CC3E5"/>
      </a:accent2>
      <a:accent3>
        <a:srgbClr val="BDD7EE"/>
      </a:accent3>
      <a:accent4>
        <a:srgbClr val="48A1FA"/>
      </a:accent4>
      <a:accent5>
        <a:srgbClr val="85C0FB"/>
      </a:accent5>
      <a:accent6>
        <a:srgbClr val="C2DFFD"/>
      </a:accent6>
      <a:hlink>
        <a:srgbClr val="0563C1"/>
      </a:hlink>
      <a:folHlink>
        <a:srgbClr val="0563C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net 16x9 2017.potx" id="{82305116-4CBC-40B0-9B93-476B391FBF14}" vid="{D4D14F52-FBBA-42C5-BA4C-27E373C1B1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5BD40C104D94283CFD10E06EA6FB5" ma:contentTypeVersion="9" ma:contentTypeDescription="Create a new document." ma:contentTypeScope="" ma:versionID="0c4b9b49a307d18c58fcef11df7ba887">
  <xsd:schema xmlns:xsd="http://www.w3.org/2001/XMLSchema" xmlns:xs="http://www.w3.org/2001/XMLSchema" xmlns:p="http://schemas.microsoft.com/office/2006/metadata/properties" xmlns:ns2="http://schemas.microsoft.com/sharepoint/v3/fields" xmlns:ns3="c475a88d-6e18-49d1-99b5-106d49f7397b" xmlns:ns4="f199318b-d65e-41ba-923e-fc2448770197" targetNamespace="http://schemas.microsoft.com/office/2006/metadata/properties" ma:root="true" ma:fieldsID="7758a6d3749909107bb7a08d7f5879a5" ns2:_="" ns3:_="" ns4:_="">
    <xsd:import namespace="http://schemas.microsoft.com/sharepoint/v3/fields"/>
    <xsd:import namespace="c475a88d-6e18-49d1-99b5-106d49f7397b"/>
    <xsd:import namespace="f199318b-d65e-41ba-923e-fc2448770197"/>
    <xsd:element name="properties">
      <xsd:complexType>
        <xsd:sequence>
          <xsd:element name="documentManagement">
            <xsd:complexType>
              <xsd:all>
                <xsd:element ref="ns2:_DCDateModified" minOccurs="0"/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5a88d-6e18-49d1-99b5-106d49f7397b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6" nillable="true" ma:displayName="Sharing Hint Hash" ma:internalName="SharingHintHash" ma:readOnly="true">
      <xsd:simpleType>
        <xsd:restriction base="dms:Text"/>
      </xsd:simple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8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9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9318b-d65e-41ba-923e-fc2448770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2A435FA-C7F6-41C6-BEF2-DA8E63DDB2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A735F-9D0F-42D3-A1C0-DD2DA9DB92C6}">
  <ds:schemaRefs>
    <ds:schemaRef ds:uri="c475a88d-6e18-49d1-99b5-106d49f7397b"/>
    <ds:schemaRef ds:uri="f199318b-d65e-41ba-923e-fc24487701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66F76B-E67C-4B58-B1CB-B4702D5BAA81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HEAnet_ppt_template_2016_16x9</vt:lpstr>
      <vt:lpstr>Proactive Management of Federation using ELK </vt:lpstr>
      <vt:lpstr>About me…</vt:lpstr>
      <vt:lpstr>Agenda</vt:lpstr>
      <vt:lpstr>Aim</vt:lpstr>
      <vt:lpstr>Legacy system</vt:lpstr>
      <vt:lpstr>Raptor Architecture.</vt:lpstr>
      <vt:lpstr>Stats</vt:lpstr>
      <vt:lpstr>Problem</vt:lpstr>
      <vt:lpstr>Edugate And Elasticsearch</vt:lpstr>
      <vt:lpstr>New stats system</vt:lpstr>
      <vt:lpstr>PowerPoint Presentation</vt:lpstr>
      <vt:lpstr>Achieved...</vt:lpstr>
      <vt:lpstr>Addressed the problems that aren't noticed for months</vt:lpstr>
      <vt:lpstr>Additional outcomes...</vt:lpstr>
      <vt:lpstr>What data?</vt:lpstr>
      <vt:lpstr>Self-service</vt:lpstr>
      <vt:lpstr>Searchguard</vt:lpstr>
      <vt:lpstr>Future work</vt:lpstr>
      <vt:lpstr>Summary...</vt:lpstr>
      <vt:lpstr>Demo...</vt:lpstr>
      <vt:lpstr>Questions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Edugate Access Audit</dc:title>
  <cp:revision>88</cp:revision>
  <dcterms:modified xsi:type="dcterms:W3CDTF">2018-06-11T13:35:03Z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0x010100AE95BD40C104D94283CFD10E06EA6FB5</vt:lpwstr>
  </property>
</Properties>
</file>