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sldIdLst>
    <p:sldId id="284" r:id="rId6"/>
    <p:sldId id="287" r:id="rId7"/>
    <p:sldId id="296" r:id="rId8"/>
    <p:sldId id="295" r:id="rId9"/>
    <p:sldId id="294" r:id="rId10"/>
    <p:sldId id="293" r:id="rId11"/>
    <p:sldId id="292" r:id="rId12"/>
    <p:sldId id="291" r:id="rId13"/>
    <p:sldId id="290" r:id="rId14"/>
    <p:sldId id="289" r:id="rId15"/>
    <p:sldId id="286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273"/>
    <a:srgbClr val="82C8E4"/>
    <a:srgbClr val="4992CD"/>
    <a:srgbClr val="2D6B96"/>
    <a:srgbClr val="1C4161"/>
    <a:srgbClr val="CF1753"/>
    <a:srgbClr val="ED1556"/>
    <a:srgbClr val="EC0E51"/>
    <a:srgbClr val="004361"/>
    <a:srgbClr val="003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1125415"/>
            <a:ext cx="986095" cy="427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928883"/>
            <a:ext cx="2965818" cy="745521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329775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2767292"/>
            <a:ext cx="6984756" cy="37659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82C8E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2205711"/>
            <a:ext cx="6984756" cy="42697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400" b="1">
                <a:solidFill>
                  <a:srgbClr val="F5E273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952706"/>
            <a:ext cx="3752453" cy="327255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418623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1125415"/>
            <a:ext cx="986095" cy="4278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928883"/>
            <a:ext cx="2965818" cy="745521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 userDrawn="1"/>
        </p:nvSpPr>
        <p:spPr>
          <a:xfrm>
            <a:off x="697643" y="2248268"/>
            <a:ext cx="247086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2400" b="1" dirty="0">
                <a:solidFill>
                  <a:srgbClr val="F5E273"/>
                </a:solidFill>
              </a:rPr>
              <a:t>Thank you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0718" y="3575980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16" name="Title 3"/>
          <p:cNvSpPr txBox="1">
            <a:spLocks/>
          </p:cNvSpPr>
          <p:nvPr userDrawn="1"/>
        </p:nvSpPr>
        <p:spPr>
          <a:xfrm>
            <a:off x="697642" y="2618033"/>
            <a:ext cx="3704237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/>
            <a:r>
              <a:rPr lang="en-US" sz="2800" b="1" dirty="0">
                <a:solidFill>
                  <a:srgbClr val="F5E273"/>
                </a:solidFill>
              </a:rPr>
              <a:t>Any Questions?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59405" y="4645656"/>
            <a:ext cx="396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" dirty="0">
                <a:solidFill>
                  <a:schemeClr val="bg1"/>
                </a:solidFill>
              </a:rPr>
              <a:t>© GÉANT Association on behalf of the GN4-2 project. The research leading to these results has received funding from the European Union’s Horizon 2020research and innovation programme under Grant Agreement No. 731122 (GN4-2).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8" y="4670696"/>
            <a:ext cx="288687" cy="19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3" b="33913"/>
          <a:stretch/>
        </p:blipFill>
        <p:spPr>
          <a:xfrm>
            <a:off x="7317683" y="234462"/>
            <a:ext cx="1568409" cy="4929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1149765"/>
            <a:ext cx="8439238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3175" cap="rnd">
            <a:solidFill>
              <a:srgbClr val="2D6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41735" y="4831436"/>
            <a:ext cx="2834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1C4161"/>
                </a:solidFill>
              </a:rPr>
              <a:t>TNC18 </a:t>
            </a:r>
            <a:r>
              <a:rPr lang="en-GB" sz="900" b="0" dirty="0">
                <a:solidFill>
                  <a:srgbClr val="1C4161"/>
                </a:solidFill>
              </a:rPr>
              <a:t>Intelligent networks, cool edges?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1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rgbClr val="F5E27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Chris Atherton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GÉANT and the R&amp;E community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Age of Real-time Big Science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June 2018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2C84002-7E0E-42A3-B642-5F44A0BD3A60}"/>
              </a:ext>
            </a:extLst>
          </p:cNvPr>
          <p:cNvSpPr txBox="1">
            <a:spLocks/>
          </p:cNvSpPr>
          <p:nvPr/>
        </p:nvSpPr>
        <p:spPr>
          <a:xfrm>
            <a:off x="697644" y="3534298"/>
            <a:ext cx="3822700" cy="2814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36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3F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Research Engagement Officer - GÉANT</a:t>
            </a:r>
          </a:p>
        </p:txBody>
      </p:sp>
    </p:spTree>
    <p:extLst>
      <p:ext uri="{BB962C8B-B14F-4D97-AF65-F5344CB8AC3E}">
        <p14:creationId xmlns:p14="http://schemas.microsoft.com/office/powerpoint/2010/main" val="138953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105" y="1424608"/>
            <a:ext cx="4221799" cy="1616765"/>
          </a:xfrm>
        </p:spPr>
        <p:txBody>
          <a:bodyPr>
            <a:normAutofit/>
          </a:bodyPr>
          <a:lstStyle/>
          <a:p>
            <a:r>
              <a:rPr lang="en-GB" sz="3200" dirty="0"/>
              <a:t>Asteroid mining</a:t>
            </a:r>
          </a:p>
          <a:p>
            <a:r>
              <a:rPr lang="en-GB" sz="3200" dirty="0"/>
              <a:t>Automated telescopes</a:t>
            </a:r>
          </a:p>
          <a:p>
            <a:r>
              <a:rPr lang="en-GB" sz="3200" dirty="0"/>
              <a:t>AI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/>
              <a:t>Future Advances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 descr="A picture containing transport&#10;&#10;Description generated with high confidence">
            <a:extLst>
              <a:ext uri="{FF2B5EF4-FFF2-40B4-BE49-F238E27FC236}">
                <a16:creationId xmlns:a16="http://schemas.microsoft.com/office/drawing/2014/main" id="{134236D5-8CBF-4B95-93D4-636A03FB3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09" y="1066801"/>
            <a:ext cx="3459637" cy="2122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58CFF8-0C2C-4547-898B-147E233B1714}"/>
              </a:ext>
            </a:extLst>
          </p:cNvPr>
          <p:cNvSpPr txBox="1"/>
          <p:nvPr/>
        </p:nvSpPr>
        <p:spPr>
          <a:xfrm>
            <a:off x="6732039" y="3096472"/>
            <a:ext cx="13417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Credit: LJMU Liverpool 2 Telescope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006232-5E83-468B-B625-E2B34184A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58" y="3163070"/>
            <a:ext cx="2152050" cy="1452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E3E113-8968-4747-8E38-FA05F7569342}"/>
              </a:ext>
            </a:extLst>
          </p:cNvPr>
          <p:cNvSpPr txBox="1"/>
          <p:nvPr/>
        </p:nvSpPr>
        <p:spPr>
          <a:xfrm>
            <a:off x="4596732" y="4615284"/>
            <a:ext cx="6351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Credit: NASA</a:t>
            </a:r>
          </a:p>
        </p:txBody>
      </p:sp>
    </p:spTree>
    <p:extLst>
      <p:ext uri="{BB962C8B-B14F-4D97-AF65-F5344CB8AC3E}">
        <p14:creationId xmlns:p14="http://schemas.microsoft.com/office/powerpoint/2010/main" val="249888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researchengagement@geant.org</a:t>
            </a:r>
          </a:p>
        </p:txBody>
      </p:sp>
    </p:spTree>
    <p:extLst>
      <p:ext uri="{BB962C8B-B14F-4D97-AF65-F5344CB8AC3E}">
        <p14:creationId xmlns:p14="http://schemas.microsoft.com/office/powerpoint/2010/main" val="102212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736" y="1938270"/>
            <a:ext cx="4334442" cy="1845226"/>
          </a:xfrm>
        </p:spPr>
        <p:txBody>
          <a:bodyPr>
            <a:normAutofit/>
          </a:bodyPr>
          <a:lstStyle/>
          <a:p>
            <a:r>
              <a:rPr lang="en-GB" sz="3200" dirty="0"/>
              <a:t>A fortuitous event</a:t>
            </a:r>
          </a:p>
          <a:p>
            <a:r>
              <a:rPr lang="en-GB" sz="3200" dirty="0"/>
              <a:t>Pre 2015 all discoveries </a:t>
            </a:r>
            <a:br>
              <a:rPr lang="en-GB" sz="3200" dirty="0"/>
            </a:br>
            <a:r>
              <a:rPr lang="en-GB" sz="3200" dirty="0"/>
              <a:t>electro-magnetic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/>
              <a:t>The 17</a:t>
            </a:r>
            <a:r>
              <a:rPr lang="en-GB" baseline="30000" dirty="0"/>
              <a:t>th</a:t>
            </a:r>
            <a:r>
              <a:rPr lang="en-GB" dirty="0"/>
              <a:t> August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3" name="Picture 12" descr="A star filled sky&#10;&#10;Description generated with high confidence">
            <a:extLst>
              <a:ext uri="{FF2B5EF4-FFF2-40B4-BE49-F238E27FC236}">
                <a16:creationId xmlns:a16="http://schemas.microsoft.com/office/drawing/2014/main" id="{984B94F5-82E7-49C6-9CC3-4BA2E1D78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2" y="1237699"/>
            <a:ext cx="3039670" cy="32463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ED0783-2CEE-4A7F-9DDC-21E66ED30359}"/>
              </a:ext>
            </a:extLst>
          </p:cNvPr>
          <p:cNvSpPr txBox="1"/>
          <p:nvPr/>
        </p:nvSpPr>
        <p:spPr>
          <a:xfrm>
            <a:off x="6808145" y="4545495"/>
            <a:ext cx="1649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Credit: Hubble Space Telescope, NASA and ESA</a:t>
            </a:r>
          </a:p>
        </p:txBody>
      </p:sp>
    </p:spTree>
    <p:extLst>
      <p:ext uri="{BB962C8B-B14F-4D97-AF65-F5344CB8AC3E}">
        <p14:creationId xmlns:p14="http://schemas.microsoft.com/office/powerpoint/2010/main" val="121540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209" y="1527007"/>
            <a:ext cx="5129165" cy="2683564"/>
          </a:xfrm>
        </p:spPr>
        <p:txBody>
          <a:bodyPr>
            <a:normAutofit/>
          </a:bodyPr>
          <a:lstStyle/>
          <a:p>
            <a:r>
              <a:rPr lang="en-GB" sz="3200" dirty="0"/>
              <a:t>Not the first observed but difficult to spot</a:t>
            </a:r>
          </a:p>
          <a:p>
            <a:r>
              <a:rPr lang="en-GB" sz="3200" dirty="0"/>
              <a:t>Two neutron stars colliding</a:t>
            </a:r>
          </a:p>
          <a:p>
            <a:r>
              <a:rPr lang="en-GB" sz="3200" dirty="0"/>
              <a:t>100 times brighter than the biggest supernova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Kilonova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1904D9-F06B-41B2-A963-73318CE69E81}"/>
              </a:ext>
            </a:extLst>
          </p:cNvPr>
          <p:cNvGrpSpPr/>
          <p:nvPr/>
        </p:nvGrpSpPr>
        <p:grpSpPr>
          <a:xfrm>
            <a:off x="5630595" y="1123928"/>
            <a:ext cx="3658474" cy="3685605"/>
            <a:chOff x="5229666" y="1100287"/>
            <a:chExt cx="3658474" cy="3685605"/>
          </a:xfrm>
        </p:grpSpPr>
        <p:pic>
          <p:nvPicPr>
            <p:cNvPr id="6" name="Picture 5" descr="A picture containing nature, star&#10;&#10;Description generated with high confidence">
              <a:extLst>
                <a:ext uri="{FF2B5EF4-FFF2-40B4-BE49-F238E27FC236}">
                  <a16:creationId xmlns:a16="http://schemas.microsoft.com/office/drawing/2014/main" id="{14627152-810E-4E33-9755-ED4DAA94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666" y="1100287"/>
              <a:ext cx="3125196" cy="348972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319740-5379-4EFA-B0EA-2D4079B44302}"/>
                </a:ext>
              </a:extLst>
            </p:cNvPr>
            <p:cNvSpPr txBox="1"/>
            <p:nvPr/>
          </p:nvSpPr>
          <p:spPr>
            <a:xfrm>
              <a:off x="6527409" y="4601226"/>
              <a:ext cx="23607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solidFill>
                    <a:schemeClr val="bg1">
                      <a:lumMod val="65000"/>
                    </a:schemeClr>
                  </a:solidFill>
                </a:rPr>
                <a:t>Credit: NSF/LIGO/Sonoma State University/A. </a:t>
              </a:r>
              <a:r>
                <a:rPr lang="en-GB" sz="600" dirty="0" err="1">
                  <a:solidFill>
                    <a:schemeClr val="bg1">
                      <a:lumMod val="65000"/>
                    </a:schemeClr>
                  </a:solidFill>
                </a:rPr>
                <a:t>Simonnet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90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01" y="1149764"/>
            <a:ext cx="3930251" cy="3276461"/>
          </a:xfrm>
        </p:spPr>
        <p:txBody>
          <a:bodyPr>
            <a:noAutofit/>
          </a:bodyPr>
          <a:lstStyle/>
          <a:p>
            <a:r>
              <a:rPr lang="en-GB" sz="3200" dirty="0"/>
              <a:t>Gravitational wave detectors</a:t>
            </a:r>
          </a:p>
          <a:p>
            <a:r>
              <a:rPr lang="en-GB" sz="3200" dirty="0" err="1"/>
              <a:t>EduGain</a:t>
            </a:r>
            <a:r>
              <a:rPr lang="en-GB" sz="3200" dirty="0"/>
              <a:t> and the R&amp;E network</a:t>
            </a:r>
          </a:p>
          <a:p>
            <a:r>
              <a:rPr lang="en-GB" sz="3200" dirty="0"/>
              <a:t>Upgrades and maintenance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/>
              <a:t>The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 descr="A highway filled with lots of green grass&#10;&#10;Description generated with high confidence">
            <a:extLst>
              <a:ext uri="{FF2B5EF4-FFF2-40B4-BE49-F238E27FC236}">
                <a16:creationId xmlns:a16="http://schemas.microsoft.com/office/drawing/2014/main" id="{281B9F29-8429-4B30-92B0-9C6CEBA70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34" y="2057879"/>
            <a:ext cx="4048170" cy="19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736" y="1475055"/>
            <a:ext cx="4413956" cy="2839139"/>
          </a:xfrm>
        </p:spPr>
        <p:txBody>
          <a:bodyPr>
            <a:normAutofit/>
          </a:bodyPr>
          <a:lstStyle/>
          <a:p>
            <a:r>
              <a:rPr lang="en-GB" sz="3200" dirty="0"/>
              <a:t>0.04 seconds</a:t>
            </a:r>
          </a:p>
          <a:p>
            <a:r>
              <a:rPr lang="en-GB" sz="3200" dirty="0"/>
              <a:t>Cross checking with Virgo</a:t>
            </a:r>
          </a:p>
          <a:p>
            <a:r>
              <a:rPr lang="en-GB" sz="3200" dirty="0"/>
              <a:t>Gravitational wave discovery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/>
              <a:t>The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AA1F5-DD17-43D8-90F3-D5EA6B8F1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43" y="1423228"/>
            <a:ext cx="3235592" cy="29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/>
              <a:t>NASA/ESA Observation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Gravitational Waves from a Neutron Star Merger Produced a Signal Detected by LIGO">
            <a:hlinkClick r:id="" action="ppaction://media"/>
            <a:extLst>
              <a:ext uri="{FF2B5EF4-FFF2-40B4-BE49-F238E27FC236}">
                <a16:creationId xmlns:a16="http://schemas.microsoft.com/office/drawing/2014/main" id="{7FEDCA85-E027-4443-B6A5-AB5F867DB7A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6850" y="1149350"/>
            <a:ext cx="6205538" cy="34909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D7CB2-A800-4D07-B9EA-044B4041B0DF}"/>
              </a:ext>
            </a:extLst>
          </p:cNvPr>
          <p:cNvSpPr txBox="1"/>
          <p:nvPr/>
        </p:nvSpPr>
        <p:spPr>
          <a:xfrm>
            <a:off x="6221896" y="4640263"/>
            <a:ext cx="15388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Credit: NASA GSFC &amp; Caltech/MIT/LIGO Lab</a:t>
            </a:r>
          </a:p>
        </p:txBody>
      </p:sp>
    </p:spTree>
    <p:extLst>
      <p:ext uri="{BB962C8B-B14F-4D97-AF65-F5344CB8AC3E}">
        <p14:creationId xmlns:p14="http://schemas.microsoft.com/office/powerpoint/2010/main" val="5070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01" y="1149765"/>
            <a:ext cx="3108616" cy="1136235"/>
          </a:xfrm>
        </p:spPr>
        <p:txBody>
          <a:bodyPr>
            <a:noAutofit/>
          </a:bodyPr>
          <a:lstStyle/>
          <a:p>
            <a:r>
              <a:rPr lang="en-GB" sz="2400" dirty="0"/>
              <a:t>A 1 hour Window</a:t>
            </a:r>
          </a:p>
          <a:p>
            <a:r>
              <a:rPr lang="en-GB" sz="2400" dirty="0"/>
              <a:t>SWOPE</a:t>
            </a:r>
          </a:p>
          <a:p>
            <a:r>
              <a:rPr lang="en-GB" sz="2400" dirty="0"/>
              <a:t>ESO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/>
              <a:t>The Search Begins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 descr="A picture containing indoor, food&#10;&#10;Description generated with high confidence">
            <a:extLst>
              <a:ext uri="{FF2B5EF4-FFF2-40B4-BE49-F238E27FC236}">
                <a16:creationId xmlns:a16="http://schemas.microsoft.com/office/drawing/2014/main" id="{4F502887-C6CB-4EB9-9D37-65EE18641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49" y="1342649"/>
            <a:ext cx="4715221" cy="2651086"/>
          </a:xfrm>
          <a:prstGeom prst="rect">
            <a:avLst/>
          </a:prstGeom>
        </p:spPr>
      </p:pic>
      <p:pic>
        <p:nvPicPr>
          <p:cNvPr id="11" name="Picture 10" descr="A picture containing sitting&#10;&#10;Description generated with high confidence">
            <a:extLst>
              <a:ext uri="{FF2B5EF4-FFF2-40B4-BE49-F238E27FC236}">
                <a16:creationId xmlns:a16="http://schemas.microsoft.com/office/drawing/2014/main" id="{3F43F97A-02E7-4718-B00E-8225BA21F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8" y="2338523"/>
            <a:ext cx="2351063" cy="23510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9AFBB0-AE5D-471D-B969-859BA459AE29}"/>
              </a:ext>
            </a:extLst>
          </p:cNvPr>
          <p:cNvSpPr txBox="1"/>
          <p:nvPr/>
        </p:nvSpPr>
        <p:spPr>
          <a:xfrm>
            <a:off x="7521436" y="4001953"/>
            <a:ext cx="7756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Credit: LIGO-Virgo</a:t>
            </a:r>
          </a:p>
        </p:txBody>
      </p:sp>
    </p:spTree>
    <p:extLst>
      <p:ext uri="{BB962C8B-B14F-4D97-AF65-F5344CB8AC3E}">
        <p14:creationId xmlns:p14="http://schemas.microsoft.com/office/powerpoint/2010/main" val="319402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01" y="1149765"/>
            <a:ext cx="4265818" cy="1222374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The value of the community</a:t>
            </a:r>
          </a:p>
          <a:p>
            <a:r>
              <a:rPr lang="en-GB" sz="2000" dirty="0"/>
              <a:t>Proven heavy elements</a:t>
            </a:r>
          </a:p>
          <a:p>
            <a:r>
              <a:rPr lang="en-GB" sz="2000" dirty="0"/>
              <a:t>The different astronomical fields observing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marL="3429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/>
              <a:t>The 9 day explosion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D3B747-CF8F-42D5-93CC-40389EE1C39A}"/>
              </a:ext>
            </a:extLst>
          </p:cNvPr>
          <p:cNvGrpSpPr/>
          <p:nvPr/>
        </p:nvGrpSpPr>
        <p:grpSpPr>
          <a:xfrm>
            <a:off x="5326823" y="2950455"/>
            <a:ext cx="3462616" cy="1764969"/>
            <a:chOff x="4811110" y="1999035"/>
            <a:chExt cx="3714560" cy="2000489"/>
          </a:xfrm>
        </p:grpSpPr>
        <p:pic>
          <p:nvPicPr>
            <p:cNvPr id="9" name="Picture 8" descr="A sign at night&#10;&#10;Description generated with high confidence">
              <a:extLst>
                <a:ext uri="{FF2B5EF4-FFF2-40B4-BE49-F238E27FC236}">
                  <a16:creationId xmlns:a16="http://schemas.microsoft.com/office/drawing/2014/main" id="{9B3DF649-EDEF-4E67-A765-BE1388ABB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110" y="1999035"/>
              <a:ext cx="3615438" cy="17911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B3A2D-E441-4191-9265-178624DAE21B}"/>
                </a:ext>
              </a:extLst>
            </p:cNvPr>
            <p:cNvSpPr txBox="1"/>
            <p:nvPr/>
          </p:nvSpPr>
          <p:spPr>
            <a:xfrm>
              <a:off x="6645618" y="3790216"/>
              <a:ext cx="1880052" cy="20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 err="1">
                  <a:solidFill>
                    <a:schemeClr val="bg1">
                      <a:lumMod val="65000"/>
                    </a:schemeClr>
                  </a:solidFill>
                </a:rPr>
                <a:t>Credit</a:t>
              </a:r>
              <a:r>
                <a:rPr lang="fr-FR" sz="600" dirty="0">
                  <a:solidFill>
                    <a:schemeClr val="bg1">
                      <a:lumMod val="65000"/>
                    </a:schemeClr>
                  </a:solidFill>
                </a:rPr>
                <a:t>: Soares-Santos et al. and DES Collaboration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15" name="Picture 14" descr="A picture containing star&#10;&#10;Description generated with high confidence">
            <a:extLst>
              <a:ext uri="{FF2B5EF4-FFF2-40B4-BE49-F238E27FC236}">
                <a16:creationId xmlns:a16="http://schemas.microsoft.com/office/drawing/2014/main" id="{5F4542B5-3B3B-436E-B786-7CF212F66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14" y="1131684"/>
            <a:ext cx="3322059" cy="16487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9976DC-528F-4588-A8C2-07F4485B0634}"/>
              </a:ext>
            </a:extLst>
          </p:cNvPr>
          <p:cNvSpPr txBox="1"/>
          <p:nvPr/>
        </p:nvSpPr>
        <p:spPr>
          <a:xfrm>
            <a:off x="6354418" y="2747582"/>
            <a:ext cx="23295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err="1">
                <a:solidFill>
                  <a:schemeClr val="bg1">
                    <a:lumMod val="65000"/>
                  </a:schemeClr>
                </a:solidFill>
              </a:rPr>
              <a:t>Credit</a:t>
            </a:r>
            <a:r>
              <a:rPr lang="fr-FR" sz="600" dirty="0">
                <a:solidFill>
                  <a:schemeClr val="bg1">
                    <a:lumMod val="65000"/>
                  </a:schemeClr>
                </a:solidFill>
              </a:rPr>
              <a:t>: 1M2H/UC Santa Cruz and Carnegie </a:t>
            </a:r>
            <a:r>
              <a:rPr lang="fr-FR" sz="600" dirty="0" err="1">
                <a:solidFill>
                  <a:schemeClr val="bg1">
                    <a:lumMod val="65000"/>
                  </a:schemeClr>
                </a:solidFill>
              </a:rPr>
              <a:t>Observatories</a:t>
            </a:r>
            <a:r>
              <a:rPr lang="fr-FR" sz="600" dirty="0">
                <a:solidFill>
                  <a:schemeClr val="bg1">
                    <a:lumMod val="65000"/>
                  </a:schemeClr>
                </a:solidFill>
              </a:rPr>
              <a:t>/Ryan Foley</a:t>
            </a:r>
            <a:endParaRPr lang="en-GB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EC2E3D-9D80-4764-BFC9-BE29D3944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7" y="2372139"/>
            <a:ext cx="3498643" cy="21586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FC1D59-60F4-42D0-8164-2AAD26667CDF}"/>
              </a:ext>
            </a:extLst>
          </p:cNvPr>
          <p:cNvSpPr txBox="1"/>
          <p:nvPr/>
        </p:nvSpPr>
        <p:spPr>
          <a:xfrm>
            <a:off x="2558620" y="4532165"/>
            <a:ext cx="20573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err="1">
                <a:solidFill>
                  <a:schemeClr val="bg1">
                    <a:lumMod val="65000"/>
                  </a:schemeClr>
                </a:solidFill>
              </a:rPr>
              <a:t>Credit</a:t>
            </a:r>
            <a:r>
              <a:rPr lang="fr-FR" sz="600" dirty="0">
                <a:solidFill>
                  <a:schemeClr val="bg1">
                    <a:lumMod val="65000"/>
                  </a:schemeClr>
                </a:solidFill>
              </a:rPr>
              <a:t>:  Abbott et al. And </a:t>
            </a:r>
            <a:r>
              <a:rPr lang="fr-FR" sz="600" dirty="0" err="1">
                <a:solidFill>
                  <a:schemeClr val="bg1">
                    <a:lumMod val="65000"/>
                  </a:schemeClr>
                </a:solidFill>
              </a:rPr>
              <a:t>Ligo-Virgo</a:t>
            </a:r>
            <a:r>
              <a:rPr lang="fr-FR" sz="600" dirty="0">
                <a:solidFill>
                  <a:schemeClr val="bg1">
                    <a:lumMod val="65000"/>
                  </a:schemeClr>
                </a:solidFill>
              </a:rPr>
              <a:t> Scientific Collaboration</a:t>
            </a:r>
            <a:endParaRPr lang="en-GB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3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01" y="1149765"/>
            <a:ext cx="4685625" cy="1661275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Multi-messenger transient event astronomy</a:t>
            </a:r>
          </a:p>
          <a:p>
            <a:r>
              <a:rPr lang="en-GB" sz="1600" dirty="0"/>
              <a:t>Gravitational wave / time series astronomy</a:t>
            </a:r>
          </a:p>
          <a:p>
            <a:r>
              <a:rPr lang="en-GB" sz="1600" dirty="0"/>
              <a:t>What is next?</a:t>
            </a:r>
          </a:p>
          <a:p>
            <a:pPr lvl="1"/>
            <a:r>
              <a:rPr lang="en-GB" sz="1600" dirty="0"/>
              <a:t>LISA</a:t>
            </a:r>
          </a:p>
          <a:p>
            <a:pPr lvl="1"/>
            <a:r>
              <a:rPr lang="en-GB" sz="1600" dirty="0"/>
              <a:t>LIGO India / KARAGA</a:t>
            </a:r>
          </a:p>
          <a:p>
            <a:pPr lvl="1"/>
            <a:r>
              <a:rPr lang="en-GB" sz="1600" dirty="0"/>
              <a:t>European Pulsar timing array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/>
              <a:t>A glimpse at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 descr="A satellite in space&#10;&#10;Description generated with high confidence">
            <a:extLst>
              <a:ext uri="{FF2B5EF4-FFF2-40B4-BE49-F238E27FC236}">
                <a16:creationId xmlns:a16="http://schemas.microsoft.com/office/drawing/2014/main" id="{E265089D-E202-4C5C-9BFF-3F78B5987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02" y="1222215"/>
            <a:ext cx="2276937" cy="1281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E0D7C-A231-4925-985D-7946FA2DA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4" y="2811040"/>
            <a:ext cx="2494655" cy="1720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68C997-41DE-4F8D-A9E3-DA49698B262B}"/>
              </a:ext>
            </a:extLst>
          </p:cNvPr>
          <p:cNvSpPr txBox="1"/>
          <p:nvPr/>
        </p:nvSpPr>
        <p:spPr>
          <a:xfrm>
            <a:off x="8239473" y="2496365"/>
            <a:ext cx="5499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Credit: ESA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54A2D-AA3C-4407-9AE1-4C9C41765FE0}"/>
              </a:ext>
            </a:extLst>
          </p:cNvPr>
          <p:cNvSpPr txBox="1"/>
          <p:nvPr/>
        </p:nvSpPr>
        <p:spPr>
          <a:xfrm>
            <a:off x="8219595" y="4539844"/>
            <a:ext cx="5698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Credit: ESA</a:t>
            </a:r>
          </a:p>
        </p:txBody>
      </p:sp>
      <p:pic>
        <p:nvPicPr>
          <p:cNvPr id="12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id="{ABDF652C-CDA6-490F-A45F-D7B760EBA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8" y="2894626"/>
            <a:ext cx="3423776" cy="17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9539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purl.org/dc/terms/"/>
    <ds:schemaRef ds:uri="http://schemas.microsoft.com/office/2006/metadata/properties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7019c98-23ef-46f8-8434-cfd3a3bc739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5494</TotalTime>
  <Words>234</Words>
  <Application>Microsoft Office PowerPoint</Application>
  <PresentationFormat>On-screen Show (16:9)</PresentationFormat>
  <Paragraphs>66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GEANT Association</vt:lpstr>
      <vt:lpstr>PowerPoint Presentation</vt:lpstr>
      <vt:lpstr>The 17th August 2017</vt:lpstr>
      <vt:lpstr>The Kilonova</vt:lpstr>
      <vt:lpstr>The Background</vt:lpstr>
      <vt:lpstr>The Event</vt:lpstr>
      <vt:lpstr>NASA/ESA Observation</vt:lpstr>
      <vt:lpstr>The Search Begins</vt:lpstr>
      <vt:lpstr>The 9 day explosion</vt:lpstr>
      <vt:lpstr>A glimpse at the future</vt:lpstr>
      <vt:lpstr>Future Advances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Chris Atherton</cp:lastModifiedBy>
  <cp:revision>111</cp:revision>
  <dcterms:created xsi:type="dcterms:W3CDTF">2015-04-29T14:13:57Z</dcterms:created>
  <dcterms:modified xsi:type="dcterms:W3CDTF">2018-06-10T21:53:01Z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