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32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</p:sldIdLst>
  <p:sldSz cx="9144000" cy="5143500" type="screen16x9"/>
  <p:notesSz cx="6797675" cy="9926638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62" autoAdjust="0"/>
    <p:restoredTop sz="91337" autoAdjust="0"/>
  </p:normalViewPr>
  <p:slideViewPr>
    <p:cSldViewPr snapToGrid="0">
      <p:cViewPr>
        <p:scale>
          <a:sx n="80" d="100"/>
          <a:sy n="80" d="100"/>
        </p:scale>
        <p:origin x="82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tx2"/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cat>
            <c:strRef>
              <c:f>Sheet1!$A$2:$A$6</c:f>
              <c:strCache>
                <c:ptCount val="4"/>
                <c:pt idx="0">
                  <c:v>Services</c:v>
                </c:pt>
                <c:pt idx="1">
                  <c:v>Certification</c:v>
                </c:pt>
                <c:pt idx="2">
                  <c:v>Community</c:v>
                </c:pt>
                <c:pt idx="3">
                  <c:v>4th Qtr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0.25</c:v>
                </c:pt>
                <c:pt idx="1">
                  <c:v>0.25</c:v>
                </c:pt>
                <c:pt idx="2">
                  <c:v>0.25</c:v>
                </c:pt>
                <c:pt idx="3">
                  <c:v>0.25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move the slide</a:t>
            </a:r>
          </a:p>
        </p:txBody>
      </p:sp>
      <p:sp>
        <p:nvSpPr>
          <p:cNvPr id="332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33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334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335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336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A39D80D9-EEFD-4CC6-B8A8-CCA695EAE30A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82344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125" y="741363"/>
            <a:ext cx="6569075" cy="3695700"/>
          </a:xfrm>
          <a:prstGeom prst="rect">
            <a:avLst/>
          </a:prstGeom>
        </p:spPr>
      </p:sp>
      <p:sp>
        <p:nvSpPr>
          <p:cNvPr id="815" name="PlaceHolder 2"/>
          <p:cNvSpPr>
            <a:spLocks noGrp="1"/>
          </p:cNvSpPr>
          <p:nvPr>
            <p:ph type="body"/>
          </p:nvPr>
        </p:nvSpPr>
        <p:spPr>
          <a:xfrm>
            <a:off x="679680" y="4690440"/>
            <a:ext cx="5430960" cy="4436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816" name="CustomShape 3"/>
          <p:cNvSpPr/>
          <p:nvPr/>
        </p:nvSpPr>
        <p:spPr>
          <a:xfrm>
            <a:off x="3850560" y="9378720"/>
            <a:ext cx="2938320" cy="48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9130956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/>
          <a:lstStyle/>
          <a:p>
            <a:fld id="{8DA9316F-2163-4DD7-BAB9-E76C74A1E372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1511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9316F-2163-4DD7-BAB9-E76C74A1E372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9108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/>
          <a:lstStyle/>
          <a:p>
            <a:fld id="{8DA9316F-2163-4DD7-BAB9-E76C74A1E372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5591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400" y="763588"/>
            <a:ext cx="6704013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/>
          <a:lstStyle/>
          <a:p>
            <a:fld id="{8DA9316F-2163-4DD7-BAB9-E76C74A1E372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0492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/>
          <a:lstStyle/>
          <a:p>
            <a:fld id="{8DA9316F-2163-4DD7-BAB9-E76C74A1E372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33031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/>
          <a:lstStyle/>
          <a:p>
            <a:fld id="{8DA9316F-2163-4DD7-BAB9-E76C74A1E372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5769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/>
          <a:lstStyle/>
          <a:p>
            <a:fld id="{8DA9316F-2163-4DD7-BAB9-E76C74A1E372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11982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/>
          <a:lstStyle/>
          <a:p>
            <a:fld id="{8DA9316F-2163-4DD7-BAB9-E76C74A1E372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920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/>
          <a:lstStyle/>
          <a:p>
            <a:fld id="{8DA9316F-2163-4DD7-BAB9-E76C74A1E372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1767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2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31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375238"/>
            <a:ext cx="8496300" cy="4406312"/>
            <a:chOff x="0" y="375238"/>
            <a:chExt cx="8496300" cy="4406312"/>
          </a:xfrm>
        </p:grpSpPr>
        <p:grpSp>
          <p:nvGrpSpPr>
            <p:cNvPr id="12" name="Group 11"/>
            <p:cNvGrpSpPr/>
            <p:nvPr userDrawn="1"/>
          </p:nvGrpSpPr>
          <p:grpSpPr>
            <a:xfrm>
              <a:off x="0" y="375238"/>
              <a:ext cx="5956300" cy="4406312"/>
              <a:chOff x="0" y="375238"/>
              <a:chExt cx="5956300" cy="4406312"/>
            </a:xfrm>
          </p:grpSpPr>
          <p:sp>
            <p:nvSpPr>
              <p:cNvPr id="14" name="object 3"/>
              <p:cNvSpPr/>
              <p:nvPr userDrawn="1"/>
            </p:nvSpPr>
            <p:spPr>
              <a:xfrm>
                <a:off x="712181" y="1968748"/>
                <a:ext cx="911860" cy="305058"/>
              </a:xfrm>
              <a:custGeom>
                <a:avLst/>
                <a:gdLst/>
                <a:ahLst/>
                <a:cxnLst/>
                <a:rect l="l" t="t" r="r" b="b"/>
                <a:pathLst>
                  <a:path w="911860" h="305435">
                    <a:moveTo>
                      <a:pt x="0" y="305028"/>
                    </a:moveTo>
                    <a:lnTo>
                      <a:pt x="911758" y="0"/>
                    </a:lnTo>
                  </a:path>
                </a:pathLst>
              </a:custGeom>
              <a:ln w="25400">
                <a:solidFill>
                  <a:srgbClr val="B500FF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object 4"/>
              <p:cNvSpPr/>
              <p:nvPr userDrawn="1"/>
            </p:nvSpPr>
            <p:spPr>
              <a:xfrm>
                <a:off x="1315876" y="2875703"/>
                <a:ext cx="308610" cy="926591"/>
              </a:xfrm>
              <a:custGeom>
                <a:avLst/>
                <a:gdLst/>
                <a:ahLst/>
                <a:cxnLst/>
                <a:rect l="l" t="t" r="r" b="b"/>
                <a:pathLst>
                  <a:path w="308609" h="927735">
                    <a:moveTo>
                      <a:pt x="0" y="0"/>
                    </a:moveTo>
                    <a:lnTo>
                      <a:pt x="308063" y="927696"/>
                    </a:lnTo>
                  </a:path>
                </a:pathLst>
              </a:custGeom>
              <a:ln w="25400">
                <a:solidFill>
                  <a:srgbClr val="B500FF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object 5"/>
              <p:cNvSpPr/>
              <p:nvPr userDrawn="1"/>
            </p:nvSpPr>
            <p:spPr>
              <a:xfrm>
                <a:off x="709476" y="672611"/>
                <a:ext cx="4933950" cy="2203270"/>
              </a:xfrm>
              <a:custGeom>
                <a:avLst/>
                <a:gdLst/>
                <a:ahLst/>
                <a:cxnLst/>
                <a:rect l="l" t="t" r="r" b="b"/>
                <a:pathLst>
                  <a:path w="4933950" h="2205990">
                    <a:moveTo>
                      <a:pt x="4933429" y="0"/>
                    </a:moveTo>
                    <a:lnTo>
                      <a:pt x="0" y="379717"/>
                    </a:lnTo>
                    <a:lnTo>
                      <a:pt x="606399" y="2205812"/>
                    </a:lnTo>
                  </a:path>
                </a:pathLst>
              </a:custGeom>
              <a:ln w="25400">
                <a:solidFill>
                  <a:srgbClr val="B500FF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object 6"/>
              <p:cNvSpPr/>
              <p:nvPr userDrawn="1"/>
            </p:nvSpPr>
            <p:spPr>
              <a:xfrm>
                <a:off x="1" y="672611"/>
                <a:ext cx="5643245" cy="3020141"/>
              </a:xfrm>
              <a:custGeom>
                <a:avLst/>
                <a:gdLst/>
                <a:ahLst/>
                <a:cxnLst/>
                <a:rect l="l" t="t" r="r" b="b"/>
                <a:pathLst>
                  <a:path w="5643245" h="3023870">
                    <a:moveTo>
                      <a:pt x="0" y="3023531"/>
                    </a:moveTo>
                    <a:lnTo>
                      <a:pt x="5642905" y="0"/>
                    </a:lnTo>
                  </a:path>
                </a:pathLst>
              </a:custGeom>
              <a:ln w="25400">
                <a:solidFill>
                  <a:srgbClr val="B500FF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object 7"/>
              <p:cNvSpPr/>
              <p:nvPr userDrawn="1"/>
            </p:nvSpPr>
            <p:spPr>
              <a:xfrm>
                <a:off x="0" y="2275251"/>
                <a:ext cx="2538730" cy="1458699"/>
              </a:xfrm>
              <a:custGeom>
                <a:avLst/>
                <a:gdLst/>
                <a:ahLst/>
                <a:cxnLst/>
                <a:rect l="l" t="t" r="r" b="b"/>
                <a:pathLst>
                  <a:path w="2538730" h="1460500">
                    <a:moveTo>
                      <a:pt x="712816" y="0"/>
                    </a:moveTo>
                    <a:lnTo>
                      <a:pt x="2538695" y="610933"/>
                    </a:lnTo>
                    <a:lnTo>
                      <a:pt x="0" y="1460283"/>
                    </a:lnTo>
                  </a:path>
                </a:pathLst>
              </a:custGeom>
              <a:ln w="25400">
                <a:solidFill>
                  <a:srgbClr val="B500FF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object 8"/>
              <p:cNvSpPr/>
              <p:nvPr userDrawn="1"/>
            </p:nvSpPr>
            <p:spPr>
              <a:xfrm>
                <a:off x="1" y="2037043"/>
                <a:ext cx="713105" cy="238466"/>
              </a:xfrm>
              <a:custGeom>
                <a:avLst/>
                <a:gdLst/>
                <a:ahLst/>
                <a:cxnLst/>
                <a:rect l="l" t="t" r="r" b="b"/>
                <a:pathLst>
                  <a:path w="713105" h="238760">
                    <a:moveTo>
                      <a:pt x="0" y="0"/>
                    </a:moveTo>
                    <a:lnTo>
                      <a:pt x="712816" y="238503"/>
                    </a:lnTo>
                  </a:path>
                </a:pathLst>
              </a:custGeom>
              <a:ln w="25399">
                <a:solidFill>
                  <a:srgbClr val="B500FF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object 9"/>
              <p:cNvSpPr/>
              <p:nvPr userDrawn="1"/>
            </p:nvSpPr>
            <p:spPr>
              <a:xfrm>
                <a:off x="1" y="674768"/>
                <a:ext cx="5649595" cy="1248773"/>
              </a:xfrm>
              <a:custGeom>
                <a:avLst/>
                <a:gdLst/>
                <a:ahLst/>
                <a:cxnLst/>
                <a:rect l="l" t="t" r="r" b="b"/>
                <a:pathLst>
                  <a:path w="5649595" h="1250314">
                    <a:moveTo>
                      <a:pt x="5649205" y="0"/>
                    </a:moveTo>
                    <a:lnTo>
                      <a:pt x="0" y="1250155"/>
                    </a:lnTo>
                  </a:path>
                </a:pathLst>
              </a:custGeom>
              <a:ln w="25399">
                <a:solidFill>
                  <a:srgbClr val="B500FF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object 10"/>
              <p:cNvSpPr/>
              <p:nvPr userDrawn="1"/>
            </p:nvSpPr>
            <p:spPr>
              <a:xfrm>
                <a:off x="709159" y="674768"/>
                <a:ext cx="4940300" cy="4045035"/>
              </a:xfrm>
              <a:custGeom>
                <a:avLst/>
                <a:gdLst/>
                <a:ahLst/>
                <a:cxnLst/>
                <a:rect l="l" t="t" r="r" b="b"/>
                <a:pathLst>
                  <a:path w="4940300" h="4050029">
                    <a:moveTo>
                      <a:pt x="613943" y="2201227"/>
                    </a:moveTo>
                    <a:lnTo>
                      <a:pt x="0" y="4049433"/>
                    </a:lnTo>
                    <a:lnTo>
                      <a:pt x="4940046" y="0"/>
                    </a:lnTo>
                  </a:path>
                </a:pathLst>
              </a:custGeom>
              <a:ln w="25400">
                <a:solidFill>
                  <a:srgbClr val="B500FF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object 11"/>
              <p:cNvSpPr/>
              <p:nvPr userDrawn="1"/>
            </p:nvSpPr>
            <p:spPr>
              <a:xfrm>
                <a:off x="1323102" y="1968747"/>
                <a:ext cx="300990" cy="905027"/>
              </a:xfrm>
              <a:custGeom>
                <a:avLst/>
                <a:gdLst/>
                <a:ahLst/>
                <a:cxnLst/>
                <a:rect l="l" t="t" r="r" b="b"/>
                <a:pathLst>
                  <a:path w="300990" h="906144">
                    <a:moveTo>
                      <a:pt x="300837" y="0"/>
                    </a:moveTo>
                    <a:lnTo>
                      <a:pt x="0" y="905649"/>
                    </a:lnTo>
                  </a:path>
                </a:pathLst>
              </a:custGeom>
              <a:ln w="25400">
                <a:solidFill>
                  <a:srgbClr val="B500FF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object 12"/>
              <p:cNvSpPr/>
              <p:nvPr userDrawn="1"/>
            </p:nvSpPr>
            <p:spPr>
              <a:xfrm>
                <a:off x="709248" y="1051860"/>
                <a:ext cx="635" cy="1234186"/>
              </a:xfrm>
              <a:custGeom>
                <a:avLst/>
                <a:gdLst/>
                <a:ahLst/>
                <a:cxnLst/>
                <a:rect l="l" t="t" r="r" b="b"/>
                <a:pathLst>
                  <a:path w="634" h="1235710">
                    <a:moveTo>
                      <a:pt x="25" y="1235583"/>
                    </a:moveTo>
                    <a:lnTo>
                      <a:pt x="0" y="0"/>
                    </a:lnTo>
                  </a:path>
                </a:pathLst>
              </a:custGeom>
              <a:ln w="25400">
                <a:solidFill>
                  <a:srgbClr val="B500FF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object 13"/>
              <p:cNvSpPr/>
              <p:nvPr userDrawn="1"/>
            </p:nvSpPr>
            <p:spPr>
              <a:xfrm>
                <a:off x="709274" y="2285920"/>
                <a:ext cx="635" cy="1228478"/>
              </a:xfrm>
              <a:custGeom>
                <a:avLst/>
                <a:gdLst/>
                <a:ahLst/>
                <a:cxnLst/>
                <a:rect l="l" t="t" r="r" b="b"/>
                <a:pathLst>
                  <a:path w="634" h="1229995">
                    <a:moveTo>
                      <a:pt x="38" y="1229715"/>
                    </a:moveTo>
                    <a:lnTo>
                      <a:pt x="0" y="0"/>
                    </a:lnTo>
                  </a:path>
                </a:pathLst>
              </a:custGeom>
              <a:ln w="25400">
                <a:solidFill>
                  <a:srgbClr val="B500FF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object 14"/>
              <p:cNvSpPr/>
              <p:nvPr userDrawn="1"/>
            </p:nvSpPr>
            <p:spPr>
              <a:xfrm>
                <a:off x="709312" y="3514119"/>
                <a:ext cx="635" cy="1205647"/>
              </a:xfrm>
              <a:custGeom>
                <a:avLst/>
                <a:gdLst/>
                <a:ahLst/>
                <a:cxnLst/>
                <a:rect l="l" t="t" r="r" b="b"/>
                <a:pathLst>
                  <a:path w="634" h="1207135">
                    <a:moveTo>
                      <a:pt x="38" y="1206576"/>
                    </a:moveTo>
                    <a:lnTo>
                      <a:pt x="0" y="0"/>
                    </a:lnTo>
                  </a:path>
                </a:pathLst>
              </a:custGeom>
              <a:ln w="25400">
                <a:solidFill>
                  <a:srgbClr val="B500FF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object 15"/>
              <p:cNvSpPr/>
              <p:nvPr userDrawn="1"/>
            </p:nvSpPr>
            <p:spPr>
              <a:xfrm>
                <a:off x="709350" y="3802408"/>
                <a:ext cx="915035" cy="917078"/>
              </a:xfrm>
              <a:custGeom>
                <a:avLst/>
                <a:gdLst/>
                <a:ahLst/>
                <a:cxnLst/>
                <a:rect l="l" t="t" r="r" b="b"/>
                <a:pathLst>
                  <a:path w="915035" h="918210">
                    <a:moveTo>
                      <a:pt x="0" y="917930"/>
                    </a:moveTo>
                    <a:lnTo>
                      <a:pt x="914590" y="0"/>
                    </a:lnTo>
                  </a:path>
                </a:pathLst>
              </a:custGeom>
              <a:ln w="25400">
                <a:solidFill>
                  <a:srgbClr val="B500FF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object 16"/>
              <p:cNvSpPr/>
              <p:nvPr userDrawn="1"/>
            </p:nvSpPr>
            <p:spPr>
              <a:xfrm>
                <a:off x="0" y="4008175"/>
                <a:ext cx="709930" cy="711591"/>
              </a:xfrm>
              <a:custGeom>
                <a:avLst/>
                <a:gdLst/>
                <a:ahLst/>
                <a:cxnLst/>
                <a:rect l="l" t="t" r="r" b="b"/>
                <a:pathLst>
                  <a:path w="709930" h="712470">
                    <a:moveTo>
                      <a:pt x="0" y="0"/>
                    </a:moveTo>
                    <a:lnTo>
                      <a:pt x="709349" y="711910"/>
                    </a:lnTo>
                  </a:path>
                </a:pathLst>
              </a:custGeom>
              <a:ln w="25400">
                <a:solidFill>
                  <a:srgbClr val="B500FF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object 17"/>
              <p:cNvSpPr/>
              <p:nvPr userDrawn="1"/>
            </p:nvSpPr>
            <p:spPr>
              <a:xfrm>
                <a:off x="1" y="1051860"/>
                <a:ext cx="709295" cy="711591"/>
              </a:xfrm>
              <a:custGeom>
                <a:avLst/>
                <a:gdLst/>
                <a:ahLst/>
                <a:cxnLst/>
                <a:rect l="l" t="t" r="r" b="b"/>
                <a:pathLst>
                  <a:path w="709295" h="712469">
                    <a:moveTo>
                      <a:pt x="709248" y="0"/>
                    </a:moveTo>
                    <a:lnTo>
                      <a:pt x="0" y="711887"/>
                    </a:lnTo>
                  </a:path>
                </a:pathLst>
              </a:custGeom>
              <a:ln w="25400">
                <a:solidFill>
                  <a:srgbClr val="B500FF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object 18"/>
              <p:cNvSpPr/>
              <p:nvPr userDrawn="1"/>
            </p:nvSpPr>
            <p:spPr>
              <a:xfrm>
                <a:off x="709248" y="1051859"/>
                <a:ext cx="915035" cy="917078"/>
              </a:xfrm>
              <a:custGeom>
                <a:avLst/>
                <a:gdLst/>
                <a:ahLst/>
                <a:cxnLst/>
                <a:rect l="l" t="t" r="r" b="b"/>
                <a:pathLst>
                  <a:path w="915035" h="918210">
                    <a:moveTo>
                      <a:pt x="914755" y="917956"/>
                    </a:moveTo>
                    <a:lnTo>
                      <a:pt x="0" y="0"/>
                    </a:lnTo>
                  </a:path>
                </a:pathLst>
              </a:custGeom>
              <a:ln w="25400">
                <a:solidFill>
                  <a:srgbClr val="B500FF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object 19"/>
              <p:cNvSpPr/>
              <p:nvPr userDrawn="1"/>
            </p:nvSpPr>
            <p:spPr>
              <a:xfrm>
                <a:off x="1624004" y="1968683"/>
                <a:ext cx="915035" cy="917078"/>
              </a:xfrm>
              <a:custGeom>
                <a:avLst/>
                <a:gdLst/>
                <a:ahLst/>
                <a:cxnLst/>
                <a:rect l="l" t="t" r="r" b="b"/>
                <a:pathLst>
                  <a:path w="915035" h="918210">
                    <a:moveTo>
                      <a:pt x="914692" y="917879"/>
                    </a:moveTo>
                    <a:lnTo>
                      <a:pt x="0" y="0"/>
                    </a:lnTo>
                  </a:path>
                </a:pathLst>
              </a:custGeom>
              <a:ln w="25400">
                <a:solidFill>
                  <a:srgbClr val="B500FF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object 20"/>
              <p:cNvSpPr/>
              <p:nvPr userDrawn="1"/>
            </p:nvSpPr>
            <p:spPr>
              <a:xfrm>
                <a:off x="1623941" y="2885432"/>
                <a:ext cx="915035" cy="917078"/>
              </a:xfrm>
              <a:custGeom>
                <a:avLst/>
                <a:gdLst/>
                <a:ahLst/>
                <a:cxnLst/>
                <a:rect l="l" t="t" r="r" b="b"/>
                <a:pathLst>
                  <a:path w="915035" h="918210">
                    <a:moveTo>
                      <a:pt x="0" y="918108"/>
                    </a:moveTo>
                    <a:lnTo>
                      <a:pt x="914755" y="0"/>
                    </a:lnTo>
                  </a:path>
                </a:pathLst>
              </a:custGeom>
              <a:ln w="25400">
                <a:solidFill>
                  <a:srgbClr val="B500FF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object 21"/>
              <p:cNvSpPr/>
              <p:nvPr userDrawn="1"/>
            </p:nvSpPr>
            <p:spPr>
              <a:xfrm>
                <a:off x="0" y="3270391"/>
                <a:ext cx="709930" cy="244174"/>
              </a:xfrm>
              <a:custGeom>
                <a:avLst/>
                <a:gdLst/>
                <a:ahLst/>
                <a:cxnLst/>
                <a:rect l="l" t="t" r="r" b="b"/>
                <a:pathLst>
                  <a:path w="709930" h="244475">
                    <a:moveTo>
                      <a:pt x="709311" y="244029"/>
                    </a:moveTo>
                    <a:lnTo>
                      <a:pt x="0" y="0"/>
                    </a:lnTo>
                  </a:path>
                </a:pathLst>
              </a:custGeom>
              <a:ln w="25400">
                <a:solidFill>
                  <a:srgbClr val="B500FF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object 22"/>
              <p:cNvSpPr/>
              <p:nvPr userDrawn="1"/>
            </p:nvSpPr>
            <p:spPr>
              <a:xfrm>
                <a:off x="0" y="2273399"/>
                <a:ext cx="712470" cy="238466"/>
              </a:xfrm>
              <a:custGeom>
                <a:avLst/>
                <a:gdLst/>
                <a:ahLst/>
                <a:cxnLst/>
                <a:rect l="l" t="t" r="r" b="b"/>
                <a:pathLst>
                  <a:path w="712470" h="238760">
                    <a:moveTo>
                      <a:pt x="0" y="238259"/>
                    </a:moveTo>
                    <a:lnTo>
                      <a:pt x="712181" y="0"/>
                    </a:lnTo>
                  </a:path>
                </a:pathLst>
              </a:custGeom>
              <a:ln w="25400">
                <a:solidFill>
                  <a:srgbClr val="B500FF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object 23"/>
              <p:cNvSpPr/>
              <p:nvPr userDrawn="1"/>
            </p:nvSpPr>
            <p:spPr>
              <a:xfrm>
                <a:off x="709312" y="3514119"/>
                <a:ext cx="915035" cy="288569"/>
              </a:xfrm>
              <a:custGeom>
                <a:avLst/>
                <a:gdLst/>
                <a:ahLst/>
                <a:cxnLst/>
                <a:rect l="l" t="t" r="r" b="b"/>
                <a:pathLst>
                  <a:path w="915035" h="288925">
                    <a:moveTo>
                      <a:pt x="914628" y="288683"/>
                    </a:moveTo>
                    <a:lnTo>
                      <a:pt x="0" y="0"/>
                    </a:lnTo>
                  </a:path>
                </a:pathLst>
              </a:custGeom>
              <a:ln w="25400">
                <a:solidFill>
                  <a:srgbClr val="B500FF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object 24"/>
              <p:cNvSpPr/>
              <p:nvPr userDrawn="1"/>
            </p:nvSpPr>
            <p:spPr>
              <a:xfrm>
                <a:off x="5577827" y="594567"/>
                <a:ext cx="139700" cy="139528"/>
              </a:xfrm>
              <a:custGeom>
                <a:avLst/>
                <a:gdLst/>
                <a:ahLst/>
                <a:cxnLst/>
                <a:rect l="l" t="t" r="r" b="b"/>
                <a:pathLst>
                  <a:path w="139700" h="139700">
                    <a:moveTo>
                      <a:pt x="59075" y="0"/>
                    </a:moveTo>
                    <a:lnTo>
                      <a:pt x="15111" y="26344"/>
                    </a:lnTo>
                    <a:lnTo>
                      <a:pt x="0" y="72862"/>
                    </a:lnTo>
                    <a:lnTo>
                      <a:pt x="1709" y="84370"/>
                    </a:lnTo>
                    <a:lnTo>
                      <a:pt x="27524" y="124721"/>
                    </a:lnTo>
                    <a:lnTo>
                      <a:pt x="76772" y="139258"/>
                    </a:lnTo>
                    <a:lnTo>
                      <a:pt x="89812" y="136646"/>
                    </a:lnTo>
                    <a:lnTo>
                      <a:pt x="122645" y="115383"/>
                    </a:lnTo>
                    <a:lnTo>
                      <a:pt x="139354" y="76038"/>
                    </a:lnTo>
                    <a:lnTo>
                      <a:pt x="139303" y="64602"/>
                    </a:lnTo>
                    <a:lnTo>
                      <a:pt x="119745" y="21975"/>
                    </a:lnTo>
                    <a:lnTo>
                      <a:pt x="75566" y="187"/>
                    </a:lnTo>
                    <a:lnTo>
                      <a:pt x="59075" y="0"/>
                    </a:lnTo>
                    <a:close/>
                  </a:path>
                </a:pathLst>
              </a:custGeom>
              <a:solidFill>
                <a:srgbClr val="0057FF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Oval 39"/>
              <p:cNvSpPr/>
              <p:nvPr userDrawn="1"/>
            </p:nvSpPr>
            <p:spPr>
              <a:xfrm>
                <a:off x="634706" y="980578"/>
                <a:ext cx="152400" cy="152400"/>
              </a:xfrm>
              <a:prstGeom prst="ellipse">
                <a:avLst/>
              </a:prstGeom>
              <a:solidFill>
                <a:srgbClr val="0057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1" name="Oval 40"/>
              <p:cNvSpPr/>
              <p:nvPr userDrawn="1"/>
            </p:nvSpPr>
            <p:spPr>
              <a:xfrm>
                <a:off x="1524000" y="1885950"/>
                <a:ext cx="152400" cy="152400"/>
              </a:xfrm>
              <a:prstGeom prst="ellipse">
                <a:avLst/>
              </a:prstGeom>
              <a:solidFill>
                <a:srgbClr val="0057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2" name="Oval 41"/>
              <p:cNvSpPr/>
              <p:nvPr userDrawn="1"/>
            </p:nvSpPr>
            <p:spPr>
              <a:xfrm>
                <a:off x="2438400" y="2800350"/>
                <a:ext cx="152400" cy="152400"/>
              </a:xfrm>
              <a:prstGeom prst="ellipse">
                <a:avLst/>
              </a:prstGeom>
              <a:solidFill>
                <a:srgbClr val="0057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Oval 42"/>
              <p:cNvSpPr/>
              <p:nvPr userDrawn="1"/>
            </p:nvSpPr>
            <p:spPr>
              <a:xfrm>
                <a:off x="1233798" y="2800350"/>
                <a:ext cx="152400" cy="152400"/>
              </a:xfrm>
              <a:prstGeom prst="ellipse">
                <a:avLst/>
              </a:prstGeom>
              <a:solidFill>
                <a:srgbClr val="0057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4" name="Oval 43"/>
              <p:cNvSpPr/>
              <p:nvPr userDrawn="1"/>
            </p:nvSpPr>
            <p:spPr>
              <a:xfrm>
                <a:off x="631497" y="2190750"/>
                <a:ext cx="152400" cy="152400"/>
              </a:xfrm>
              <a:prstGeom prst="ellipse">
                <a:avLst/>
              </a:prstGeom>
              <a:solidFill>
                <a:srgbClr val="0057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5" name="Oval 44"/>
              <p:cNvSpPr/>
              <p:nvPr userDrawn="1"/>
            </p:nvSpPr>
            <p:spPr>
              <a:xfrm>
                <a:off x="631497" y="3424546"/>
                <a:ext cx="152400" cy="152400"/>
              </a:xfrm>
              <a:prstGeom prst="ellipse">
                <a:avLst/>
              </a:prstGeom>
              <a:solidFill>
                <a:srgbClr val="0057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Oval 45"/>
              <p:cNvSpPr/>
              <p:nvPr userDrawn="1"/>
            </p:nvSpPr>
            <p:spPr>
              <a:xfrm>
                <a:off x="631497" y="4629150"/>
                <a:ext cx="152400" cy="152400"/>
              </a:xfrm>
              <a:prstGeom prst="ellipse">
                <a:avLst/>
              </a:prstGeom>
              <a:solidFill>
                <a:srgbClr val="0057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Oval 46"/>
              <p:cNvSpPr/>
              <p:nvPr userDrawn="1"/>
            </p:nvSpPr>
            <p:spPr>
              <a:xfrm>
                <a:off x="1524000" y="3714750"/>
                <a:ext cx="152400" cy="152400"/>
              </a:xfrm>
              <a:prstGeom prst="ellipse">
                <a:avLst/>
              </a:prstGeom>
              <a:solidFill>
                <a:srgbClr val="0057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8" name="Group 47"/>
              <p:cNvGrpSpPr/>
              <p:nvPr userDrawn="1"/>
            </p:nvGrpSpPr>
            <p:grpSpPr>
              <a:xfrm>
                <a:off x="5243514" y="375238"/>
                <a:ext cx="712786" cy="715856"/>
                <a:chOff x="5338764" y="1391238"/>
                <a:chExt cx="712786" cy="715856"/>
              </a:xfrm>
            </p:grpSpPr>
            <p:sp>
              <p:nvSpPr>
                <p:cNvPr id="49" name="Oval 6"/>
                <p:cNvSpPr>
                  <a:spLocks noChangeArrowheads="1"/>
                </p:cNvSpPr>
                <p:nvPr/>
              </p:nvSpPr>
              <p:spPr bwMode="auto">
                <a:xfrm>
                  <a:off x="5338764" y="1391238"/>
                  <a:ext cx="712786" cy="715856"/>
                </a:xfrm>
                <a:prstGeom prst="ellipse">
                  <a:avLst/>
                </a:prstGeom>
                <a:solidFill>
                  <a:srgbClr val="0057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" name="Freeform 7"/>
                <p:cNvSpPr>
                  <a:spLocks noEditPoints="1"/>
                </p:cNvSpPr>
                <p:nvPr/>
              </p:nvSpPr>
              <p:spPr bwMode="auto">
                <a:xfrm>
                  <a:off x="5488690" y="1626104"/>
                  <a:ext cx="412935" cy="254822"/>
                </a:xfrm>
                <a:custGeom>
                  <a:avLst/>
                  <a:gdLst>
                    <a:gd name="T0" fmla="*/ 341 w 341"/>
                    <a:gd name="T1" fmla="*/ 3 h 210"/>
                    <a:gd name="T2" fmla="*/ 299 w 341"/>
                    <a:gd name="T3" fmla="*/ 3 h 210"/>
                    <a:gd name="T4" fmla="*/ 299 w 341"/>
                    <a:gd name="T5" fmla="*/ 207 h 210"/>
                    <a:gd name="T6" fmla="*/ 341 w 341"/>
                    <a:gd name="T7" fmla="*/ 207 h 210"/>
                    <a:gd name="T8" fmla="*/ 341 w 341"/>
                    <a:gd name="T9" fmla="*/ 3 h 210"/>
                    <a:gd name="T10" fmla="*/ 252 w 341"/>
                    <a:gd name="T11" fmla="*/ 160 h 210"/>
                    <a:gd name="T12" fmla="*/ 220 w 341"/>
                    <a:gd name="T13" fmla="*/ 171 h 210"/>
                    <a:gd name="T14" fmla="*/ 188 w 341"/>
                    <a:gd name="T15" fmla="*/ 153 h 210"/>
                    <a:gd name="T16" fmla="*/ 176 w 341"/>
                    <a:gd name="T17" fmla="*/ 104 h 210"/>
                    <a:gd name="T18" fmla="*/ 179 w 341"/>
                    <a:gd name="T19" fmla="*/ 76 h 210"/>
                    <a:gd name="T20" fmla="*/ 188 w 341"/>
                    <a:gd name="T21" fmla="*/ 56 h 210"/>
                    <a:gd name="T22" fmla="*/ 202 w 341"/>
                    <a:gd name="T23" fmla="*/ 44 h 210"/>
                    <a:gd name="T24" fmla="*/ 219 w 341"/>
                    <a:gd name="T25" fmla="*/ 40 h 210"/>
                    <a:gd name="T26" fmla="*/ 235 w 341"/>
                    <a:gd name="T27" fmla="*/ 42 h 210"/>
                    <a:gd name="T28" fmla="*/ 250 w 341"/>
                    <a:gd name="T29" fmla="*/ 50 h 210"/>
                    <a:gd name="T30" fmla="*/ 265 w 341"/>
                    <a:gd name="T31" fmla="*/ 14 h 210"/>
                    <a:gd name="T32" fmla="*/ 218 w 341"/>
                    <a:gd name="T33" fmla="*/ 0 h 210"/>
                    <a:gd name="T34" fmla="*/ 183 w 341"/>
                    <a:gd name="T35" fmla="*/ 8 h 210"/>
                    <a:gd name="T36" fmla="*/ 155 w 341"/>
                    <a:gd name="T37" fmla="*/ 30 h 210"/>
                    <a:gd name="T38" fmla="*/ 138 w 341"/>
                    <a:gd name="T39" fmla="*/ 63 h 210"/>
                    <a:gd name="T40" fmla="*/ 131 w 341"/>
                    <a:gd name="T41" fmla="*/ 106 h 210"/>
                    <a:gd name="T42" fmla="*/ 138 w 341"/>
                    <a:gd name="T43" fmla="*/ 148 h 210"/>
                    <a:gd name="T44" fmla="*/ 156 w 341"/>
                    <a:gd name="T45" fmla="*/ 181 h 210"/>
                    <a:gd name="T46" fmla="*/ 183 w 341"/>
                    <a:gd name="T47" fmla="*/ 203 h 210"/>
                    <a:gd name="T48" fmla="*/ 217 w 341"/>
                    <a:gd name="T49" fmla="*/ 210 h 210"/>
                    <a:gd name="T50" fmla="*/ 243 w 341"/>
                    <a:gd name="T51" fmla="*/ 207 h 210"/>
                    <a:gd name="T52" fmla="*/ 266 w 341"/>
                    <a:gd name="T53" fmla="*/ 195 h 210"/>
                    <a:gd name="T54" fmla="*/ 252 w 341"/>
                    <a:gd name="T55" fmla="*/ 160 h 210"/>
                    <a:gd name="T56" fmla="*/ 105 w 341"/>
                    <a:gd name="T57" fmla="*/ 207 h 210"/>
                    <a:gd name="T58" fmla="*/ 105 w 341"/>
                    <a:gd name="T59" fmla="*/ 168 h 210"/>
                    <a:gd name="T60" fmla="*/ 42 w 341"/>
                    <a:gd name="T61" fmla="*/ 168 h 210"/>
                    <a:gd name="T62" fmla="*/ 42 w 341"/>
                    <a:gd name="T63" fmla="*/ 121 h 210"/>
                    <a:gd name="T64" fmla="*/ 98 w 341"/>
                    <a:gd name="T65" fmla="*/ 121 h 210"/>
                    <a:gd name="T66" fmla="*/ 98 w 341"/>
                    <a:gd name="T67" fmla="*/ 84 h 210"/>
                    <a:gd name="T68" fmla="*/ 42 w 341"/>
                    <a:gd name="T69" fmla="*/ 84 h 210"/>
                    <a:gd name="T70" fmla="*/ 42 w 341"/>
                    <a:gd name="T71" fmla="*/ 42 h 210"/>
                    <a:gd name="T72" fmla="*/ 105 w 341"/>
                    <a:gd name="T73" fmla="*/ 42 h 210"/>
                    <a:gd name="T74" fmla="*/ 105 w 341"/>
                    <a:gd name="T75" fmla="*/ 3 h 210"/>
                    <a:gd name="T76" fmla="*/ 0 w 341"/>
                    <a:gd name="T77" fmla="*/ 3 h 210"/>
                    <a:gd name="T78" fmla="*/ 0 w 341"/>
                    <a:gd name="T79" fmla="*/ 207 h 210"/>
                    <a:gd name="T80" fmla="*/ 105 w 341"/>
                    <a:gd name="T81" fmla="*/ 207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341" h="210">
                      <a:moveTo>
                        <a:pt x="341" y="3"/>
                      </a:moveTo>
                      <a:cubicBezTo>
                        <a:pt x="299" y="3"/>
                        <a:pt x="299" y="3"/>
                        <a:pt x="299" y="3"/>
                      </a:cubicBezTo>
                      <a:cubicBezTo>
                        <a:pt x="299" y="207"/>
                        <a:pt x="299" y="207"/>
                        <a:pt x="299" y="207"/>
                      </a:cubicBezTo>
                      <a:cubicBezTo>
                        <a:pt x="341" y="207"/>
                        <a:pt x="341" y="207"/>
                        <a:pt x="341" y="207"/>
                      </a:cubicBezTo>
                      <a:lnTo>
                        <a:pt x="341" y="3"/>
                      </a:lnTo>
                      <a:close/>
                      <a:moveTo>
                        <a:pt x="252" y="160"/>
                      </a:moveTo>
                      <a:cubicBezTo>
                        <a:pt x="242" y="167"/>
                        <a:pt x="231" y="171"/>
                        <a:pt x="220" y="171"/>
                      </a:cubicBezTo>
                      <a:cubicBezTo>
                        <a:pt x="206" y="171"/>
                        <a:pt x="196" y="165"/>
                        <a:pt x="188" y="153"/>
                      </a:cubicBezTo>
                      <a:cubicBezTo>
                        <a:pt x="180" y="141"/>
                        <a:pt x="176" y="125"/>
                        <a:pt x="176" y="104"/>
                      </a:cubicBezTo>
                      <a:cubicBezTo>
                        <a:pt x="176" y="94"/>
                        <a:pt x="177" y="84"/>
                        <a:pt x="179" y="76"/>
                      </a:cubicBezTo>
                      <a:cubicBezTo>
                        <a:pt x="181" y="68"/>
                        <a:pt x="184" y="62"/>
                        <a:pt x="188" y="56"/>
                      </a:cubicBezTo>
                      <a:cubicBezTo>
                        <a:pt x="192" y="51"/>
                        <a:pt x="196" y="47"/>
                        <a:pt x="202" y="44"/>
                      </a:cubicBezTo>
                      <a:cubicBezTo>
                        <a:pt x="207" y="41"/>
                        <a:pt x="213" y="40"/>
                        <a:pt x="219" y="40"/>
                      </a:cubicBezTo>
                      <a:cubicBezTo>
                        <a:pt x="225" y="40"/>
                        <a:pt x="230" y="41"/>
                        <a:pt x="235" y="42"/>
                      </a:cubicBezTo>
                      <a:cubicBezTo>
                        <a:pt x="241" y="44"/>
                        <a:pt x="246" y="47"/>
                        <a:pt x="250" y="50"/>
                      </a:cubicBezTo>
                      <a:cubicBezTo>
                        <a:pt x="265" y="14"/>
                        <a:pt x="265" y="14"/>
                        <a:pt x="265" y="14"/>
                      </a:cubicBezTo>
                      <a:cubicBezTo>
                        <a:pt x="251" y="5"/>
                        <a:pt x="235" y="0"/>
                        <a:pt x="218" y="0"/>
                      </a:cubicBezTo>
                      <a:cubicBezTo>
                        <a:pt x="205" y="0"/>
                        <a:pt x="194" y="3"/>
                        <a:pt x="183" y="8"/>
                      </a:cubicBezTo>
                      <a:cubicBezTo>
                        <a:pt x="172" y="13"/>
                        <a:pt x="163" y="20"/>
                        <a:pt x="155" y="30"/>
                      </a:cubicBezTo>
                      <a:cubicBezTo>
                        <a:pt x="148" y="39"/>
                        <a:pt x="142" y="50"/>
                        <a:pt x="138" y="63"/>
                      </a:cubicBezTo>
                      <a:cubicBezTo>
                        <a:pt x="133" y="76"/>
                        <a:pt x="131" y="90"/>
                        <a:pt x="131" y="106"/>
                      </a:cubicBezTo>
                      <a:cubicBezTo>
                        <a:pt x="131" y="121"/>
                        <a:pt x="133" y="136"/>
                        <a:pt x="138" y="148"/>
                      </a:cubicBezTo>
                      <a:cubicBezTo>
                        <a:pt x="142" y="161"/>
                        <a:pt x="148" y="172"/>
                        <a:pt x="156" y="181"/>
                      </a:cubicBezTo>
                      <a:cubicBezTo>
                        <a:pt x="163" y="191"/>
                        <a:pt x="172" y="198"/>
                        <a:pt x="183" y="203"/>
                      </a:cubicBezTo>
                      <a:cubicBezTo>
                        <a:pt x="194" y="208"/>
                        <a:pt x="205" y="210"/>
                        <a:pt x="217" y="210"/>
                      </a:cubicBezTo>
                      <a:cubicBezTo>
                        <a:pt x="226" y="210"/>
                        <a:pt x="235" y="209"/>
                        <a:pt x="243" y="207"/>
                      </a:cubicBezTo>
                      <a:cubicBezTo>
                        <a:pt x="251" y="204"/>
                        <a:pt x="259" y="201"/>
                        <a:pt x="266" y="195"/>
                      </a:cubicBezTo>
                      <a:lnTo>
                        <a:pt x="252" y="160"/>
                      </a:lnTo>
                      <a:close/>
                      <a:moveTo>
                        <a:pt x="105" y="207"/>
                      </a:moveTo>
                      <a:cubicBezTo>
                        <a:pt x="105" y="168"/>
                        <a:pt x="105" y="168"/>
                        <a:pt x="105" y="168"/>
                      </a:cubicBezTo>
                      <a:cubicBezTo>
                        <a:pt x="42" y="168"/>
                        <a:pt x="42" y="168"/>
                        <a:pt x="42" y="168"/>
                      </a:cubicBezTo>
                      <a:cubicBezTo>
                        <a:pt x="42" y="121"/>
                        <a:pt x="42" y="121"/>
                        <a:pt x="42" y="121"/>
                      </a:cubicBezTo>
                      <a:cubicBezTo>
                        <a:pt x="98" y="121"/>
                        <a:pt x="98" y="121"/>
                        <a:pt x="98" y="121"/>
                      </a:cubicBezTo>
                      <a:cubicBezTo>
                        <a:pt x="98" y="84"/>
                        <a:pt x="98" y="84"/>
                        <a:pt x="98" y="84"/>
                      </a:cubicBezTo>
                      <a:cubicBezTo>
                        <a:pt x="42" y="84"/>
                        <a:pt x="42" y="84"/>
                        <a:pt x="42" y="84"/>
                      </a:cubicBezTo>
                      <a:cubicBezTo>
                        <a:pt x="42" y="42"/>
                        <a:pt x="42" y="42"/>
                        <a:pt x="42" y="42"/>
                      </a:cubicBezTo>
                      <a:cubicBezTo>
                        <a:pt x="105" y="42"/>
                        <a:pt x="105" y="42"/>
                        <a:pt x="105" y="42"/>
                      </a:cubicBezTo>
                      <a:cubicBezTo>
                        <a:pt x="105" y="3"/>
                        <a:pt x="105" y="3"/>
                        <a:pt x="105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207"/>
                        <a:pt x="0" y="207"/>
                        <a:pt x="0" y="207"/>
                      </a:cubicBezTo>
                      <a:lnTo>
                        <a:pt x="105" y="20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13" name="Freeform 5"/>
            <p:cNvSpPr>
              <a:spLocks noEditPoints="1"/>
            </p:cNvSpPr>
            <p:nvPr userDrawn="1"/>
          </p:nvSpPr>
          <p:spPr bwMode="auto">
            <a:xfrm>
              <a:off x="6162675" y="657224"/>
              <a:ext cx="2333625" cy="151939"/>
            </a:xfrm>
            <a:custGeom>
              <a:avLst/>
              <a:gdLst>
                <a:gd name="T0" fmla="*/ 981 w 1011"/>
                <a:gd name="T1" fmla="*/ 28 h 63"/>
                <a:gd name="T2" fmla="*/ 981 w 1011"/>
                <a:gd name="T3" fmla="*/ 33 h 63"/>
                <a:gd name="T4" fmla="*/ 946 w 1011"/>
                <a:gd name="T5" fmla="*/ 30 h 63"/>
                <a:gd name="T6" fmla="*/ 924 w 1011"/>
                <a:gd name="T7" fmla="*/ 0 h 63"/>
                <a:gd name="T8" fmla="*/ 923 w 1011"/>
                <a:gd name="T9" fmla="*/ 41 h 63"/>
                <a:gd name="T10" fmla="*/ 936 w 1011"/>
                <a:gd name="T11" fmla="*/ 63 h 63"/>
                <a:gd name="T12" fmla="*/ 923 w 1011"/>
                <a:gd name="T13" fmla="*/ 31 h 63"/>
                <a:gd name="T14" fmla="*/ 935 w 1011"/>
                <a:gd name="T15" fmla="*/ 21 h 63"/>
                <a:gd name="T16" fmla="*/ 866 w 1011"/>
                <a:gd name="T17" fmla="*/ 0 h 63"/>
                <a:gd name="T18" fmla="*/ 843 w 1011"/>
                <a:gd name="T19" fmla="*/ 45 h 63"/>
                <a:gd name="T20" fmla="*/ 883 w 1011"/>
                <a:gd name="T21" fmla="*/ 55 h 63"/>
                <a:gd name="T22" fmla="*/ 866 w 1011"/>
                <a:gd name="T23" fmla="*/ 52 h 63"/>
                <a:gd name="T24" fmla="*/ 873 w 1011"/>
                <a:gd name="T25" fmla="*/ 17 h 63"/>
                <a:gd name="T26" fmla="*/ 806 w 1011"/>
                <a:gd name="T27" fmla="*/ 34 h 63"/>
                <a:gd name="T28" fmla="*/ 760 w 1011"/>
                <a:gd name="T29" fmla="*/ 1 h 63"/>
                <a:gd name="T30" fmla="*/ 811 w 1011"/>
                <a:gd name="T31" fmla="*/ 63 h 63"/>
                <a:gd name="T32" fmla="*/ 706 w 1011"/>
                <a:gd name="T33" fmla="*/ 13 h 63"/>
                <a:gd name="T34" fmla="*/ 746 w 1011"/>
                <a:gd name="T35" fmla="*/ 13 h 63"/>
                <a:gd name="T36" fmla="*/ 686 w 1011"/>
                <a:gd name="T37" fmla="*/ 37 h 63"/>
                <a:gd name="T38" fmla="*/ 688 w 1011"/>
                <a:gd name="T39" fmla="*/ 1 h 63"/>
                <a:gd name="T40" fmla="*/ 634 w 1011"/>
                <a:gd name="T41" fmla="*/ 1 h 63"/>
                <a:gd name="T42" fmla="*/ 592 w 1011"/>
                <a:gd name="T43" fmla="*/ 63 h 63"/>
                <a:gd name="T44" fmla="*/ 542 w 1011"/>
                <a:gd name="T45" fmla="*/ 48 h 63"/>
                <a:gd name="T46" fmla="*/ 523 w 1011"/>
                <a:gd name="T47" fmla="*/ 17 h 63"/>
                <a:gd name="T48" fmla="*/ 546 w 1011"/>
                <a:gd name="T49" fmla="*/ 4 h 63"/>
                <a:gd name="T50" fmla="*/ 506 w 1011"/>
                <a:gd name="T51" fmla="*/ 32 h 63"/>
                <a:gd name="T52" fmla="*/ 539 w 1011"/>
                <a:gd name="T53" fmla="*/ 62 h 63"/>
                <a:gd name="T54" fmla="*/ 472 w 1011"/>
                <a:gd name="T55" fmla="*/ 63 h 63"/>
                <a:gd name="T56" fmla="*/ 414 w 1011"/>
                <a:gd name="T57" fmla="*/ 1 h 63"/>
                <a:gd name="T58" fmla="*/ 440 w 1011"/>
                <a:gd name="T59" fmla="*/ 13 h 63"/>
                <a:gd name="T60" fmla="*/ 385 w 1011"/>
                <a:gd name="T61" fmla="*/ 26 h 63"/>
                <a:gd name="T62" fmla="*/ 378 w 1011"/>
                <a:gd name="T63" fmla="*/ 13 h 63"/>
                <a:gd name="T64" fmla="*/ 390 w 1011"/>
                <a:gd name="T65" fmla="*/ 1 h 63"/>
                <a:gd name="T66" fmla="*/ 363 w 1011"/>
                <a:gd name="T67" fmla="*/ 17 h 63"/>
                <a:gd name="T68" fmla="*/ 384 w 1011"/>
                <a:gd name="T69" fmla="*/ 44 h 63"/>
                <a:gd name="T70" fmla="*/ 365 w 1011"/>
                <a:gd name="T71" fmla="*/ 46 h 63"/>
                <a:gd name="T72" fmla="*/ 393 w 1011"/>
                <a:gd name="T73" fmla="*/ 58 h 63"/>
                <a:gd name="T74" fmla="*/ 327 w 1011"/>
                <a:gd name="T75" fmla="*/ 1 h 63"/>
                <a:gd name="T76" fmla="*/ 332 w 1011"/>
                <a:gd name="T77" fmla="*/ 52 h 63"/>
                <a:gd name="T78" fmla="*/ 324 w 1011"/>
                <a:gd name="T79" fmla="*/ 25 h 63"/>
                <a:gd name="T80" fmla="*/ 269 w 1011"/>
                <a:gd name="T81" fmla="*/ 1 h 63"/>
                <a:gd name="T82" fmla="*/ 235 w 1011"/>
                <a:gd name="T83" fmla="*/ 51 h 63"/>
                <a:gd name="T84" fmla="*/ 215 w 1011"/>
                <a:gd name="T85" fmla="*/ 25 h 63"/>
                <a:gd name="T86" fmla="*/ 203 w 1011"/>
                <a:gd name="T87" fmla="*/ 63 h 63"/>
                <a:gd name="T88" fmla="*/ 135 w 1011"/>
                <a:gd name="T89" fmla="*/ 37 h 63"/>
                <a:gd name="T90" fmla="*/ 154 w 1011"/>
                <a:gd name="T91" fmla="*/ 13 h 63"/>
                <a:gd name="T92" fmla="*/ 100 w 1011"/>
                <a:gd name="T93" fmla="*/ 63 h 63"/>
                <a:gd name="T94" fmla="*/ 71 w 1011"/>
                <a:gd name="T95" fmla="*/ 1 h 63"/>
                <a:gd name="T96" fmla="*/ 87 w 1011"/>
                <a:gd name="T97" fmla="*/ 37 h 63"/>
                <a:gd name="T98" fmla="*/ 0 w 1011"/>
                <a:gd name="T99" fmla="*/ 1 h 63"/>
                <a:gd name="T100" fmla="*/ 26 w 1011"/>
                <a:gd name="T101" fmla="*/ 1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11" h="63">
                  <a:moveTo>
                    <a:pt x="1011" y="63"/>
                  </a:moveTo>
                  <a:cubicBezTo>
                    <a:pt x="993" y="30"/>
                    <a:pt x="993" y="30"/>
                    <a:pt x="993" y="30"/>
                  </a:cubicBezTo>
                  <a:cubicBezTo>
                    <a:pt x="1010" y="1"/>
                    <a:pt x="1010" y="1"/>
                    <a:pt x="1010" y="1"/>
                  </a:cubicBezTo>
                  <a:cubicBezTo>
                    <a:pt x="996" y="1"/>
                    <a:pt x="996" y="1"/>
                    <a:pt x="996" y="1"/>
                  </a:cubicBezTo>
                  <a:cubicBezTo>
                    <a:pt x="981" y="28"/>
                    <a:pt x="981" y="28"/>
                    <a:pt x="981" y="28"/>
                  </a:cubicBezTo>
                  <a:cubicBezTo>
                    <a:pt x="981" y="1"/>
                    <a:pt x="981" y="1"/>
                    <a:pt x="981" y="1"/>
                  </a:cubicBezTo>
                  <a:cubicBezTo>
                    <a:pt x="968" y="1"/>
                    <a:pt x="968" y="1"/>
                    <a:pt x="968" y="1"/>
                  </a:cubicBezTo>
                  <a:cubicBezTo>
                    <a:pt x="968" y="63"/>
                    <a:pt x="968" y="63"/>
                    <a:pt x="968" y="63"/>
                  </a:cubicBezTo>
                  <a:cubicBezTo>
                    <a:pt x="981" y="63"/>
                    <a:pt x="981" y="63"/>
                    <a:pt x="981" y="63"/>
                  </a:cubicBezTo>
                  <a:cubicBezTo>
                    <a:pt x="981" y="33"/>
                    <a:pt x="981" y="33"/>
                    <a:pt x="981" y="33"/>
                  </a:cubicBezTo>
                  <a:cubicBezTo>
                    <a:pt x="997" y="63"/>
                    <a:pt x="997" y="63"/>
                    <a:pt x="997" y="63"/>
                  </a:cubicBezTo>
                  <a:lnTo>
                    <a:pt x="1011" y="63"/>
                  </a:lnTo>
                  <a:close/>
                  <a:moveTo>
                    <a:pt x="950" y="63"/>
                  </a:moveTo>
                  <a:cubicBezTo>
                    <a:pt x="939" y="38"/>
                    <a:pt x="939" y="38"/>
                    <a:pt x="939" y="38"/>
                  </a:cubicBezTo>
                  <a:cubicBezTo>
                    <a:pt x="942" y="36"/>
                    <a:pt x="944" y="33"/>
                    <a:pt x="946" y="30"/>
                  </a:cubicBezTo>
                  <a:cubicBezTo>
                    <a:pt x="947" y="28"/>
                    <a:pt x="948" y="24"/>
                    <a:pt x="948" y="20"/>
                  </a:cubicBezTo>
                  <a:cubicBezTo>
                    <a:pt x="948" y="18"/>
                    <a:pt x="947" y="15"/>
                    <a:pt x="946" y="13"/>
                  </a:cubicBezTo>
                  <a:cubicBezTo>
                    <a:pt x="945" y="10"/>
                    <a:pt x="944" y="8"/>
                    <a:pt x="942" y="6"/>
                  </a:cubicBezTo>
                  <a:cubicBezTo>
                    <a:pt x="940" y="5"/>
                    <a:pt x="938" y="3"/>
                    <a:pt x="935" y="2"/>
                  </a:cubicBezTo>
                  <a:cubicBezTo>
                    <a:pt x="932" y="1"/>
                    <a:pt x="928" y="0"/>
                    <a:pt x="924" y="0"/>
                  </a:cubicBezTo>
                  <a:cubicBezTo>
                    <a:pt x="921" y="0"/>
                    <a:pt x="919" y="1"/>
                    <a:pt x="917" y="1"/>
                  </a:cubicBezTo>
                  <a:cubicBezTo>
                    <a:pt x="914" y="1"/>
                    <a:pt x="912" y="1"/>
                    <a:pt x="910" y="1"/>
                  </a:cubicBezTo>
                  <a:cubicBezTo>
                    <a:pt x="910" y="63"/>
                    <a:pt x="910" y="63"/>
                    <a:pt x="910" y="63"/>
                  </a:cubicBezTo>
                  <a:cubicBezTo>
                    <a:pt x="923" y="63"/>
                    <a:pt x="923" y="63"/>
                    <a:pt x="923" y="63"/>
                  </a:cubicBezTo>
                  <a:cubicBezTo>
                    <a:pt x="923" y="41"/>
                    <a:pt x="923" y="41"/>
                    <a:pt x="923" y="41"/>
                  </a:cubicBezTo>
                  <a:cubicBezTo>
                    <a:pt x="923" y="41"/>
                    <a:pt x="924" y="41"/>
                    <a:pt x="924" y="41"/>
                  </a:cubicBezTo>
                  <a:cubicBezTo>
                    <a:pt x="925" y="41"/>
                    <a:pt x="926" y="41"/>
                    <a:pt x="926" y="41"/>
                  </a:cubicBezTo>
                  <a:cubicBezTo>
                    <a:pt x="927" y="41"/>
                    <a:pt x="927" y="41"/>
                    <a:pt x="927" y="41"/>
                  </a:cubicBezTo>
                  <a:cubicBezTo>
                    <a:pt x="927" y="41"/>
                    <a:pt x="928" y="41"/>
                    <a:pt x="928" y="41"/>
                  </a:cubicBezTo>
                  <a:cubicBezTo>
                    <a:pt x="936" y="63"/>
                    <a:pt x="936" y="63"/>
                    <a:pt x="936" y="63"/>
                  </a:cubicBezTo>
                  <a:lnTo>
                    <a:pt x="950" y="63"/>
                  </a:lnTo>
                  <a:close/>
                  <a:moveTo>
                    <a:pt x="932" y="29"/>
                  </a:moveTo>
                  <a:cubicBezTo>
                    <a:pt x="931" y="30"/>
                    <a:pt x="928" y="31"/>
                    <a:pt x="926" y="31"/>
                  </a:cubicBezTo>
                  <a:cubicBezTo>
                    <a:pt x="924" y="31"/>
                    <a:pt x="924" y="31"/>
                    <a:pt x="924" y="31"/>
                  </a:cubicBezTo>
                  <a:cubicBezTo>
                    <a:pt x="924" y="31"/>
                    <a:pt x="923" y="31"/>
                    <a:pt x="923" y="31"/>
                  </a:cubicBezTo>
                  <a:cubicBezTo>
                    <a:pt x="923" y="12"/>
                    <a:pt x="923" y="12"/>
                    <a:pt x="923" y="12"/>
                  </a:cubicBezTo>
                  <a:cubicBezTo>
                    <a:pt x="923" y="12"/>
                    <a:pt x="924" y="12"/>
                    <a:pt x="924" y="12"/>
                  </a:cubicBezTo>
                  <a:cubicBezTo>
                    <a:pt x="925" y="12"/>
                    <a:pt x="925" y="12"/>
                    <a:pt x="926" y="12"/>
                  </a:cubicBezTo>
                  <a:cubicBezTo>
                    <a:pt x="929" y="12"/>
                    <a:pt x="931" y="13"/>
                    <a:pt x="933" y="14"/>
                  </a:cubicBezTo>
                  <a:cubicBezTo>
                    <a:pt x="934" y="16"/>
                    <a:pt x="935" y="18"/>
                    <a:pt x="935" y="21"/>
                  </a:cubicBezTo>
                  <a:cubicBezTo>
                    <a:pt x="935" y="24"/>
                    <a:pt x="934" y="27"/>
                    <a:pt x="932" y="29"/>
                  </a:cubicBezTo>
                  <a:moveTo>
                    <a:pt x="888" y="19"/>
                  </a:moveTo>
                  <a:cubicBezTo>
                    <a:pt x="887" y="15"/>
                    <a:pt x="885" y="11"/>
                    <a:pt x="883" y="9"/>
                  </a:cubicBezTo>
                  <a:cubicBezTo>
                    <a:pt x="881" y="6"/>
                    <a:pt x="879" y="4"/>
                    <a:pt x="876" y="2"/>
                  </a:cubicBezTo>
                  <a:cubicBezTo>
                    <a:pt x="873" y="1"/>
                    <a:pt x="869" y="0"/>
                    <a:pt x="866" y="0"/>
                  </a:cubicBezTo>
                  <a:cubicBezTo>
                    <a:pt x="862" y="0"/>
                    <a:pt x="859" y="1"/>
                    <a:pt x="856" y="2"/>
                  </a:cubicBezTo>
                  <a:cubicBezTo>
                    <a:pt x="853" y="4"/>
                    <a:pt x="850" y="6"/>
                    <a:pt x="848" y="9"/>
                  </a:cubicBezTo>
                  <a:cubicBezTo>
                    <a:pt x="846" y="11"/>
                    <a:pt x="844" y="15"/>
                    <a:pt x="843" y="19"/>
                  </a:cubicBezTo>
                  <a:cubicBezTo>
                    <a:pt x="842" y="23"/>
                    <a:pt x="842" y="27"/>
                    <a:pt x="842" y="32"/>
                  </a:cubicBezTo>
                  <a:cubicBezTo>
                    <a:pt x="842" y="37"/>
                    <a:pt x="842" y="41"/>
                    <a:pt x="843" y="45"/>
                  </a:cubicBezTo>
                  <a:cubicBezTo>
                    <a:pt x="844" y="49"/>
                    <a:pt x="846" y="52"/>
                    <a:pt x="848" y="55"/>
                  </a:cubicBezTo>
                  <a:cubicBezTo>
                    <a:pt x="850" y="58"/>
                    <a:pt x="853" y="60"/>
                    <a:pt x="855" y="61"/>
                  </a:cubicBezTo>
                  <a:cubicBezTo>
                    <a:pt x="858" y="63"/>
                    <a:pt x="862" y="63"/>
                    <a:pt x="865" y="63"/>
                  </a:cubicBezTo>
                  <a:cubicBezTo>
                    <a:pt x="869" y="63"/>
                    <a:pt x="872" y="63"/>
                    <a:pt x="875" y="61"/>
                  </a:cubicBezTo>
                  <a:cubicBezTo>
                    <a:pt x="878" y="60"/>
                    <a:pt x="881" y="57"/>
                    <a:pt x="883" y="55"/>
                  </a:cubicBezTo>
                  <a:cubicBezTo>
                    <a:pt x="885" y="52"/>
                    <a:pt x="887" y="49"/>
                    <a:pt x="888" y="45"/>
                  </a:cubicBezTo>
                  <a:cubicBezTo>
                    <a:pt x="889" y="41"/>
                    <a:pt x="889" y="36"/>
                    <a:pt x="889" y="32"/>
                  </a:cubicBezTo>
                  <a:cubicBezTo>
                    <a:pt x="889" y="27"/>
                    <a:pt x="889" y="22"/>
                    <a:pt x="888" y="19"/>
                  </a:cubicBezTo>
                  <a:moveTo>
                    <a:pt x="873" y="47"/>
                  </a:moveTo>
                  <a:cubicBezTo>
                    <a:pt x="871" y="50"/>
                    <a:pt x="869" y="52"/>
                    <a:pt x="866" y="52"/>
                  </a:cubicBezTo>
                  <a:cubicBezTo>
                    <a:pt x="862" y="52"/>
                    <a:pt x="860" y="50"/>
                    <a:pt x="858" y="47"/>
                  </a:cubicBezTo>
                  <a:cubicBezTo>
                    <a:pt x="856" y="43"/>
                    <a:pt x="855" y="38"/>
                    <a:pt x="855" y="32"/>
                  </a:cubicBezTo>
                  <a:cubicBezTo>
                    <a:pt x="855" y="25"/>
                    <a:pt x="856" y="20"/>
                    <a:pt x="858" y="17"/>
                  </a:cubicBezTo>
                  <a:cubicBezTo>
                    <a:pt x="860" y="13"/>
                    <a:pt x="862" y="11"/>
                    <a:pt x="866" y="11"/>
                  </a:cubicBezTo>
                  <a:cubicBezTo>
                    <a:pt x="869" y="11"/>
                    <a:pt x="871" y="13"/>
                    <a:pt x="873" y="17"/>
                  </a:cubicBezTo>
                  <a:cubicBezTo>
                    <a:pt x="875" y="20"/>
                    <a:pt x="876" y="25"/>
                    <a:pt x="876" y="32"/>
                  </a:cubicBezTo>
                  <a:cubicBezTo>
                    <a:pt x="876" y="38"/>
                    <a:pt x="875" y="43"/>
                    <a:pt x="873" y="47"/>
                  </a:cubicBezTo>
                  <a:moveTo>
                    <a:pt x="826" y="1"/>
                  </a:moveTo>
                  <a:cubicBezTo>
                    <a:pt x="812" y="1"/>
                    <a:pt x="812" y="1"/>
                    <a:pt x="812" y="1"/>
                  </a:cubicBezTo>
                  <a:cubicBezTo>
                    <a:pt x="806" y="34"/>
                    <a:pt x="806" y="34"/>
                    <a:pt x="806" y="34"/>
                  </a:cubicBezTo>
                  <a:cubicBezTo>
                    <a:pt x="795" y="1"/>
                    <a:pt x="795" y="1"/>
                    <a:pt x="795" y="1"/>
                  </a:cubicBezTo>
                  <a:cubicBezTo>
                    <a:pt x="791" y="1"/>
                    <a:pt x="791" y="1"/>
                    <a:pt x="791" y="1"/>
                  </a:cubicBezTo>
                  <a:cubicBezTo>
                    <a:pt x="780" y="34"/>
                    <a:pt x="780" y="34"/>
                    <a:pt x="780" y="34"/>
                  </a:cubicBezTo>
                  <a:cubicBezTo>
                    <a:pt x="774" y="1"/>
                    <a:pt x="774" y="1"/>
                    <a:pt x="774" y="1"/>
                  </a:cubicBezTo>
                  <a:cubicBezTo>
                    <a:pt x="760" y="1"/>
                    <a:pt x="760" y="1"/>
                    <a:pt x="760" y="1"/>
                  </a:cubicBezTo>
                  <a:cubicBezTo>
                    <a:pt x="775" y="63"/>
                    <a:pt x="775" y="63"/>
                    <a:pt x="775" y="63"/>
                  </a:cubicBezTo>
                  <a:cubicBezTo>
                    <a:pt x="780" y="63"/>
                    <a:pt x="780" y="63"/>
                    <a:pt x="780" y="63"/>
                  </a:cubicBezTo>
                  <a:cubicBezTo>
                    <a:pt x="793" y="28"/>
                    <a:pt x="793" y="28"/>
                    <a:pt x="793" y="28"/>
                  </a:cubicBezTo>
                  <a:cubicBezTo>
                    <a:pt x="806" y="63"/>
                    <a:pt x="806" y="63"/>
                    <a:pt x="806" y="63"/>
                  </a:cubicBezTo>
                  <a:cubicBezTo>
                    <a:pt x="811" y="63"/>
                    <a:pt x="811" y="63"/>
                    <a:pt x="811" y="63"/>
                  </a:cubicBezTo>
                  <a:lnTo>
                    <a:pt x="826" y="1"/>
                  </a:lnTo>
                  <a:close/>
                  <a:moveTo>
                    <a:pt x="746" y="13"/>
                  </a:moveTo>
                  <a:cubicBezTo>
                    <a:pt x="746" y="1"/>
                    <a:pt x="746" y="1"/>
                    <a:pt x="746" y="1"/>
                  </a:cubicBezTo>
                  <a:cubicBezTo>
                    <a:pt x="706" y="1"/>
                    <a:pt x="706" y="1"/>
                    <a:pt x="706" y="1"/>
                  </a:cubicBezTo>
                  <a:cubicBezTo>
                    <a:pt x="706" y="13"/>
                    <a:pt x="706" y="13"/>
                    <a:pt x="706" y="13"/>
                  </a:cubicBezTo>
                  <a:cubicBezTo>
                    <a:pt x="719" y="13"/>
                    <a:pt x="719" y="13"/>
                    <a:pt x="719" y="13"/>
                  </a:cubicBezTo>
                  <a:cubicBezTo>
                    <a:pt x="719" y="63"/>
                    <a:pt x="719" y="63"/>
                    <a:pt x="719" y="63"/>
                  </a:cubicBezTo>
                  <a:cubicBezTo>
                    <a:pt x="732" y="63"/>
                    <a:pt x="732" y="63"/>
                    <a:pt x="732" y="63"/>
                  </a:cubicBezTo>
                  <a:cubicBezTo>
                    <a:pt x="732" y="13"/>
                    <a:pt x="732" y="13"/>
                    <a:pt x="732" y="13"/>
                  </a:cubicBezTo>
                  <a:lnTo>
                    <a:pt x="746" y="13"/>
                  </a:lnTo>
                  <a:close/>
                  <a:moveTo>
                    <a:pt x="688" y="63"/>
                  </a:moveTo>
                  <a:cubicBezTo>
                    <a:pt x="688" y="51"/>
                    <a:pt x="688" y="51"/>
                    <a:pt x="688" y="51"/>
                  </a:cubicBezTo>
                  <a:cubicBezTo>
                    <a:pt x="669" y="51"/>
                    <a:pt x="669" y="51"/>
                    <a:pt x="669" y="51"/>
                  </a:cubicBezTo>
                  <a:cubicBezTo>
                    <a:pt x="669" y="37"/>
                    <a:pt x="669" y="37"/>
                    <a:pt x="669" y="37"/>
                  </a:cubicBezTo>
                  <a:cubicBezTo>
                    <a:pt x="686" y="37"/>
                    <a:pt x="686" y="37"/>
                    <a:pt x="686" y="37"/>
                  </a:cubicBezTo>
                  <a:cubicBezTo>
                    <a:pt x="686" y="25"/>
                    <a:pt x="686" y="25"/>
                    <a:pt x="686" y="25"/>
                  </a:cubicBezTo>
                  <a:cubicBezTo>
                    <a:pt x="669" y="25"/>
                    <a:pt x="669" y="25"/>
                    <a:pt x="669" y="25"/>
                  </a:cubicBezTo>
                  <a:cubicBezTo>
                    <a:pt x="669" y="13"/>
                    <a:pt x="669" y="13"/>
                    <a:pt x="669" y="13"/>
                  </a:cubicBezTo>
                  <a:cubicBezTo>
                    <a:pt x="688" y="13"/>
                    <a:pt x="688" y="13"/>
                    <a:pt x="688" y="13"/>
                  </a:cubicBezTo>
                  <a:cubicBezTo>
                    <a:pt x="688" y="1"/>
                    <a:pt x="688" y="1"/>
                    <a:pt x="688" y="1"/>
                  </a:cubicBezTo>
                  <a:cubicBezTo>
                    <a:pt x="656" y="1"/>
                    <a:pt x="656" y="1"/>
                    <a:pt x="656" y="1"/>
                  </a:cubicBezTo>
                  <a:cubicBezTo>
                    <a:pt x="656" y="63"/>
                    <a:pt x="656" y="63"/>
                    <a:pt x="656" y="63"/>
                  </a:cubicBezTo>
                  <a:lnTo>
                    <a:pt x="688" y="63"/>
                  </a:lnTo>
                  <a:close/>
                  <a:moveTo>
                    <a:pt x="634" y="63"/>
                  </a:moveTo>
                  <a:cubicBezTo>
                    <a:pt x="634" y="1"/>
                    <a:pt x="634" y="1"/>
                    <a:pt x="634" y="1"/>
                  </a:cubicBezTo>
                  <a:cubicBezTo>
                    <a:pt x="621" y="1"/>
                    <a:pt x="621" y="1"/>
                    <a:pt x="621" y="1"/>
                  </a:cubicBezTo>
                  <a:cubicBezTo>
                    <a:pt x="621" y="32"/>
                    <a:pt x="621" y="32"/>
                    <a:pt x="621" y="32"/>
                  </a:cubicBezTo>
                  <a:cubicBezTo>
                    <a:pt x="596" y="0"/>
                    <a:pt x="596" y="0"/>
                    <a:pt x="596" y="0"/>
                  </a:cubicBezTo>
                  <a:cubicBezTo>
                    <a:pt x="592" y="1"/>
                    <a:pt x="592" y="1"/>
                    <a:pt x="592" y="1"/>
                  </a:cubicBezTo>
                  <a:cubicBezTo>
                    <a:pt x="592" y="63"/>
                    <a:pt x="592" y="63"/>
                    <a:pt x="592" y="63"/>
                  </a:cubicBezTo>
                  <a:cubicBezTo>
                    <a:pt x="605" y="63"/>
                    <a:pt x="605" y="63"/>
                    <a:pt x="605" y="63"/>
                  </a:cubicBezTo>
                  <a:cubicBezTo>
                    <a:pt x="605" y="31"/>
                    <a:pt x="605" y="31"/>
                    <a:pt x="605" y="31"/>
                  </a:cubicBezTo>
                  <a:cubicBezTo>
                    <a:pt x="630" y="63"/>
                    <a:pt x="630" y="63"/>
                    <a:pt x="630" y="63"/>
                  </a:cubicBezTo>
                  <a:lnTo>
                    <a:pt x="634" y="63"/>
                  </a:lnTo>
                  <a:close/>
                  <a:moveTo>
                    <a:pt x="542" y="48"/>
                  </a:moveTo>
                  <a:cubicBezTo>
                    <a:pt x="539" y="50"/>
                    <a:pt x="536" y="52"/>
                    <a:pt x="533" y="52"/>
                  </a:cubicBezTo>
                  <a:cubicBezTo>
                    <a:pt x="528" y="52"/>
                    <a:pt x="525" y="50"/>
                    <a:pt x="523" y="46"/>
                  </a:cubicBezTo>
                  <a:cubicBezTo>
                    <a:pt x="520" y="43"/>
                    <a:pt x="519" y="38"/>
                    <a:pt x="519" y="31"/>
                  </a:cubicBezTo>
                  <a:cubicBezTo>
                    <a:pt x="519" y="28"/>
                    <a:pt x="519" y="25"/>
                    <a:pt x="520" y="23"/>
                  </a:cubicBezTo>
                  <a:cubicBezTo>
                    <a:pt x="521" y="21"/>
                    <a:pt x="522" y="19"/>
                    <a:pt x="523" y="17"/>
                  </a:cubicBezTo>
                  <a:cubicBezTo>
                    <a:pt x="524" y="15"/>
                    <a:pt x="525" y="14"/>
                    <a:pt x="527" y="13"/>
                  </a:cubicBezTo>
                  <a:cubicBezTo>
                    <a:pt x="529" y="12"/>
                    <a:pt x="530" y="12"/>
                    <a:pt x="532" y="12"/>
                  </a:cubicBezTo>
                  <a:cubicBezTo>
                    <a:pt x="534" y="12"/>
                    <a:pt x="536" y="12"/>
                    <a:pt x="537" y="13"/>
                  </a:cubicBezTo>
                  <a:cubicBezTo>
                    <a:pt x="539" y="13"/>
                    <a:pt x="540" y="14"/>
                    <a:pt x="542" y="15"/>
                  </a:cubicBezTo>
                  <a:cubicBezTo>
                    <a:pt x="546" y="4"/>
                    <a:pt x="546" y="4"/>
                    <a:pt x="546" y="4"/>
                  </a:cubicBezTo>
                  <a:cubicBezTo>
                    <a:pt x="542" y="1"/>
                    <a:pt x="537" y="0"/>
                    <a:pt x="532" y="0"/>
                  </a:cubicBezTo>
                  <a:cubicBezTo>
                    <a:pt x="528" y="0"/>
                    <a:pt x="525" y="1"/>
                    <a:pt x="521" y="2"/>
                  </a:cubicBezTo>
                  <a:cubicBezTo>
                    <a:pt x="518" y="4"/>
                    <a:pt x="515" y="6"/>
                    <a:pt x="513" y="9"/>
                  </a:cubicBezTo>
                  <a:cubicBezTo>
                    <a:pt x="511" y="12"/>
                    <a:pt x="509" y="15"/>
                    <a:pt x="508" y="19"/>
                  </a:cubicBezTo>
                  <a:cubicBezTo>
                    <a:pt x="506" y="23"/>
                    <a:pt x="506" y="27"/>
                    <a:pt x="506" y="32"/>
                  </a:cubicBezTo>
                  <a:cubicBezTo>
                    <a:pt x="506" y="37"/>
                    <a:pt x="506" y="41"/>
                    <a:pt x="508" y="45"/>
                  </a:cubicBezTo>
                  <a:cubicBezTo>
                    <a:pt x="509" y="49"/>
                    <a:pt x="511" y="52"/>
                    <a:pt x="513" y="55"/>
                  </a:cubicBezTo>
                  <a:cubicBezTo>
                    <a:pt x="516" y="58"/>
                    <a:pt x="518" y="60"/>
                    <a:pt x="521" y="61"/>
                  </a:cubicBezTo>
                  <a:cubicBezTo>
                    <a:pt x="525" y="63"/>
                    <a:pt x="528" y="63"/>
                    <a:pt x="532" y="63"/>
                  </a:cubicBezTo>
                  <a:cubicBezTo>
                    <a:pt x="534" y="63"/>
                    <a:pt x="537" y="63"/>
                    <a:pt x="539" y="62"/>
                  </a:cubicBezTo>
                  <a:cubicBezTo>
                    <a:pt x="542" y="62"/>
                    <a:pt x="544" y="61"/>
                    <a:pt x="546" y="59"/>
                  </a:cubicBezTo>
                  <a:lnTo>
                    <a:pt x="542" y="48"/>
                  </a:lnTo>
                  <a:close/>
                  <a:moveTo>
                    <a:pt x="485" y="1"/>
                  </a:moveTo>
                  <a:cubicBezTo>
                    <a:pt x="472" y="1"/>
                    <a:pt x="472" y="1"/>
                    <a:pt x="472" y="1"/>
                  </a:cubicBezTo>
                  <a:cubicBezTo>
                    <a:pt x="472" y="63"/>
                    <a:pt x="472" y="63"/>
                    <a:pt x="472" y="63"/>
                  </a:cubicBezTo>
                  <a:cubicBezTo>
                    <a:pt x="485" y="63"/>
                    <a:pt x="485" y="63"/>
                    <a:pt x="485" y="63"/>
                  </a:cubicBezTo>
                  <a:lnTo>
                    <a:pt x="485" y="1"/>
                  </a:lnTo>
                  <a:close/>
                  <a:moveTo>
                    <a:pt x="453" y="13"/>
                  </a:moveTo>
                  <a:cubicBezTo>
                    <a:pt x="453" y="1"/>
                    <a:pt x="453" y="1"/>
                    <a:pt x="453" y="1"/>
                  </a:cubicBezTo>
                  <a:cubicBezTo>
                    <a:pt x="414" y="1"/>
                    <a:pt x="414" y="1"/>
                    <a:pt x="414" y="1"/>
                  </a:cubicBezTo>
                  <a:cubicBezTo>
                    <a:pt x="414" y="13"/>
                    <a:pt x="414" y="13"/>
                    <a:pt x="414" y="13"/>
                  </a:cubicBezTo>
                  <a:cubicBezTo>
                    <a:pt x="427" y="13"/>
                    <a:pt x="427" y="13"/>
                    <a:pt x="427" y="13"/>
                  </a:cubicBezTo>
                  <a:cubicBezTo>
                    <a:pt x="427" y="63"/>
                    <a:pt x="427" y="63"/>
                    <a:pt x="427" y="63"/>
                  </a:cubicBezTo>
                  <a:cubicBezTo>
                    <a:pt x="440" y="63"/>
                    <a:pt x="440" y="63"/>
                    <a:pt x="440" y="63"/>
                  </a:cubicBezTo>
                  <a:cubicBezTo>
                    <a:pt x="440" y="13"/>
                    <a:pt x="440" y="13"/>
                    <a:pt x="440" y="13"/>
                  </a:cubicBezTo>
                  <a:lnTo>
                    <a:pt x="453" y="13"/>
                  </a:lnTo>
                  <a:close/>
                  <a:moveTo>
                    <a:pt x="397" y="40"/>
                  </a:moveTo>
                  <a:cubicBezTo>
                    <a:pt x="396" y="39"/>
                    <a:pt x="396" y="37"/>
                    <a:pt x="395" y="36"/>
                  </a:cubicBezTo>
                  <a:cubicBezTo>
                    <a:pt x="394" y="34"/>
                    <a:pt x="392" y="33"/>
                    <a:pt x="391" y="31"/>
                  </a:cubicBezTo>
                  <a:cubicBezTo>
                    <a:pt x="389" y="30"/>
                    <a:pt x="387" y="28"/>
                    <a:pt x="385" y="26"/>
                  </a:cubicBezTo>
                  <a:cubicBezTo>
                    <a:pt x="383" y="25"/>
                    <a:pt x="382" y="24"/>
                    <a:pt x="381" y="23"/>
                  </a:cubicBezTo>
                  <a:cubicBezTo>
                    <a:pt x="380" y="22"/>
                    <a:pt x="379" y="22"/>
                    <a:pt x="378" y="21"/>
                  </a:cubicBezTo>
                  <a:cubicBezTo>
                    <a:pt x="377" y="20"/>
                    <a:pt x="377" y="19"/>
                    <a:pt x="377" y="19"/>
                  </a:cubicBezTo>
                  <a:cubicBezTo>
                    <a:pt x="376" y="18"/>
                    <a:pt x="376" y="17"/>
                    <a:pt x="376" y="16"/>
                  </a:cubicBezTo>
                  <a:cubicBezTo>
                    <a:pt x="376" y="15"/>
                    <a:pt x="377" y="14"/>
                    <a:pt x="378" y="13"/>
                  </a:cubicBezTo>
                  <a:cubicBezTo>
                    <a:pt x="379" y="12"/>
                    <a:pt x="380" y="12"/>
                    <a:pt x="382" y="12"/>
                  </a:cubicBezTo>
                  <a:cubicBezTo>
                    <a:pt x="384" y="12"/>
                    <a:pt x="385" y="12"/>
                    <a:pt x="387" y="13"/>
                  </a:cubicBezTo>
                  <a:cubicBezTo>
                    <a:pt x="389" y="14"/>
                    <a:pt x="391" y="15"/>
                    <a:pt x="392" y="16"/>
                  </a:cubicBezTo>
                  <a:cubicBezTo>
                    <a:pt x="396" y="4"/>
                    <a:pt x="396" y="4"/>
                    <a:pt x="396" y="4"/>
                  </a:cubicBezTo>
                  <a:cubicBezTo>
                    <a:pt x="394" y="3"/>
                    <a:pt x="392" y="2"/>
                    <a:pt x="390" y="1"/>
                  </a:cubicBezTo>
                  <a:cubicBezTo>
                    <a:pt x="387" y="0"/>
                    <a:pt x="384" y="0"/>
                    <a:pt x="382" y="0"/>
                  </a:cubicBezTo>
                  <a:cubicBezTo>
                    <a:pt x="379" y="0"/>
                    <a:pt x="376" y="1"/>
                    <a:pt x="374" y="1"/>
                  </a:cubicBezTo>
                  <a:cubicBezTo>
                    <a:pt x="371" y="2"/>
                    <a:pt x="370" y="4"/>
                    <a:pt x="368" y="5"/>
                  </a:cubicBezTo>
                  <a:cubicBezTo>
                    <a:pt x="366" y="7"/>
                    <a:pt x="365" y="9"/>
                    <a:pt x="364" y="11"/>
                  </a:cubicBezTo>
                  <a:cubicBezTo>
                    <a:pt x="364" y="13"/>
                    <a:pt x="363" y="15"/>
                    <a:pt x="363" y="17"/>
                  </a:cubicBezTo>
                  <a:cubicBezTo>
                    <a:pt x="363" y="20"/>
                    <a:pt x="364" y="24"/>
                    <a:pt x="366" y="27"/>
                  </a:cubicBezTo>
                  <a:cubicBezTo>
                    <a:pt x="368" y="29"/>
                    <a:pt x="371" y="32"/>
                    <a:pt x="375" y="35"/>
                  </a:cubicBezTo>
                  <a:cubicBezTo>
                    <a:pt x="377" y="37"/>
                    <a:pt x="379" y="38"/>
                    <a:pt x="380" y="39"/>
                  </a:cubicBezTo>
                  <a:cubicBezTo>
                    <a:pt x="381" y="40"/>
                    <a:pt x="382" y="41"/>
                    <a:pt x="383" y="42"/>
                  </a:cubicBezTo>
                  <a:cubicBezTo>
                    <a:pt x="383" y="43"/>
                    <a:pt x="384" y="43"/>
                    <a:pt x="384" y="44"/>
                  </a:cubicBezTo>
                  <a:cubicBezTo>
                    <a:pt x="384" y="45"/>
                    <a:pt x="385" y="46"/>
                    <a:pt x="385" y="46"/>
                  </a:cubicBezTo>
                  <a:cubicBezTo>
                    <a:pt x="385" y="48"/>
                    <a:pt x="384" y="49"/>
                    <a:pt x="383" y="50"/>
                  </a:cubicBezTo>
                  <a:cubicBezTo>
                    <a:pt x="382" y="51"/>
                    <a:pt x="381" y="52"/>
                    <a:pt x="379" y="52"/>
                  </a:cubicBezTo>
                  <a:cubicBezTo>
                    <a:pt x="377" y="52"/>
                    <a:pt x="374" y="51"/>
                    <a:pt x="372" y="50"/>
                  </a:cubicBezTo>
                  <a:cubicBezTo>
                    <a:pt x="370" y="49"/>
                    <a:pt x="367" y="48"/>
                    <a:pt x="365" y="46"/>
                  </a:cubicBezTo>
                  <a:cubicBezTo>
                    <a:pt x="362" y="58"/>
                    <a:pt x="362" y="58"/>
                    <a:pt x="362" y="58"/>
                  </a:cubicBezTo>
                  <a:cubicBezTo>
                    <a:pt x="364" y="60"/>
                    <a:pt x="367" y="61"/>
                    <a:pt x="370" y="62"/>
                  </a:cubicBezTo>
                  <a:cubicBezTo>
                    <a:pt x="373" y="63"/>
                    <a:pt x="376" y="63"/>
                    <a:pt x="379" y="63"/>
                  </a:cubicBezTo>
                  <a:cubicBezTo>
                    <a:pt x="382" y="63"/>
                    <a:pt x="385" y="63"/>
                    <a:pt x="387" y="62"/>
                  </a:cubicBezTo>
                  <a:cubicBezTo>
                    <a:pt x="389" y="61"/>
                    <a:pt x="391" y="60"/>
                    <a:pt x="393" y="58"/>
                  </a:cubicBezTo>
                  <a:cubicBezTo>
                    <a:pt x="394" y="56"/>
                    <a:pt x="396" y="54"/>
                    <a:pt x="396" y="52"/>
                  </a:cubicBezTo>
                  <a:cubicBezTo>
                    <a:pt x="397" y="50"/>
                    <a:pt x="397" y="48"/>
                    <a:pt x="397" y="45"/>
                  </a:cubicBezTo>
                  <a:cubicBezTo>
                    <a:pt x="397" y="44"/>
                    <a:pt x="397" y="42"/>
                    <a:pt x="397" y="40"/>
                  </a:cubicBezTo>
                  <a:moveTo>
                    <a:pt x="348" y="63"/>
                  </a:moveTo>
                  <a:cubicBezTo>
                    <a:pt x="327" y="1"/>
                    <a:pt x="327" y="1"/>
                    <a:pt x="327" y="1"/>
                  </a:cubicBezTo>
                  <a:cubicBezTo>
                    <a:pt x="321" y="1"/>
                    <a:pt x="321" y="1"/>
                    <a:pt x="321" y="1"/>
                  </a:cubicBezTo>
                  <a:cubicBezTo>
                    <a:pt x="301" y="63"/>
                    <a:pt x="301" y="63"/>
                    <a:pt x="301" y="63"/>
                  </a:cubicBezTo>
                  <a:cubicBezTo>
                    <a:pt x="313" y="63"/>
                    <a:pt x="313" y="63"/>
                    <a:pt x="313" y="63"/>
                  </a:cubicBezTo>
                  <a:cubicBezTo>
                    <a:pt x="316" y="52"/>
                    <a:pt x="316" y="52"/>
                    <a:pt x="316" y="52"/>
                  </a:cubicBezTo>
                  <a:cubicBezTo>
                    <a:pt x="332" y="52"/>
                    <a:pt x="332" y="52"/>
                    <a:pt x="332" y="52"/>
                  </a:cubicBezTo>
                  <a:cubicBezTo>
                    <a:pt x="335" y="63"/>
                    <a:pt x="335" y="63"/>
                    <a:pt x="335" y="63"/>
                  </a:cubicBezTo>
                  <a:lnTo>
                    <a:pt x="348" y="63"/>
                  </a:lnTo>
                  <a:close/>
                  <a:moveTo>
                    <a:pt x="328" y="41"/>
                  </a:moveTo>
                  <a:cubicBezTo>
                    <a:pt x="320" y="41"/>
                    <a:pt x="320" y="41"/>
                    <a:pt x="320" y="41"/>
                  </a:cubicBezTo>
                  <a:cubicBezTo>
                    <a:pt x="324" y="25"/>
                    <a:pt x="324" y="25"/>
                    <a:pt x="324" y="25"/>
                  </a:cubicBezTo>
                  <a:lnTo>
                    <a:pt x="328" y="41"/>
                  </a:lnTo>
                  <a:close/>
                  <a:moveTo>
                    <a:pt x="287" y="63"/>
                  </a:moveTo>
                  <a:cubicBezTo>
                    <a:pt x="287" y="51"/>
                    <a:pt x="287" y="51"/>
                    <a:pt x="287" y="51"/>
                  </a:cubicBezTo>
                  <a:cubicBezTo>
                    <a:pt x="269" y="51"/>
                    <a:pt x="269" y="51"/>
                    <a:pt x="269" y="51"/>
                  </a:cubicBezTo>
                  <a:cubicBezTo>
                    <a:pt x="269" y="1"/>
                    <a:pt x="269" y="1"/>
                    <a:pt x="269" y="1"/>
                  </a:cubicBezTo>
                  <a:cubicBezTo>
                    <a:pt x="256" y="1"/>
                    <a:pt x="256" y="1"/>
                    <a:pt x="256" y="1"/>
                  </a:cubicBezTo>
                  <a:cubicBezTo>
                    <a:pt x="256" y="63"/>
                    <a:pt x="256" y="63"/>
                    <a:pt x="256" y="63"/>
                  </a:cubicBezTo>
                  <a:lnTo>
                    <a:pt x="287" y="63"/>
                  </a:lnTo>
                  <a:close/>
                  <a:moveTo>
                    <a:pt x="235" y="63"/>
                  </a:moveTo>
                  <a:cubicBezTo>
                    <a:pt x="235" y="51"/>
                    <a:pt x="235" y="51"/>
                    <a:pt x="235" y="51"/>
                  </a:cubicBezTo>
                  <a:cubicBezTo>
                    <a:pt x="215" y="51"/>
                    <a:pt x="215" y="51"/>
                    <a:pt x="215" y="51"/>
                  </a:cubicBezTo>
                  <a:cubicBezTo>
                    <a:pt x="215" y="37"/>
                    <a:pt x="215" y="37"/>
                    <a:pt x="215" y="37"/>
                  </a:cubicBezTo>
                  <a:cubicBezTo>
                    <a:pt x="232" y="37"/>
                    <a:pt x="232" y="37"/>
                    <a:pt x="232" y="37"/>
                  </a:cubicBezTo>
                  <a:cubicBezTo>
                    <a:pt x="232" y="25"/>
                    <a:pt x="232" y="25"/>
                    <a:pt x="232" y="25"/>
                  </a:cubicBezTo>
                  <a:cubicBezTo>
                    <a:pt x="215" y="25"/>
                    <a:pt x="215" y="25"/>
                    <a:pt x="215" y="25"/>
                  </a:cubicBezTo>
                  <a:cubicBezTo>
                    <a:pt x="215" y="13"/>
                    <a:pt x="215" y="13"/>
                    <a:pt x="215" y="13"/>
                  </a:cubicBezTo>
                  <a:cubicBezTo>
                    <a:pt x="235" y="13"/>
                    <a:pt x="235" y="13"/>
                    <a:pt x="235" y="13"/>
                  </a:cubicBezTo>
                  <a:cubicBezTo>
                    <a:pt x="235" y="1"/>
                    <a:pt x="235" y="1"/>
                    <a:pt x="235" y="1"/>
                  </a:cubicBezTo>
                  <a:cubicBezTo>
                    <a:pt x="203" y="1"/>
                    <a:pt x="203" y="1"/>
                    <a:pt x="203" y="1"/>
                  </a:cubicBezTo>
                  <a:cubicBezTo>
                    <a:pt x="203" y="63"/>
                    <a:pt x="203" y="63"/>
                    <a:pt x="203" y="63"/>
                  </a:cubicBezTo>
                  <a:lnTo>
                    <a:pt x="235" y="63"/>
                  </a:lnTo>
                  <a:close/>
                  <a:moveTo>
                    <a:pt x="154" y="63"/>
                  </a:moveTo>
                  <a:cubicBezTo>
                    <a:pt x="154" y="51"/>
                    <a:pt x="154" y="51"/>
                    <a:pt x="154" y="51"/>
                  </a:cubicBezTo>
                  <a:cubicBezTo>
                    <a:pt x="135" y="51"/>
                    <a:pt x="135" y="51"/>
                    <a:pt x="135" y="51"/>
                  </a:cubicBezTo>
                  <a:cubicBezTo>
                    <a:pt x="135" y="37"/>
                    <a:pt x="135" y="37"/>
                    <a:pt x="135" y="37"/>
                  </a:cubicBezTo>
                  <a:cubicBezTo>
                    <a:pt x="152" y="37"/>
                    <a:pt x="152" y="37"/>
                    <a:pt x="152" y="37"/>
                  </a:cubicBezTo>
                  <a:cubicBezTo>
                    <a:pt x="152" y="25"/>
                    <a:pt x="152" y="25"/>
                    <a:pt x="152" y="25"/>
                  </a:cubicBezTo>
                  <a:cubicBezTo>
                    <a:pt x="135" y="25"/>
                    <a:pt x="135" y="25"/>
                    <a:pt x="135" y="25"/>
                  </a:cubicBezTo>
                  <a:cubicBezTo>
                    <a:pt x="135" y="13"/>
                    <a:pt x="135" y="13"/>
                    <a:pt x="135" y="13"/>
                  </a:cubicBezTo>
                  <a:cubicBezTo>
                    <a:pt x="154" y="13"/>
                    <a:pt x="154" y="13"/>
                    <a:pt x="154" y="13"/>
                  </a:cubicBezTo>
                  <a:cubicBezTo>
                    <a:pt x="154" y="1"/>
                    <a:pt x="154" y="1"/>
                    <a:pt x="154" y="1"/>
                  </a:cubicBezTo>
                  <a:cubicBezTo>
                    <a:pt x="123" y="1"/>
                    <a:pt x="123" y="1"/>
                    <a:pt x="123" y="1"/>
                  </a:cubicBezTo>
                  <a:cubicBezTo>
                    <a:pt x="123" y="63"/>
                    <a:pt x="123" y="63"/>
                    <a:pt x="123" y="63"/>
                  </a:cubicBezTo>
                  <a:lnTo>
                    <a:pt x="154" y="63"/>
                  </a:lnTo>
                  <a:close/>
                  <a:moveTo>
                    <a:pt x="100" y="63"/>
                  </a:moveTo>
                  <a:cubicBezTo>
                    <a:pt x="100" y="1"/>
                    <a:pt x="100" y="1"/>
                    <a:pt x="100" y="1"/>
                  </a:cubicBezTo>
                  <a:cubicBezTo>
                    <a:pt x="87" y="1"/>
                    <a:pt x="87" y="1"/>
                    <a:pt x="87" y="1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71" y="26"/>
                    <a:pt x="71" y="26"/>
                    <a:pt x="71" y="26"/>
                  </a:cubicBezTo>
                  <a:cubicBezTo>
                    <a:pt x="71" y="1"/>
                    <a:pt x="71" y="1"/>
                    <a:pt x="71" y="1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71" y="63"/>
                    <a:pt x="71" y="63"/>
                    <a:pt x="71" y="63"/>
                  </a:cubicBezTo>
                  <a:cubicBezTo>
                    <a:pt x="71" y="37"/>
                    <a:pt x="71" y="37"/>
                    <a:pt x="71" y="37"/>
                  </a:cubicBezTo>
                  <a:cubicBezTo>
                    <a:pt x="87" y="37"/>
                    <a:pt x="87" y="37"/>
                    <a:pt x="87" y="37"/>
                  </a:cubicBezTo>
                  <a:cubicBezTo>
                    <a:pt x="87" y="63"/>
                    <a:pt x="87" y="63"/>
                    <a:pt x="87" y="63"/>
                  </a:cubicBezTo>
                  <a:lnTo>
                    <a:pt x="100" y="63"/>
                  </a:lnTo>
                  <a:close/>
                  <a:moveTo>
                    <a:pt x="40" y="13"/>
                  </a:moveTo>
                  <a:cubicBezTo>
                    <a:pt x="40" y="1"/>
                    <a:pt x="40" y="1"/>
                    <a:pt x="4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63"/>
                    <a:pt x="14" y="63"/>
                    <a:pt x="14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6" y="13"/>
                    <a:pt x="26" y="13"/>
                    <a:pt x="26" y="13"/>
                  </a:cubicBezTo>
                  <a:lnTo>
                    <a:pt x="40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16671" y="1625353"/>
            <a:ext cx="3584429" cy="1670297"/>
          </a:xfrm>
        </p:spPr>
        <p:txBody>
          <a:bodyPr>
            <a:noAutofit/>
          </a:bodyPr>
          <a:lstStyle>
            <a:lvl1pPr algn="l">
              <a:defRPr sz="3200" b="1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16670" y="3816769"/>
            <a:ext cx="2333336" cy="764252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 </a:t>
            </a:r>
          </a:p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5649913" y="981075"/>
            <a:ext cx="914400" cy="91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4101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22868"/>
            <a:ext cx="8706911" cy="583574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771525"/>
            <a:ext cx="8732668" cy="3860765"/>
          </a:xfrm>
        </p:spPr>
        <p:txBody>
          <a:bodyPr/>
          <a:lstStyle>
            <a:lvl1pPr>
              <a:buClr>
                <a:schemeClr val="accent2"/>
              </a:buClr>
              <a:buSzPct val="75000"/>
              <a:defRPr/>
            </a:lvl1pPr>
            <a:lvl2pPr>
              <a:buClr>
                <a:schemeClr val="accent2"/>
              </a:buClr>
              <a:buSzPct val="75000"/>
              <a:defRPr/>
            </a:lvl2pPr>
            <a:lvl3pPr>
              <a:buClr>
                <a:schemeClr val="accent2"/>
              </a:buClr>
              <a:buSzPct val="75000"/>
              <a:defRPr/>
            </a:lvl3pPr>
            <a:lvl4pPr>
              <a:buClr>
                <a:schemeClr val="accent2"/>
              </a:buClr>
              <a:buSzPct val="75000"/>
              <a:defRPr/>
            </a:lvl4pPr>
            <a:lvl5pPr>
              <a:buClr>
                <a:schemeClr val="accent2"/>
              </a:buClr>
              <a:buSzPct val="75000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6904800" y="484110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3ED8C31-08EA-44FA-838E-8225086AB14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4306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319" y="213577"/>
            <a:ext cx="8712968" cy="58357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6904800" y="484110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3ED8C31-08EA-44FA-838E-8225086AB14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9641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31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42071" y="1625353"/>
            <a:ext cx="3101829" cy="1670297"/>
          </a:xfrm>
        </p:spPr>
        <p:txBody>
          <a:bodyPr>
            <a:noAutofit/>
          </a:bodyPr>
          <a:lstStyle>
            <a:lvl1pPr algn="l">
              <a:defRPr sz="3200" b="1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42070" y="3613569"/>
            <a:ext cx="2333336" cy="764252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 </a:t>
            </a:r>
          </a:p>
          <a:p>
            <a:r>
              <a:rPr lang="en-US" dirty="0" smtClean="0"/>
              <a:t>Title</a:t>
            </a:r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375238"/>
            <a:ext cx="8496300" cy="4406312"/>
            <a:chOff x="0" y="375238"/>
            <a:chExt cx="8496300" cy="4406312"/>
          </a:xfrm>
        </p:grpSpPr>
        <p:grpSp>
          <p:nvGrpSpPr>
            <p:cNvPr id="12" name="Group 11"/>
            <p:cNvGrpSpPr/>
            <p:nvPr userDrawn="1"/>
          </p:nvGrpSpPr>
          <p:grpSpPr>
            <a:xfrm>
              <a:off x="0" y="375238"/>
              <a:ext cx="5956300" cy="4406312"/>
              <a:chOff x="0" y="375238"/>
              <a:chExt cx="5956300" cy="4406312"/>
            </a:xfrm>
          </p:grpSpPr>
          <p:sp>
            <p:nvSpPr>
              <p:cNvPr id="14" name="object 3"/>
              <p:cNvSpPr/>
              <p:nvPr userDrawn="1"/>
            </p:nvSpPr>
            <p:spPr>
              <a:xfrm>
                <a:off x="712181" y="1968748"/>
                <a:ext cx="911860" cy="305058"/>
              </a:xfrm>
              <a:custGeom>
                <a:avLst/>
                <a:gdLst/>
                <a:ahLst/>
                <a:cxnLst/>
                <a:rect l="l" t="t" r="r" b="b"/>
                <a:pathLst>
                  <a:path w="911860" h="305435">
                    <a:moveTo>
                      <a:pt x="0" y="305028"/>
                    </a:moveTo>
                    <a:lnTo>
                      <a:pt x="911758" y="0"/>
                    </a:lnTo>
                  </a:path>
                </a:pathLst>
              </a:custGeom>
              <a:ln w="25400">
                <a:solidFill>
                  <a:srgbClr val="B500FF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object 4"/>
              <p:cNvSpPr/>
              <p:nvPr userDrawn="1"/>
            </p:nvSpPr>
            <p:spPr>
              <a:xfrm>
                <a:off x="1315876" y="2875703"/>
                <a:ext cx="308610" cy="926591"/>
              </a:xfrm>
              <a:custGeom>
                <a:avLst/>
                <a:gdLst/>
                <a:ahLst/>
                <a:cxnLst/>
                <a:rect l="l" t="t" r="r" b="b"/>
                <a:pathLst>
                  <a:path w="308609" h="927735">
                    <a:moveTo>
                      <a:pt x="0" y="0"/>
                    </a:moveTo>
                    <a:lnTo>
                      <a:pt x="308063" y="927696"/>
                    </a:lnTo>
                  </a:path>
                </a:pathLst>
              </a:custGeom>
              <a:ln w="25400">
                <a:solidFill>
                  <a:srgbClr val="B500FF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object 5"/>
              <p:cNvSpPr/>
              <p:nvPr userDrawn="1"/>
            </p:nvSpPr>
            <p:spPr>
              <a:xfrm>
                <a:off x="709476" y="672611"/>
                <a:ext cx="4933950" cy="2203270"/>
              </a:xfrm>
              <a:custGeom>
                <a:avLst/>
                <a:gdLst/>
                <a:ahLst/>
                <a:cxnLst/>
                <a:rect l="l" t="t" r="r" b="b"/>
                <a:pathLst>
                  <a:path w="4933950" h="2205990">
                    <a:moveTo>
                      <a:pt x="4933429" y="0"/>
                    </a:moveTo>
                    <a:lnTo>
                      <a:pt x="0" y="379717"/>
                    </a:lnTo>
                    <a:lnTo>
                      <a:pt x="606399" y="2205812"/>
                    </a:lnTo>
                  </a:path>
                </a:pathLst>
              </a:custGeom>
              <a:ln w="25400">
                <a:solidFill>
                  <a:srgbClr val="B500FF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object 6"/>
              <p:cNvSpPr/>
              <p:nvPr userDrawn="1"/>
            </p:nvSpPr>
            <p:spPr>
              <a:xfrm>
                <a:off x="1" y="672611"/>
                <a:ext cx="5643245" cy="3020141"/>
              </a:xfrm>
              <a:custGeom>
                <a:avLst/>
                <a:gdLst/>
                <a:ahLst/>
                <a:cxnLst/>
                <a:rect l="l" t="t" r="r" b="b"/>
                <a:pathLst>
                  <a:path w="5643245" h="3023870">
                    <a:moveTo>
                      <a:pt x="0" y="3023531"/>
                    </a:moveTo>
                    <a:lnTo>
                      <a:pt x="5642905" y="0"/>
                    </a:lnTo>
                  </a:path>
                </a:pathLst>
              </a:custGeom>
              <a:ln w="25400">
                <a:solidFill>
                  <a:srgbClr val="B500FF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object 7"/>
              <p:cNvSpPr/>
              <p:nvPr userDrawn="1"/>
            </p:nvSpPr>
            <p:spPr>
              <a:xfrm>
                <a:off x="0" y="2275251"/>
                <a:ext cx="2538730" cy="1458699"/>
              </a:xfrm>
              <a:custGeom>
                <a:avLst/>
                <a:gdLst/>
                <a:ahLst/>
                <a:cxnLst/>
                <a:rect l="l" t="t" r="r" b="b"/>
                <a:pathLst>
                  <a:path w="2538730" h="1460500">
                    <a:moveTo>
                      <a:pt x="712816" y="0"/>
                    </a:moveTo>
                    <a:lnTo>
                      <a:pt x="2538695" y="610933"/>
                    </a:lnTo>
                    <a:lnTo>
                      <a:pt x="0" y="1460283"/>
                    </a:lnTo>
                  </a:path>
                </a:pathLst>
              </a:custGeom>
              <a:ln w="25400">
                <a:solidFill>
                  <a:srgbClr val="B500FF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object 8"/>
              <p:cNvSpPr/>
              <p:nvPr userDrawn="1"/>
            </p:nvSpPr>
            <p:spPr>
              <a:xfrm>
                <a:off x="1" y="2037043"/>
                <a:ext cx="713105" cy="238466"/>
              </a:xfrm>
              <a:custGeom>
                <a:avLst/>
                <a:gdLst/>
                <a:ahLst/>
                <a:cxnLst/>
                <a:rect l="l" t="t" r="r" b="b"/>
                <a:pathLst>
                  <a:path w="713105" h="238760">
                    <a:moveTo>
                      <a:pt x="0" y="0"/>
                    </a:moveTo>
                    <a:lnTo>
                      <a:pt x="712816" y="238503"/>
                    </a:lnTo>
                  </a:path>
                </a:pathLst>
              </a:custGeom>
              <a:ln w="25399">
                <a:solidFill>
                  <a:srgbClr val="B500FF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object 9"/>
              <p:cNvSpPr/>
              <p:nvPr userDrawn="1"/>
            </p:nvSpPr>
            <p:spPr>
              <a:xfrm>
                <a:off x="1" y="674768"/>
                <a:ext cx="5649595" cy="1248773"/>
              </a:xfrm>
              <a:custGeom>
                <a:avLst/>
                <a:gdLst/>
                <a:ahLst/>
                <a:cxnLst/>
                <a:rect l="l" t="t" r="r" b="b"/>
                <a:pathLst>
                  <a:path w="5649595" h="1250314">
                    <a:moveTo>
                      <a:pt x="5649205" y="0"/>
                    </a:moveTo>
                    <a:lnTo>
                      <a:pt x="0" y="1250155"/>
                    </a:lnTo>
                  </a:path>
                </a:pathLst>
              </a:custGeom>
              <a:ln w="25399">
                <a:solidFill>
                  <a:srgbClr val="B500FF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object 10"/>
              <p:cNvSpPr/>
              <p:nvPr userDrawn="1"/>
            </p:nvSpPr>
            <p:spPr>
              <a:xfrm>
                <a:off x="709159" y="674768"/>
                <a:ext cx="4940300" cy="4045035"/>
              </a:xfrm>
              <a:custGeom>
                <a:avLst/>
                <a:gdLst/>
                <a:ahLst/>
                <a:cxnLst/>
                <a:rect l="l" t="t" r="r" b="b"/>
                <a:pathLst>
                  <a:path w="4940300" h="4050029">
                    <a:moveTo>
                      <a:pt x="613943" y="2201227"/>
                    </a:moveTo>
                    <a:lnTo>
                      <a:pt x="0" y="4049433"/>
                    </a:lnTo>
                    <a:lnTo>
                      <a:pt x="4940046" y="0"/>
                    </a:lnTo>
                  </a:path>
                </a:pathLst>
              </a:custGeom>
              <a:ln w="25400">
                <a:solidFill>
                  <a:srgbClr val="B500FF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object 11"/>
              <p:cNvSpPr/>
              <p:nvPr userDrawn="1"/>
            </p:nvSpPr>
            <p:spPr>
              <a:xfrm>
                <a:off x="1323102" y="1968747"/>
                <a:ext cx="300990" cy="905027"/>
              </a:xfrm>
              <a:custGeom>
                <a:avLst/>
                <a:gdLst/>
                <a:ahLst/>
                <a:cxnLst/>
                <a:rect l="l" t="t" r="r" b="b"/>
                <a:pathLst>
                  <a:path w="300990" h="906144">
                    <a:moveTo>
                      <a:pt x="300837" y="0"/>
                    </a:moveTo>
                    <a:lnTo>
                      <a:pt x="0" y="905649"/>
                    </a:lnTo>
                  </a:path>
                </a:pathLst>
              </a:custGeom>
              <a:ln w="25400">
                <a:solidFill>
                  <a:srgbClr val="B500FF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object 12"/>
              <p:cNvSpPr/>
              <p:nvPr userDrawn="1"/>
            </p:nvSpPr>
            <p:spPr>
              <a:xfrm>
                <a:off x="709248" y="1051860"/>
                <a:ext cx="635" cy="1234186"/>
              </a:xfrm>
              <a:custGeom>
                <a:avLst/>
                <a:gdLst/>
                <a:ahLst/>
                <a:cxnLst/>
                <a:rect l="l" t="t" r="r" b="b"/>
                <a:pathLst>
                  <a:path w="634" h="1235710">
                    <a:moveTo>
                      <a:pt x="25" y="1235583"/>
                    </a:moveTo>
                    <a:lnTo>
                      <a:pt x="0" y="0"/>
                    </a:lnTo>
                  </a:path>
                </a:pathLst>
              </a:custGeom>
              <a:ln w="25400">
                <a:solidFill>
                  <a:srgbClr val="B500FF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object 13"/>
              <p:cNvSpPr/>
              <p:nvPr userDrawn="1"/>
            </p:nvSpPr>
            <p:spPr>
              <a:xfrm>
                <a:off x="709274" y="2285920"/>
                <a:ext cx="635" cy="1228478"/>
              </a:xfrm>
              <a:custGeom>
                <a:avLst/>
                <a:gdLst/>
                <a:ahLst/>
                <a:cxnLst/>
                <a:rect l="l" t="t" r="r" b="b"/>
                <a:pathLst>
                  <a:path w="634" h="1229995">
                    <a:moveTo>
                      <a:pt x="38" y="1229715"/>
                    </a:moveTo>
                    <a:lnTo>
                      <a:pt x="0" y="0"/>
                    </a:lnTo>
                  </a:path>
                </a:pathLst>
              </a:custGeom>
              <a:ln w="25400">
                <a:solidFill>
                  <a:srgbClr val="B500FF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object 14"/>
              <p:cNvSpPr/>
              <p:nvPr userDrawn="1"/>
            </p:nvSpPr>
            <p:spPr>
              <a:xfrm>
                <a:off x="709312" y="3514119"/>
                <a:ext cx="635" cy="1205647"/>
              </a:xfrm>
              <a:custGeom>
                <a:avLst/>
                <a:gdLst/>
                <a:ahLst/>
                <a:cxnLst/>
                <a:rect l="l" t="t" r="r" b="b"/>
                <a:pathLst>
                  <a:path w="634" h="1207135">
                    <a:moveTo>
                      <a:pt x="38" y="1206576"/>
                    </a:moveTo>
                    <a:lnTo>
                      <a:pt x="0" y="0"/>
                    </a:lnTo>
                  </a:path>
                </a:pathLst>
              </a:custGeom>
              <a:ln w="25400">
                <a:solidFill>
                  <a:srgbClr val="B500FF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object 15"/>
              <p:cNvSpPr/>
              <p:nvPr userDrawn="1"/>
            </p:nvSpPr>
            <p:spPr>
              <a:xfrm>
                <a:off x="709350" y="3802408"/>
                <a:ext cx="915035" cy="917078"/>
              </a:xfrm>
              <a:custGeom>
                <a:avLst/>
                <a:gdLst/>
                <a:ahLst/>
                <a:cxnLst/>
                <a:rect l="l" t="t" r="r" b="b"/>
                <a:pathLst>
                  <a:path w="915035" h="918210">
                    <a:moveTo>
                      <a:pt x="0" y="917930"/>
                    </a:moveTo>
                    <a:lnTo>
                      <a:pt x="914590" y="0"/>
                    </a:lnTo>
                  </a:path>
                </a:pathLst>
              </a:custGeom>
              <a:ln w="25400">
                <a:solidFill>
                  <a:srgbClr val="B500FF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object 16"/>
              <p:cNvSpPr/>
              <p:nvPr userDrawn="1"/>
            </p:nvSpPr>
            <p:spPr>
              <a:xfrm>
                <a:off x="0" y="4008175"/>
                <a:ext cx="709930" cy="711591"/>
              </a:xfrm>
              <a:custGeom>
                <a:avLst/>
                <a:gdLst/>
                <a:ahLst/>
                <a:cxnLst/>
                <a:rect l="l" t="t" r="r" b="b"/>
                <a:pathLst>
                  <a:path w="709930" h="712470">
                    <a:moveTo>
                      <a:pt x="0" y="0"/>
                    </a:moveTo>
                    <a:lnTo>
                      <a:pt x="709349" y="711910"/>
                    </a:lnTo>
                  </a:path>
                </a:pathLst>
              </a:custGeom>
              <a:ln w="25400">
                <a:solidFill>
                  <a:srgbClr val="B500FF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object 17"/>
              <p:cNvSpPr/>
              <p:nvPr userDrawn="1"/>
            </p:nvSpPr>
            <p:spPr>
              <a:xfrm>
                <a:off x="1" y="1051860"/>
                <a:ext cx="709295" cy="711591"/>
              </a:xfrm>
              <a:custGeom>
                <a:avLst/>
                <a:gdLst/>
                <a:ahLst/>
                <a:cxnLst/>
                <a:rect l="l" t="t" r="r" b="b"/>
                <a:pathLst>
                  <a:path w="709295" h="712469">
                    <a:moveTo>
                      <a:pt x="709248" y="0"/>
                    </a:moveTo>
                    <a:lnTo>
                      <a:pt x="0" y="711887"/>
                    </a:lnTo>
                  </a:path>
                </a:pathLst>
              </a:custGeom>
              <a:ln w="25400">
                <a:solidFill>
                  <a:srgbClr val="B500FF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object 18"/>
              <p:cNvSpPr/>
              <p:nvPr userDrawn="1"/>
            </p:nvSpPr>
            <p:spPr>
              <a:xfrm>
                <a:off x="709248" y="1051859"/>
                <a:ext cx="915035" cy="917078"/>
              </a:xfrm>
              <a:custGeom>
                <a:avLst/>
                <a:gdLst/>
                <a:ahLst/>
                <a:cxnLst/>
                <a:rect l="l" t="t" r="r" b="b"/>
                <a:pathLst>
                  <a:path w="915035" h="918210">
                    <a:moveTo>
                      <a:pt x="914755" y="917956"/>
                    </a:moveTo>
                    <a:lnTo>
                      <a:pt x="0" y="0"/>
                    </a:lnTo>
                  </a:path>
                </a:pathLst>
              </a:custGeom>
              <a:ln w="25400">
                <a:solidFill>
                  <a:srgbClr val="B500FF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object 19"/>
              <p:cNvSpPr/>
              <p:nvPr userDrawn="1"/>
            </p:nvSpPr>
            <p:spPr>
              <a:xfrm>
                <a:off x="1624004" y="1968683"/>
                <a:ext cx="915035" cy="917078"/>
              </a:xfrm>
              <a:custGeom>
                <a:avLst/>
                <a:gdLst/>
                <a:ahLst/>
                <a:cxnLst/>
                <a:rect l="l" t="t" r="r" b="b"/>
                <a:pathLst>
                  <a:path w="915035" h="918210">
                    <a:moveTo>
                      <a:pt x="914692" y="917879"/>
                    </a:moveTo>
                    <a:lnTo>
                      <a:pt x="0" y="0"/>
                    </a:lnTo>
                  </a:path>
                </a:pathLst>
              </a:custGeom>
              <a:ln w="25400">
                <a:solidFill>
                  <a:srgbClr val="B500FF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object 20"/>
              <p:cNvSpPr/>
              <p:nvPr userDrawn="1"/>
            </p:nvSpPr>
            <p:spPr>
              <a:xfrm>
                <a:off x="1623941" y="2885432"/>
                <a:ext cx="915035" cy="917078"/>
              </a:xfrm>
              <a:custGeom>
                <a:avLst/>
                <a:gdLst/>
                <a:ahLst/>
                <a:cxnLst/>
                <a:rect l="l" t="t" r="r" b="b"/>
                <a:pathLst>
                  <a:path w="915035" h="918210">
                    <a:moveTo>
                      <a:pt x="0" y="918108"/>
                    </a:moveTo>
                    <a:lnTo>
                      <a:pt x="914755" y="0"/>
                    </a:lnTo>
                  </a:path>
                </a:pathLst>
              </a:custGeom>
              <a:ln w="25400">
                <a:solidFill>
                  <a:srgbClr val="B500FF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object 21"/>
              <p:cNvSpPr/>
              <p:nvPr userDrawn="1"/>
            </p:nvSpPr>
            <p:spPr>
              <a:xfrm>
                <a:off x="0" y="3270391"/>
                <a:ext cx="709930" cy="244174"/>
              </a:xfrm>
              <a:custGeom>
                <a:avLst/>
                <a:gdLst/>
                <a:ahLst/>
                <a:cxnLst/>
                <a:rect l="l" t="t" r="r" b="b"/>
                <a:pathLst>
                  <a:path w="709930" h="244475">
                    <a:moveTo>
                      <a:pt x="709311" y="244029"/>
                    </a:moveTo>
                    <a:lnTo>
                      <a:pt x="0" y="0"/>
                    </a:lnTo>
                  </a:path>
                </a:pathLst>
              </a:custGeom>
              <a:ln w="25400">
                <a:solidFill>
                  <a:srgbClr val="B500FF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object 22"/>
              <p:cNvSpPr/>
              <p:nvPr userDrawn="1"/>
            </p:nvSpPr>
            <p:spPr>
              <a:xfrm>
                <a:off x="0" y="2273399"/>
                <a:ext cx="712470" cy="238466"/>
              </a:xfrm>
              <a:custGeom>
                <a:avLst/>
                <a:gdLst/>
                <a:ahLst/>
                <a:cxnLst/>
                <a:rect l="l" t="t" r="r" b="b"/>
                <a:pathLst>
                  <a:path w="712470" h="238760">
                    <a:moveTo>
                      <a:pt x="0" y="238259"/>
                    </a:moveTo>
                    <a:lnTo>
                      <a:pt x="712181" y="0"/>
                    </a:lnTo>
                  </a:path>
                </a:pathLst>
              </a:custGeom>
              <a:ln w="25400">
                <a:solidFill>
                  <a:srgbClr val="B500FF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object 23"/>
              <p:cNvSpPr/>
              <p:nvPr userDrawn="1"/>
            </p:nvSpPr>
            <p:spPr>
              <a:xfrm>
                <a:off x="709312" y="3514119"/>
                <a:ext cx="915035" cy="288569"/>
              </a:xfrm>
              <a:custGeom>
                <a:avLst/>
                <a:gdLst/>
                <a:ahLst/>
                <a:cxnLst/>
                <a:rect l="l" t="t" r="r" b="b"/>
                <a:pathLst>
                  <a:path w="915035" h="288925">
                    <a:moveTo>
                      <a:pt x="914628" y="288683"/>
                    </a:moveTo>
                    <a:lnTo>
                      <a:pt x="0" y="0"/>
                    </a:lnTo>
                  </a:path>
                </a:pathLst>
              </a:custGeom>
              <a:ln w="25400">
                <a:solidFill>
                  <a:srgbClr val="B500FF"/>
                </a:solidFill>
              </a:ln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object 24"/>
              <p:cNvSpPr/>
              <p:nvPr userDrawn="1"/>
            </p:nvSpPr>
            <p:spPr>
              <a:xfrm>
                <a:off x="5577827" y="594567"/>
                <a:ext cx="139700" cy="139528"/>
              </a:xfrm>
              <a:custGeom>
                <a:avLst/>
                <a:gdLst/>
                <a:ahLst/>
                <a:cxnLst/>
                <a:rect l="l" t="t" r="r" b="b"/>
                <a:pathLst>
                  <a:path w="139700" h="139700">
                    <a:moveTo>
                      <a:pt x="59075" y="0"/>
                    </a:moveTo>
                    <a:lnTo>
                      <a:pt x="15111" y="26344"/>
                    </a:lnTo>
                    <a:lnTo>
                      <a:pt x="0" y="72862"/>
                    </a:lnTo>
                    <a:lnTo>
                      <a:pt x="1709" y="84370"/>
                    </a:lnTo>
                    <a:lnTo>
                      <a:pt x="27524" y="124721"/>
                    </a:lnTo>
                    <a:lnTo>
                      <a:pt x="76772" y="139258"/>
                    </a:lnTo>
                    <a:lnTo>
                      <a:pt x="89812" y="136646"/>
                    </a:lnTo>
                    <a:lnTo>
                      <a:pt x="122645" y="115383"/>
                    </a:lnTo>
                    <a:lnTo>
                      <a:pt x="139354" y="76038"/>
                    </a:lnTo>
                    <a:lnTo>
                      <a:pt x="139303" y="64602"/>
                    </a:lnTo>
                    <a:lnTo>
                      <a:pt x="119745" y="21975"/>
                    </a:lnTo>
                    <a:lnTo>
                      <a:pt x="75566" y="187"/>
                    </a:lnTo>
                    <a:lnTo>
                      <a:pt x="59075" y="0"/>
                    </a:lnTo>
                    <a:close/>
                  </a:path>
                </a:pathLst>
              </a:custGeom>
              <a:solidFill>
                <a:srgbClr val="0057FF"/>
              </a:solidFill>
            </p:spPr>
            <p:txBody>
              <a:bodyPr wrap="square" lIns="0" tIns="0" rIns="0" bIns="0" rtlCol="0"/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Oval 39"/>
              <p:cNvSpPr/>
              <p:nvPr userDrawn="1"/>
            </p:nvSpPr>
            <p:spPr>
              <a:xfrm>
                <a:off x="634706" y="980578"/>
                <a:ext cx="152400" cy="152400"/>
              </a:xfrm>
              <a:prstGeom prst="ellipse">
                <a:avLst/>
              </a:prstGeom>
              <a:solidFill>
                <a:srgbClr val="0057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1" name="Oval 40"/>
              <p:cNvSpPr/>
              <p:nvPr userDrawn="1"/>
            </p:nvSpPr>
            <p:spPr>
              <a:xfrm>
                <a:off x="1524000" y="1885950"/>
                <a:ext cx="152400" cy="152400"/>
              </a:xfrm>
              <a:prstGeom prst="ellipse">
                <a:avLst/>
              </a:prstGeom>
              <a:solidFill>
                <a:srgbClr val="0057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2" name="Oval 41"/>
              <p:cNvSpPr/>
              <p:nvPr userDrawn="1"/>
            </p:nvSpPr>
            <p:spPr>
              <a:xfrm>
                <a:off x="2438400" y="2800350"/>
                <a:ext cx="152400" cy="152400"/>
              </a:xfrm>
              <a:prstGeom prst="ellipse">
                <a:avLst/>
              </a:prstGeom>
              <a:solidFill>
                <a:srgbClr val="0057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Oval 42"/>
              <p:cNvSpPr/>
              <p:nvPr userDrawn="1"/>
            </p:nvSpPr>
            <p:spPr>
              <a:xfrm>
                <a:off x="1233798" y="2800350"/>
                <a:ext cx="152400" cy="152400"/>
              </a:xfrm>
              <a:prstGeom prst="ellipse">
                <a:avLst/>
              </a:prstGeom>
              <a:solidFill>
                <a:srgbClr val="0057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4" name="Oval 43"/>
              <p:cNvSpPr/>
              <p:nvPr userDrawn="1"/>
            </p:nvSpPr>
            <p:spPr>
              <a:xfrm>
                <a:off x="631497" y="2190750"/>
                <a:ext cx="152400" cy="152400"/>
              </a:xfrm>
              <a:prstGeom prst="ellipse">
                <a:avLst/>
              </a:prstGeom>
              <a:solidFill>
                <a:srgbClr val="0057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5" name="Oval 44"/>
              <p:cNvSpPr/>
              <p:nvPr userDrawn="1"/>
            </p:nvSpPr>
            <p:spPr>
              <a:xfrm>
                <a:off x="631497" y="3424546"/>
                <a:ext cx="152400" cy="152400"/>
              </a:xfrm>
              <a:prstGeom prst="ellipse">
                <a:avLst/>
              </a:prstGeom>
              <a:solidFill>
                <a:srgbClr val="0057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Oval 45"/>
              <p:cNvSpPr/>
              <p:nvPr userDrawn="1"/>
            </p:nvSpPr>
            <p:spPr>
              <a:xfrm>
                <a:off x="631497" y="4629150"/>
                <a:ext cx="152400" cy="152400"/>
              </a:xfrm>
              <a:prstGeom prst="ellipse">
                <a:avLst/>
              </a:prstGeom>
              <a:solidFill>
                <a:srgbClr val="0057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Oval 46"/>
              <p:cNvSpPr/>
              <p:nvPr userDrawn="1"/>
            </p:nvSpPr>
            <p:spPr>
              <a:xfrm>
                <a:off x="1524000" y="3714750"/>
                <a:ext cx="152400" cy="152400"/>
              </a:xfrm>
              <a:prstGeom prst="ellipse">
                <a:avLst/>
              </a:prstGeom>
              <a:solidFill>
                <a:srgbClr val="0057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8" name="Group 47"/>
              <p:cNvGrpSpPr/>
              <p:nvPr userDrawn="1"/>
            </p:nvGrpSpPr>
            <p:grpSpPr>
              <a:xfrm>
                <a:off x="5243514" y="375238"/>
                <a:ext cx="712786" cy="715856"/>
                <a:chOff x="5338764" y="1391238"/>
                <a:chExt cx="712786" cy="715856"/>
              </a:xfrm>
            </p:grpSpPr>
            <p:sp>
              <p:nvSpPr>
                <p:cNvPr id="49" name="Oval 6"/>
                <p:cNvSpPr>
                  <a:spLocks noChangeArrowheads="1"/>
                </p:cNvSpPr>
                <p:nvPr/>
              </p:nvSpPr>
              <p:spPr bwMode="auto">
                <a:xfrm>
                  <a:off x="5338764" y="1391238"/>
                  <a:ext cx="712786" cy="715856"/>
                </a:xfrm>
                <a:prstGeom prst="ellipse">
                  <a:avLst/>
                </a:prstGeom>
                <a:solidFill>
                  <a:srgbClr val="0057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" name="Freeform 7"/>
                <p:cNvSpPr>
                  <a:spLocks noEditPoints="1"/>
                </p:cNvSpPr>
                <p:nvPr/>
              </p:nvSpPr>
              <p:spPr bwMode="auto">
                <a:xfrm>
                  <a:off x="5488690" y="1626104"/>
                  <a:ext cx="412935" cy="254822"/>
                </a:xfrm>
                <a:custGeom>
                  <a:avLst/>
                  <a:gdLst>
                    <a:gd name="T0" fmla="*/ 341 w 341"/>
                    <a:gd name="T1" fmla="*/ 3 h 210"/>
                    <a:gd name="T2" fmla="*/ 299 w 341"/>
                    <a:gd name="T3" fmla="*/ 3 h 210"/>
                    <a:gd name="T4" fmla="*/ 299 w 341"/>
                    <a:gd name="T5" fmla="*/ 207 h 210"/>
                    <a:gd name="T6" fmla="*/ 341 w 341"/>
                    <a:gd name="T7" fmla="*/ 207 h 210"/>
                    <a:gd name="T8" fmla="*/ 341 w 341"/>
                    <a:gd name="T9" fmla="*/ 3 h 210"/>
                    <a:gd name="T10" fmla="*/ 252 w 341"/>
                    <a:gd name="T11" fmla="*/ 160 h 210"/>
                    <a:gd name="T12" fmla="*/ 220 w 341"/>
                    <a:gd name="T13" fmla="*/ 171 h 210"/>
                    <a:gd name="T14" fmla="*/ 188 w 341"/>
                    <a:gd name="T15" fmla="*/ 153 h 210"/>
                    <a:gd name="T16" fmla="*/ 176 w 341"/>
                    <a:gd name="T17" fmla="*/ 104 h 210"/>
                    <a:gd name="T18" fmla="*/ 179 w 341"/>
                    <a:gd name="T19" fmla="*/ 76 h 210"/>
                    <a:gd name="T20" fmla="*/ 188 w 341"/>
                    <a:gd name="T21" fmla="*/ 56 h 210"/>
                    <a:gd name="T22" fmla="*/ 202 w 341"/>
                    <a:gd name="T23" fmla="*/ 44 h 210"/>
                    <a:gd name="T24" fmla="*/ 219 w 341"/>
                    <a:gd name="T25" fmla="*/ 40 h 210"/>
                    <a:gd name="T26" fmla="*/ 235 w 341"/>
                    <a:gd name="T27" fmla="*/ 42 h 210"/>
                    <a:gd name="T28" fmla="*/ 250 w 341"/>
                    <a:gd name="T29" fmla="*/ 50 h 210"/>
                    <a:gd name="T30" fmla="*/ 265 w 341"/>
                    <a:gd name="T31" fmla="*/ 14 h 210"/>
                    <a:gd name="T32" fmla="*/ 218 w 341"/>
                    <a:gd name="T33" fmla="*/ 0 h 210"/>
                    <a:gd name="T34" fmla="*/ 183 w 341"/>
                    <a:gd name="T35" fmla="*/ 8 h 210"/>
                    <a:gd name="T36" fmla="*/ 155 w 341"/>
                    <a:gd name="T37" fmla="*/ 30 h 210"/>
                    <a:gd name="T38" fmla="*/ 138 w 341"/>
                    <a:gd name="T39" fmla="*/ 63 h 210"/>
                    <a:gd name="T40" fmla="*/ 131 w 341"/>
                    <a:gd name="T41" fmla="*/ 106 h 210"/>
                    <a:gd name="T42" fmla="*/ 138 w 341"/>
                    <a:gd name="T43" fmla="*/ 148 h 210"/>
                    <a:gd name="T44" fmla="*/ 156 w 341"/>
                    <a:gd name="T45" fmla="*/ 181 h 210"/>
                    <a:gd name="T46" fmla="*/ 183 w 341"/>
                    <a:gd name="T47" fmla="*/ 203 h 210"/>
                    <a:gd name="T48" fmla="*/ 217 w 341"/>
                    <a:gd name="T49" fmla="*/ 210 h 210"/>
                    <a:gd name="T50" fmla="*/ 243 w 341"/>
                    <a:gd name="T51" fmla="*/ 207 h 210"/>
                    <a:gd name="T52" fmla="*/ 266 w 341"/>
                    <a:gd name="T53" fmla="*/ 195 h 210"/>
                    <a:gd name="T54" fmla="*/ 252 w 341"/>
                    <a:gd name="T55" fmla="*/ 160 h 210"/>
                    <a:gd name="T56" fmla="*/ 105 w 341"/>
                    <a:gd name="T57" fmla="*/ 207 h 210"/>
                    <a:gd name="T58" fmla="*/ 105 w 341"/>
                    <a:gd name="T59" fmla="*/ 168 h 210"/>
                    <a:gd name="T60" fmla="*/ 42 w 341"/>
                    <a:gd name="T61" fmla="*/ 168 h 210"/>
                    <a:gd name="T62" fmla="*/ 42 w 341"/>
                    <a:gd name="T63" fmla="*/ 121 h 210"/>
                    <a:gd name="T64" fmla="*/ 98 w 341"/>
                    <a:gd name="T65" fmla="*/ 121 h 210"/>
                    <a:gd name="T66" fmla="*/ 98 w 341"/>
                    <a:gd name="T67" fmla="*/ 84 h 210"/>
                    <a:gd name="T68" fmla="*/ 42 w 341"/>
                    <a:gd name="T69" fmla="*/ 84 h 210"/>
                    <a:gd name="T70" fmla="*/ 42 w 341"/>
                    <a:gd name="T71" fmla="*/ 42 h 210"/>
                    <a:gd name="T72" fmla="*/ 105 w 341"/>
                    <a:gd name="T73" fmla="*/ 42 h 210"/>
                    <a:gd name="T74" fmla="*/ 105 w 341"/>
                    <a:gd name="T75" fmla="*/ 3 h 210"/>
                    <a:gd name="T76" fmla="*/ 0 w 341"/>
                    <a:gd name="T77" fmla="*/ 3 h 210"/>
                    <a:gd name="T78" fmla="*/ 0 w 341"/>
                    <a:gd name="T79" fmla="*/ 207 h 210"/>
                    <a:gd name="T80" fmla="*/ 105 w 341"/>
                    <a:gd name="T81" fmla="*/ 207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341" h="210">
                      <a:moveTo>
                        <a:pt x="341" y="3"/>
                      </a:moveTo>
                      <a:cubicBezTo>
                        <a:pt x="299" y="3"/>
                        <a:pt x="299" y="3"/>
                        <a:pt x="299" y="3"/>
                      </a:cubicBezTo>
                      <a:cubicBezTo>
                        <a:pt x="299" y="207"/>
                        <a:pt x="299" y="207"/>
                        <a:pt x="299" y="207"/>
                      </a:cubicBezTo>
                      <a:cubicBezTo>
                        <a:pt x="341" y="207"/>
                        <a:pt x="341" y="207"/>
                        <a:pt x="341" y="207"/>
                      </a:cubicBezTo>
                      <a:lnTo>
                        <a:pt x="341" y="3"/>
                      </a:lnTo>
                      <a:close/>
                      <a:moveTo>
                        <a:pt x="252" y="160"/>
                      </a:moveTo>
                      <a:cubicBezTo>
                        <a:pt x="242" y="167"/>
                        <a:pt x="231" y="171"/>
                        <a:pt x="220" y="171"/>
                      </a:cubicBezTo>
                      <a:cubicBezTo>
                        <a:pt x="206" y="171"/>
                        <a:pt x="196" y="165"/>
                        <a:pt x="188" y="153"/>
                      </a:cubicBezTo>
                      <a:cubicBezTo>
                        <a:pt x="180" y="141"/>
                        <a:pt x="176" y="125"/>
                        <a:pt x="176" y="104"/>
                      </a:cubicBezTo>
                      <a:cubicBezTo>
                        <a:pt x="176" y="94"/>
                        <a:pt x="177" y="84"/>
                        <a:pt x="179" y="76"/>
                      </a:cubicBezTo>
                      <a:cubicBezTo>
                        <a:pt x="181" y="68"/>
                        <a:pt x="184" y="62"/>
                        <a:pt x="188" y="56"/>
                      </a:cubicBezTo>
                      <a:cubicBezTo>
                        <a:pt x="192" y="51"/>
                        <a:pt x="196" y="47"/>
                        <a:pt x="202" y="44"/>
                      </a:cubicBezTo>
                      <a:cubicBezTo>
                        <a:pt x="207" y="41"/>
                        <a:pt x="213" y="40"/>
                        <a:pt x="219" y="40"/>
                      </a:cubicBezTo>
                      <a:cubicBezTo>
                        <a:pt x="225" y="40"/>
                        <a:pt x="230" y="41"/>
                        <a:pt x="235" y="42"/>
                      </a:cubicBezTo>
                      <a:cubicBezTo>
                        <a:pt x="241" y="44"/>
                        <a:pt x="246" y="47"/>
                        <a:pt x="250" y="50"/>
                      </a:cubicBezTo>
                      <a:cubicBezTo>
                        <a:pt x="265" y="14"/>
                        <a:pt x="265" y="14"/>
                        <a:pt x="265" y="14"/>
                      </a:cubicBezTo>
                      <a:cubicBezTo>
                        <a:pt x="251" y="5"/>
                        <a:pt x="235" y="0"/>
                        <a:pt x="218" y="0"/>
                      </a:cubicBezTo>
                      <a:cubicBezTo>
                        <a:pt x="205" y="0"/>
                        <a:pt x="194" y="3"/>
                        <a:pt x="183" y="8"/>
                      </a:cubicBezTo>
                      <a:cubicBezTo>
                        <a:pt x="172" y="13"/>
                        <a:pt x="163" y="20"/>
                        <a:pt x="155" y="30"/>
                      </a:cubicBezTo>
                      <a:cubicBezTo>
                        <a:pt x="148" y="39"/>
                        <a:pt x="142" y="50"/>
                        <a:pt x="138" y="63"/>
                      </a:cubicBezTo>
                      <a:cubicBezTo>
                        <a:pt x="133" y="76"/>
                        <a:pt x="131" y="90"/>
                        <a:pt x="131" y="106"/>
                      </a:cubicBezTo>
                      <a:cubicBezTo>
                        <a:pt x="131" y="121"/>
                        <a:pt x="133" y="136"/>
                        <a:pt x="138" y="148"/>
                      </a:cubicBezTo>
                      <a:cubicBezTo>
                        <a:pt x="142" y="161"/>
                        <a:pt x="148" y="172"/>
                        <a:pt x="156" y="181"/>
                      </a:cubicBezTo>
                      <a:cubicBezTo>
                        <a:pt x="163" y="191"/>
                        <a:pt x="172" y="198"/>
                        <a:pt x="183" y="203"/>
                      </a:cubicBezTo>
                      <a:cubicBezTo>
                        <a:pt x="194" y="208"/>
                        <a:pt x="205" y="210"/>
                        <a:pt x="217" y="210"/>
                      </a:cubicBezTo>
                      <a:cubicBezTo>
                        <a:pt x="226" y="210"/>
                        <a:pt x="235" y="209"/>
                        <a:pt x="243" y="207"/>
                      </a:cubicBezTo>
                      <a:cubicBezTo>
                        <a:pt x="251" y="204"/>
                        <a:pt x="259" y="201"/>
                        <a:pt x="266" y="195"/>
                      </a:cubicBezTo>
                      <a:lnTo>
                        <a:pt x="252" y="160"/>
                      </a:lnTo>
                      <a:close/>
                      <a:moveTo>
                        <a:pt x="105" y="207"/>
                      </a:moveTo>
                      <a:cubicBezTo>
                        <a:pt x="105" y="168"/>
                        <a:pt x="105" y="168"/>
                        <a:pt x="105" y="168"/>
                      </a:cubicBezTo>
                      <a:cubicBezTo>
                        <a:pt x="42" y="168"/>
                        <a:pt x="42" y="168"/>
                        <a:pt x="42" y="168"/>
                      </a:cubicBezTo>
                      <a:cubicBezTo>
                        <a:pt x="42" y="121"/>
                        <a:pt x="42" y="121"/>
                        <a:pt x="42" y="121"/>
                      </a:cubicBezTo>
                      <a:cubicBezTo>
                        <a:pt x="98" y="121"/>
                        <a:pt x="98" y="121"/>
                        <a:pt x="98" y="121"/>
                      </a:cubicBezTo>
                      <a:cubicBezTo>
                        <a:pt x="98" y="84"/>
                        <a:pt x="98" y="84"/>
                        <a:pt x="98" y="84"/>
                      </a:cubicBezTo>
                      <a:cubicBezTo>
                        <a:pt x="42" y="84"/>
                        <a:pt x="42" y="84"/>
                        <a:pt x="42" y="84"/>
                      </a:cubicBezTo>
                      <a:cubicBezTo>
                        <a:pt x="42" y="42"/>
                        <a:pt x="42" y="42"/>
                        <a:pt x="42" y="42"/>
                      </a:cubicBezTo>
                      <a:cubicBezTo>
                        <a:pt x="105" y="42"/>
                        <a:pt x="105" y="42"/>
                        <a:pt x="105" y="42"/>
                      </a:cubicBezTo>
                      <a:cubicBezTo>
                        <a:pt x="105" y="3"/>
                        <a:pt x="105" y="3"/>
                        <a:pt x="105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207"/>
                        <a:pt x="0" y="207"/>
                        <a:pt x="0" y="207"/>
                      </a:cubicBezTo>
                      <a:lnTo>
                        <a:pt x="105" y="20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13" name="Freeform 5"/>
            <p:cNvSpPr>
              <a:spLocks noEditPoints="1"/>
            </p:cNvSpPr>
            <p:nvPr userDrawn="1"/>
          </p:nvSpPr>
          <p:spPr bwMode="auto">
            <a:xfrm>
              <a:off x="6162675" y="657224"/>
              <a:ext cx="2333625" cy="151939"/>
            </a:xfrm>
            <a:custGeom>
              <a:avLst/>
              <a:gdLst>
                <a:gd name="T0" fmla="*/ 981 w 1011"/>
                <a:gd name="T1" fmla="*/ 28 h 63"/>
                <a:gd name="T2" fmla="*/ 981 w 1011"/>
                <a:gd name="T3" fmla="*/ 33 h 63"/>
                <a:gd name="T4" fmla="*/ 946 w 1011"/>
                <a:gd name="T5" fmla="*/ 30 h 63"/>
                <a:gd name="T6" fmla="*/ 924 w 1011"/>
                <a:gd name="T7" fmla="*/ 0 h 63"/>
                <a:gd name="T8" fmla="*/ 923 w 1011"/>
                <a:gd name="T9" fmla="*/ 41 h 63"/>
                <a:gd name="T10" fmla="*/ 936 w 1011"/>
                <a:gd name="T11" fmla="*/ 63 h 63"/>
                <a:gd name="T12" fmla="*/ 923 w 1011"/>
                <a:gd name="T13" fmla="*/ 31 h 63"/>
                <a:gd name="T14" fmla="*/ 935 w 1011"/>
                <a:gd name="T15" fmla="*/ 21 h 63"/>
                <a:gd name="T16" fmla="*/ 866 w 1011"/>
                <a:gd name="T17" fmla="*/ 0 h 63"/>
                <a:gd name="T18" fmla="*/ 843 w 1011"/>
                <a:gd name="T19" fmla="*/ 45 h 63"/>
                <a:gd name="T20" fmla="*/ 883 w 1011"/>
                <a:gd name="T21" fmla="*/ 55 h 63"/>
                <a:gd name="T22" fmla="*/ 866 w 1011"/>
                <a:gd name="T23" fmla="*/ 52 h 63"/>
                <a:gd name="T24" fmla="*/ 873 w 1011"/>
                <a:gd name="T25" fmla="*/ 17 h 63"/>
                <a:gd name="T26" fmla="*/ 806 w 1011"/>
                <a:gd name="T27" fmla="*/ 34 h 63"/>
                <a:gd name="T28" fmla="*/ 760 w 1011"/>
                <a:gd name="T29" fmla="*/ 1 h 63"/>
                <a:gd name="T30" fmla="*/ 811 w 1011"/>
                <a:gd name="T31" fmla="*/ 63 h 63"/>
                <a:gd name="T32" fmla="*/ 706 w 1011"/>
                <a:gd name="T33" fmla="*/ 13 h 63"/>
                <a:gd name="T34" fmla="*/ 746 w 1011"/>
                <a:gd name="T35" fmla="*/ 13 h 63"/>
                <a:gd name="T36" fmla="*/ 686 w 1011"/>
                <a:gd name="T37" fmla="*/ 37 h 63"/>
                <a:gd name="T38" fmla="*/ 688 w 1011"/>
                <a:gd name="T39" fmla="*/ 1 h 63"/>
                <a:gd name="T40" fmla="*/ 634 w 1011"/>
                <a:gd name="T41" fmla="*/ 1 h 63"/>
                <a:gd name="T42" fmla="*/ 592 w 1011"/>
                <a:gd name="T43" fmla="*/ 63 h 63"/>
                <a:gd name="T44" fmla="*/ 542 w 1011"/>
                <a:gd name="T45" fmla="*/ 48 h 63"/>
                <a:gd name="T46" fmla="*/ 523 w 1011"/>
                <a:gd name="T47" fmla="*/ 17 h 63"/>
                <a:gd name="T48" fmla="*/ 546 w 1011"/>
                <a:gd name="T49" fmla="*/ 4 h 63"/>
                <a:gd name="T50" fmla="*/ 506 w 1011"/>
                <a:gd name="T51" fmla="*/ 32 h 63"/>
                <a:gd name="T52" fmla="*/ 539 w 1011"/>
                <a:gd name="T53" fmla="*/ 62 h 63"/>
                <a:gd name="T54" fmla="*/ 472 w 1011"/>
                <a:gd name="T55" fmla="*/ 63 h 63"/>
                <a:gd name="T56" fmla="*/ 414 w 1011"/>
                <a:gd name="T57" fmla="*/ 1 h 63"/>
                <a:gd name="T58" fmla="*/ 440 w 1011"/>
                <a:gd name="T59" fmla="*/ 13 h 63"/>
                <a:gd name="T60" fmla="*/ 385 w 1011"/>
                <a:gd name="T61" fmla="*/ 26 h 63"/>
                <a:gd name="T62" fmla="*/ 378 w 1011"/>
                <a:gd name="T63" fmla="*/ 13 h 63"/>
                <a:gd name="T64" fmla="*/ 390 w 1011"/>
                <a:gd name="T65" fmla="*/ 1 h 63"/>
                <a:gd name="T66" fmla="*/ 363 w 1011"/>
                <a:gd name="T67" fmla="*/ 17 h 63"/>
                <a:gd name="T68" fmla="*/ 384 w 1011"/>
                <a:gd name="T69" fmla="*/ 44 h 63"/>
                <a:gd name="T70" fmla="*/ 365 w 1011"/>
                <a:gd name="T71" fmla="*/ 46 h 63"/>
                <a:gd name="T72" fmla="*/ 393 w 1011"/>
                <a:gd name="T73" fmla="*/ 58 h 63"/>
                <a:gd name="T74" fmla="*/ 327 w 1011"/>
                <a:gd name="T75" fmla="*/ 1 h 63"/>
                <a:gd name="T76" fmla="*/ 332 w 1011"/>
                <a:gd name="T77" fmla="*/ 52 h 63"/>
                <a:gd name="T78" fmla="*/ 324 w 1011"/>
                <a:gd name="T79" fmla="*/ 25 h 63"/>
                <a:gd name="T80" fmla="*/ 269 w 1011"/>
                <a:gd name="T81" fmla="*/ 1 h 63"/>
                <a:gd name="T82" fmla="*/ 235 w 1011"/>
                <a:gd name="T83" fmla="*/ 51 h 63"/>
                <a:gd name="T84" fmla="*/ 215 w 1011"/>
                <a:gd name="T85" fmla="*/ 25 h 63"/>
                <a:gd name="T86" fmla="*/ 203 w 1011"/>
                <a:gd name="T87" fmla="*/ 63 h 63"/>
                <a:gd name="T88" fmla="*/ 135 w 1011"/>
                <a:gd name="T89" fmla="*/ 37 h 63"/>
                <a:gd name="T90" fmla="*/ 154 w 1011"/>
                <a:gd name="T91" fmla="*/ 13 h 63"/>
                <a:gd name="T92" fmla="*/ 100 w 1011"/>
                <a:gd name="T93" fmla="*/ 63 h 63"/>
                <a:gd name="T94" fmla="*/ 71 w 1011"/>
                <a:gd name="T95" fmla="*/ 1 h 63"/>
                <a:gd name="T96" fmla="*/ 87 w 1011"/>
                <a:gd name="T97" fmla="*/ 37 h 63"/>
                <a:gd name="T98" fmla="*/ 0 w 1011"/>
                <a:gd name="T99" fmla="*/ 1 h 63"/>
                <a:gd name="T100" fmla="*/ 26 w 1011"/>
                <a:gd name="T101" fmla="*/ 1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11" h="63">
                  <a:moveTo>
                    <a:pt x="1011" y="63"/>
                  </a:moveTo>
                  <a:cubicBezTo>
                    <a:pt x="993" y="30"/>
                    <a:pt x="993" y="30"/>
                    <a:pt x="993" y="30"/>
                  </a:cubicBezTo>
                  <a:cubicBezTo>
                    <a:pt x="1010" y="1"/>
                    <a:pt x="1010" y="1"/>
                    <a:pt x="1010" y="1"/>
                  </a:cubicBezTo>
                  <a:cubicBezTo>
                    <a:pt x="996" y="1"/>
                    <a:pt x="996" y="1"/>
                    <a:pt x="996" y="1"/>
                  </a:cubicBezTo>
                  <a:cubicBezTo>
                    <a:pt x="981" y="28"/>
                    <a:pt x="981" y="28"/>
                    <a:pt x="981" y="28"/>
                  </a:cubicBezTo>
                  <a:cubicBezTo>
                    <a:pt x="981" y="1"/>
                    <a:pt x="981" y="1"/>
                    <a:pt x="981" y="1"/>
                  </a:cubicBezTo>
                  <a:cubicBezTo>
                    <a:pt x="968" y="1"/>
                    <a:pt x="968" y="1"/>
                    <a:pt x="968" y="1"/>
                  </a:cubicBezTo>
                  <a:cubicBezTo>
                    <a:pt x="968" y="63"/>
                    <a:pt x="968" y="63"/>
                    <a:pt x="968" y="63"/>
                  </a:cubicBezTo>
                  <a:cubicBezTo>
                    <a:pt x="981" y="63"/>
                    <a:pt x="981" y="63"/>
                    <a:pt x="981" y="63"/>
                  </a:cubicBezTo>
                  <a:cubicBezTo>
                    <a:pt x="981" y="33"/>
                    <a:pt x="981" y="33"/>
                    <a:pt x="981" y="33"/>
                  </a:cubicBezTo>
                  <a:cubicBezTo>
                    <a:pt x="997" y="63"/>
                    <a:pt x="997" y="63"/>
                    <a:pt x="997" y="63"/>
                  </a:cubicBezTo>
                  <a:lnTo>
                    <a:pt x="1011" y="63"/>
                  </a:lnTo>
                  <a:close/>
                  <a:moveTo>
                    <a:pt x="950" y="63"/>
                  </a:moveTo>
                  <a:cubicBezTo>
                    <a:pt x="939" y="38"/>
                    <a:pt x="939" y="38"/>
                    <a:pt x="939" y="38"/>
                  </a:cubicBezTo>
                  <a:cubicBezTo>
                    <a:pt x="942" y="36"/>
                    <a:pt x="944" y="33"/>
                    <a:pt x="946" y="30"/>
                  </a:cubicBezTo>
                  <a:cubicBezTo>
                    <a:pt x="947" y="28"/>
                    <a:pt x="948" y="24"/>
                    <a:pt x="948" y="20"/>
                  </a:cubicBezTo>
                  <a:cubicBezTo>
                    <a:pt x="948" y="18"/>
                    <a:pt x="947" y="15"/>
                    <a:pt x="946" y="13"/>
                  </a:cubicBezTo>
                  <a:cubicBezTo>
                    <a:pt x="945" y="10"/>
                    <a:pt x="944" y="8"/>
                    <a:pt x="942" y="6"/>
                  </a:cubicBezTo>
                  <a:cubicBezTo>
                    <a:pt x="940" y="5"/>
                    <a:pt x="938" y="3"/>
                    <a:pt x="935" y="2"/>
                  </a:cubicBezTo>
                  <a:cubicBezTo>
                    <a:pt x="932" y="1"/>
                    <a:pt x="928" y="0"/>
                    <a:pt x="924" y="0"/>
                  </a:cubicBezTo>
                  <a:cubicBezTo>
                    <a:pt x="921" y="0"/>
                    <a:pt x="919" y="1"/>
                    <a:pt x="917" y="1"/>
                  </a:cubicBezTo>
                  <a:cubicBezTo>
                    <a:pt x="914" y="1"/>
                    <a:pt x="912" y="1"/>
                    <a:pt x="910" y="1"/>
                  </a:cubicBezTo>
                  <a:cubicBezTo>
                    <a:pt x="910" y="63"/>
                    <a:pt x="910" y="63"/>
                    <a:pt x="910" y="63"/>
                  </a:cubicBezTo>
                  <a:cubicBezTo>
                    <a:pt x="923" y="63"/>
                    <a:pt x="923" y="63"/>
                    <a:pt x="923" y="63"/>
                  </a:cubicBezTo>
                  <a:cubicBezTo>
                    <a:pt x="923" y="41"/>
                    <a:pt x="923" y="41"/>
                    <a:pt x="923" y="41"/>
                  </a:cubicBezTo>
                  <a:cubicBezTo>
                    <a:pt x="923" y="41"/>
                    <a:pt x="924" y="41"/>
                    <a:pt x="924" y="41"/>
                  </a:cubicBezTo>
                  <a:cubicBezTo>
                    <a:pt x="925" y="41"/>
                    <a:pt x="926" y="41"/>
                    <a:pt x="926" y="41"/>
                  </a:cubicBezTo>
                  <a:cubicBezTo>
                    <a:pt x="927" y="41"/>
                    <a:pt x="927" y="41"/>
                    <a:pt x="927" y="41"/>
                  </a:cubicBezTo>
                  <a:cubicBezTo>
                    <a:pt x="927" y="41"/>
                    <a:pt x="928" y="41"/>
                    <a:pt x="928" y="41"/>
                  </a:cubicBezTo>
                  <a:cubicBezTo>
                    <a:pt x="936" y="63"/>
                    <a:pt x="936" y="63"/>
                    <a:pt x="936" y="63"/>
                  </a:cubicBezTo>
                  <a:lnTo>
                    <a:pt x="950" y="63"/>
                  </a:lnTo>
                  <a:close/>
                  <a:moveTo>
                    <a:pt x="932" y="29"/>
                  </a:moveTo>
                  <a:cubicBezTo>
                    <a:pt x="931" y="30"/>
                    <a:pt x="928" y="31"/>
                    <a:pt x="926" y="31"/>
                  </a:cubicBezTo>
                  <a:cubicBezTo>
                    <a:pt x="924" y="31"/>
                    <a:pt x="924" y="31"/>
                    <a:pt x="924" y="31"/>
                  </a:cubicBezTo>
                  <a:cubicBezTo>
                    <a:pt x="924" y="31"/>
                    <a:pt x="923" y="31"/>
                    <a:pt x="923" y="31"/>
                  </a:cubicBezTo>
                  <a:cubicBezTo>
                    <a:pt x="923" y="12"/>
                    <a:pt x="923" y="12"/>
                    <a:pt x="923" y="12"/>
                  </a:cubicBezTo>
                  <a:cubicBezTo>
                    <a:pt x="923" y="12"/>
                    <a:pt x="924" y="12"/>
                    <a:pt x="924" y="12"/>
                  </a:cubicBezTo>
                  <a:cubicBezTo>
                    <a:pt x="925" y="12"/>
                    <a:pt x="925" y="12"/>
                    <a:pt x="926" y="12"/>
                  </a:cubicBezTo>
                  <a:cubicBezTo>
                    <a:pt x="929" y="12"/>
                    <a:pt x="931" y="13"/>
                    <a:pt x="933" y="14"/>
                  </a:cubicBezTo>
                  <a:cubicBezTo>
                    <a:pt x="934" y="16"/>
                    <a:pt x="935" y="18"/>
                    <a:pt x="935" y="21"/>
                  </a:cubicBezTo>
                  <a:cubicBezTo>
                    <a:pt x="935" y="24"/>
                    <a:pt x="934" y="27"/>
                    <a:pt x="932" y="29"/>
                  </a:cubicBezTo>
                  <a:moveTo>
                    <a:pt x="888" y="19"/>
                  </a:moveTo>
                  <a:cubicBezTo>
                    <a:pt x="887" y="15"/>
                    <a:pt x="885" y="11"/>
                    <a:pt x="883" y="9"/>
                  </a:cubicBezTo>
                  <a:cubicBezTo>
                    <a:pt x="881" y="6"/>
                    <a:pt x="879" y="4"/>
                    <a:pt x="876" y="2"/>
                  </a:cubicBezTo>
                  <a:cubicBezTo>
                    <a:pt x="873" y="1"/>
                    <a:pt x="869" y="0"/>
                    <a:pt x="866" y="0"/>
                  </a:cubicBezTo>
                  <a:cubicBezTo>
                    <a:pt x="862" y="0"/>
                    <a:pt x="859" y="1"/>
                    <a:pt x="856" y="2"/>
                  </a:cubicBezTo>
                  <a:cubicBezTo>
                    <a:pt x="853" y="4"/>
                    <a:pt x="850" y="6"/>
                    <a:pt x="848" y="9"/>
                  </a:cubicBezTo>
                  <a:cubicBezTo>
                    <a:pt x="846" y="11"/>
                    <a:pt x="844" y="15"/>
                    <a:pt x="843" y="19"/>
                  </a:cubicBezTo>
                  <a:cubicBezTo>
                    <a:pt x="842" y="23"/>
                    <a:pt x="842" y="27"/>
                    <a:pt x="842" y="32"/>
                  </a:cubicBezTo>
                  <a:cubicBezTo>
                    <a:pt x="842" y="37"/>
                    <a:pt x="842" y="41"/>
                    <a:pt x="843" y="45"/>
                  </a:cubicBezTo>
                  <a:cubicBezTo>
                    <a:pt x="844" y="49"/>
                    <a:pt x="846" y="52"/>
                    <a:pt x="848" y="55"/>
                  </a:cubicBezTo>
                  <a:cubicBezTo>
                    <a:pt x="850" y="58"/>
                    <a:pt x="853" y="60"/>
                    <a:pt x="855" y="61"/>
                  </a:cubicBezTo>
                  <a:cubicBezTo>
                    <a:pt x="858" y="63"/>
                    <a:pt x="862" y="63"/>
                    <a:pt x="865" y="63"/>
                  </a:cubicBezTo>
                  <a:cubicBezTo>
                    <a:pt x="869" y="63"/>
                    <a:pt x="872" y="63"/>
                    <a:pt x="875" y="61"/>
                  </a:cubicBezTo>
                  <a:cubicBezTo>
                    <a:pt x="878" y="60"/>
                    <a:pt x="881" y="57"/>
                    <a:pt x="883" y="55"/>
                  </a:cubicBezTo>
                  <a:cubicBezTo>
                    <a:pt x="885" y="52"/>
                    <a:pt x="887" y="49"/>
                    <a:pt x="888" y="45"/>
                  </a:cubicBezTo>
                  <a:cubicBezTo>
                    <a:pt x="889" y="41"/>
                    <a:pt x="889" y="36"/>
                    <a:pt x="889" y="32"/>
                  </a:cubicBezTo>
                  <a:cubicBezTo>
                    <a:pt x="889" y="27"/>
                    <a:pt x="889" y="22"/>
                    <a:pt x="888" y="19"/>
                  </a:cubicBezTo>
                  <a:moveTo>
                    <a:pt x="873" y="47"/>
                  </a:moveTo>
                  <a:cubicBezTo>
                    <a:pt x="871" y="50"/>
                    <a:pt x="869" y="52"/>
                    <a:pt x="866" y="52"/>
                  </a:cubicBezTo>
                  <a:cubicBezTo>
                    <a:pt x="862" y="52"/>
                    <a:pt x="860" y="50"/>
                    <a:pt x="858" y="47"/>
                  </a:cubicBezTo>
                  <a:cubicBezTo>
                    <a:pt x="856" y="43"/>
                    <a:pt x="855" y="38"/>
                    <a:pt x="855" y="32"/>
                  </a:cubicBezTo>
                  <a:cubicBezTo>
                    <a:pt x="855" y="25"/>
                    <a:pt x="856" y="20"/>
                    <a:pt x="858" y="17"/>
                  </a:cubicBezTo>
                  <a:cubicBezTo>
                    <a:pt x="860" y="13"/>
                    <a:pt x="862" y="11"/>
                    <a:pt x="866" y="11"/>
                  </a:cubicBezTo>
                  <a:cubicBezTo>
                    <a:pt x="869" y="11"/>
                    <a:pt x="871" y="13"/>
                    <a:pt x="873" y="17"/>
                  </a:cubicBezTo>
                  <a:cubicBezTo>
                    <a:pt x="875" y="20"/>
                    <a:pt x="876" y="25"/>
                    <a:pt x="876" y="32"/>
                  </a:cubicBezTo>
                  <a:cubicBezTo>
                    <a:pt x="876" y="38"/>
                    <a:pt x="875" y="43"/>
                    <a:pt x="873" y="47"/>
                  </a:cubicBezTo>
                  <a:moveTo>
                    <a:pt x="826" y="1"/>
                  </a:moveTo>
                  <a:cubicBezTo>
                    <a:pt x="812" y="1"/>
                    <a:pt x="812" y="1"/>
                    <a:pt x="812" y="1"/>
                  </a:cubicBezTo>
                  <a:cubicBezTo>
                    <a:pt x="806" y="34"/>
                    <a:pt x="806" y="34"/>
                    <a:pt x="806" y="34"/>
                  </a:cubicBezTo>
                  <a:cubicBezTo>
                    <a:pt x="795" y="1"/>
                    <a:pt x="795" y="1"/>
                    <a:pt x="795" y="1"/>
                  </a:cubicBezTo>
                  <a:cubicBezTo>
                    <a:pt x="791" y="1"/>
                    <a:pt x="791" y="1"/>
                    <a:pt x="791" y="1"/>
                  </a:cubicBezTo>
                  <a:cubicBezTo>
                    <a:pt x="780" y="34"/>
                    <a:pt x="780" y="34"/>
                    <a:pt x="780" y="34"/>
                  </a:cubicBezTo>
                  <a:cubicBezTo>
                    <a:pt x="774" y="1"/>
                    <a:pt x="774" y="1"/>
                    <a:pt x="774" y="1"/>
                  </a:cubicBezTo>
                  <a:cubicBezTo>
                    <a:pt x="760" y="1"/>
                    <a:pt x="760" y="1"/>
                    <a:pt x="760" y="1"/>
                  </a:cubicBezTo>
                  <a:cubicBezTo>
                    <a:pt x="775" y="63"/>
                    <a:pt x="775" y="63"/>
                    <a:pt x="775" y="63"/>
                  </a:cubicBezTo>
                  <a:cubicBezTo>
                    <a:pt x="780" y="63"/>
                    <a:pt x="780" y="63"/>
                    <a:pt x="780" y="63"/>
                  </a:cubicBezTo>
                  <a:cubicBezTo>
                    <a:pt x="793" y="28"/>
                    <a:pt x="793" y="28"/>
                    <a:pt x="793" y="28"/>
                  </a:cubicBezTo>
                  <a:cubicBezTo>
                    <a:pt x="806" y="63"/>
                    <a:pt x="806" y="63"/>
                    <a:pt x="806" y="63"/>
                  </a:cubicBezTo>
                  <a:cubicBezTo>
                    <a:pt x="811" y="63"/>
                    <a:pt x="811" y="63"/>
                    <a:pt x="811" y="63"/>
                  </a:cubicBezTo>
                  <a:lnTo>
                    <a:pt x="826" y="1"/>
                  </a:lnTo>
                  <a:close/>
                  <a:moveTo>
                    <a:pt x="746" y="13"/>
                  </a:moveTo>
                  <a:cubicBezTo>
                    <a:pt x="746" y="1"/>
                    <a:pt x="746" y="1"/>
                    <a:pt x="746" y="1"/>
                  </a:cubicBezTo>
                  <a:cubicBezTo>
                    <a:pt x="706" y="1"/>
                    <a:pt x="706" y="1"/>
                    <a:pt x="706" y="1"/>
                  </a:cubicBezTo>
                  <a:cubicBezTo>
                    <a:pt x="706" y="13"/>
                    <a:pt x="706" y="13"/>
                    <a:pt x="706" y="13"/>
                  </a:cubicBezTo>
                  <a:cubicBezTo>
                    <a:pt x="719" y="13"/>
                    <a:pt x="719" y="13"/>
                    <a:pt x="719" y="13"/>
                  </a:cubicBezTo>
                  <a:cubicBezTo>
                    <a:pt x="719" y="63"/>
                    <a:pt x="719" y="63"/>
                    <a:pt x="719" y="63"/>
                  </a:cubicBezTo>
                  <a:cubicBezTo>
                    <a:pt x="732" y="63"/>
                    <a:pt x="732" y="63"/>
                    <a:pt x="732" y="63"/>
                  </a:cubicBezTo>
                  <a:cubicBezTo>
                    <a:pt x="732" y="13"/>
                    <a:pt x="732" y="13"/>
                    <a:pt x="732" y="13"/>
                  </a:cubicBezTo>
                  <a:lnTo>
                    <a:pt x="746" y="13"/>
                  </a:lnTo>
                  <a:close/>
                  <a:moveTo>
                    <a:pt x="688" y="63"/>
                  </a:moveTo>
                  <a:cubicBezTo>
                    <a:pt x="688" y="51"/>
                    <a:pt x="688" y="51"/>
                    <a:pt x="688" y="51"/>
                  </a:cubicBezTo>
                  <a:cubicBezTo>
                    <a:pt x="669" y="51"/>
                    <a:pt x="669" y="51"/>
                    <a:pt x="669" y="51"/>
                  </a:cubicBezTo>
                  <a:cubicBezTo>
                    <a:pt x="669" y="37"/>
                    <a:pt x="669" y="37"/>
                    <a:pt x="669" y="37"/>
                  </a:cubicBezTo>
                  <a:cubicBezTo>
                    <a:pt x="686" y="37"/>
                    <a:pt x="686" y="37"/>
                    <a:pt x="686" y="37"/>
                  </a:cubicBezTo>
                  <a:cubicBezTo>
                    <a:pt x="686" y="25"/>
                    <a:pt x="686" y="25"/>
                    <a:pt x="686" y="25"/>
                  </a:cubicBezTo>
                  <a:cubicBezTo>
                    <a:pt x="669" y="25"/>
                    <a:pt x="669" y="25"/>
                    <a:pt x="669" y="25"/>
                  </a:cubicBezTo>
                  <a:cubicBezTo>
                    <a:pt x="669" y="13"/>
                    <a:pt x="669" y="13"/>
                    <a:pt x="669" y="13"/>
                  </a:cubicBezTo>
                  <a:cubicBezTo>
                    <a:pt x="688" y="13"/>
                    <a:pt x="688" y="13"/>
                    <a:pt x="688" y="13"/>
                  </a:cubicBezTo>
                  <a:cubicBezTo>
                    <a:pt x="688" y="1"/>
                    <a:pt x="688" y="1"/>
                    <a:pt x="688" y="1"/>
                  </a:cubicBezTo>
                  <a:cubicBezTo>
                    <a:pt x="656" y="1"/>
                    <a:pt x="656" y="1"/>
                    <a:pt x="656" y="1"/>
                  </a:cubicBezTo>
                  <a:cubicBezTo>
                    <a:pt x="656" y="63"/>
                    <a:pt x="656" y="63"/>
                    <a:pt x="656" y="63"/>
                  </a:cubicBezTo>
                  <a:lnTo>
                    <a:pt x="688" y="63"/>
                  </a:lnTo>
                  <a:close/>
                  <a:moveTo>
                    <a:pt x="634" y="63"/>
                  </a:moveTo>
                  <a:cubicBezTo>
                    <a:pt x="634" y="1"/>
                    <a:pt x="634" y="1"/>
                    <a:pt x="634" y="1"/>
                  </a:cubicBezTo>
                  <a:cubicBezTo>
                    <a:pt x="621" y="1"/>
                    <a:pt x="621" y="1"/>
                    <a:pt x="621" y="1"/>
                  </a:cubicBezTo>
                  <a:cubicBezTo>
                    <a:pt x="621" y="32"/>
                    <a:pt x="621" y="32"/>
                    <a:pt x="621" y="32"/>
                  </a:cubicBezTo>
                  <a:cubicBezTo>
                    <a:pt x="596" y="0"/>
                    <a:pt x="596" y="0"/>
                    <a:pt x="596" y="0"/>
                  </a:cubicBezTo>
                  <a:cubicBezTo>
                    <a:pt x="592" y="1"/>
                    <a:pt x="592" y="1"/>
                    <a:pt x="592" y="1"/>
                  </a:cubicBezTo>
                  <a:cubicBezTo>
                    <a:pt x="592" y="63"/>
                    <a:pt x="592" y="63"/>
                    <a:pt x="592" y="63"/>
                  </a:cubicBezTo>
                  <a:cubicBezTo>
                    <a:pt x="605" y="63"/>
                    <a:pt x="605" y="63"/>
                    <a:pt x="605" y="63"/>
                  </a:cubicBezTo>
                  <a:cubicBezTo>
                    <a:pt x="605" y="31"/>
                    <a:pt x="605" y="31"/>
                    <a:pt x="605" y="31"/>
                  </a:cubicBezTo>
                  <a:cubicBezTo>
                    <a:pt x="630" y="63"/>
                    <a:pt x="630" y="63"/>
                    <a:pt x="630" y="63"/>
                  </a:cubicBezTo>
                  <a:lnTo>
                    <a:pt x="634" y="63"/>
                  </a:lnTo>
                  <a:close/>
                  <a:moveTo>
                    <a:pt x="542" y="48"/>
                  </a:moveTo>
                  <a:cubicBezTo>
                    <a:pt x="539" y="50"/>
                    <a:pt x="536" y="52"/>
                    <a:pt x="533" y="52"/>
                  </a:cubicBezTo>
                  <a:cubicBezTo>
                    <a:pt x="528" y="52"/>
                    <a:pt x="525" y="50"/>
                    <a:pt x="523" y="46"/>
                  </a:cubicBezTo>
                  <a:cubicBezTo>
                    <a:pt x="520" y="43"/>
                    <a:pt x="519" y="38"/>
                    <a:pt x="519" y="31"/>
                  </a:cubicBezTo>
                  <a:cubicBezTo>
                    <a:pt x="519" y="28"/>
                    <a:pt x="519" y="25"/>
                    <a:pt x="520" y="23"/>
                  </a:cubicBezTo>
                  <a:cubicBezTo>
                    <a:pt x="521" y="21"/>
                    <a:pt x="522" y="19"/>
                    <a:pt x="523" y="17"/>
                  </a:cubicBezTo>
                  <a:cubicBezTo>
                    <a:pt x="524" y="15"/>
                    <a:pt x="525" y="14"/>
                    <a:pt x="527" y="13"/>
                  </a:cubicBezTo>
                  <a:cubicBezTo>
                    <a:pt x="529" y="12"/>
                    <a:pt x="530" y="12"/>
                    <a:pt x="532" y="12"/>
                  </a:cubicBezTo>
                  <a:cubicBezTo>
                    <a:pt x="534" y="12"/>
                    <a:pt x="536" y="12"/>
                    <a:pt x="537" y="13"/>
                  </a:cubicBezTo>
                  <a:cubicBezTo>
                    <a:pt x="539" y="13"/>
                    <a:pt x="540" y="14"/>
                    <a:pt x="542" y="15"/>
                  </a:cubicBezTo>
                  <a:cubicBezTo>
                    <a:pt x="546" y="4"/>
                    <a:pt x="546" y="4"/>
                    <a:pt x="546" y="4"/>
                  </a:cubicBezTo>
                  <a:cubicBezTo>
                    <a:pt x="542" y="1"/>
                    <a:pt x="537" y="0"/>
                    <a:pt x="532" y="0"/>
                  </a:cubicBezTo>
                  <a:cubicBezTo>
                    <a:pt x="528" y="0"/>
                    <a:pt x="525" y="1"/>
                    <a:pt x="521" y="2"/>
                  </a:cubicBezTo>
                  <a:cubicBezTo>
                    <a:pt x="518" y="4"/>
                    <a:pt x="515" y="6"/>
                    <a:pt x="513" y="9"/>
                  </a:cubicBezTo>
                  <a:cubicBezTo>
                    <a:pt x="511" y="12"/>
                    <a:pt x="509" y="15"/>
                    <a:pt x="508" y="19"/>
                  </a:cubicBezTo>
                  <a:cubicBezTo>
                    <a:pt x="506" y="23"/>
                    <a:pt x="506" y="27"/>
                    <a:pt x="506" y="32"/>
                  </a:cubicBezTo>
                  <a:cubicBezTo>
                    <a:pt x="506" y="37"/>
                    <a:pt x="506" y="41"/>
                    <a:pt x="508" y="45"/>
                  </a:cubicBezTo>
                  <a:cubicBezTo>
                    <a:pt x="509" y="49"/>
                    <a:pt x="511" y="52"/>
                    <a:pt x="513" y="55"/>
                  </a:cubicBezTo>
                  <a:cubicBezTo>
                    <a:pt x="516" y="58"/>
                    <a:pt x="518" y="60"/>
                    <a:pt x="521" y="61"/>
                  </a:cubicBezTo>
                  <a:cubicBezTo>
                    <a:pt x="525" y="63"/>
                    <a:pt x="528" y="63"/>
                    <a:pt x="532" y="63"/>
                  </a:cubicBezTo>
                  <a:cubicBezTo>
                    <a:pt x="534" y="63"/>
                    <a:pt x="537" y="63"/>
                    <a:pt x="539" y="62"/>
                  </a:cubicBezTo>
                  <a:cubicBezTo>
                    <a:pt x="542" y="62"/>
                    <a:pt x="544" y="61"/>
                    <a:pt x="546" y="59"/>
                  </a:cubicBezTo>
                  <a:lnTo>
                    <a:pt x="542" y="48"/>
                  </a:lnTo>
                  <a:close/>
                  <a:moveTo>
                    <a:pt x="485" y="1"/>
                  </a:moveTo>
                  <a:cubicBezTo>
                    <a:pt x="472" y="1"/>
                    <a:pt x="472" y="1"/>
                    <a:pt x="472" y="1"/>
                  </a:cubicBezTo>
                  <a:cubicBezTo>
                    <a:pt x="472" y="63"/>
                    <a:pt x="472" y="63"/>
                    <a:pt x="472" y="63"/>
                  </a:cubicBezTo>
                  <a:cubicBezTo>
                    <a:pt x="485" y="63"/>
                    <a:pt x="485" y="63"/>
                    <a:pt x="485" y="63"/>
                  </a:cubicBezTo>
                  <a:lnTo>
                    <a:pt x="485" y="1"/>
                  </a:lnTo>
                  <a:close/>
                  <a:moveTo>
                    <a:pt x="453" y="13"/>
                  </a:moveTo>
                  <a:cubicBezTo>
                    <a:pt x="453" y="1"/>
                    <a:pt x="453" y="1"/>
                    <a:pt x="453" y="1"/>
                  </a:cubicBezTo>
                  <a:cubicBezTo>
                    <a:pt x="414" y="1"/>
                    <a:pt x="414" y="1"/>
                    <a:pt x="414" y="1"/>
                  </a:cubicBezTo>
                  <a:cubicBezTo>
                    <a:pt x="414" y="13"/>
                    <a:pt x="414" y="13"/>
                    <a:pt x="414" y="13"/>
                  </a:cubicBezTo>
                  <a:cubicBezTo>
                    <a:pt x="427" y="13"/>
                    <a:pt x="427" y="13"/>
                    <a:pt x="427" y="13"/>
                  </a:cubicBezTo>
                  <a:cubicBezTo>
                    <a:pt x="427" y="63"/>
                    <a:pt x="427" y="63"/>
                    <a:pt x="427" y="63"/>
                  </a:cubicBezTo>
                  <a:cubicBezTo>
                    <a:pt x="440" y="63"/>
                    <a:pt x="440" y="63"/>
                    <a:pt x="440" y="63"/>
                  </a:cubicBezTo>
                  <a:cubicBezTo>
                    <a:pt x="440" y="13"/>
                    <a:pt x="440" y="13"/>
                    <a:pt x="440" y="13"/>
                  </a:cubicBezTo>
                  <a:lnTo>
                    <a:pt x="453" y="13"/>
                  </a:lnTo>
                  <a:close/>
                  <a:moveTo>
                    <a:pt x="397" y="40"/>
                  </a:moveTo>
                  <a:cubicBezTo>
                    <a:pt x="396" y="39"/>
                    <a:pt x="396" y="37"/>
                    <a:pt x="395" y="36"/>
                  </a:cubicBezTo>
                  <a:cubicBezTo>
                    <a:pt x="394" y="34"/>
                    <a:pt x="392" y="33"/>
                    <a:pt x="391" y="31"/>
                  </a:cubicBezTo>
                  <a:cubicBezTo>
                    <a:pt x="389" y="30"/>
                    <a:pt x="387" y="28"/>
                    <a:pt x="385" y="26"/>
                  </a:cubicBezTo>
                  <a:cubicBezTo>
                    <a:pt x="383" y="25"/>
                    <a:pt x="382" y="24"/>
                    <a:pt x="381" y="23"/>
                  </a:cubicBezTo>
                  <a:cubicBezTo>
                    <a:pt x="380" y="22"/>
                    <a:pt x="379" y="22"/>
                    <a:pt x="378" y="21"/>
                  </a:cubicBezTo>
                  <a:cubicBezTo>
                    <a:pt x="377" y="20"/>
                    <a:pt x="377" y="19"/>
                    <a:pt x="377" y="19"/>
                  </a:cubicBezTo>
                  <a:cubicBezTo>
                    <a:pt x="376" y="18"/>
                    <a:pt x="376" y="17"/>
                    <a:pt x="376" y="16"/>
                  </a:cubicBezTo>
                  <a:cubicBezTo>
                    <a:pt x="376" y="15"/>
                    <a:pt x="377" y="14"/>
                    <a:pt x="378" y="13"/>
                  </a:cubicBezTo>
                  <a:cubicBezTo>
                    <a:pt x="379" y="12"/>
                    <a:pt x="380" y="12"/>
                    <a:pt x="382" y="12"/>
                  </a:cubicBezTo>
                  <a:cubicBezTo>
                    <a:pt x="384" y="12"/>
                    <a:pt x="385" y="12"/>
                    <a:pt x="387" y="13"/>
                  </a:cubicBezTo>
                  <a:cubicBezTo>
                    <a:pt x="389" y="14"/>
                    <a:pt x="391" y="15"/>
                    <a:pt x="392" y="16"/>
                  </a:cubicBezTo>
                  <a:cubicBezTo>
                    <a:pt x="396" y="4"/>
                    <a:pt x="396" y="4"/>
                    <a:pt x="396" y="4"/>
                  </a:cubicBezTo>
                  <a:cubicBezTo>
                    <a:pt x="394" y="3"/>
                    <a:pt x="392" y="2"/>
                    <a:pt x="390" y="1"/>
                  </a:cubicBezTo>
                  <a:cubicBezTo>
                    <a:pt x="387" y="0"/>
                    <a:pt x="384" y="0"/>
                    <a:pt x="382" y="0"/>
                  </a:cubicBezTo>
                  <a:cubicBezTo>
                    <a:pt x="379" y="0"/>
                    <a:pt x="376" y="1"/>
                    <a:pt x="374" y="1"/>
                  </a:cubicBezTo>
                  <a:cubicBezTo>
                    <a:pt x="371" y="2"/>
                    <a:pt x="370" y="4"/>
                    <a:pt x="368" y="5"/>
                  </a:cubicBezTo>
                  <a:cubicBezTo>
                    <a:pt x="366" y="7"/>
                    <a:pt x="365" y="9"/>
                    <a:pt x="364" y="11"/>
                  </a:cubicBezTo>
                  <a:cubicBezTo>
                    <a:pt x="364" y="13"/>
                    <a:pt x="363" y="15"/>
                    <a:pt x="363" y="17"/>
                  </a:cubicBezTo>
                  <a:cubicBezTo>
                    <a:pt x="363" y="20"/>
                    <a:pt x="364" y="24"/>
                    <a:pt x="366" y="27"/>
                  </a:cubicBezTo>
                  <a:cubicBezTo>
                    <a:pt x="368" y="29"/>
                    <a:pt x="371" y="32"/>
                    <a:pt x="375" y="35"/>
                  </a:cubicBezTo>
                  <a:cubicBezTo>
                    <a:pt x="377" y="37"/>
                    <a:pt x="379" y="38"/>
                    <a:pt x="380" y="39"/>
                  </a:cubicBezTo>
                  <a:cubicBezTo>
                    <a:pt x="381" y="40"/>
                    <a:pt x="382" y="41"/>
                    <a:pt x="383" y="42"/>
                  </a:cubicBezTo>
                  <a:cubicBezTo>
                    <a:pt x="383" y="43"/>
                    <a:pt x="384" y="43"/>
                    <a:pt x="384" y="44"/>
                  </a:cubicBezTo>
                  <a:cubicBezTo>
                    <a:pt x="384" y="45"/>
                    <a:pt x="385" y="46"/>
                    <a:pt x="385" y="46"/>
                  </a:cubicBezTo>
                  <a:cubicBezTo>
                    <a:pt x="385" y="48"/>
                    <a:pt x="384" y="49"/>
                    <a:pt x="383" y="50"/>
                  </a:cubicBezTo>
                  <a:cubicBezTo>
                    <a:pt x="382" y="51"/>
                    <a:pt x="381" y="52"/>
                    <a:pt x="379" y="52"/>
                  </a:cubicBezTo>
                  <a:cubicBezTo>
                    <a:pt x="377" y="52"/>
                    <a:pt x="374" y="51"/>
                    <a:pt x="372" y="50"/>
                  </a:cubicBezTo>
                  <a:cubicBezTo>
                    <a:pt x="370" y="49"/>
                    <a:pt x="367" y="48"/>
                    <a:pt x="365" y="46"/>
                  </a:cubicBezTo>
                  <a:cubicBezTo>
                    <a:pt x="362" y="58"/>
                    <a:pt x="362" y="58"/>
                    <a:pt x="362" y="58"/>
                  </a:cubicBezTo>
                  <a:cubicBezTo>
                    <a:pt x="364" y="60"/>
                    <a:pt x="367" y="61"/>
                    <a:pt x="370" y="62"/>
                  </a:cubicBezTo>
                  <a:cubicBezTo>
                    <a:pt x="373" y="63"/>
                    <a:pt x="376" y="63"/>
                    <a:pt x="379" y="63"/>
                  </a:cubicBezTo>
                  <a:cubicBezTo>
                    <a:pt x="382" y="63"/>
                    <a:pt x="385" y="63"/>
                    <a:pt x="387" y="62"/>
                  </a:cubicBezTo>
                  <a:cubicBezTo>
                    <a:pt x="389" y="61"/>
                    <a:pt x="391" y="60"/>
                    <a:pt x="393" y="58"/>
                  </a:cubicBezTo>
                  <a:cubicBezTo>
                    <a:pt x="394" y="56"/>
                    <a:pt x="396" y="54"/>
                    <a:pt x="396" y="52"/>
                  </a:cubicBezTo>
                  <a:cubicBezTo>
                    <a:pt x="397" y="50"/>
                    <a:pt x="397" y="48"/>
                    <a:pt x="397" y="45"/>
                  </a:cubicBezTo>
                  <a:cubicBezTo>
                    <a:pt x="397" y="44"/>
                    <a:pt x="397" y="42"/>
                    <a:pt x="397" y="40"/>
                  </a:cubicBezTo>
                  <a:moveTo>
                    <a:pt x="348" y="63"/>
                  </a:moveTo>
                  <a:cubicBezTo>
                    <a:pt x="327" y="1"/>
                    <a:pt x="327" y="1"/>
                    <a:pt x="327" y="1"/>
                  </a:cubicBezTo>
                  <a:cubicBezTo>
                    <a:pt x="321" y="1"/>
                    <a:pt x="321" y="1"/>
                    <a:pt x="321" y="1"/>
                  </a:cubicBezTo>
                  <a:cubicBezTo>
                    <a:pt x="301" y="63"/>
                    <a:pt x="301" y="63"/>
                    <a:pt x="301" y="63"/>
                  </a:cubicBezTo>
                  <a:cubicBezTo>
                    <a:pt x="313" y="63"/>
                    <a:pt x="313" y="63"/>
                    <a:pt x="313" y="63"/>
                  </a:cubicBezTo>
                  <a:cubicBezTo>
                    <a:pt x="316" y="52"/>
                    <a:pt x="316" y="52"/>
                    <a:pt x="316" y="52"/>
                  </a:cubicBezTo>
                  <a:cubicBezTo>
                    <a:pt x="332" y="52"/>
                    <a:pt x="332" y="52"/>
                    <a:pt x="332" y="52"/>
                  </a:cubicBezTo>
                  <a:cubicBezTo>
                    <a:pt x="335" y="63"/>
                    <a:pt x="335" y="63"/>
                    <a:pt x="335" y="63"/>
                  </a:cubicBezTo>
                  <a:lnTo>
                    <a:pt x="348" y="63"/>
                  </a:lnTo>
                  <a:close/>
                  <a:moveTo>
                    <a:pt x="328" y="41"/>
                  </a:moveTo>
                  <a:cubicBezTo>
                    <a:pt x="320" y="41"/>
                    <a:pt x="320" y="41"/>
                    <a:pt x="320" y="41"/>
                  </a:cubicBezTo>
                  <a:cubicBezTo>
                    <a:pt x="324" y="25"/>
                    <a:pt x="324" y="25"/>
                    <a:pt x="324" y="25"/>
                  </a:cubicBezTo>
                  <a:lnTo>
                    <a:pt x="328" y="41"/>
                  </a:lnTo>
                  <a:close/>
                  <a:moveTo>
                    <a:pt x="287" y="63"/>
                  </a:moveTo>
                  <a:cubicBezTo>
                    <a:pt x="287" y="51"/>
                    <a:pt x="287" y="51"/>
                    <a:pt x="287" y="51"/>
                  </a:cubicBezTo>
                  <a:cubicBezTo>
                    <a:pt x="269" y="51"/>
                    <a:pt x="269" y="51"/>
                    <a:pt x="269" y="51"/>
                  </a:cubicBezTo>
                  <a:cubicBezTo>
                    <a:pt x="269" y="1"/>
                    <a:pt x="269" y="1"/>
                    <a:pt x="269" y="1"/>
                  </a:cubicBezTo>
                  <a:cubicBezTo>
                    <a:pt x="256" y="1"/>
                    <a:pt x="256" y="1"/>
                    <a:pt x="256" y="1"/>
                  </a:cubicBezTo>
                  <a:cubicBezTo>
                    <a:pt x="256" y="63"/>
                    <a:pt x="256" y="63"/>
                    <a:pt x="256" y="63"/>
                  </a:cubicBezTo>
                  <a:lnTo>
                    <a:pt x="287" y="63"/>
                  </a:lnTo>
                  <a:close/>
                  <a:moveTo>
                    <a:pt x="235" y="63"/>
                  </a:moveTo>
                  <a:cubicBezTo>
                    <a:pt x="235" y="51"/>
                    <a:pt x="235" y="51"/>
                    <a:pt x="235" y="51"/>
                  </a:cubicBezTo>
                  <a:cubicBezTo>
                    <a:pt x="215" y="51"/>
                    <a:pt x="215" y="51"/>
                    <a:pt x="215" y="51"/>
                  </a:cubicBezTo>
                  <a:cubicBezTo>
                    <a:pt x="215" y="37"/>
                    <a:pt x="215" y="37"/>
                    <a:pt x="215" y="37"/>
                  </a:cubicBezTo>
                  <a:cubicBezTo>
                    <a:pt x="232" y="37"/>
                    <a:pt x="232" y="37"/>
                    <a:pt x="232" y="37"/>
                  </a:cubicBezTo>
                  <a:cubicBezTo>
                    <a:pt x="232" y="25"/>
                    <a:pt x="232" y="25"/>
                    <a:pt x="232" y="25"/>
                  </a:cubicBezTo>
                  <a:cubicBezTo>
                    <a:pt x="215" y="25"/>
                    <a:pt x="215" y="25"/>
                    <a:pt x="215" y="25"/>
                  </a:cubicBezTo>
                  <a:cubicBezTo>
                    <a:pt x="215" y="13"/>
                    <a:pt x="215" y="13"/>
                    <a:pt x="215" y="13"/>
                  </a:cubicBezTo>
                  <a:cubicBezTo>
                    <a:pt x="235" y="13"/>
                    <a:pt x="235" y="13"/>
                    <a:pt x="235" y="13"/>
                  </a:cubicBezTo>
                  <a:cubicBezTo>
                    <a:pt x="235" y="1"/>
                    <a:pt x="235" y="1"/>
                    <a:pt x="235" y="1"/>
                  </a:cubicBezTo>
                  <a:cubicBezTo>
                    <a:pt x="203" y="1"/>
                    <a:pt x="203" y="1"/>
                    <a:pt x="203" y="1"/>
                  </a:cubicBezTo>
                  <a:cubicBezTo>
                    <a:pt x="203" y="63"/>
                    <a:pt x="203" y="63"/>
                    <a:pt x="203" y="63"/>
                  </a:cubicBezTo>
                  <a:lnTo>
                    <a:pt x="235" y="63"/>
                  </a:lnTo>
                  <a:close/>
                  <a:moveTo>
                    <a:pt x="154" y="63"/>
                  </a:moveTo>
                  <a:cubicBezTo>
                    <a:pt x="154" y="51"/>
                    <a:pt x="154" y="51"/>
                    <a:pt x="154" y="51"/>
                  </a:cubicBezTo>
                  <a:cubicBezTo>
                    <a:pt x="135" y="51"/>
                    <a:pt x="135" y="51"/>
                    <a:pt x="135" y="51"/>
                  </a:cubicBezTo>
                  <a:cubicBezTo>
                    <a:pt x="135" y="37"/>
                    <a:pt x="135" y="37"/>
                    <a:pt x="135" y="37"/>
                  </a:cubicBezTo>
                  <a:cubicBezTo>
                    <a:pt x="152" y="37"/>
                    <a:pt x="152" y="37"/>
                    <a:pt x="152" y="37"/>
                  </a:cubicBezTo>
                  <a:cubicBezTo>
                    <a:pt x="152" y="25"/>
                    <a:pt x="152" y="25"/>
                    <a:pt x="152" y="25"/>
                  </a:cubicBezTo>
                  <a:cubicBezTo>
                    <a:pt x="135" y="25"/>
                    <a:pt x="135" y="25"/>
                    <a:pt x="135" y="25"/>
                  </a:cubicBezTo>
                  <a:cubicBezTo>
                    <a:pt x="135" y="13"/>
                    <a:pt x="135" y="13"/>
                    <a:pt x="135" y="13"/>
                  </a:cubicBezTo>
                  <a:cubicBezTo>
                    <a:pt x="154" y="13"/>
                    <a:pt x="154" y="13"/>
                    <a:pt x="154" y="13"/>
                  </a:cubicBezTo>
                  <a:cubicBezTo>
                    <a:pt x="154" y="1"/>
                    <a:pt x="154" y="1"/>
                    <a:pt x="154" y="1"/>
                  </a:cubicBezTo>
                  <a:cubicBezTo>
                    <a:pt x="123" y="1"/>
                    <a:pt x="123" y="1"/>
                    <a:pt x="123" y="1"/>
                  </a:cubicBezTo>
                  <a:cubicBezTo>
                    <a:pt x="123" y="63"/>
                    <a:pt x="123" y="63"/>
                    <a:pt x="123" y="63"/>
                  </a:cubicBezTo>
                  <a:lnTo>
                    <a:pt x="154" y="63"/>
                  </a:lnTo>
                  <a:close/>
                  <a:moveTo>
                    <a:pt x="100" y="63"/>
                  </a:moveTo>
                  <a:cubicBezTo>
                    <a:pt x="100" y="1"/>
                    <a:pt x="100" y="1"/>
                    <a:pt x="100" y="1"/>
                  </a:cubicBezTo>
                  <a:cubicBezTo>
                    <a:pt x="87" y="1"/>
                    <a:pt x="87" y="1"/>
                    <a:pt x="87" y="1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71" y="26"/>
                    <a:pt x="71" y="26"/>
                    <a:pt x="71" y="26"/>
                  </a:cubicBezTo>
                  <a:cubicBezTo>
                    <a:pt x="71" y="1"/>
                    <a:pt x="71" y="1"/>
                    <a:pt x="71" y="1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71" y="63"/>
                    <a:pt x="71" y="63"/>
                    <a:pt x="71" y="63"/>
                  </a:cubicBezTo>
                  <a:cubicBezTo>
                    <a:pt x="71" y="37"/>
                    <a:pt x="71" y="37"/>
                    <a:pt x="71" y="37"/>
                  </a:cubicBezTo>
                  <a:cubicBezTo>
                    <a:pt x="87" y="37"/>
                    <a:pt x="87" y="37"/>
                    <a:pt x="87" y="37"/>
                  </a:cubicBezTo>
                  <a:cubicBezTo>
                    <a:pt x="87" y="63"/>
                    <a:pt x="87" y="63"/>
                    <a:pt x="87" y="63"/>
                  </a:cubicBezTo>
                  <a:lnTo>
                    <a:pt x="100" y="63"/>
                  </a:lnTo>
                  <a:close/>
                  <a:moveTo>
                    <a:pt x="40" y="13"/>
                  </a:moveTo>
                  <a:cubicBezTo>
                    <a:pt x="40" y="1"/>
                    <a:pt x="40" y="1"/>
                    <a:pt x="4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63"/>
                    <a:pt x="14" y="63"/>
                    <a:pt x="14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6" y="13"/>
                    <a:pt x="26" y="13"/>
                    <a:pt x="26" y="13"/>
                  </a:cubicBezTo>
                  <a:lnTo>
                    <a:pt x="40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66444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50256" y="1068405"/>
            <a:ext cx="8602031" cy="3563885"/>
          </a:xfr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buClr>
                <a:schemeClr val="accent2"/>
              </a:buClr>
              <a:buSzPct val="75000"/>
              <a:buNone/>
              <a:defRPr/>
            </a:lvl1pPr>
            <a:lvl2pPr>
              <a:buClr>
                <a:schemeClr val="accent2"/>
              </a:buClr>
              <a:buSzPct val="75000"/>
              <a:defRPr/>
            </a:lvl2pPr>
            <a:lvl3pPr>
              <a:buClr>
                <a:schemeClr val="accent2"/>
              </a:buClr>
              <a:buSzPct val="75000"/>
              <a:defRPr/>
            </a:lvl3pPr>
            <a:lvl4pPr>
              <a:buClr>
                <a:schemeClr val="accent2"/>
              </a:buClr>
              <a:buSzPct val="75000"/>
              <a:defRPr/>
            </a:lvl4pPr>
            <a:lvl5pPr>
              <a:buClr>
                <a:schemeClr val="accent2"/>
              </a:buClr>
              <a:buSzPct val="75000"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257" y="213576"/>
            <a:ext cx="8602030" cy="748949"/>
          </a:xfrm>
        </p:spPr>
        <p:txBody>
          <a:bodyPr lIns="0" anchor="t" anchorCtr="0"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he-IL" dirty="0"/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6904800" y="484110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3ED8C31-08EA-44FA-838E-8225086AB14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805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/>
          <p:nvPr/>
        </p:nvPicPr>
        <p:blipFill>
          <a:blip r:embed="rId14"/>
          <a:stretch/>
        </p:blipFill>
        <p:spPr>
          <a:xfrm>
            <a:off x="0" y="685800"/>
            <a:ext cx="9136800" cy="4178160"/>
          </a:xfrm>
          <a:prstGeom prst="rect">
            <a:avLst/>
          </a:prstGeom>
          <a:ln>
            <a:noFill/>
          </a:ln>
        </p:spPr>
      </p:pic>
      <p:pic>
        <p:nvPicPr>
          <p:cNvPr id="7" name="Picture 8"/>
          <p:cNvPicPr/>
          <p:nvPr/>
        </p:nvPicPr>
        <p:blipFill>
          <a:blip r:embed="rId15"/>
          <a:stretch/>
        </p:blipFill>
        <p:spPr>
          <a:xfrm>
            <a:off x="6444360" y="4814640"/>
            <a:ext cx="2675160" cy="319320"/>
          </a:xfrm>
          <a:prstGeom prst="rect">
            <a:avLst/>
          </a:prstGeom>
          <a:ln>
            <a:noFill/>
          </a:ln>
        </p:spPr>
      </p:pic>
      <p:pic>
        <p:nvPicPr>
          <p:cNvPr id="2" name="Picture 10"/>
          <p:cNvPicPr/>
          <p:nvPr/>
        </p:nvPicPr>
        <p:blipFill>
          <a:blip r:embed="rId16"/>
          <a:stretch/>
        </p:blipFill>
        <p:spPr>
          <a:xfrm>
            <a:off x="7020360" y="87480"/>
            <a:ext cx="2044440" cy="577800"/>
          </a:xfrm>
          <a:prstGeom prst="rect">
            <a:avLst/>
          </a:prstGeom>
          <a:ln>
            <a:noFill/>
          </a:ln>
        </p:spPr>
      </p:pic>
      <p:sp>
        <p:nvSpPr>
          <p:cNvPr id="3" name="CustomShape 1"/>
          <p:cNvSpPr/>
          <p:nvPr/>
        </p:nvSpPr>
        <p:spPr>
          <a:xfrm>
            <a:off x="6929280" y="623520"/>
            <a:ext cx="2064600" cy="27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680" tIns="33840" rIns="67680" bIns="33840">
            <a:normAutofit/>
          </a:bodyPr>
          <a:lstStyle/>
          <a:p>
            <a:pPr algn="r">
              <a:lnSpc>
                <a:spcPct val="100000"/>
              </a:lnSpc>
              <a:spcBef>
                <a:spcPts val="1502"/>
              </a:spcBef>
            </a:pPr>
            <a:r>
              <a:rPr lang="en-US" sz="1350" b="0" strike="noStrike" spc="-1">
                <a:solidFill>
                  <a:srgbClr val="FFFFFF"/>
                </a:solidFill>
                <a:latin typeface="Calibri"/>
                <a:ea typeface="DejaVu Sans"/>
              </a:rPr>
              <a:t>http://www.grnet.gr</a:t>
            </a:r>
            <a:endParaRPr lang="en-US" sz="1350" b="0" strike="noStrike" spc="-1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5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6"/>
          <p:cNvPicPr/>
          <p:nvPr/>
        </p:nvPicPr>
        <p:blipFill>
          <a:blip r:embed="rId14"/>
          <a:stretch/>
        </p:blipFill>
        <p:spPr>
          <a:xfrm>
            <a:off x="0" y="685800"/>
            <a:ext cx="9136800" cy="4178160"/>
          </a:xfrm>
          <a:prstGeom prst="rect">
            <a:avLst/>
          </a:prstGeom>
          <a:ln>
            <a:noFill/>
          </a:ln>
        </p:spPr>
      </p:pic>
      <p:pic>
        <p:nvPicPr>
          <p:cNvPr id="43" name="Picture 8"/>
          <p:cNvPicPr/>
          <p:nvPr/>
        </p:nvPicPr>
        <p:blipFill>
          <a:blip r:embed="rId15"/>
          <a:stretch/>
        </p:blipFill>
        <p:spPr>
          <a:xfrm>
            <a:off x="6444360" y="4814640"/>
            <a:ext cx="2675160" cy="319320"/>
          </a:xfrm>
          <a:prstGeom prst="rect">
            <a:avLst/>
          </a:prstGeom>
          <a:ln>
            <a:noFill/>
          </a:ln>
        </p:spPr>
      </p:pic>
      <p:pic>
        <p:nvPicPr>
          <p:cNvPr id="44" name="Picture 10"/>
          <p:cNvPicPr/>
          <p:nvPr/>
        </p:nvPicPr>
        <p:blipFill>
          <a:blip r:embed="rId16"/>
          <a:stretch/>
        </p:blipFill>
        <p:spPr>
          <a:xfrm>
            <a:off x="7020360" y="87480"/>
            <a:ext cx="2044440" cy="577800"/>
          </a:xfrm>
          <a:prstGeom prst="rect">
            <a:avLst/>
          </a:prstGeom>
          <a:ln>
            <a:noFill/>
          </a:ln>
        </p:spPr>
      </p:pic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4702629"/>
            <a:ext cx="9144000" cy="440871"/>
          </a:xfrm>
          <a:prstGeom prst="rect">
            <a:avLst/>
          </a:prstGeom>
          <a:solidFill>
            <a:srgbClr val="005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512" y="236122"/>
            <a:ext cx="8712968" cy="583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951570"/>
            <a:ext cx="8640960" cy="367067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02896" y="484076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3ED8C31-08EA-44FA-838E-8225086AB14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00015" y="4767610"/>
            <a:ext cx="346171" cy="324000"/>
            <a:chOff x="6808788" y="3787775"/>
            <a:chExt cx="2211388" cy="2220913"/>
          </a:xfrm>
        </p:grpSpPr>
        <p:sp>
          <p:nvSpPr>
            <p:cNvPr id="19" name="Oval 6"/>
            <p:cNvSpPr>
              <a:spLocks noChangeArrowheads="1"/>
            </p:cNvSpPr>
            <p:nvPr/>
          </p:nvSpPr>
          <p:spPr bwMode="auto">
            <a:xfrm>
              <a:off x="6808788" y="3787775"/>
              <a:ext cx="2211388" cy="22209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7"/>
            <p:cNvSpPr>
              <a:spLocks noEditPoints="1"/>
            </p:cNvSpPr>
            <p:nvPr/>
          </p:nvSpPr>
          <p:spPr bwMode="auto">
            <a:xfrm>
              <a:off x="7273926" y="4516438"/>
              <a:ext cx="1281113" cy="790575"/>
            </a:xfrm>
            <a:custGeom>
              <a:avLst/>
              <a:gdLst>
                <a:gd name="T0" fmla="*/ 341 w 341"/>
                <a:gd name="T1" fmla="*/ 3 h 210"/>
                <a:gd name="T2" fmla="*/ 299 w 341"/>
                <a:gd name="T3" fmla="*/ 3 h 210"/>
                <a:gd name="T4" fmla="*/ 299 w 341"/>
                <a:gd name="T5" fmla="*/ 207 h 210"/>
                <a:gd name="T6" fmla="*/ 341 w 341"/>
                <a:gd name="T7" fmla="*/ 207 h 210"/>
                <a:gd name="T8" fmla="*/ 341 w 341"/>
                <a:gd name="T9" fmla="*/ 3 h 210"/>
                <a:gd name="T10" fmla="*/ 252 w 341"/>
                <a:gd name="T11" fmla="*/ 160 h 210"/>
                <a:gd name="T12" fmla="*/ 220 w 341"/>
                <a:gd name="T13" fmla="*/ 171 h 210"/>
                <a:gd name="T14" fmla="*/ 188 w 341"/>
                <a:gd name="T15" fmla="*/ 153 h 210"/>
                <a:gd name="T16" fmla="*/ 176 w 341"/>
                <a:gd name="T17" fmla="*/ 104 h 210"/>
                <a:gd name="T18" fmla="*/ 179 w 341"/>
                <a:gd name="T19" fmla="*/ 76 h 210"/>
                <a:gd name="T20" fmla="*/ 188 w 341"/>
                <a:gd name="T21" fmla="*/ 56 h 210"/>
                <a:gd name="T22" fmla="*/ 202 w 341"/>
                <a:gd name="T23" fmla="*/ 44 h 210"/>
                <a:gd name="T24" fmla="*/ 219 w 341"/>
                <a:gd name="T25" fmla="*/ 40 h 210"/>
                <a:gd name="T26" fmla="*/ 235 w 341"/>
                <a:gd name="T27" fmla="*/ 42 h 210"/>
                <a:gd name="T28" fmla="*/ 250 w 341"/>
                <a:gd name="T29" fmla="*/ 50 h 210"/>
                <a:gd name="T30" fmla="*/ 265 w 341"/>
                <a:gd name="T31" fmla="*/ 14 h 210"/>
                <a:gd name="T32" fmla="*/ 218 w 341"/>
                <a:gd name="T33" fmla="*/ 0 h 210"/>
                <a:gd name="T34" fmla="*/ 183 w 341"/>
                <a:gd name="T35" fmla="*/ 8 h 210"/>
                <a:gd name="T36" fmla="*/ 155 w 341"/>
                <a:gd name="T37" fmla="*/ 30 h 210"/>
                <a:gd name="T38" fmla="*/ 138 w 341"/>
                <a:gd name="T39" fmla="*/ 63 h 210"/>
                <a:gd name="T40" fmla="*/ 131 w 341"/>
                <a:gd name="T41" fmla="*/ 106 h 210"/>
                <a:gd name="T42" fmla="*/ 138 w 341"/>
                <a:gd name="T43" fmla="*/ 148 h 210"/>
                <a:gd name="T44" fmla="*/ 156 w 341"/>
                <a:gd name="T45" fmla="*/ 181 h 210"/>
                <a:gd name="T46" fmla="*/ 183 w 341"/>
                <a:gd name="T47" fmla="*/ 203 h 210"/>
                <a:gd name="T48" fmla="*/ 217 w 341"/>
                <a:gd name="T49" fmla="*/ 210 h 210"/>
                <a:gd name="T50" fmla="*/ 243 w 341"/>
                <a:gd name="T51" fmla="*/ 207 h 210"/>
                <a:gd name="T52" fmla="*/ 266 w 341"/>
                <a:gd name="T53" fmla="*/ 195 h 210"/>
                <a:gd name="T54" fmla="*/ 252 w 341"/>
                <a:gd name="T55" fmla="*/ 160 h 210"/>
                <a:gd name="T56" fmla="*/ 105 w 341"/>
                <a:gd name="T57" fmla="*/ 207 h 210"/>
                <a:gd name="T58" fmla="*/ 105 w 341"/>
                <a:gd name="T59" fmla="*/ 168 h 210"/>
                <a:gd name="T60" fmla="*/ 42 w 341"/>
                <a:gd name="T61" fmla="*/ 168 h 210"/>
                <a:gd name="T62" fmla="*/ 42 w 341"/>
                <a:gd name="T63" fmla="*/ 121 h 210"/>
                <a:gd name="T64" fmla="*/ 98 w 341"/>
                <a:gd name="T65" fmla="*/ 121 h 210"/>
                <a:gd name="T66" fmla="*/ 98 w 341"/>
                <a:gd name="T67" fmla="*/ 84 h 210"/>
                <a:gd name="T68" fmla="*/ 42 w 341"/>
                <a:gd name="T69" fmla="*/ 84 h 210"/>
                <a:gd name="T70" fmla="*/ 42 w 341"/>
                <a:gd name="T71" fmla="*/ 42 h 210"/>
                <a:gd name="T72" fmla="*/ 105 w 341"/>
                <a:gd name="T73" fmla="*/ 42 h 210"/>
                <a:gd name="T74" fmla="*/ 105 w 341"/>
                <a:gd name="T75" fmla="*/ 3 h 210"/>
                <a:gd name="T76" fmla="*/ 0 w 341"/>
                <a:gd name="T77" fmla="*/ 3 h 210"/>
                <a:gd name="T78" fmla="*/ 0 w 341"/>
                <a:gd name="T79" fmla="*/ 207 h 210"/>
                <a:gd name="T80" fmla="*/ 105 w 341"/>
                <a:gd name="T81" fmla="*/ 207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41" h="210">
                  <a:moveTo>
                    <a:pt x="341" y="3"/>
                  </a:moveTo>
                  <a:cubicBezTo>
                    <a:pt x="299" y="3"/>
                    <a:pt x="299" y="3"/>
                    <a:pt x="299" y="3"/>
                  </a:cubicBezTo>
                  <a:cubicBezTo>
                    <a:pt x="299" y="207"/>
                    <a:pt x="299" y="207"/>
                    <a:pt x="299" y="207"/>
                  </a:cubicBezTo>
                  <a:cubicBezTo>
                    <a:pt x="341" y="207"/>
                    <a:pt x="341" y="207"/>
                    <a:pt x="341" y="207"/>
                  </a:cubicBezTo>
                  <a:lnTo>
                    <a:pt x="341" y="3"/>
                  </a:lnTo>
                  <a:close/>
                  <a:moveTo>
                    <a:pt x="252" y="160"/>
                  </a:moveTo>
                  <a:cubicBezTo>
                    <a:pt x="242" y="167"/>
                    <a:pt x="231" y="171"/>
                    <a:pt x="220" y="171"/>
                  </a:cubicBezTo>
                  <a:cubicBezTo>
                    <a:pt x="206" y="171"/>
                    <a:pt x="196" y="165"/>
                    <a:pt x="188" y="153"/>
                  </a:cubicBezTo>
                  <a:cubicBezTo>
                    <a:pt x="180" y="141"/>
                    <a:pt x="176" y="125"/>
                    <a:pt x="176" y="104"/>
                  </a:cubicBezTo>
                  <a:cubicBezTo>
                    <a:pt x="176" y="94"/>
                    <a:pt x="177" y="84"/>
                    <a:pt x="179" y="76"/>
                  </a:cubicBezTo>
                  <a:cubicBezTo>
                    <a:pt x="181" y="68"/>
                    <a:pt x="184" y="62"/>
                    <a:pt x="188" y="56"/>
                  </a:cubicBezTo>
                  <a:cubicBezTo>
                    <a:pt x="192" y="51"/>
                    <a:pt x="196" y="47"/>
                    <a:pt x="202" y="44"/>
                  </a:cubicBezTo>
                  <a:cubicBezTo>
                    <a:pt x="207" y="41"/>
                    <a:pt x="213" y="40"/>
                    <a:pt x="219" y="40"/>
                  </a:cubicBezTo>
                  <a:cubicBezTo>
                    <a:pt x="225" y="40"/>
                    <a:pt x="230" y="41"/>
                    <a:pt x="235" y="42"/>
                  </a:cubicBezTo>
                  <a:cubicBezTo>
                    <a:pt x="241" y="44"/>
                    <a:pt x="246" y="47"/>
                    <a:pt x="250" y="50"/>
                  </a:cubicBezTo>
                  <a:cubicBezTo>
                    <a:pt x="265" y="14"/>
                    <a:pt x="265" y="14"/>
                    <a:pt x="265" y="14"/>
                  </a:cubicBezTo>
                  <a:cubicBezTo>
                    <a:pt x="251" y="5"/>
                    <a:pt x="235" y="0"/>
                    <a:pt x="218" y="0"/>
                  </a:cubicBezTo>
                  <a:cubicBezTo>
                    <a:pt x="205" y="0"/>
                    <a:pt x="194" y="3"/>
                    <a:pt x="183" y="8"/>
                  </a:cubicBezTo>
                  <a:cubicBezTo>
                    <a:pt x="172" y="13"/>
                    <a:pt x="163" y="20"/>
                    <a:pt x="155" y="30"/>
                  </a:cubicBezTo>
                  <a:cubicBezTo>
                    <a:pt x="148" y="39"/>
                    <a:pt x="142" y="50"/>
                    <a:pt x="138" y="63"/>
                  </a:cubicBezTo>
                  <a:cubicBezTo>
                    <a:pt x="133" y="76"/>
                    <a:pt x="131" y="90"/>
                    <a:pt x="131" y="106"/>
                  </a:cubicBezTo>
                  <a:cubicBezTo>
                    <a:pt x="131" y="121"/>
                    <a:pt x="133" y="136"/>
                    <a:pt x="138" y="148"/>
                  </a:cubicBezTo>
                  <a:cubicBezTo>
                    <a:pt x="142" y="161"/>
                    <a:pt x="148" y="172"/>
                    <a:pt x="156" y="181"/>
                  </a:cubicBezTo>
                  <a:cubicBezTo>
                    <a:pt x="163" y="191"/>
                    <a:pt x="172" y="198"/>
                    <a:pt x="183" y="203"/>
                  </a:cubicBezTo>
                  <a:cubicBezTo>
                    <a:pt x="194" y="208"/>
                    <a:pt x="205" y="210"/>
                    <a:pt x="217" y="210"/>
                  </a:cubicBezTo>
                  <a:cubicBezTo>
                    <a:pt x="226" y="210"/>
                    <a:pt x="235" y="209"/>
                    <a:pt x="243" y="207"/>
                  </a:cubicBezTo>
                  <a:cubicBezTo>
                    <a:pt x="251" y="204"/>
                    <a:pt x="259" y="201"/>
                    <a:pt x="266" y="195"/>
                  </a:cubicBezTo>
                  <a:lnTo>
                    <a:pt x="252" y="160"/>
                  </a:lnTo>
                  <a:close/>
                  <a:moveTo>
                    <a:pt x="105" y="207"/>
                  </a:moveTo>
                  <a:cubicBezTo>
                    <a:pt x="105" y="168"/>
                    <a:pt x="105" y="168"/>
                    <a:pt x="105" y="168"/>
                  </a:cubicBezTo>
                  <a:cubicBezTo>
                    <a:pt x="42" y="168"/>
                    <a:pt x="42" y="168"/>
                    <a:pt x="42" y="168"/>
                  </a:cubicBezTo>
                  <a:cubicBezTo>
                    <a:pt x="42" y="121"/>
                    <a:pt x="42" y="121"/>
                    <a:pt x="42" y="121"/>
                  </a:cubicBezTo>
                  <a:cubicBezTo>
                    <a:pt x="98" y="121"/>
                    <a:pt x="98" y="121"/>
                    <a:pt x="98" y="121"/>
                  </a:cubicBezTo>
                  <a:cubicBezTo>
                    <a:pt x="98" y="84"/>
                    <a:pt x="98" y="84"/>
                    <a:pt x="98" y="84"/>
                  </a:cubicBezTo>
                  <a:cubicBezTo>
                    <a:pt x="42" y="84"/>
                    <a:pt x="42" y="84"/>
                    <a:pt x="42" y="84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105" y="3"/>
                    <a:pt x="105" y="3"/>
                    <a:pt x="105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07"/>
                    <a:pt x="0" y="207"/>
                    <a:pt x="0" y="207"/>
                  </a:cubicBezTo>
                  <a:lnTo>
                    <a:pt x="105" y="207"/>
                  </a:lnTo>
                  <a:close/>
                </a:path>
              </a:pathLst>
            </a:custGeom>
            <a:solidFill>
              <a:srgbClr val="005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567149" y="4810900"/>
            <a:ext cx="1899138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200" dirty="0" smtClean="0">
                <a:solidFill>
                  <a:prstClr val="white"/>
                </a:solidFill>
              </a:rPr>
              <a:t>ECI Proprietary</a:t>
            </a:r>
            <a:endParaRPr lang="he-IL" sz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121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 cap="all" baseline="0">
          <a:solidFill>
            <a:srgbClr val="0057FF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69875" indent="-269875" algn="l" defTabSz="914400" rtl="0" eaLnBrk="1" latinLnBrk="0" hangingPunct="1">
        <a:spcBef>
          <a:spcPct val="20000"/>
        </a:spcBef>
        <a:buClr>
          <a:srgbClr val="B500FF"/>
        </a:buClr>
        <a:buSzPct val="90000"/>
        <a:buFont typeface="Wingdings" panose="05000000000000000000" pitchFamily="2" charset="2"/>
        <a:buChar char="l"/>
        <a:defRPr sz="2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B500FF"/>
        </a:buClr>
        <a:buSzPct val="90000"/>
        <a:buFont typeface="Wingdings" panose="05000000000000000000" pitchFamily="2" charset="2"/>
        <a:buChar char="l"/>
        <a:defRPr sz="2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B500FF"/>
        </a:buClr>
        <a:buSzPct val="90000"/>
        <a:buFont typeface="Wingdings" panose="05000000000000000000" pitchFamily="2" charset="2"/>
        <a:buChar char="l"/>
        <a:defRPr sz="2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B500FF"/>
        </a:buClr>
        <a:buSzPct val="90000"/>
        <a:buFont typeface="Wingdings" panose="05000000000000000000" pitchFamily="2" charset="2"/>
        <a:buChar char="l"/>
        <a:defRPr sz="1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B500FF"/>
        </a:buClr>
        <a:buSzPct val="90000"/>
        <a:buFont typeface="Wingdings" panose="05000000000000000000" pitchFamily="2" charset="2"/>
        <a:buChar char="l"/>
        <a:defRPr sz="1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pogs:7001/LightApp/resources/topology/v1/OCH/endpoints?servicecategory=ECI_OCH&amp;portrate=all&amp;endpointstatus=available&amp;neid=EMS~~ECI/EMS_STMS_9@@ManagedElement~~151" TargetMode="Externa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CustomShape 1"/>
          <p:cNvSpPr/>
          <p:nvPr/>
        </p:nvSpPr>
        <p:spPr>
          <a:xfrm>
            <a:off x="1657440" y="1221480"/>
            <a:ext cx="5823360" cy="123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680" tIns="33840" rIns="67680" bIns="3384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2700" b="1" strike="noStrike" spc="-1">
                <a:solidFill>
                  <a:srgbClr val="002060"/>
                </a:solidFill>
                <a:latin typeface="Calibri"/>
                <a:ea typeface="DejaVu Sans"/>
              </a:rPr>
              <a:t>Phaethon: a lightpath provisioning adapter for LightSoft</a:t>
            </a:r>
            <a:endParaRPr lang="en-US" sz="2700" b="0" strike="noStrike" spc="-1">
              <a:latin typeface="Arial"/>
            </a:endParaRPr>
          </a:p>
        </p:txBody>
      </p:sp>
      <p:sp>
        <p:nvSpPr>
          <p:cNvPr id="338" name="CustomShape 2"/>
          <p:cNvSpPr/>
          <p:nvPr/>
        </p:nvSpPr>
        <p:spPr>
          <a:xfrm>
            <a:off x="1946520" y="2409840"/>
            <a:ext cx="5237640" cy="2327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680" tIns="33840" rIns="67680" bIns="33840">
            <a:normAutofit/>
          </a:bodyPr>
          <a:lstStyle/>
          <a:p>
            <a:pPr algn="ctr">
              <a:lnSpc>
                <a:spcPct val="100000"/>
              </a:lnSpc>
              <a:spcBef>
                <a:spcPts val="482"/>
              </a:spcBef>
            </a:pPr>
            <a:endParaRPr lang="en-US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82"/>
              </a:spcBef>
            </a:pPr>
            <a:r>
              <a:rPr lang="en-US" sz="2400" b="0" strike="noStrike" spc="-1">
                <a:solidFill>
                  <a:srgbClr val="8B8B8B"/>
                </a:solidFill>
                <a:latin typeface="Calibri"/>
                <a:ea typeface="DejaVu Sans"/>
              </a:rPr>
              <a:t>Charalampos	Andreou</a:t>
            </a:r>
            <a:endParaRPr lang="en-US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82"/>
              </a:spcBef>
            </a:pPr>
            <a:r>
              <a:rPr lang="en-US" sz="2400" b="0" strike="noStrike" spc="-1">
                <a:solidFill>
                  <a:srgbClr val="8B8B8B"/>
                </a:solidFill>
                <a:latin typeface="Calibri"/>
                <a:ea typeface="DejaVu Sans"/>
              </a:rPr>
              <a:t>June 2018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CustomShape 1"/>
          <p:cNvSpPr/>
          <p:nvPr/>
        </p:nvSpPr>
        <p:spPr>
          <a:xfrm>
            <a:off x="1331640" y="87480"/>
            <a:ext cx="5124600" cy="588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680" tIns="33840" rIns="67680" bIns="33840" anchor="ctr"/>
          <a:lstStyle/>
          <a:p>
            <a:pPr algn="ctr">
              <a:lnSpc>
                <a:spcPct val="100000"/>
              </a:lnSpc>
            </a:pPr>
            <a:r>
              <a:rPr lang="en-US" sz="3300" b="0" strike="noStrike" spc="-1">
                <a:solidFill>
                  <a:srgbClr val="E46C0A"/>
                </a:solidFill>
                <a:latin typeface="Calibri"/>
                <a:ea typeface="DejaVu Sans"/>
              </a:rPr>
              <a:t>API Ph_Managers calls</a:t>
            </a:r>
            <a:endParaRPr lang="en-US" sz="3300" b="0" strike="noStrike" spc="-1">
              <a:latin typeface="Arial"/>
            </a:endParaRPr>
          </a:p>
        </p:txBody>
      </p:sp>
      <p:pic>
        <p:nvPicPr>
          <p:cNvPr id="408" name="Picture 151"/>
          <p:cNvPicPr/>
          <p:nvPr/>
        </p:nvPicPr>
        <p:blipFill>
          <a:blip r:embed="rId2"/>
          <a:stretch/>
        </p:blipFill>
        <p:spPr>
          <a:xfrm>
            <a:off x="1460880" y="1851840"/>
            <a:ext cx="3175920" cy="1434960"/>
          </a:xfrm>
          <a:prstGeom prst="rect">
            <a:avLst/>
          </a:prstGeom>
          <a:ln>
            <a:noFill/>
          </a:ln>
        </p:spPr>
      </p:pic>
      <p:sp>
        <p:nvSpPr>
          <p:cNvPr id="409" name="CustomShape 2"/>
          <p:cNvSpPr/>
          <p:nvPr/>
        </p:nvSpPr>
        <p:spPr>
          <a:xfrm>
            <a:off x="1624320" y="2163600"/>
            <a:ext cx="2738160" cy="91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680" tIns="33840" rIns="67680" bIns="33840"/>
          <a:lstStyle/>
          <a:p>
            <a:pPr marL="162000" indent="-156600">
              <a:lnSpc>
                <a:spcPct val="100000"/>
              </a:lnSpc>
              <a:spcBef>
                <a:spcPts val="26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  <a:ea typeface="DejaVu Sans"/>
              </a:rPr>
              <a:t>checkValidSubnetworkConnection</a:t>
            </a:r>
            <a:endParaRPr lang="en-US" sz="900" b="0" strike="noStrike" spc="-1">
              <a:latin typeface="Arial"/>
            </a:endParaRPr>
          </a:p>
          <a:p>
            <a:pPr marL="162000" indent="-156600">
              <a:lnSpc>
                <a:spcPct val="100000"/>
              </a:lnSpc>
              <a:spcBef>
                <a:spcPts val="26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  <a:ea typeface="DejaVu Sans"/>
              </a:rPr>
              <a:t>createAndActivateSubnetworkConnection</a:t>
            </a:r>
            <a:endParaRPr lang="en-US" sz="900" b="0" strike="noStrike" spc="-1">
              <a:latin typeface="Arial"/>
            </a:endParaRPr>
          </a:p>
          <a:p>
            <a:pPr marL="162000" indent="-156600">
              <a:lnSpc>
                <a:spcPct val="100000"/>
              </a:lnSpc>
              <a:spcBef>
                <a:spcPts val="26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  <a:ea typeface="DejaVu Sans"/>
              </a:rPr>
              <a:t>deactivateAndDeleteSubnetworkConnection</a:t>
            </a:r>
            <a:endParaRPr lang="en-US" sz="900" b="0" strike="noStrike" spc="-1">
              <a:latin typeface="Arial"/>
            </a:endParaRPr>
          </a:p>
          <a:p>
            <a:pPr marL="162000" indent="-156600">
              <a:lnSpc>
                <a:spcPct val="100000"/>
              </a:lnSpc>
              <a:spcBef>
                <a:spcPts val="26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  <a:ea typeface="DejaVu Sans"/>
              </a:rPr>
              <a:t>createAndActivateSubnetworkConnectionAtOnce</a:t>
            </a:r>
            <a:endParaRPr lang="en-US" sz="900" b="0" strike="noStrike" spc="-1">
              <a:latin typeface="Arial"/>
            </a:endParaRPr>
          </a:p>
          <a:p>
            <a:pPr marL="162000" indent="-156600">
              <a:lnSpc>
                <a:spcPct val="100000"/>
              </a:lnSpc>
              <a:spcBef>
                <a:spcPts val="26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  <a:ea typeface="DejaVu Sans"/>
              </a:rPr>
              <a:t>deactivateAndDeleteSubnetworkConnectionAtOnce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410" name="CustomShape 3"/>
          <p:cNvSpPr/>
          <p:nvPr/>
        </p:nvSpPr>
        <p:spPr>
          <a:xfrm>
            <a:off x="1967040" y="1948680"/>
            <a:ext cx="1777680" cy="25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680" tIns="33840" rIns="67680" bIns="33840"/>
          <a:lstStyle/>
          <a:p>
            <a:pPr>
              <a:lnSpc>
                <a:spcPct val="100000"/>
              </a:lnSpc>
            </a:pPr>
            <a:r>
              <a:rPr lang="en-US" sz="1350" b="0" strike="noStrike" spc="-1">
                <a:solidFill>
                  <a:srgbClr val="000000"/>
                </a:solidFill>
                <a:latin typeface="Arial"/>
                <a:ea typeface="DejaVu Sans"/>
              </a:rPr>
              <a:t>Connection Control</a:t>
            </a:r>
            <a:endParaRPr lang="en-US" sz="1350" b="0" strike="noStrike" spc="-1">
              <a:latin typeface="Arial"/>
            </a:endParaRPr>
          </a:p>
        </p:txBody>
      </p:sp>
      <p:sp>
        <p:nvSpPr>
          <p:cNvPr id="411" name="CustomShape 4"/>
          <p:cNvSpPr/>
          <p:nvPr/>
        </p:nvSpPr>
        <p:spPr>
          <a:xfrm>
            <a:off x="5394960" y="954360"/>
            <a:ext cx="2602800" cy="825120"/>
          </a:xfrm>
          <a:prstGeom prst="ellipse">
            <a:avLst/>
          </a:prstGeom>
          <a:solidFill>
            <a:srgbClr val="729FCF">
              <a:alpha val="50000"/>
            </a:srgbClr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67680" tIns="33840" rIns="67680" bIns="33840" anchor="ctr"/>
          <a:lstStyle/>
          <a:p>
            <a:pPr marL="162000" indent="-1580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750" b="0" strike="noStrike" spc="-1">
                <a:solidFill>
                  <a:srgbClr val="000000"/>
                </a:solidFill>
                <a:latin typeface="Calibri"/>
                <a:ea typeface="Monospace"/>
              </a:rPr>
              <a:t>Endpoint Compatibility Check</a:t>
            </a:r>
            <a:r>
              <a:t/>
            </a:r>
            <a:br/>
            <a:r>
              <a:rPr lang="en-US" sz="750" b="0" strike="noStrike" spc="-1">
                <a:solidFill>
                  <a:srgbClr val="000000"/>
                </a:solidFill>
                <a:latin typeface="Calibri"/>
                <a:ea typeface="Monospace"/>
              </a:rPr>
              <a:t>(TunedFrequency, LSNExt_TunedFrequencyRx,</a:t>
            </a:r>
            <a:r>
              <a:t/>
            </a:r>
            <a:br/>
            <a:r>
              <a:rPr lang="en-US" sz="750" b="0" strike="noStrike" spc="-1">
                <a:solidFill>
                  <a:srgbClr val="000000"/>
                </a:solidFill>
                <a:latin typeface="Calibri"/>
                <a:ea typeface="Monospace"/>
              </a:rPr>
              <a:t>LSNExt_FECOverhead, LSNExt_SpecificClientType)</a:t>
            </a:r>
            <a:endParaRPr lang="en-US" sz="750" b="0" strike="noStrike" spc="-1">
              <a:latin typeface="Arial"/>
            </a:endParaRPr>
          </a:p>
          <a:p>
            <a:pPr marL="162000" indent="-1580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750" b="0" strike="noStrike" spc="-1">
                <a:solidFill>
                  <a:srgbClr val="000000"/>
                </a:solidFill>
                <a:latin typeface="Calibri"/>
                <a:ea typeface="Monospace"/>
              </a:rPr>
              <a:t>checkValidSNC</a:t>
            </a:r>
            <a:endParaRPr lang="en-US" sz="750" b="0" strike="noStrike" spc="-1">
              <a:latin typeface="Arial"/>
            </a:endParaRPr>
          </a:p>
        </p:txBody>
      </p:sp>
      <p:pic>
        <p:nvPicPr>
          <p:cNvPr id="412" name="Picture 155"/>
          <p:cNvPicPr/>
          <p:nvPr/>
        </p:nvPicPr>
        <p:blipFill>
          <a:blip r:embed="rId3"/>
          <a:stretch/>
        </p:blipFill>
        <p:spPr>
          <a:xfrm rot="20620800">
            <a:off x="3529080" y="1858680"/>
            <a:ext cx="2213280" cy="229320"/>
          </a:xfrm>
          <a:prstGeom prst="rect">
            <a:avLst/>
          </a:prstGeom>
          <a:ln>
            <a:noFill/>
          </a:ln>
        </p:spPr>
      </p:pic>
      <p:sp>
        <p:nvSpPr>
          <p:cNvPr id="413" name="CustomShape 5"/>
          <p:cNvSpPr/>
          <p:nvPr/>
        </p:nvSpPr>
        <p:spPr>
          <a:xfrm>
            <a:off x="6026400" y="2612520"/>
            <a:ext cx="1834200" cy="476280"/>
          </a:xfrm>
          <a:prstGeom prst="ellipse">
            <a:avLst/>
          </a:prstGeom>
          <a:solidFill>
            <a:srgbClr val="729FCF">
              <a:alpha val="50000"/>
            </a:srgbClr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67680" tIns="33840" rIns="67680" bIns="33840" anchor="ctr"/>
          <a:lstStyle/>
          <a:p>
            <a:pPr marL="162000" indent="-1580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750" b="0" i="1" strike="noStrike" spc="-1">
                <a:solidFill>
                  <a:srgbClr val="000000"/>
                </a:solidFill>
                <a:latin typeface="Calibri"/>
                <a:ea typeface="Monospace"/>
              </a:rPr>
              <a:t>Endpoint Compatibility Check </a:t>
            </a:r>
            <a:endParaRPr lang="en-US" sz="750" b="0" strike="noStrike" spc="-1">
              <a:latin typeface="Arial"/>
            </a:endParaRPr>
          </a:p>
          <a:p>
            <a:pPr marL="162000" indent="-1580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750" b="0" i="1" strike="noStrike" spc="-1">
                <a:solidFill>
                  <a:srgbClr val="000000"/>
                </a:solidFill>
                <a:latin typeface="Calibri"/>
                <a:ea typeface="Monospace"/>
              </a:rPr>
              <a:t>Endpoint Correction</a:t>
            </a:r>
            <a:endParaRPr lang="en-US" sz="750" b="0" strike="noStrike" spc="-1">
              <a:latin typeface="Arial"/>
            </a:endParaRPr>
          </a:p>
          <a:p>
            <a:pPr marL="162000" indent="-1580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750" b="0" i="1" strike="noStrike" spc="-1">
                <a:solidFill>
                  <a:srgbClr val="000000"/>
                </a:solidFill>
                <a:latin typeface="Calibri"/>
                <a:ea typeface="Monospace"/>
              </a:rPr>
              <a:t>createAndActivateSNC</a:t>
            </a:r>
            <a:endParaRPr lang="en-US" sz="750" b="0" strike="noStrike" spc="-1">
              <a:latin typeface="Arial"/>
            </a:endParaRPr>
          </a:p>
        </p:txBody>
      </p:sp>
      <p:pic>
        <p:nvPicPr>
          <p:cNvPr id="414" name="Picture 157"/>
          <p:cNvPicPr/>
          <p:nvPr/>
        </p:nvPicPr>
        <p:blipFill>
          <a:blip r:embed="rId3"/>
          <a:stretch/>
        </p:blipFill>
        <p:spPr>
          <a:xfrm rot="495600">
            <a:off x="3913560" y="2547720"/>
            <a:ext cx="1951920" cy="164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" name="Picture 158"/>
          <p:cNvPicPr/>
          <p:nvPr/>
        </p:nvPicPr>
        <p:blipFill>
          <a:blip r:embed="rId2"/>
          <a:stretch/>
        </p:blipFill>
        <p:spPr>
          <a:xfrm>
            <a:off x="1348920" y="1303200"/>
            <a:ext cx="3038400" cy="1367640"/>
          </a:xfrm>
          <a:prstGeom prst="rect">
            <a:avLst/>
          </a:prstGeom>
          <a:ln>
            <a:noFill/>
          </a:ln>
        </p:spPr>
      </p:pic>
      <p:sp>
        <p:nvSpPr>
          <p:cNvPr id="416" name="CustomShape 1"/>
          <p:cNvSpPr/>
          <p:nvPr/>
        </p:nvSpPr>
        <p:spPr>
          <a:xfrm>
            <a:off x="1649160" y="1400040"/>
            <a:ext cx="2233080" cy="25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680" tIns="33840" rIns="67680" bIns="33840"/>
          <a:lstStyle/>
          <a:p>
            <a:pPr>
              <a:lnSpc>
                <a:spcPct val="100000"/>
              </a:lnSpc>
            </a:pPr>
            <a:r>
              <a:rPr lang="en-US" sz="1350" b="0" strike="noStrike" spc="-1">
                <a:solidFill>
                  <a:srgbClr val="000000"/>
                </a:solidFill>
                <a:latin typeface="Arial"/>
                <a:ea typeface="DejaVu Sans"/>
              </a:rPr>
              <a:t>CORBA server exceptions</a:t>
            </a:r>
            <a:endParaRPr lang="en-US" sz="1350" b="0" strike="noStrike" spc="-1">
              <a:latin typeface="Arial"/>
            </a:endParaRPr>
          </a:p>
        </p:txBody>
      </p:sp>
      <p:sp>
        <p:nvSpPr>
          <p:cNvPr id="417" name="CustomShape 2"/>
          <p:cNvSpPr/>
          <p:nvPr/>
        </p:nvSpPr>
        <p:spPr>
          <a:xfrm>
            <a:off x="1512000" y="1614960"/>
            <a:ext cx="2669400" cy="78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680" tIns="33840" rIns="67680" bIns="33840"/>
          <a:lstStyle/>
          <a:p>
            <a:pPr marL="162000" indent="-1566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  <a:ea typeface="DejaVu Sans"/>
              </a:rPr>
              <a:t>ProcessingFailureException (TMF 814)</a:t>
            </a:r>
            <a:endParaRPr lang="en-US" sz="900" b="0" strike="noStrike" spc="-1">
              <a:latin typeface="Arial"/>
            </a:endParaRPr>
          </a:p>
          <a:p>
            <a:pPr marL="162000" indent="-1566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  <a:ea typeface="DejaVu Sans"/>
              </a:rPr>
              <a:t>Ph_ProcessingFailureException to analyze the exception towards Phaethon</a:t>
            </a:r>
            <a:endParaRPr lang="en-US" sz="900" b="0" strike="noStrike" spc="-1">
              <a:latin typeface="Arial"/>
            </a:endParaRPr>
          </a:p>
          <a:p>
            <a:pPr marL="162000" indent="-156600">
              <a:lnSpc>
                <a:spcPct val="100000"/>
              </a:lnSpc>
              <a:spcBef>
                <a:spcPts val="21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  <a:ea typeface="DejaVu Sans"/>
              </a:rPr>
              <a:t>IOEcxeption and UserException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418" name="CustomShape 3"/>
          <p:cNvSpPr/>
          <p:nvPr/>
        </p:nvSpPr>
        <p:spPr>
          <a:xfrm>
            <a:off x="1331640" y="87480"/>
            <a:ext cx="5124600" cy="588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680" tIns="33840" rIns="67680" bIns="33840" anchor="ctr"/>
          <a:lstStyle/>
          <a:p>
            <a:pPr algn="ctr">
              <a:lnSpc>
                <a:spcPct val="100000"/>
              </a:lnSpc>
            </a:pPr>
            <a:r>
              <a:rPr lang="en-US" sz="3300" b="0" strike="noStrike" spc="-1">
                <a:solidFill>
                  <a:srgbClr val="E46C0A"/>
                </a:solidFill>
                <a:latin typeface="Calibri"/>
                <a:ea typeface="DejaVu Sans"/>
              </a:rPr>
              <a:t>Exception handling</a:t>
            </a:r>
            <a:endParaRPr lang="en-US" sz="3300" b="0" strike="noStrike" spc="-1">
              <a:latin typeface="Arial"/>
            </a:endParaRPr>
          </a:p>
        </p:txBody>
      </p:sp>
      <p:graphicFrame>
        <p:nvGraphicFramePr>
          <p:cNvPr id="419" name="Table 4"/>
          <p:cNvGraphicFramePr/>
          <p:nvPr>
            <p:extLst>
              <p:ext uri="{D42A27DB-BD31-4B8C-83A1-F6EECF244321}">
                <p14:modId xmlns:p14="http://schemas.microsoft.com/office/powerpoint/2010/main" val="773818542"/>
              </p:ext>
            </p:extLst>
          </p:nvPr>
        </p:nvGraphicFramePr>
        <p:xfrm>
          <a:off x="4898540" y="783542"/>
          <a:ext cx="2812251" cy="3992880"/>
        </p:xfrm>
        <a:graphic>
          <a:graphicData uri="http://schemas.openxmlformats.org/drawingml/2006/table">
            <a:tbl>
              <a:tblPr/>
              <a:tblGrid>
                <a:gridCol w="2572037"/>
                <a:gridCol w="240214"/>
              </a:tblGrid>
              <a:tr h="2929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9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String message</a:t>
                      </a:r>
                      <a:endParaRPr lang="en-US" sz="900" b="0" strike="noStrike" spc="-1" dirty="0">
                        <a:latin typeface="Arial"/>
                      </a:endParaRPr>
                    </a:p>
                  </a:txBody>
                  <a:tcPr marL="67320" marR="673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 marL="67320" marR="673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66CC"/>
                    </a:solidFill>
                  </a:tcPr>
                </a:tc>
              </a:tr>
              <a:tr h="17090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NOT IMPLEMENTED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67320" marR="673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0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67320" marR="673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99FF"/>
                    </a:solidFill>
                  </a:tcPr>
                </a:tc>
              </a:tr>
              <a:tr h="17090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INTERNAL ERROR 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67320" marR="673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1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67320" marR="673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</a:tr>
              <a:tr h="17090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INVALID INPUT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67320" marR="673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2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67320" marR="673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99FF"/>
                    </a:solidFill>
                  </a:tcPr>
                </a:tc>
              </a:tr>
              <a:tr h="17090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OBJECT IN USE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67320" marR="673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3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67320" marR="673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</a:tr>
              <a:tr h="17090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INVALID ENDPOINT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67320" marR="673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4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67320" marR="673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99FF"/>
                    </a:solidFill>
                  </a:tcPr>
                </a:tc>
              </a:tr>
              <a:tr h="17090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ENTITY NOT FOUND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67320" marR="673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5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67320" marR="673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</a:tr>
              <a:tr h="17090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TIMESLOT IN USE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67320" marR="673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6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67320" marR="673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99FF"/>
                    </a:solidFill>
                  </a:tcPr>
                </a:tc>
              </a:tr>
              <a:tr h="17090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PROTECTION EFFORT NOT MET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67320" marR="673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7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67320" marR="673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</a:tr>
              <a:tr h="17090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NOT IN VALID STATE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67320" marR="673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8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67320" marR="673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99FF"/>
                    </a:solidFill>
                  </a:tcPr>
                </a:tc>
              </a:tr>
              <a:tr h="17090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UNABLE TO COMPLY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67320" marR="673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9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67320" marR="673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</a:tr>
              <a:tr h="17090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NE COMMUNICATION LOSS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67320" marR="673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10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67320" marR="673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99FF"/>
                    </a:solidFill>
                  </a:tcPr>
                </a:tc>
              </a:tr>
              <a:tr h="17090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CAPACITY EXCEEDED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67320" marR="673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11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67320" marR="673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</a:tr>
              <a:tr h="17090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ACCESS DENIED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67320" marR="673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12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67320" marR="673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99FF"/>
                    </a:solidFill>
                  </a:tcPr>
                </a:tc>
              </a:tr>
              <a:tr h="17090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TOO MANY OPEN ITERATORS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67320" marR="673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13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67320" marR="673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</a:tr>
              <a:tr h="17090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UNSUPPORTED ROUTING CONSTRAINTS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67320" marR="673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14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67320" marR="673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99FF"/>
                    </a:solidFill>
                  </a:tcPr>
                </a:tc>
              </a:tr>
              <a:tr h="17090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USER LABEL IN USE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67320" marR="673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15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67320" marR="673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</a:tr>
              <a:tr h="17090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DEFAULT UNMAPPED EXCEPTION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67320" marR="673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8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16</a:t>
                      </a:r>
                      <a:endParaRPr lang="en-US" sz="800" b="0" strike="noStrike" spc="-1" dirty="0">
                        <a:latin typeface="Arial"/>
                      </a:endParaRPr>
                    </a:p>
                  </a:txBody>
                  <a:tcPr marL="67320" marR="673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99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" name="Picture 163"/>
          <p:cNvPicPr/>
          <p:nvPr/>
        </p:nvPicPr>
        <p:blipFill>
          <a:blip r:embed="rId2"/>
          <a:stretch/>
        </p:blipFill>
        <p:spPr>
          <a:xfrm>
            <a:off x="1255680" y="2126160"/>
            <a:ext cx="3038400" cy="1710720"/>
          </a:xfrm>
          <a:prstGeom prst="rect">
            <a:avLst/>
          </a:prstGeom>
          <a:ln>
            <a:noFill/>
          </a:ln>
        </p:spPr>
      </p:pic>
      <p:sp>
        <p:nvSpPr>
          <p:cNvPr id="421" name="CustomShape 1"/>
          <p:cNvSpPr/>
          <p:nvPr/>
        </p:nvSpPr>
        <p:spPr>
          <a:xfrm>
            <a:off x="1556280" y="2223000"/>
            <a:ext cx="2575800" cy="25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680" tIns="33840" rIns="67680" bIns="33840"/>
          <a:lstStyle/>
          <a:p>
            <a:pPr>
              <a:lnSpc>
                <a:spcPct val="100000"/>
              </a:lnSpc>
            </a:pPr>
            <a:r>
              <a:rPr lang="en-US" sz="1350" b="0" strike="noStrike" spc="-1">
                <a:solidFill>
                  <a:srgbClr val="000000"/>
                </a:solidFill>
                <a:latin typeface="Arial"/>
                <a:ea typeface="DejaVu Sans"/>
              </a:rPr>
              <a:t>Internal Phaethon exceptions</a:t>
            </a:r>
            <a:endParaRPr lang="en-US" sz="1350" b="0" strike="noStrike" spc="-1">
              <a:latin typeface="Arial"/>
            </a:endParaRPr>
          </a:p>
        </p:txBody>
      </p:sp>
      <p:sp>
        <p:nvSpPr>
          <p:cNvPr id="422" name="CustomShape 2"/>
          <p:cNvSpPr/>
          <p:nvPr/>
        </p:nvSpPr>
        <p:spPr>
          <a:xfrm>
            <a:off x="1419120" y="2437920"/>
            <a:ext cx="2669400" cy="1124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680" tIns="33840" rIns="67680" bIns="33840"/>
          <a:lstStyle/>
          <a:p>
            <a:pPr marL="162000" indent="-156600">
              <a:lnSpc>
                <a:spcPct val="100000"/>
              </a:lnSpc>
              <a:spcBef>
                <a:spcPts val="138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  <a:ea typeface="DejaVu Sans"/>
              </a:rPr>
              <a:t>TPCompatibilityException as a results of checkValidSNC or createAndActivateSNC</a:t>
            </a:r>
            <a:endParaRPr lang="en-US" sz="900" b="0" strike="noStrike" spc="-1">
              <a:latin typeface="Arial"/>
            </a:endParaRPr>
          </a:p>
          <a:p>
            <a:pPr marL="162000" indent="-156600">
              <a:lnSpc>
                <a:spcPct val="100000"/>
              </a:lnSpc>
              <a:spcBef>
                <a:spcPts val="138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  <a:ea typeface="DejaVu Sans"/>
              </a:rPr>
              <a:t>Ph_MultiLayerSubnetworkException  during the retrieval or creation of the SNC</a:t>
            </a:r>
            <a:endParaRPr lang="en-US" sz="900" b="0" strike="noStrike" spc="-1">
              <a:latin typeface="Arial"/>
            </a:endParaRPr>
          </a:p>
          <a:p>
            <a:pPr marL="162000" indent="-1566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  <a:ea typeface="DejaVu Sans"/>
              </a:rPr>
              <a:t>RestExceptionHandler (towards BSS)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423" name="CustomShape 3"/>
          <p:cNvSpPr/>
          <p:nvPr/>
        </p:nvSpPr>
        <p:spPr>
          <a:xfrm>
            <a:off x="1331640" y="87480"/>
            <a:ext cx="5124600" cy="588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680" tIns="33840" rIns="67680" bIns="33840" anchor="ctr"/>
          <a:lstStyle/>
          <a:p>
            <a:pPr algn="ctr">
              <a:lnSpc>
                <a:spcPct val="100000"/>
              </a:lnSpc>
            </a:pPr>
            <a:r>
              <a:rPr lang="en-US" sz="3300" b="0" strike="noStrike" spc="-1">
                <a:solidFill>
                  <a:srgbClr val="E46C0A"/>
                </a:solidFill>
                <a:latin typeface="Calibri"/>
                <a:ea typeface="DejaVu Sans"/>
              </a:rPr>
              <a:t>Exception handling</a:t>
            </a:r>
            <a:endParaRPr lang="en-US" sz="3300" b="0" strike="noStrike" spc="-1">
              <a:latin typeface="Arial"/>
            </a:endParaRPr>
          </a:p>
        </p:txBody>
      </p:sp>
      <p:graphicFrame>
        <p:nvGraphicFramePr>
          <p:cNvPr id="424" name="Table 4"/>
          <p:cNvGraphicFramePr/>
          <p:nvPr>
            <p:extLst>
              <p:ext uri="{D42A27DB-BD31-4B8C-83A1-F6EECF244321}">
                <p14:modId xmlns:p14="http://schemas.microsoft.com/office/powerpoint/2010/main" val="1698030990"/>
              </p:ext>
            </p:extLst>
          </p:nvPr>
        </p:nvGraphicFramePr>
        <p:xfrm>
          <a:off x="4762014" y="812630"/>
          <a:ext cx="2929320" cy="1859280"/>
        </p:xfrm>
        <a:graphic>
          <a:graphicData uri="http://schemas.openxmlformats.org/drawingml/2006/table">
            <a:tbl>
              <a:tblPr/>
              <a:tblGrid>
                <a:gridCol w="2663280"/>
                <a:gridCol w="266040"/>
              </a:tblGrid>
              <a:tr h="20628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9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String message</a:t>
                      </a:r>
                      <a:endParaRPr lang="en-US" sz="900" b="0" strike="noStrike" spc="-1">
                        <a:latin typeface="Arial"/>
                      </a:endParaRPr>
                    </a:p>
                  </a:txBody>
                  <a:tcPr marL="67320" marR="673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 marL="67320" marR="673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66CC"/>
                    </a:solidFill>
                  </a:tcPr>
                </a:tc>
              </a:tr>
              <a:tr h="194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TunedFrequency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67320" marR="673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0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67320" marR="673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99FF"/>
                    </a:solidFill>
                  </a:tcPr>
                </a:tc>
              </a:tr>
              <a:tr h="194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LSNExt_TunedFrequencyRx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67320" marR="673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1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67320" marR="673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</a:tr>
              <a:tr h="194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LSNExt_SpecificClientType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67320" marR="673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2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67320" marR="673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99FF"/>
                    </a:solidFill>
                  </a:tcPr>
                </a:tc>
              </a:tr>
              <a:tr h="194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LSNExt_PortType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67320" marR="673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3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67320" marR="673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</a:tr>
              <a:tr h="194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DifferentProvisioning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67320" marR="673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4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67320" marR="673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99FF"/>
                    </a:solidFill>
                  </a:tcPr>
                </a:tc>
              </a:tr>
              <a:tr h="194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  <a:ea typeface="Monospace"/>
                        </a:rPr>
                        <a:t>LSNExt_FECOverhead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67320" marR="673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5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67320" marR="673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</a:tr>
              <a:tr h="1940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Unknown Exception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67320" marR="673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8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6</a:t>
                      </a:r>
                      <a:endParaRPr lang="en-US" sz="800" b="0" strike="noStrike" spc="-1" dirty="0">
                        <a:latin typeface="Arial"/>
                      </a:endParaRPr>
                    </a:p>
                  </a:txBody>
                  <a:tcPr marL="67320" marR="673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99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25" name="Table 5"/>
          <p:cNvGraphicFramePr/>
          <p:nvPr>
            <p:extLst>
              <p:ext uri="{D42A27DB-BD31-4B8C-83A1-F6EECF244321}">
                <p14:modId xmlns:p14="http://schemas.microsoft.com/office/powerpoint/2010/main" val="1098495176"/>
              </p:ext>
            </p:extLst>
          </p:nvPr>
        </p:nvGraphicFramePr>
        <p:xfrm>
          <a:off x="4770684" y="3013920"/>
          <a:ext cx="2930400" cy="1645920"/>
        </p:xfrm>
        <a:graphic>
          <a:graphicData uri="http://schemas.openxmlformats.org/drawingml/2006/table">
            <a:tbl>
              <a:tblPr/>
              <a:tblGrid>
                <a:gridCol w="2664000"/>
                <a:gridCol w="266400"/>
              </a:tblGrid>
              <a:tr h="20628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9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String message</a:t>
                      </a:r>
                      <a:endParaRPr lang="en-US" sz="900" b="0" strike="noStrike" spc="-1" dirty="0">
                        <a:latin typeface="Arial"/>
                      </a:endParaRPr>
                    </a:p>
                  </a:txBody>
                  <a:tcPr marL="67320" marR="673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 marL="67320" marR="673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66CC"/>
                    </a:solidFill>
                  </a:tcPr>
                </a:tc>
              </a:tr>
              <a:tr h="1940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OCh Trail Not Found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67320" marR="673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0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67320" marR="673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99FF"/>
                    </a:solidFill>
                  </a:tcPr>
                </a:tc>
              </a:tr>
              <a:tr h="1940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LP Trail Not Found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67320" marR="673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1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67320" marR="673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</a:tr>
              <a:tr h="1940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Failed Deactivate And Delete SNC for LP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67320" marR="673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2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67320" marR="673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99FF"/>
                    </a:solidFill>
                  </a:tcPr>
                </a:tc>
              </a:tr>
              <a:tr h="1940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Failed Deactivate And Delete SNC for OCh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67320" marR="673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3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67320" marR="673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</a:tr>
              <a:tr h="1940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Subnewtwork Connection Retrival Failure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67320" marR="673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4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67320" marR="673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99FF"/>
                    </a:solidFill>
                  </a:tcPr>
                </a:tc>
              </a:tr>
              <a:tr h="1940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8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Unknown Exception</a:t>
                      </a:r>
                      <a:endParaRPr lang="en-US" sz="800" b="0" strike="noStrike" spc="-1">
                        <a:latin typeface="Arial"/>
                      </a:endParaRPr>
                    </a:p>
                  </a:txBody>
                  <a:tcPr marL="67320" marR="673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800" b="0" strike="noStrike" spc="-1" dirty="0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5</a:t>
                      </a:r>
                      <a:endParaRPr lang="en-US" sz="800" b="0" strike="noStrike" spc="-1" dirty="0">
                        <a:latin typeface="Arial"/>
                      </a:endParaRPr>
                    </a:p>
                  </a:txBody>
                  <a:tcPr marL="67320" marR="6732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  <p:pic>
        <p:nvPicPr>
          <p:cNvPr id="426" name="Picture 169"/>
          <p:cNvPicPr/>
          <p:nvPr/>
        </p:nvPicPr>
        <p:blipFill>
          <a:blip r:embed="rId3"/>
          <a:stretch/>
        </p:blipFill>
        <p:spPr>
          <a:xfrm rot="9729600">
            <a:off x="3615120" y="2452680"/>
            <a:ext cx="698760" cy="165240"/>
          </a:xfrm>
          <a:prstGeom prst="rect">
            <a:avLst/>
          </a:prstGeom>
          <a:ln>
            <a:noFill/>
          </a:ln>
        </p:spPr>
      </p:pic>
      <p:pic>
        <p:nvPicPr>
          <p:cNvPr id="427" name="Picture 170"/>
          <p:cNvPicPr/>
          <p:nvPr/>
        </p:nvPicPr>
        <p:blipFill>
          <a:blip r:embed="rId3"/>
          <a:stretch/>
        </p:blipFill>
        <p:spPr>
          <a:xfrm rot="11562000">
            <a:off x="3586680" y="3118320"/>
            <a:ext cx="698760" cy="165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CustomShape 1"/>
          <p:cNvSpPr/>
          <p:nvPr/>
        </p:nvSpPr>
        <p:spPr>
          <a:xfrm>
            <a:off x="1331640" y="87480"/>
            <a:ext cx="5124600" cy="588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680" tIns="33840" rIns="67680" bIns="33840" anchor="ctr"/>
          <a:lstStyle/>
          <a:p>
            <a:pPr algn="ctr">
              <a:lnSpc>
                <a:spcPct val="100000"/>
              </a:lnSpc>
            </a:pPr>
            <a:r>
              <a:rPr lang="en-US" sz="3300" b="0" strike="noStrike" spc="-1">
                <a:solidFill>
                  <a:srgbClr val="E46C0A"/>
                </a:solidFill>
                <a:latin typeface="Calibri"/>
                <a:ea typeface="DejaVu Sans"/>
              </a:rPr>
              <a:t>Notifications</a:t>
            </a:r>
            <a:endParaRPr lang="en-US" sz="3300" b="0" strike="noStrike" spc="-1">
              <a:latin typeface="Arial"/>
            </a:endParaRPr>
          </a:p>
        </p:txBody>
      </p:sp>
      <p:sp>
        <p:nvSpPr>
          <p:cNvPr id="429" name="CustomShape 2"/>
          <p:cNvSpPr/>
          <p:nvPr/>
        </p:nvSpPr>
        <p:spPr>
          <a:xfrm>
            <a:off x="1486080" y="1200240"/>
            <a:ext cx="6166440" cy="338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680" tIns="33840" rIns="67680" bIns="33840">
            <a:normAutofit/>
          </a:bodyPr>
          <a:lstStyle/>
          <a:p>
            <a:pPr marL="257400" indent="-251640">
              <a:lnSpc>
                <a:spcPct val="100000"/>
              </a:lnSpc>
              <a:spcBef>
                <a:spcPts val="482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NOTIFICATION_MODE</a:t>
            </a:r>
            <a:endParaRPr lang="en-US" sz="2400" b="0" strike="noStrike" spc="-1">
              <a:latin typeface="Arial"/>
            </a:endParaRPr>
          </a:p>
          <a:p>
            <a:pPr marL="257400" indent="-251640">
              <a:lnSpc>
                <a:spcPct val="100000"/>
              </a:lnSpc>
              <a:spcBef>
                <a:spcPts val="482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MANUAL_MODE, based on logical expressions</a:t>
            </a:r>
            <a:endParaRPr lang="en-US" sz="2400" b="0" strike="noStrike" spc="-1">
              <a:latin typeface="Arial"/>
            </a:endParaRPr>
          </a:p>
          <a:p>
            <a:pPr marL="557280" lvl="1" indent="-20844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Font typeface="Arial"/>
              <a:buChar char="–"/>
            </a:pPr>
            <a:r>
              <a:rPr lang="en-US" sz="2100" b="0" strike="noStrike" spc="-1">
                <a:solidFill>
                  <a:srgbClr val="000000"/>
                </a:solidFill>
                <a:latin typeface="Calibri"/>
                <a:ea typeface="DejaVu Sans"/>
              </a:rPr>
              <a:t>Configuration based on “alarming.properties”</a:t>
            </a:r>
            <a:endParaRPr lang="en-US" sz="2100" b="0" strike="noStrike" spc="-1">
              <a:latin typeface="Arial"/>
            </a:endParaRPr>
          </a:p>
          <a:p>
            <a:pPr marL="557280" lvl="1" indent="-20844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Font typeface="Arial"/>
              <a:buChar char="–"/>
            </a:pPr>
            <a:r>
              <a:rPr lang="en-US" sz="2100" b="0" strike="noStrike" spc="-1">
                <a:solidFill>
                  <a:srgbClr val="000000"/>
                </a:solidFill>
                <a:latin typeface="Calibri"/>
                <a:ea typeface="DejaVu Sans"/>
              </a:rPr>
              <a:t>Example</a:t>
            </a:r>
            <a:endParaRPr lang="en-US" sz="2100" b="0" strike="noStrike" spc="-1">
              <a:latin typeface="Arial"/>
            </a:endParaRPr>
          </a:p>
          <a:p>
            <a:pPr marL="857160" lvl="2" indent="-1656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$type_name == 'NT_ALARM' and  $filterable_data(perceivedSeverity) == 5</a:t>
            </a:r>
            <a:endParaRPr lang="en-US" sz="1800" b="0" strike="noStrike" spc="-1">
              <a:latin typeface="Arial"/>
            </a:endParaRPr>
          </a:p>
          <a:p>
            <a:pPr marL="1200240" lvl="3" indent="-16560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Arial"/>
              <a:buChar char="–"/>
            </a:pPr>
            <a:r>
              <a:rPr lang="en-US" sz="1500" b="0" strike="noStrike" spc="-1">
                <a:solidFill>
                  <a:srgbClr val="000000"/>
                </a:solidFill>
                <a:latin typeface="Calibri"/>
                <a:ea typeface="DejaVu Sans"/>
              </a:rPr>
              <a:t>PS_INDETERMINATE = 0 , PS_CRITICAL = 1, PS_MAJOR = 2, PS_MINOR = 3, PS_WARNING = 4, PS_CLEARED = 5;</a:t>
            </a:r>
            <a:endParaRPr lang="en-US" sz="1500" b="0" strike="noStrike" spc="-1">
              <a:latin typeface="Arial"/>
            </a:endParaRPr>
          </a:p>
          <a:p>
            <a:pPr marL="857160" lvl="2" indent="-1656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$filterable_data(perceivedSeverity) &lt;= 3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82"/>
              </a:spcBef>
            </a:pPr>
            <a:endParaRPr lang="en-US" sz="1800" b="0" strike="noStrike" spc="-1">
              <a:latin typeface="Arial"/>
            </a:endParaRPr>
          </a:p>
        </p:txBody>
      </p:sp>
      <p:sp>
        <p:nvSpPr>
          <p:cNvPr id="430" name="CustomShape 3"/>
          <p:cNvSpPr/>
          <p:nvPr/>
        </p:nvSpPr>
        <p:spPr>
          <a:xfrm>
            <a:off x="6057720" y="4767480"/>
            <a:ext cx="1594440" cy="267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CustomShape 1"/>
          <p:cNvSpPr/>
          <p:nvPr/>
        </p:nvSpPr>
        <p:spPr>
          <a:xfrm>
            <a:off x="1146960" y="78120"/>
            <a:ext cx="5394600" cy="588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680" tIns="33840" rIns="67680" bIns="33840" anchor="ctr"/>
          <a:lstStyle/>
          <a:p>
            <a:pPr algn="ctr">
              <a:lnSpc>
                <a:spcPct val="100000"/>
              </a:lnSpc>
            </a:pPr>
            <a:r>
              <a:rPr lang="en-US" sz="2400" b="0" strike="noStrike" spc="-1">
                <a:solidFill>
                  <a:srgbClr val="E46C0A"/>
                </a:solidFill>
                <a:latin typeface="Calibri"/>
                <a:ea typeface="DejaVu Sans"/>
              </a:rPr>
              <a:t>LightApp example: OCh related End points 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432" name="CustomShape 2"/>
          <p:cNvSpPr/>
          <p:nvPr/>
        </p:nvSpPr>
        <p:spPr>
          <a:xfrm>
            <a:off x="1486080" y="681480"/>
            <a:ext cx="6166440" cy="390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680" tIns="33840" rIns="67680" bIns="33840"/>
          <a:lstStyle/>
          <a:p>
            <a:pPr>
              <a:lnSpc>
                <a:spcPct val="100000"/>
              </a:lnSpc>
              <a:spcBef>
                <a:spcPts val="658"/>
              </a:spcBef>
            </a:pPr>
            <a:r>
              <a:rPr lang="en-US" sz="600" b="0" u="sng" strike="noStrike" spc="-1">
                <a:solidFill>
                  <a:srgbClr val="000000"/>
                </a:solidFill>
                <a:uFillTx/>
                <a:latin typeface="Calibri"/>
                <a:ea typeface="DejaVu Sans"/>
              </a:rPr>
              <a:t>How to get OCH related End points for some NE identified by its DN</a:t>
            </a:r>
            <a:endParaRPr lang="en-US" sz="6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658"/>
              </a:spcBef>
            </a:pPr>
            <a:r>
              <a:rPr lang="en-US" sz="600" b="1" strike="noStrike" spc="-1">
                <a:solidFill>
                  <a:srgbClr val="000000"/>
                </a:solidFill>
                <a:latin typeface="Calibri"/>
                <a:ea typeface="DejaVu Sans"/>
              </a:rPr>
              <a:t>HTTP command</a:t>
            </a:r>
            <a:r>
              <a:rPr lang="en-US" sz="600" b="0" strike="noStrike" spc="-1">
                <a:solidFill>
                  <a:srgbClr val="000000"/>
                </a:solidFill>
                <a:latin typeface="Calibri"/>
                <a:ea typeface="DejaVu Sans"/>
              </a:rPr>
              <a:t>: GET</a:t>
            </a:r>
            <a:endParaRPr lang="en-US" sz="6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658"/>
              </a:spcBef>
            </a:pPr>
            <a:r>
              <a:rPr lang="en-US" sz="600" b="1" strike="noStrike" spc="-1">
                <a:solidFill>
                  <a:srgbClr val="000000"/>
                </a:solidFill>
                <a:latin typeface="Calibri"/>
                <a:ea typeface="DejaVu Sans"/>
              </a:rPr>
              <a:t>Type of service execution: </a:t>
            </a:r>
            <a:r>
              <a:rPr lang="en-US" sz="600" b="0" strike="noStrike" spc="-1">
                <a:solidFill>
                  <a:srgbClr val="000000"/>
                </a:solidFill>
                <a:latin typeface="Calibri"/>
                <a:ea typeface="DejaVu Sans"/>
              </a:rPr>
              <a:t>Asynchronous</a:t>
            </a:r>
            <a:endParaRPr lang="en-US" sz="6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658"/>
              </a:spcBef>
            </a:pPr>
            <a:r>
              <a:rPr lang="en-US" sz="600" b="0" strike="noStrike" spc="-1">
                <a:solidFill>
                  <a:srgbClr val="000000"/>
                </a:solidFill>
                <a:latin typeface="Calibri"/>
                <a:ea typeface="DejaVu Sans"/>
              </a:rPr>
              <a:t> </a:t>
            </a:r>
            <a:r>
              <a:rPr lang="en-US" sz="600" b="1" strike="noStrike" spc="-1">
                <a:solidFill>
                  <a:srgbClr val="000000"/>
                </a:solidFill>
                <a:latin typeface="Calibri"/>
                <a:ea typeface="DejaVu Sans"/>
              </a:rPr>
              <a:t>URI example of synchronous execution</a:t>
            </a:r>
            <a:endParaRPr lang="en-US" sz="6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658"/>
              </a:spcBef>
            </a:pPr>
            <a:r>
              <a:rPr lang="en-US" sz="600" b="0" u="sng" strike="noStrike" spc="-1">
                <a:solidFill>
                  <a:srgbClr val="0000FF"/>
                </a:solidFill>
                <a:uFillTx/>
                <a:latin typeface="Calibri"/>
                <a:ea typeface="DejaVu Sans"/>
                <a:hlinkClick r:id="rId2"/>
              </a:rPr>
              <a:t>http://</a:t>
            </a:r>
            <a:r>
              <a:rPr lang="en-US" sz="600" b="1" u="sng" strike="noStrike" spc="-1">
                <a:solidFill>
                  <a:srgbClr val="0000FF"/>
                </a:solidFill>
                <a:uFillTx/>
                <a:latin typeface="Calibri"/>
                <a:ea typeface="DejaVu Sans"/>
                <a:hlinkClick r:id="rId2"/>
              </a:rPr>
              <a:t>pogs</a:t>
            </a:r>
            <a:r>
              <a:rPr lang="en-US" sz="600" b="0" u="sng" strike="noStrike" spc="-1">
                <a:solidFill>
                  <a:srgbClr val="0000FF"/>
                </a:solidFill>
                <a:uFillTx/>
                <a:latin typeface="Calibri"/>
                <a:ea typeface="DejaVu Sans"/>
                <a:hlinkClick r:id="rId2"/>
              </a:rPr>
              <a:t>:7001/LightApp/resources/topology/v1/OCH/endpoints?servicecategory=ECI_OCH&amp;</a:t>
            </a:r>
            <a:r>
              <a:rPr lang="en-US" sz="600" b="1" u="sng" strike="noStrike" spc="-1">
                <a:solidFill>
                  <a:srgbClr val="0000FF"/>
                </a:solidFill>
                <a:uFillTx/>
                <a:latin typeface="Calibri"/>
                <a:ea typeface="DejaVu Sans"/>
                <a:hlinkClick r:id="rId2"/>
              </a:rPr>
              <a:t>portrate=all</a:t>
            </a:r>
            <a:r>
              <a:rPr lang="en-US" sz="600" b="0" u="sng" strike="noStrike" spc="-1">
                <a:solidFill>
                  <a:srgbClr val="0000FF"/>
                </a:solidFill>
                <a:uFillTx/>
                <a:latin typeface="Calibri"/>
                <a:ea typeface="DejaVu Sans"/>
                <a:hlinkClick r:id="rId2"/>
              </a:rPr>
              <a:t>&amp;</a:t>
            </a:r>
            <a:r>
              <a:rPr lang="en-US" sz="600" b="1" u="sng" strike="noStrike" spc="-1">
                <a:solidFill>
                  <a:srgbClr val="0000FF"/>
                </a:solidFill>
                <a:uFillTx/>
                <a:latin typeface="Calibri"/>
                <a:ea typeface="DejaVu Sans"/>
                <a:hlinkClick r:id="rId2"/>
              </a:rPr>
              <a:t>endpointstatus=available</a:t>
            </a:r>
            <a:r>
              <a:rPr lang="en-US" sz="600" b="0" u="sng" strike="noStrike" spc="-1">
                <a:solidFill>
                  <a:srgbClr val="0000FF"/>
                </a:solidFill>
                <a:uFillTx/>
                <a:latin typeface="Calibri"/>
                <a:ea typeface="DejaVu Sans"/>
                <a:hlinkClick r:id="rId2"/>
              </a:rPr>
              <a:t>&amp;neid=EMS~~ECI/EMS_STMS_9@@ManagedElement~~151</a:t>
            </a:r>
            <a:endParaRPr lang="en-US" sz="6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658"/>
              </a:spcBef>
            </a:pPr>
            <a:r>
              <a:rPr lang="en-US" sz="600" b="0" strike="noStrike" spc="-1">
                <a:solidFill>
                  <a:srgbClr val="000000"/>
                </a:solidFill>
                <a:latin typeface="Calibri"/>
                <a:ea typeface="DejaVu Sans"/>
              </a:rPr>
              <a:t>Main query parameters description:   </a:t>
            </a:r>
            <a:r>
              <a:rPr lang="en-US" sz="600" b="1" strike="noStrike" spc="-1">
                <a:solidFill>
                  <a:srgbClr val="000000"/>
                </a:solidFill>
                <a:latin typeface="Calibri"/>
                <a:ea typeface="DejaVu Sans"/>
              </a:rPr>
              <a:t>portrate, serviceType, directionality</a:t>
            </a:r>
            <a:r>
              <a:rPr lang="en-US" sz="600" b="0" strike="noStrike" spc="-1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r>
              <a:rPr lang="en-US" sz="600" b="1" strike="noStrike" spc="-1">
                <a:solidFill>
                  <a:srgbClr val="000000"/>
                </a:solidFill>
                <a:latin typeface="Calibri"/>
                <a:ea typeface="DejaVu Sans"/>
              </a:rPr>
              <a:t>endpointstatus</a:t>
            </a:r>
            <a:r>
              <a:rPr lang="en-US" sz="600" b="0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en-US" sz="6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658"/>
              </a:spcBef>
            </a:pPr>
            <a:r>
              <a:rPr lang="en-US" sz="600" b="1" strike="noStrike" spc="-1">
                <a:solidFill>
                  <a:srgbClr val="000000"/>
                </a:solidFill>
                <a:latin typeface="Calibri"/>
                <a:ea typeface="DejaVu Sans"/>
              </a:rPr>
              <a:t>Example of operation execution output:</a:t>
            </a:r>
            <a:endParaRPr lang="en-US" sz="6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658"/>
              </a:spcBef>
            </a:pPr>
            <a:r>
              <a:rPr lang="en-US" sz="600" b="0" strike="noStrike" spc="-1">
                <a:solidFill>
                  <a:srgbClr val="000000"/>
                </a:solidFill>
                <a:latin typeface="Calibri"/>
                <a:ea typeface="DejaVu Sans"/>
              </a:rPr>
              <a:t>{"EMS~~ECI/EMS_STMS_9@@ManagedElement~~151": [2]</a:t>
            </a:r>
            <a:endParaRPr lang="en-US" sz="6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658"/>
              </a:spcBef>
            </a:pPr>
            <a:r>
              <a:rPr lang="en-US" sz="600" b="0" strike="noStrike" spc="-1">
                <a:solidFill>
                  <a:srgbClr val="000000"/>
                </a:solidFill>
                <a:latin typeface="Calibri"/>
                <a:ea typeface="DejaVu Sans"/>
              </a:rPr>
              <a:t>0:{</a:t>
            </a:r>
            <a:endParaRPr lang="en-US" sz="6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658"/>
              </a:spcBef>
            </a:pPr>
            <a:r>
              <a:rPr lang="en-US" sz="600" b="0" strike="noStrike" spc="-1">
                <a:solidFill>
                  <a:srgbClr val="000000"/>
                </a:solidFill>
                <a:latin typeface="Calibri"/>
                <a:ea typeface="DejaVu Sans"/>
              </a:rPr>
              <a:t>"element": "OTU2e-u2/3"</a:t>
            </a:r>
            <a:endParaRPr lang="en-US" sz="6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658"/>
              </a:spcBef>
            </a:pPr>
            <a:r>
              <a:rPr lang="en-US" sz="600" b="0" strike="noStrike" spc="-1">
                <a:solidFill>
                  <a:srgbClr val="000000"/>
                </a:solidFill>
                <a:latin typeface="Calibri"/>
                <a:ea typeface="DejaVu Sans"/>
              </a:rPr>
              <a:t>"slot": "Slot u2 (TR10_4)"</a:t>
            </a:r>
            <a:endParaRPr lang="en-US" sz="6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658"/>
              </a:spcBef>
            </a:pPr>
            <a:r>
              <a:rPr lang="en-US" sz="600" b="0" strike="noStrike" spc="-1">
                <a:solidFill>
                  <a:srgbClr val="000000"/>
                </a:solidFill>
                <a:latin typeface="Calibri"/>
                <a:ea typeface="DejaVu Sans"/>
              </a:rPr>
              <a:t>"port": "OTU2e-u2/3"</a:t>
            </a:r>
            <a:endParaRPr lang="en-US" sz="6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658"/>
              </a:spcBef>
            </a:pPr>
            <a:r>
              <a:rPr lang="en-US" sz="600" b="0" strike="noStrike" spc="-1">
                <a:solidFill>
                  <a:srgbClr val="000000"/>
                </a:solidFill>
                <a:latin typeface="Calibri"/>
                <a:ea typeface="DejaVu Sans"/>
              </a:rPr>
              <a:t>"numberOfTunableFrequencies": 88</a:t>
            </a:r>
            <a:endParaRPr lang="en-US" sz="6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658"/>
              </a:spcBef>
            </a:pPr>
            <a:r>
              <a:rPr lang="en-US" sz="600" b="0" strike="noStrike" spc="-1">
                <a:solidFill>
                  <a:srgbClr val="000000"/>
                </a:solidFill>
                <a:latin typeface="Calibri"/>
                <a:ea typeface="DejaVu Sans"/>
              </a:rPr>
              <a:t>"frequencySpacing": "DWDM_50"</a:t>
            </a:r>
            <a:endParaRPr lang="en-US" sz="6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658"/>
              </a:spcBef>
            </a:pPr>
            <a:r>
              <a:rPr lang="en-US" sz="600" b="0" strike="noStrike" spc="-1">
                <a:solidFill>
                  <a:srgbClr val="000000"/>
                </a:solidFill>
                <a:latin typeface="Calibri"/>
                <a:ea typeface="DejaVu Sans"/>
              </a:rPr>
              <a:t>"wdmMode": "DWDM"</a:t>
            </a:r>
            <a:endParaRPr lang="en-US" sz="6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658"/>
              </a:spcBef>
            </a:pPr>
            <a:r>
              <a:rPr lang="en-US" sz="600" b="0" strike="noStrike" spc="-1">
                <a:solidFill>
                  <a:srgbClr val="000000"/>
                </a:solidFill>
                <a:latin typeface="Calibri"/>
                <a:ea typeface="DejaVu Sans"/>
              </a:rPr>
              <a:t>"txChannelFrequency": 192.2</a:t>
            </a:r>
            <a:endParaRPr lang="en-US" sz="6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658"/>
              </a:spcBef>
            </a:pPr>
            <a:r>
              <a:rPr lang="en-US" sz="600" b="0" strike="noStrike" spc="-1">
                <a:solidFill>
                  <a:srgbClr val="000000"/>
                </a:solidFill>
                <a:latin typeface="Calibri"/>
                <a:ea typeface="DejaVu Sans"/>
              </a:rPr>
              <a:t>"rxChannelFrequency": 192.2</a:t>
            </a:r>
            <a:endParaRPr lang="en-US" sz="6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658"/>
              </a:spcBef>
            </a:pPr>
            <a:r>
              <a:rPr lang="en-US" sz="600" b="0" strike="noStrike" spc="-1">
                <a:solidFill>
                  <a:srgbClr val="000000"/>
                </a:solidFill>
                <a:latin typeface="Calibri"/>
                <a:ea typeface="DejaVu Sans"/>
              </a:rPr>
              <a:t>"supportedFEC": "FEC"</a:t>
            </a:r>
            <a:endParaRPr lang="en-US" sz="6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658"/>
              </a:spcBef>
            </a:pPr>
            <a:r>
              <a:rPr lang="en-US" sz="600" b="0" strike="noStrike" spc="-1">
                <a:solidFill>
                  <a:srgbClr val="000000"/>
                </a:solidFill>
                <a:latin typeface="Calibri"/>
                <a:ea typeface="DejaVu Sans"/>
              </a:rPr>
              <a:t>"tunable": true</a:t>
            </a:r>
            <a:endParaRPr lang="en-US" sz="6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658"/>
              </a:spcBef>
            </a:pPr>
            <a:r>
              <a:rPr lang="en-US" sz="600" b="0" strike="noStrike" spc="-1">
                <a:solidFill>
                  <a:srgbClr val="000000"/>
                </a:solidFill>
                <a:latin typeface="Calibri"/>
                <a:ea typeface="DejaVu Sans"/>
              </a:rPr>
              <a:t>"dn": "EMS~~ECI/EMS_STMS_9@@ManagedElement~~151@@PTP~~port-u2/3"</a:t>
            </a:r>
            <a:endParaRPr lang="en-US" sz="6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658"/>
              </a:spcBef>
            </a:pPr>
            <a:r>
              <a:rPr lang="en-US" sz="600" b="0" strike="noStrike" spc="-1">
                <a:solidFill>
                  <a:srgbClr val="000000"/>
                </a:solidFill>
                <a:latin typeface="Calibri"/>
                <a:ea typeface="DejaVu Sans"/>
              </a:rPr>
              <a:t>"rate": "OTU2"</a:t>
            </a:r>
            <a:endParaRPr lang="en-US" sz="6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658"/>
              </a:spcBef>
            </a:pPr>
            <a:r>
              <a:rPr lang="en-US" sz="600" b="0" strike="noStrike" spc="-1">
                <a:solidFill>
                  <a:srgbClr val="000000"/>
                </a:solidFill>
                <a:latin typeface="Calibri"/>
                <a:ea typeface="DejaVu Sans"/>
              </a:rPr>
              <a:t>}</a:t>
            </a:r>
            <a:endParaRPr lang="en-US" sz="6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82"/>
              </a:spcBef>
            </a:pPr>
            <a:endParaRPr lang="en-US" sz="600" b="0" strike="noStrike" spc="-1">
              <a:latin typeface="Arial"/>
            </a:endParaRPr>
          </a:p>
        </p:txBody>
      </p:sp>
      <p:sp>
        <p:nvSpPr>
          <p:cNvPr id="433" name="CustomShape 3"/>
          <p:cNvSpPr/>
          <p:nvPr/>
        </p:nvSpPr>
        <p:spPr>
          <a:xfrm>
            <a:off x="6057720" y="4767480"/>
            <a:ext cx="1594440" cy="267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4" name="CustomShape 4"/>
          <p:cNvSpPr/>
          <p:nvPr/>
        </p:nvSpPr>
        <p:spPr>
          <a:xfrm>
            <a:off x="5386320" y="2177640"/>
            <a:ext cx="2316600" cy="12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680" tIns="33840" rIns="67680" bIns="33840"/>
          <a:lstStyle/>
          <a:p>
            <a:pPr>
              <a:lnSpc>
                <a:spcPct val="100000"/>
              </a:lnSpc>
            </a:pPr>
            <a:r>
              <a:rPr lang="en-US" sz="750" b="0" strike="noStrike" spc="-1">
                <a:solidFill>
                  <a:srgbClr val="000000"/>
                </a:solidFill>
                <a:latin typeface="Calibri"/>
                <a:ea typeface="DejaVu Sans"/>
              </a:rPr>
              <a:t>Possible values of frequencySpacing</a:t>
            </a:r>
            <a:endParaRPr lang="en-US" sz="75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750" b="0" strike="noStrike" spc="-1">
                <a:solidFill>
                  <a:srgbClr val="000000"/>
                </a:solidFill>
                <a:latin typeface="Calibri"/>
                <a:ea typeface="DejaVu Sans"/>
              </a:rPr>
              <a:t>CWDM</a:t>
            </a:r>
            <a:endParaRPr lang="en-US" sz="75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750" b="0" strike="noStrike" spc="-1">
                <a:solidFill>
                  <a:srgbClr val="000000"/>
                </a:solidFill>
                <a:latin typeface="Calibri"/>
                <a:ea typeface="DejaVu Sans"/>
              </a:rPr>
              <a:t>DWDM_50</a:t>
            </a:r>
            <a:endParaRPr lang="en-US" sz="75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750" b="0" strike="noStrike" spc="-1">
                <a:solidFill>
                  <a:srgbClr val="000000"/>
                </a:solidFill>
                <a:latin typeface="Calibri"/>
                <a:ea typeface="DejaVu Sans"/>
              </a:rPr>
              <a:t>DWDM_100</a:t>
            </a:r>
            <a:endParaRPr lang="en-US" sz="75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750" b="0" strike="noStrike" spc="-1">
                <a:solidFill>
                  <a:srgbClr val="000000"/>
                </a:solidFill>
                <a:latin typeface="Calibri"/>
                <a:ea typeface="DejaVu Sans"/>
              </a:rPr>
              <a:t>DWDM_1000</a:t>
            </a:r>
            <a:endParaRPr lang="en-US" sz="75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750" b="0" strike="noStrike" spc="-1">
                <a:solidFill>
                  <a:srgbClr val="000000"/>
                </a:solidFill>
                <a:latin typeface="Calibri"/>
                <a:ea typeface="DejaVu Sans"/>
              </a:rPr>
              <a:t> </a:t>
            </a:r>
            <a:endParaRPr lang="en-US" sz="75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750" b="0" strike="noStrike" spc="-1">
                <a:solidFill>
                  <a:srgbClr val="000000"/>
                </a:solidFill>
                <a:latin typeface="Calibri"/>
                <a:ea typeface="DejaVu Sans"/>
              </a:rPr>
              <a:t> </a:t>
            </a:r>
            <a:endParaRPr lang="en-US" sz="75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750" b="0" strike="noStrike" spc="-1">
                <a:solidFill>
                  <a:srgbClr val="000000"/>
                </a:solidFill>
                <a:latin typeface="Calibri"/>
                <a:ea typeface="DejaVu Sans"/>
              </a:rPr>
              <a:t>Possible values of wdmMode</a:t>
            </a:r>
            <a:endParaRPr lang="en-US" sz="75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750" b="0" strike="noStrike" spc="-1">
                <a:solidFill>
                  <a:srgbClr val="000000"/>
                </a:solidFill>
                <a:latin typeface="Calibri"/>
                <a:ea typeface="DejaVu Sans"/>
              </a:rPr>
              <a:t>CWDM</a:t>
            </a:r>
            <a:endParaRPr lang="en-US" sz="75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750" b="0" strike="noStrike" spc="-1">
                <a:solidFill>
                  <a:srgbClr val="000000"/>
                </a:solidFill>
                <a:latin typeface="Calibri"/>
                <a:ea typeface="DejaVu Sans"/>
              </a:rPr>
              <a:t>DWDM</a:t>
            </a:r>
            <a:endParaRPr lang="en-US" sz="75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CustomShape 1"/>
          <p:cNvSpPr/>
          <p:nvPr/>
        </p:nvSpPr>
        <p:spPr>
          <a:xfrm>
            <a:off x="2411640" y="2031840"/>
            <a:ext cx="4476600" cy="123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680" tIns="33840" rIns="67680" bIns="33840"/>
          <a:lstStyle/>
          <a:p>
            <a:pPr algn="ctr">
              <a:lnSpc>
                <a:spcPct val="100000"/>
              </a:lnSpc>
              <a:spcBef>
                <a:spcPts val="482"/>
              </a:spcBef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Thank you</a:t>
            </a:r>
            <a:endParaRPr lang="en-US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82"/>
              </a:spcBef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bcand@di.uoa.gr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436" name="CustomShape 2"/>
          <p:cNvSpPr/>
          <p:nvPr/>
        </p:nvSpPr>
        <p:spPr>
          <a:xfrm>
            <a:off x="6057720" y="4767480"/>
            <a:ext cx="1594440" cy="267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37" name="Picture 180"/>
          <p:cNvPicPr/>
          <p:nvPr/>
        </p:nvPicPr>
        <p:blipFill>
          <a:blip r:embed="rId2"/>
          <a:stretch/>
        </p:blipFill>
        <p:spPr>
          <a:xfrm>
            <a:off x="2465640" y="2193840"/>
            <a:ext cx="997200" cy="997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9417" y="2101030"/>
            <a:ext cx="4640294" cy="1460653"/>
          </a:xfrm>
        </p:spPr>
        <p:txBody>
          <a:bodyPr/>
          <a:lstStyle/>
          <a:p>
            <a:pPr algn="ctr"/>
            <a:r>
              <a:rPr lang="en-US" sz="2800" dirty="0" smtClean="0"/>
              <a:t>Automated Service creation between NREN Domains</a:t>
            </a:r>
            <a:endParaRPr lang="he-IL" sz="2000" b="0" dirty="0">
              <a:solidFill>
                <a:schemeClr val="accent1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565064" y="3749449"/>
            <a:ext cx="3429000" cy="1019357"/>
          </a:xfrm>
        </p:spPr>
        <p:txBody>
          <a:bodyPr wrap="none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dirty="0" smtClean="0"/>
              <a:t>Jonathan Homa</a:t>
            </a:r>
          </a:p>
          <a:p>
            <a:pPr algn="ctr">
              <a:spcBef>
                <a:spcPts val="0"/>
              </a:spcBef>
            </a:pPr>
            <a:r>
              <a:rPr lang="en-US" b="0" dirty="0" smtClean="0"/>
              <a:t>Director, Portfolio Marketing</a:t>
            </a:r>
          </a:p>
          <a:p>
            <a:pPr algn="ctr">
              <a:spcBef>
                <a:spcPts val="1200"/>
              </a:spcBef>
            </a:pPr>
            <a:r>
              <a:rPr lang="en-US" b="0" dirty="0" smtClean="0"/>
              <a:t>TNC18, Trondheim, June 2018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3121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Freeform 173"/>
          <p:cNvSpPr/>
          <p:nvPr/>
        </p:nvSpPr>
        <p:spPr>
          <a:xfrm rot="20251699">
            <a:off x="4798368" y="915670"/>
            <a:ext cx="3625365" cy="3477027"/>
          </a:xfrm>
          <a:custGeom>
            <a:avLst/>
            <a:gdLst>
              <a:gd name="connsiteX0" fmla="*/ 0 w 3573031"/>
              <a:gd name="connsiteY0" fmla="*/ 422844 h 951399"/>
              <a:gd name="connsiteX1" fmla="*/ 3107902 w 3573031"/>
              <a:gd name="connsiteY1" fmla="*/ 0 h 951399"/>
              <a:gd name="connsiteX2" fmla="*/ 3573031 w 3573031"/>
              <a:gd name="connsiteY2" fmla="*/ 951399 h 951399"/>
              <a:gd name="connsiteX3" fmla="*/ 0 w 3573031"/>
              <a:gd name="connsiteY3" fmla="*/ 422844 h 951399"/>
              <a:gd name="connsiteX0" fmla="*/ 0 w 3573031"/>
              <a:gd name="connsiteY0" fmla="*/ 492062 h 1020617"/>
              <a:gd name="connsiteX1" fmla="*/ 2924308 w 3573031"/>
              <a:gd name="connsiteY1" fmla="*/ 0 h 1020617"/>
              <a:gd name="connsiteX2" fmla="*/ 3573031 w 3573031"/>
              <a:gd name="connsiteY2" fmla="*/ 1020617 h 1020617"/>
              <a:gd name="connsiteX3" fmla="*/ 0 w 3573031"/>
              <a:gd name="connsiteY3" fmla="*/ 492062 h 1020617"/>
              <a:gd name="connsiteX0" fmla="*/ 0 w 4683714"/>
              <a:gd name="connsiteY0" fmla="*/ 492062 h 1650461"/>
              <a:gd name="connsiteX1" fmla="*/ 2924308 w 4683714"/>
              <a:gd name="connsiteY1" fmla="*/ 0 h 1650461"/>
              <a:gd name="connsiteX2" fmla="*/ 4683714 w 4683714"/>
              <a:gd name="connsiteY2" fmla="*/ 1650461 h 1650461"/>
              <a:gd name="connsiteX3" fmla="*/ 0 w 4683714"/>
              <a:gd name="connsiteY3" fmla="*/ 492062 h 1650461"/>
              <a:gd name="connsiteX0" fmla="*/ 0 w 4695203"/>
              <a:gd name="connsiteY0" fmla="*/ 492062 h 1749981"/>
              <a:gd name="connsiteX1" fmla="*/ 2924308 w 4695203"/>
              <a:gd name="connsiteY1" fmla="*/ 0 h 1749981"/>
              <a:gd name="connsiteX2" fmla="*/ 4695203 w 4695203"/>
              <a:gd name="connsiteY2" fmla="*/ 1749980 h 1749981"/>
              <a:gd name="connsiteX3" fmla="*/ 0 w 4695203"/>
              <a:gd name="connsiteY3" fmla="*/ 492062 h 1749981"/>
              <a:gd name="connsiteX0" fmla="*/ 0 w 4695203"/>
              <a:gd name="connsiteY0" fmla="*/ 513244 h 1771161"/>
              <a:gd name="connsiteX1" fmla="*/ 2881875 w 4695203"/>
              <a:gd name="connsiteY1" fmla="*/ 0 h 1771161"/>
              <a:gd name="connsiteX2" fmla="*/ 4695203 w 4695203"/>
              <a:gd name="connsiteY2" fmla="*/ 1771162 h 1771161"/>
              <a:gd name="connsiteX3" fmla="*/ 0 w 4695203"/>
              <a:gd name="connsiteY3" fmla="*/ 513244 h 1771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5203" h="1771161">
                <a:moveTo>
                  <a:pt x="0" y="513244"/>
                </a:moveTo>
                <a:lnTo>
                  <a:pt x="2881875" y="0"/>
                </a:lnTo>
                <a:lnTo>
                  <a:pt x="4695203" y="1771162"/>
                </a:lnTo>
                <a:lnTo>
                  <a:pt x="0" y="513244"/>
                </a:lnTo>
                <a:close/>
              </a:path>
            </a:pathLst>
          </a:custGeom>
          <a:gradFill>
            <a:gsLst>
              <a:gs pos="1250">
                <a:schemeClr val="accent2"/>
              </a:gs>
              <a:gs pos="14000">
                <a:schemeClr val="tx2">
                  <a:lumMod val="10000"/>
                  <a:lumOff val="90000"/>
                </a:schemeClr>
              </a:gs>
              <a:gs pos="54000">
                <a:schemeClr val="bg1">
                  <a:lumMod val="0"/>
                  <a:lumOff val="100000"/>
                </a:schemeClr>
              </a:gs>
            </a:gsLst>
            <a:lin ang="618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71" name="object 2"/>
          <p:cNvSpPr/>
          <p:nvPr/>
        </p:nvSpPr>
        <p:spPr>
          <a:xfrm>
            <a:off x="2" y="0"/>
            <a:ext cx="4060682" cy="4712677"/>
          </a:xfrm>
          <a:custGeom>
            <a:avLst/>
            <a:gdLst/>
            <a:ahLst/>
            <a:cxnLst/>
            <a:rect l="l" t="t" r="r" b="b"/>
            <a:pathLst>
              <a:path w="3753485" h="4787265">
                <a:moveTo>
                  <a:pt x="0" y="0"/>
                </a:moveTo>
                <a:lnTo>
                  <a:pt x="0" y="4786871"/>
                </a:lnTo>
                <a:lnTo>
                  <a:pt x="2609989" y="4786871"/>
                </a:lnTo>
                <a:lnTo>
                  <a:pt x="3752989" y="0"/>
                </a:lnTo>
                <a:lnTo>
                  <a:pt x="0" y="0"/>
                </a:lnTo>
              </a:path>
            </a:pathLst>
          </a:custGeom>
          <a:solidFill>
            <a:srgbClr val="03143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42890" y="114706"/>
            <a:ext cx="3591040" cy="9022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5080">
              <a:lnSpc>
                <a:spcPts val="2800"/>
              </a:lnSpc>
            </a:pPr>
            <a:r>
              <a:rPr lang="en-US" spc="-5" dirty="0" smtClean="0">
                <a:solidFill>
                  <a:schemeClr val="bg1"/>
                </a:solidFill>
              </a:rPr>
              <a:t>Local service orchestration</a:t>
            </a:r>
            <a:endParaRPr sz="2800" b="1" dirty="0">
              <a:solidFill>
                <a:schemeClr val="bg1"/>
              </a:solidFill>
            </a:endParaRPr>
          </a:p>
        </p:txBody>
      </p:sp>
      <p:sp>
        <p:nvSpPr>
          <p:cNvPr id="69" name="Freeform 68"/>
          <p:cNvSpPr/>
          <p:nvPr/>
        </p:nvSpPr>
        <p:spPr>
          <a:xfrm flipH="1">
            <a:off x="3359679" y="1584769"/>
            <a:ext cx="5531771" cy="2989403"/>
          </a:xfrm>
          <a:custGeom>
            <a:avLst/>
            <a:gdLst>
              <a:gd name="connsiteX0" fmla="*/ 482 w 6267058"/>
              <a:gd name="connsiteY0" fmla="*/ 1711354 h 2785145"/>
              <a:gd name="connsiteX1" fmla="*/ 34038 w 6267058"/>
              <a:gd name="connsiteY1" fmla="*/ 1669409 h 2785145"/>
              <a:gd name="connsiteX2" fmla="*/ 75983 w 6267058"/>
              <a:gd name="connsiteY2" fmla="*/ 1635853 h 2785145"/>
              <a:gd name="connsiteX3" fmla="*/ 92761 w 6267058"/>
              <a:gd name="connsiteY3" fmla="*/ 1585519 h 2785145"/>
              <a:gd name="connsiteX4" fmla="*/ 126317 w 6267058"/>
              <a:gd name="connsiteY4" fmla="*/ 1577130 h 2785145"/>
              <a:gd name="connsiteX5" fmla="*/ 176650 w 6267058"/>
              <a:gd name="connsiteY5" fmla="*/ 1560352 h 2785145"/>
              <a:gd name="connsiteX6" fmla="*/ 226984 w 6267058"/>
              <a:gd name="connsiteY6" fmla="*/ 1568741 h 2785145"/>
              <a:gd name="connsiteX7" fmla="*/ 277318 w 6267058"/>
              <a:gd name="connsiteY7" fmla="*/ 1585519 h 2785145"/>
              <a:gd name="connsiteX8" fmla="*/ 411542 w 6267058"/>
              <a:gd name="connsiteY8" fmla="*/ 1577130 h 2785145"/>
              <a:gd name="connsiteX9" fmla="*/ 436709 w 6267058"/>
              <a:gd name="connsiteY9" fmla="*/ 1568741 h 2785145"/>
              <a:gd name="connsiteX10" fmla="*/ 478654 w 6267058"/>
              <a:gd name="connsiteY10" fmla="*/ 1560352 h 2785145"/>
              <a:gd name="connsiteX11" fmla="*/ 503821 w 6267058"/>
              <a:gd name="connsiteY11" fmla="*/ 1551963 h 2785145"/>
              <a:gd name="connsiteX12" fmla="*/ 554155 w 6267058"/>
              <a:gd name="connsiteY12" fmla="*/ 1518407 h 2785145"/>
              <a:gd name="connsiteX13" fmla="*/ 570933 w 6267058"/>
              <a:gd name="connsiteY13" fmla="*/ 1291905 h 2785145"/>
              <a:gd name="connsiteX14" fmla="*/ 596100 w 6267058"/>
              <a:gd name="connsiteY14" fmla="*/ 1241571 h 2785145"/>
              <a:gd name="connsiteX15" fmla="*/ 621267 w 6267058"/>
              <a:gd name="connsiteY15" fmla="*/ 1157681 h 2785145"/>
              <a:gd name="connsiteX16" fmla="*/ 629656 w 6267058"/>
              <a:gd name="connsiteY16" fmla="*/ 1132514 h 2785145"/>
              <a:gd name="connsiteX17" fmla="*/ 638045 w 6267058"/>
              <a:gd name="connsiteY17" fmla="*/ 998290 h 2785145"/>
              <a:gd name="connsiteX18" fmla="*/ 688379 w 6267058"/>
              <a:gd name="connsiteY18" fmla="*/ 981512 h 2785145"/>
              <a:gd name="connsiteX19" fmla="*/ 738713 w 6267058"/>
              <a:gd name="connsiteY19" fmla="*/ 964734 h 2785145"/>
              <a:gd name="connsiteX20" fmla="*/ 763880 w 6267058"/>
              <a:gd name="connsiteY20" fmla="*/ 956345 h 2785145"/>
              <a:gd name="connsiteX21" fmla="*/ 789047 w 6267058"/>
              <a:gd name="connsiteY21" fmla="*/ 939567 h 2785145"/>
              <a:gd name="connsiteX22" fmla="*/ 872937 w 6267058"/>
              <a:gd name="connsiteY22" fmla="*/ 947956 h 2785145"/>
              <a:gd name="connsiteX23" fmla="*/ 898104 w 6267058"/>
              <a:gd name="connsiteY23" fmla="*/ 956345 h 2785145"/>
              <a:gd name="connsiteX24" fmla="*/ 965216 w 6267058"/>
              <a:gd name="connsiteY24" fmla="*/ 947956 h 2785145"/>
              <a:gd name="connsiteX25" fmla="*/ 981994 w 6267058"/>
              <a:gd name="connsiteY25" fmla="*/ 880844 h 2785145"/>
              <a:gd name="connsiteX26" fmla="*/ 998772 w 6267058"/>
              <a:gd name="connsiteY26" fmla="*/ 813732 h 2785145"/>
              <a:gd name="connsiteX27" fmla="*/ 1007161 w 6267058"/>
              <a:gd name="connsiteY27" fmla="*/ 713064 h 2785145"/>
              <a:gd name="connsiteX28" fmla="*/ 1049105 w 6267058"/>
              <a:gd name="connsiteY28" fmla="*/ 662730 h 2785145"/>
              <a:gd name="connsiteX29" fmla="*/ 1099439 w 6267058"/>
              <a:gd name="connsiteY29" fmla="*/ 645952 h 2785145"/>
              <a:gd name="connsiteX30" fmla="*/ 1174940 w 6267058"/>
              <a:gd name="connsiteY30" fmla="*/ 595618 h 2785145"/>
              <a:gd name="connsiteX31" fmla="*/ 1200107 w 6267058"/>
              <a:gd name="connsiteY31" fmla="*/ 578840 h 2785145"/>
              <a:gd name="connsiteX32" fmla="*/ 1225274 w 6267058"/>
              <a:gd name="connsiteY32" fmla="*/ 570451 h 2785145"/>
              <a:gd name="connsiteX33" fmla="*/ 1300775 w 6267058"/>
              <a:gd name="connsiteY33" fmla="*/ 528506 h 2785145"/>
              <a:gd name="connsiteX34" fmla="*/ 1359498 w 6267058"/>
              <a:gd name="connsiteY34" fmla="*/ 486562 h 2785145"/>
              <a:gd name="connsiteX35" fmla="*/ 1384665 w 6267058"/>
              <a:gd name="connsiteY35" fmla="*/ 478173 h 2785145"/>
              <a:gd name="connsiteX36" fmla="*/ 1434999 w 6267058"/>
              <a:gd name="connsiteY36" fmla="*/ 453006 h 2785145"/>
              <a:gd name="connsiteX37" fmla="*/ 1552445 w 6267058"/>
              <a:gd name="connsiteY37" fmla="*/ 444617 h 2785145"/>
              <a:gd name="connsiteX38" fmla="*/ 1577612 w 6267058"/>
              <a:gd name="connsiteY38" fmla="*/ 427839 h 2785145"/>
              <a:gd name="connsiteX39" fmla="*/ 1594390 w 6267058"/>
              <a:gd name="connsiteY39" fmla="*/ 352338 h 2785145"/>
              <a:gd name="connsiteX40" fmla="*/ 1619557 w 6267058"/>
              <a:gd name="connsiteY40" fmla="*/ 302004 h 2785145"/>
              <a:gd name="connsiteX41" fmla="*/ 1653113 w 6267058"/>
              <a:gd name="connsiteY41" fmla="*/ 226503 h 2785145"/>
              <a:gd name="connsiteX42" fmla="*/ 1678280 w 6267058"/>
              <a:gd name="connsiteY42" fmla="*/ 201336 h 2785145"/>
              <a:gd name="connsiteX43" fmla="*/ 1686669 w 6267058"/>
              <a:gd name="connsiteY43" fmla="*/ 176169 h 2785145"/>
              <a:gd name="connsiteX44" fmla="*/ 1711836 w 6267058"/>
              <a:gd name="connsiteY44" fmla="*/ 109057 h 2785145"/>
              <a:gd name="connsiteX45" fmla="*/ 1737003 w 6267058"/>
              <a:gd name="connsiteY45" fmla="*/ 92279 h 2785145"/>
              <a:gd name="connsiteX46" fmla="*/ 1762170 w 6267058"/>
              <a:gd name="connsiteY46" fmla="*/ 83890 h 2785145"/>
              <a:gd name="connsiteX47" fmla="*/ 1787337 w 6267058"/>
              <a:gd name="connsiteY47" fmla="*/ 67112 h 2785145"/>
              <a:gd name="connsiteX48" fmla="*/ 1837671 w 6267058"/>
              <a:gd name="connsiteY48" fmla="*/ 50334 h 2785145"/>
              <a:gd name="connsiteX49" fmla="*/ 1888005 w 6267058"/>
              <a:gd name="connsiteY49" fmla="*/ 58723 h 2785145"/>
              <a:gd name="connsiteX50" fmla="*/ 1938339 w 6267058"/>
              <a:gd name="connsiteY50" fmla="*/ 75501 h 2785145"/>
              <a:gd name="connsiteX51" fmla="*/ 1997061 w 6267058"/>
              <a:gd name="connsiteY51" fmla="*/ 67112 h 2785145"/>
              <a:gd name="connsiteX52" fmla="*/ 2047395 w 6267058"/>
              <a:gd name="connsiteY52" fmla="*/ 50334 h 2785145"/>
              <a:gd name="connsiteX53" fmla="*/ 2080951 w 6267058"/>
              <a:gd name="connsiteY53" fmla="*/ 41945 h 2785145"/>
              <a:gd name="connsiteX54" fmla="*/ 2131285 w 6267058"/>
              <a:gd name="connsiteY54" fmla="*/ 25167 h 2785145"/>
              <a:gd name="connsiteX55" fmla="*/ 2190008 w 6267058"/>
              <a:gd name="connsiteY55" fmla="*/ 50334 h 2785145"/>
              <a:gd name="connsiteX56" fmla="*/ 2240342 w 6267058"/>
              <a:gd name="connsiteY56" fmla="*/ 100668 h 2785145"/>
              <a:gd name="connsiteX57" fmla="*/ 2299065 w 6267058"/>
              <a:gd name="connsiteY57" fmla="*/ 83890 h 2785145"/>
              <a:gd name="connsiteX58" fmla="*/ 2307454 w 6267058"/>
              <a:gd name="connsiteY58" fmla="*/ 58723 h 2785145"/>
              <a:gd name="connsiteX59" fmla="*/ 2332621 w 6267058"/>
              <a:gd name="connsiteY59" fmla="*/ 33556 h 2785145"/>
              <a:gd name="connsiteX60" fmla="*/ 2550735 w 6267058"/>
              <a:gd name="connsiteY60" fmla="*/ 41945 h 2785145"/>
              <a:gd name="connsiteX61" fmla="*/ 2601069 w 6267058"/>
              <a:gd name="connsiteY61" fmla="*/ 50334 h 2785145"/>
              <a:gd name="connsiteX62" fmla="*/ 2718515 w 6267058"/>
              <a:gd name="connsiteY62" fmla="*/ 41945 h 2785145"/>
              <a:gd name="connsiteX63" fmla="*/ 2802405 w 6267058"/>
              <a:gd name="connsiteY63" fmla="*/ 41945 h 2785145"/>
              <a:gd name="connsiteX64" fmla="*/ 3070852 w 6267058"/>
              <a:gd name="connsiteY64" fmla="*/ 33556 h 2785145"/>
              <a:gd name="connsiteX65" fmla="*/ 3146353 w 6267058"/>
              <a:gd name="connsiteY65" fmla="*/ 8389 h 2785145"/>
              <a:gd name="connsiteX66" fmla="*/ 3171520 w 6267058"/>
              <a:gd name="connsiteY66" fmla="*/ 0 h 2785145"/>
              <a:gd name="connsiteX67" fmla="*/ 3314133 w 6267058"/>
              <a:gd name="connsiteY67" fmla="*/ 16778 h 2785145"/>
              <a:gd name="connsiteX68" fmla="*/ 3364467 w 6267058"/>
              <a:gd name="connsiteY68" fmla="*/ 33556 h 2785145"/>
              <a:gd name="connsiteX69" fmla="*/ 3389634 w 6267058"/>
              <a:gd name="connsiteY69" fmla="*/ 41945 h 2785145"/>
              <a:gd name="connsiteX70" fmla="*/ 3549025 w 6267058"/>
              <a:gd name="connsiteY70" fmla="*/ 50334 h 2785145"/>
              <a:gd name="connsiteX71" fmla="*/ 3582581 w 6267058"/>
              <a:gd name="connsiteY71" fmla="*/ 58723 h 2785145"/>
              <a:gd name="connsiteX72" fmla="*/ 3708416 w 6267058"/>
              <a:gd name="connsiteY72" fmla="*/ 75501 h 2785145"/>
              <a:gd name="connsiteX73" fmla="*/ 3767139 w 6267058"/>
              <a:gd name="connsiteY73" fmla="*/ 100668 h 2785145"/>
              <a:gd name="connsiteX74" fmla="*/ 3792305 w 6267058"/>
              <a:gd name="connsiteY74" fmla="*/ 109057 h 2785145"/>
              <a:gd name="connsiteX75" fmla="*/ 3825861 w 6267058"/>
              <a:gd name="connsiteY75" fmla="*/ 125835 h 2785145"/>
              <a:gd name="connsiteX76" fmla="*/ 3851028 w 6267058"/>
              <a:gd name="connsiteY76" fmla="*/ 134224 h 2785145"/>
              <a:gd name="connsiteX77" fmla="*/ 3876195 w 6267058"/>
              <a:gd name="connsiteY77" fmla="*/ 151002 h 2785145"/>
              <a:gd name="connsiteX78" fmla="*/ 3926529 w 6267058"/>
              <a:gd name="connsiteY78" fmla="*/ 167780 h 2785145"/>
              <a:gd name="connsiteX79" fmla="*/ 3951696 w 6267058"/>
              <a:gd name="connsiteY79" fmla="*/ 184558 h 2785145"/>
              <a:gd name="connsiteX80" fmla="*/ 3976863 w 6267058"/>
              <a:gd name="connsiteY80" fmla="*/ 192947 h 2785145"/>
              <a:gd name="connsiteX81" fmla="*/ 4027197 w 6267058"/>
              <a:gd name="connsiteY81" fmla="*/ 226503 h 2785145"/>
              <a:gd name="connsiteX82" fmla="*/ 4077531 w 6267058"/>
              <a:gd name="connsiteY82" fmla="*/ 251670 h 2785145"/>
              <a:gd name="connsiteX83" fmla="*/ 4127865 w 6267058"/>
              <a:gd name="connsiteY83" fmla="*/ 268448 h 2785145"/>
              <a:gd name="connsiteX84" fmla="*/ 4153032 w 6267058"/>
              <a:gd name="connsiteY84" fmla="*/ 285226 h 2785145"/>
              <a:gd name="connsiteX85" fmla="*/ 4203366 w 6267058"/>
              <a:gd name="connsiteY85" fmla="*/ 302004 h 2785145"/>
              <a:gd name="connsiteX86" fmla="*/ 4253700 w 6267058"/>
              <a:gd name="connsiteY86" fmla="*/ 335560 h 2785145"/>
              <a:gd name="connsiteX87" fmla="*/ 4278867 w 6267058"/>
              <a:gd name="connsiteY87" fmla="*/ 360727 h 2785145"/>
              <a:gd name="connsiteX88" fmla="*/ 4312423 w 6267058"/>
              <a:gd name="connsiteY88" fmla="*/ 369116 h 2785145"/>
              <a:gd name="connsiteX89" fmla="*/ 4345979 w 6267058"/>
              <a:gd name="connsiteY89" fmla="*/ 394283 h 2785145"/>
              <a:gd name="connsiteX90" fmla="*/ 4396313 w 6267058"/>
              <a:gd name="connsiteY90" fmla="*/ 411061 h 2785145"/>
              <a:gd name="connsiteX91" fmla="*/ 4446647 w 6267058"/>
              <a:gd name="connsiteY91" fmla="*/ 444617 h 2785145"/>
              <a:gd name="connsiteX92" fmla="*/ 4471814 w 6267058"/>
              <a:gd name="connsiteY92" fmla="*/ 461395 h 2785145"/>
              <a:gd name="connsiteX93" fmla="*/ 4538926 w 6267058"/>
              <a:gd name="connsiteY93" fmla="*/ 536895 h 2785145"/>
              <a:gd name="connsiteX94" fmla="*/ 4530537 w 6267058"/>
              <a:gd name="connsiteY94" fmla="*/ 604007 h 2785145"/>
              <a:gd name="connsiteX95" fmla="*/ 4505370 w 6267058"/>
              <a:gd name="connsiteY95" fmla="*/ 620785 h 2785145"/>
              <a:gd name="connsiteX96" fmla="*/ 4404702 w 6267058"/>
              <a:gd name="connsiteY96" fmla="*/ 637563 h 2785145"/>
              <a:gd name="connsiteX97" fmla="*/ 4354368 w 6267058"/>
              <a:gd name="connsiteY97" fmla="*/ 671119 h 2785145"/>
              <a:gd name="connsiteX98" fmla="*/ 4320812 w 6267058"/>
              <a:gd name="connsiteY98" fmla="*/ 721453 h 2785145"/>
              <a:gd name="connsiteX99" fmla="*/ 4304034 w 6267058"/>
              <a:gd name="connsiteY99" fmla="*/ 788565 h 2785145"/>
              <a:gd name="connsiteX100" fmla="*/ 4295645 w 6267058"/>
              <a:gd name="connsiteY100" fmla="*/ 813732 h 2785145"/>
              <a:gd name="connsiteX101" fmla="*/ 4287256 w 6267058"/>
              <a:gd name="connsiteY101" fmla="*/ 855677 h 2785145"/>
              <a:gd name="connsiteX102" fmla="*/ 4295645 w 6267058"/>
              <a:gd name="connsiteY102" fmla="*/ 931178 h 2785145"/>
              <a:gd name="connsiteX103" fmla="*/ 4387924 w 6267058"/>
              <a:gd name="connsiteY103" fmla="*/ 922789 h 2785145"/>
              <a:gd name="connsiteX104" fmla="*/ 4438258 w 6267058"/>
              <a:gd name="connsiteY104" fmla="*/ 906011 h 2785145"/>
              <a:gd name="connsiteX105" fmla="*/ 4589260 w 6267058"/>
              <a:gd name="connsiteY105" fmla="*/ 914400 h 2785145"/>
              <a:gd name="connsiteX106" fmla="*/ 4656372 w 6267058"/>
              <a:gd name="connsiteY106" fmla="*/ 922789 h 2785145"/>
              <a:gd name="connsiteX107" fmla="*/ 4689928 w 6267058"/>
              <a:gd name="connsiteY107" fmla="*/ 931178 h 2785145"/>
              <a:gd name="connsiteX108" fmla="*/ 4815762 w 6267058"/>
              <a:gd name="connsiteY108" fmla="*/ 939567 h 2785145"/>
              <a:gd name="connsiteX109" fmla="*/ 4807373 w 6267058"/>
              <a:gd name="connsiteY109" fmla="*/ 998290 h 2785145"/>
              <a:gd name="connsiteX110" fmla="*/ 4798984 w 6267058"/>
              <a:gd name="connsiteY110" fmla="*/ 1023457 h 2785145"/>
              <a:gd name="connsiteX111" fmla="*/ 4807373 w 6267058"/>
              <a:gd name="connsiteY111" fmla="*/ 1057013 h 2785145"/>
              <a:gd name="connsiteX112" fmla="*/ 4840929 w 6267058"/>
              <a:gd name="connsiteY112" fmla="*/ 1107347 h 2785145"/>
              <a:gd name="connsiteX113" fmla="*/ 4866096 w 6267058"/>
              <a:gd name="connsiteY113" fmla="*/ 1124125 h 2785145"/>
              <a:gd name="connsiteX114" fmla="*/ 4924819 w 6267058"/>
              <a:gd name="connsiteY114" fmla="*/ 1140903 h 2785145"/>
              <a:gd name="connsiteX115" fmla="*/ 4949986 w 6267058"/>
              <a:gd name="connsiteY115" fmla="*/ 1149292 h 2785145"/>
              <a:gd name="connsiteX116" fmla="*/ 4958375 w 6267058"/>
              <a:gd name="connsiteY116" fmla="*/ 1182848 h 2785145"/>
              <a:gd name="connsiteX117" fmla="*/ 4966764 w 6267058"/>
              <a:gd name="connsiteY117" fmla="*/ 1208015 h 2785145"/>
              <a:gd name="connsiteX118" fmla="*/ 5000320 w 6267058"/>
              <a:gd name="connsiteY118" fmla="*/ 1216404 h 2785145"/>
              <a:gd name="connsiteX119" fmla="*/ 5025487 w 6267058"/>
              <a:gd name="connsiteY119" fmla="*/ 1233182 h 2785145"/>
              <a:gd name="connsiteX120" fmla="*/ 5033876 w 6267058"/>
              <a:gd name="connsiteY120" fmla="*/ 1258349 h 2785145"/>
              <a:gd name="connsiteX121" fmla="*/ 5117766 w 6267058"/>
              <a:gd name="connsiteY121" fmla="*/ 1308683 h 2785145"/>
              <a:gd name="connsiteX122" fmla="*/ 5142933 w 6267058"/>
              <a:gd name="connsiteY122" fmla="*/ 1325461 h 2785145"/>
              <a:gd name="connsiteX123" fmla="*/ 5193267 w 6267058"/>
              <a:gd name="connsiteY123" fmla="*/ 1342239 h 2785145"/>
              <a:gd name="connsiteX124" fmla="*/ 5251990 w 6267058"/>
              <a:gd name="connsiteY124" fmla="*/ 1359017 h 2785145"/>
              <a:gd name="connsiteX125" fmla="*/ 5302324 w 6267058"/>
              <a:gd name="connsiteY125" fmla="*/ 1392573 h 2785145"/>
              <a:gd name="connsiteX126" fmla="*/ 5361047 w 6267058"/>
              <a:gd name="connsiteY126" fmla="*/ 1409351 h 2785145"/>
              <a:gd name="connsiteX127" fmla="*/ 5386214 w 6267058"/>
              <a:gd name="connsiteY127" fmla="*/ 1417740 h 2785145"/>
              <a:gd name="connsiteX128" fmla="*/ 5520438 w 6267058"/>
              <a:gd name="connsiteY128" fmla="*/ 1434518 h 2785145"/>
              <a:gd name="connsiteX129" fmla="*/ 5612717 w 6267058"/>
              <a:gd name="connsiteY129" fmla="*/ 1459684 h 2785145"/>
              <a:gd name="connsiteX130" fmla="*/ 5671439 w 6267058"/>
              <a:gd name="connsiteY130" fmla="*/ 1476462 h 2785145"/>
              <a:gd name="connsiteX131" fmla="*/ 5746940 w 6267058"/>
              <a:gd name="connsiteY131" fmla="*/ 1484851 h 2785145"/>
              <a:gd name="connsiteX132" fmla="*/ 5780496 w 6267058"/>
              <a:gd name="connsiteY132" fmla="*/ 1493240 h 2785145"/>
              <a:gd name="connsiteX133" fmla="*/ 5889553 w 6267058"/>
              <a:gd name="connsiteY133" fmla="*/ 1510018 h 2785145"/>
              <a:gd name="connsiteX134" fmla="*/ 5990221 w 6267058"/>
              <a:gd name="connsiteY134" fmla="*/ 1526796 h 2785145"/>
              <a:gd name="connsiteX135" fmla="*/ 6057333 w 6267058"/>
              <a:gd name="connsiteY135" fmla="*/ 1535185 h 2785145"/>
              <a:gd name="connsiteX136" fmla="*/ 6141223 w 6267058"/>
              <a:gd name="connsiteY136" fmla="*/ 1551963 h 2785145"/>
              <a:gd name="connsiteX137" fmla="*/ 6216724 w 6267058"/>
              <a:gd name="connsiteY137" fmla="*/ 1585519 h 2785145"/>
              <a:gd name="connsiteX138" fmla="*/ 6208335 w 6267058"/>
              <a:gd name="connsiteY138" fmla="*/ 1686187 h 2785145"/>
              <a:gd name="connsiteX139" fmla="*/ 6191557 w 6267058"/>
              <a:gd name="connsiteY139" fmla="*/ 1736521 h 2785145"/>
              <a:gd name="connsiteX140" fmla="*/ 6199946 w 6267058"/>
              <a:gd name="connsiteY140" fmla="*/ 1803633 h 2785145"/>
              <a:gd name="connsiteX141" fmla="*/ 6208335 w 6267058"/>
              <a:gd name="connsiteY141" fmla="*/ 1828800 h 2785145"/>
              <a:gd name="connsiteX142" fmla="*/ 6233502 w 6267058"/>
              <a:gd name="connsiteY142" fmla="*/ 1837189 h 2785145"/>
              <a:gd name="connsiteX143" fmla="*/ 6250280 w 6267058"/>
              <a:gd name="connsiteY143" fmla="*/ 1862356 h 2785145"/>
              <a:gd name="connsiteX144" fmla="*/ 6267058 w 6267058"/>
              <a:gd name="connsiteY144" fmla="*/ 1912690 h 2785145"/>
              <a:gd name="connsiteX145" fmla="*/ 6258669 w 6267058"/>
              <a:gd name="connsiteY145" fmla="*/ 2021747 h 2785145"/>
              <a:gd name="connsiteX146" fmla="*/ 6241891 w 6267058"/>
              <a:gd name="connsiteY146" fmla="*/ 2072081 h 2785145"/>
              <a:gd name="connsiteX147" fmla="*/ 6233502 w 6267058"/>
              <a:gd name="connsiteY147" fmla="*/ 2097248 h 2785145"/>
              <a:gd name="connsiteX148" fmla="*/ 6216724 w 6267058"/>
              <a:gd name="connsiteY148" fmla="*/ 2231472 h 2785145"/>
              <a:gd name="connsiteX149" fmla="*/ 6199946 w 6267058"/>
              <a:gd name="connsiteY149" fmla="*/ 2256639 h 2785145"/>
              <a:gd name="connsiteX150" fmla="*/ 6174779 w 6267058"/>
              <a:gd name="connsiteY150" fmla="*/ 2265028 h 2785145"/>
              <a:gd name="connsiteX151" fmla="*/ 6116056 w 6267058"/>
              <a:gd name="connsiteY151" fmla="*/ 2290195 h 2785145"/>
              <a:gd name="connsiteX152" fmla="*/ 6090889 w 6267058"/>
              <a:gd name="connsiteY152" fmla="*/ 2315362 h 2785145"/>
              <a:gd name="connsiteX153" fmla="*/ 6074111 w 6267058"/>
              <a:gd name="connsiteY153" fmla="*/ 2340529 h 2785145"/>
              <a:gd name="connsiteX154" fmla="*/ 5965054 w 6267058"/>
              <a:gd name="connsiteY154" fmla="*/ 2374084 h 2785145"/>
              <a:gd name="connsiteX155" fmla="*/ 5889553 w 6267058"/>
              <a:gd name="connsiteY155" fmla="*/ 2390862 h 2785145"/>
              <a:gd name="connsiteX156" fmla="*/ 5839219 w 6267058"/>
              <a:gd name="connsiteY156" fmla="*/ 2407640 h 2785145"/>
              <a:gd name="connsiteX157" fmla="*/ 5788885 w 6267058"/>
              <a:gd name="connsiteY157" fmla="*/ 2424418 h 2785145"/>
              <a:gd name="connsiteX158" fmla="*/ 5763718 w 6267058"/>
              <a:gd name="connsiteY158" fmla="*/ 2432807 h 2785145"/>
              <a:gd name="connsiteX159" fmla="*/ 5738551 w 6267058"/>
              <a:gd name="connsiteY159" fmla="*/ 2441196 h 2785145"/>
              <a:gd name="connsiteX160" fmla="*/ 5671439 w 6267058"/>
              <a:gd name="connsiteY160" fmla="*/ 2449585 h 2785145"/>
              <a:gd name="connsiteX161" fmla="*/ 5453326 w 6267058"/>
              <a:gd name="connsiteY161" fmla="*/ 2441196 h 2785145"/>
              <a:gd name="connsiteX162" fmla="*/ 5411381 w 6267058"/>
              <a:gd name="connsiteY162" fmla="*/ 2432807 h 2785145"/>
              <a:gd name="connsiteX163" fmla="*/ 5168100 w 6267058"/>
              <a:gd name="connsiteY163" fmla="*/ 2441196 h 2785145"/>
              <a:gd name="connsiteX164" fmla="*/ 5008709 w 6267058"/>
              <a:gd name="connsiteY164" fmla="*/ 2457974 h 2785145"/>
              <a:gd name="connsiteX165" fmla="*/ 4975153 w 6267058"/>
              <a:gd name="connsiteY165" fmla="*/ 2466363 h 2785145"/>
              <a:gd name="connsiteX166" fmla="*/ 4924819 w 6267058"/>
              <a:gd name="connsiteY166" fmla="*/ 2483141 h 2785145"/>
              <a:gd name="connsiteX167" fmla="*/ 4899652 w 6267058"/>
              <a:gd name="connsiteY167" fmla="*/ 2508308 h 2785145"/>
              <a:gd name="connsiteX168" fmla="*/ 4832540 w 6267058"/>
              <a:gd name="connsiteY168" fmla="*/ 2567031 h 2785145"/>
              <a:gd name="connsiteX169" fmla="*/ 4782206 w 6267058"/>
              <a:gd name="connsiteY169" fmla="*/ 2583809 h 2785145"/>
              <a:gd name="connsiteX170" fmla="*/ 4748650 w 6267058"/>
              <a:gd name="connsiteY170" fmla="*/ 2600587 h 2785145"/>
              <a:gd name="connsiteX171" fmla="*/ 4597649 w 6267058"/>
              <a:gd name="connsiteY171" fmla="*/ 2617365 h 2785145"/>
              <a:gd name="connsiteX172" fmla="*/ 4371146 w 6267058"/>
              <a:gd name="connsiteY172" fmla="*/ 2634143 h 2785145"/>
              <a:gd name="connsiteX173" fmla="*/ 4337590 w 6267058"/>
              <a:gd name="connsiteY173" fmla="*/ 2642532 h 2785145"/>
              <a:gd name="connsiteX174" fmla="*/ 4069142 w 6267058"/>
              <a:gd name="connsiteY174" fmla="*/ 2659310 h 2785145"/>
              <a:gd name="connsiteX175" fmla="*/ 3943307 w 6267058"/>
              <a:gd name="connsiteY175" fmla="*/ 2659310 h 2785145"/>
              <a:gd name="connsiteX176" fmla="*/ 3892973 w 6267058"/>
              <a:gd name="connsiteY176" fmla="*/ 2625754 h 2785145"/>
              <a:gd name="connsiteX177" fmla="*/ 3859417 w 6267058"/>
              <a:gd name="connsiteY177" fmla="*/ 2617365 h 2785145"/>
              <a:gd name="connsiteX178" fmla="*/ 3809083 w 6267058"/>
              <a:gd name="connsiteY178" fmla="*/ 2600587 h 2785145"/>
              <a:gd name="connsiteX179" fmla="*/ 3700027 w 6267058"/>
              <a:gd name="connsiteY179" fmla="*/ 2592198 h 2785145"/>
              <a:gd name="connsiteX180" fmla="*/ 3565803 w 6267058"/>
              <a:gd name="connsiteY180" fmla="*/ 2600587 h 2785145"/>
              <a:gd name="connsiteX181" fmla="*/ 3540636 w 6267058"/>
              <a:gd name="connsiteY181" fmla="*/ 2608976 h 2785145"/>
              <a:gd name="connsiteX182" fmla="*/ 3473524 w 6267058"/>
              <a:gd name="connsiteY182" fmla="*/ 2625754 h 2785145"/>
              <a:gd name="connsiteX183" fmla="*/ 3448357 w 6267058"/>
              <a:gd name="connsiteY183" fmla="*/ 2634143 h 2785145"/>
              <a:gd name="connsiteX184" fmla="*/ 3423190 w 6267058"/>
              <a:gd name="connsiteY184" fmla="*/ 2650921 h 2785145"/>
              <a:gd name="connsiteX185" fmla="*/ 3398023 w 6267058"/>
              <a:gd name="connsiteY185" fmla="*/ 2659310 h 2785145"/>
              <a:gd name="connsiteX186" fmla="*/ 3347689 w 6267058"/>
              <a:gd name="connsiteY186" fmla="*/ 2692866 h 2785145"/>
              <a:gd name="connsiteX187" fmla="*/ 3272188 w 6267058"/>
              <a:gd name="connsiteY187" fmla="*/ 2743200 h 2785145"/>
              <a:gd name="connsiteX188" fmla="*/ 3247021 w 6267058"/>
              <a:gd name="connsiteY188" fmla="*/ 2759978 h 2785145"/>
              <a:gd name="connsiteX189" fmla="*/ 3196687 w 6267058"/>
              <a:gd name="connsiteY189" fmla="*/ 2776756 h 2785145"/>
              <a:gd name="connsiteX190" fmla="*/ 3171520 w 6267058"/>
              <a:gd name="connsiteY190" fmla="*/ 2785145 h 2785145"/>
              <a:gd name="connsiteX191" fmla="*/ 3003740 w 6267058"/>
              <a:gd name="connsiteY191" fmla="*/ 2776756 h 2785145"/>
              <a:gd name="connsiteX192" fmla="*/ 2886294 w 6267058"/>
              <a:gd name="connsiteY192" fmla="*/ 2759978 h 2785145"/>
              <a:gd name="connsiteX193" fmla="*/ 2718515 w 6267058"/>
              <a:gd name="connsiteY193" fmla="*/ 2743200 h 2785145"/>
              <a:gd name="connsiteX194" fmla="*/ 2450067 w 6267058"/>
              <a:gd name="connsiteY194" fmla="*/ 2734811 h 2785145"/>
              <a:gd name="connsiteX195" fmla="*/ 2382955 w 6267058"/>
              <a:gd name="connsiteY195" fmla="*/ 2718033 h 2785145"/>
              <a:gd name="connsiteX196" fmla="*/ 2357788 w 6267058"/>
              <a:gd name="connsiteY196" fmla="*/ 2709644 h 2785145"/>
              <a:gd name="connsiteX197" fmla="*/ 2324232 w 6267058"/>
              <a:gd name="connsiteY197" fmla="*/ 2701255 h 2785145"/>
              <a:gd name="connsiteX198" fmla="*/ 2290676 w 6267058"/>
              <a:gd name="connsiteY198" fmla="*/ 2684477 h 2785145"/>
              <a:gd name="connsiteX199" fmla="*/ 2240342 w 6267058"/>
              <a:gd name="connsiteY199" fmla="*/ 2667699 h 2785145"/>
              <a:gd name="connsiteX200" fmla="*/ 2223564 w 6267058"/>
              <a:gd name="connsiteY200" fmla="*/ 2642532 h 2785145"/>
              <a:gd name="connsiteX201" fmla="*/ 2198397 w 6267058"/>
              <a:gd name="connsiteY201" fmla="*/ 2634143 h 2785145"/>
              <a:gd name="connsiteX202" fmla="*/ 2173230 w 6267058"/>
              <a:gd name="connsiteY202" fmla="*/ 2617365 h 2785145"/>
              <a:gd name="connsiteX203" fmla="*/ 2148063 w 6267058"/>
              <a:gd name="connsiteY203" fmla="*/ 2608976 h 2785145"/>
              <a:gd name="connsiteX204" fmla="*/ 2072562 w 6267058"/>
              <a:gd name="connsiteY204" fmla="*/ 2592198 h 2785145"/>
              <a:gd name="connsiteX205" fmla="*/ 1963505 w 6267058"/>
              <a:gd name="connsiteY205" fmla="*/ 2575420 h 2785145"/>
              <a:gd name="connsiteX206" fmla="*/ 1896394 w 6267058"/>
              <a:gd name="connsiteY206" fmla="*/ 2558642 h 2785145"/>
              <a:gd name="connsiteX207" fmla="*/ 1854449 w 6267058"/>
              <a:gd name="connsiteY207" fmla="*/ 2550253 h 2785145"/>
              <a:gd name="connsiteX208" fmla="*/ 1661502 w 6267058"/>
              <a:gd name="connsiteY208" fmla="*/ 2533475 h 2785145"/>
              <a:gd name="connsiteX209" fmla="*/ 1619557 w 6267058"/>
              <a:gd name="connsiteY209" fmla="*/ 2525086 h 2785145"/>
              <a:gd name="connsiteX210" fmla="*/ 1426610 w 6267058"/>
              <a:gd name="connsiteY210" fmla="*/ 2516697 h 2785145"/>
              <a:gd name="connsiteX211" fmla="*/ 1409832 w 6267058"/>
              <a:gd name="connsiteY211" fmla="*/ 2491530 h 2785145"/>
              <a:gd name="connsiteX212" fmla="*/ 1376276 w 6267058"/>
              <a:gd name="connsiteY212" fmla="*/ 2416029 h 2785145"/>
              <a:gd name="connsiteX213" fmla="*/ 1376276 w 6267058"/>
              <a:gd name="connsiteY213" fmla="*/ 2348918 h 2785145"/>
              <a:gd name="connsiteX214" fmla="*/ 1317553 w 6267058"/>
              <a:gd name="connsiteY214" fmla="*/ 2323751 h 2785145"/>
              <a:gd name="connsiteX215" fmla="*/ 1116217 w 6267058"/>
              <a:gd name="connsiteY215" fmla="*/ 2306973 h 2785145"/>
              <a:gd name="connsiteX216" fmla="*/ 1049105 w 6267058"/>
              <a:gd name="connsiteY216" fmla="*/ 2248250 h 2785145"/>
              <a:gd name="connsiteX217" fmla="*/ 1023939 w 6267058"/>
              <a:gd name="connsiteY217" fmla="*/ 2231472 h 2785145"/>
              <a:gd name="connsiteX218" fmla="*/ 973605 w 6267058"/>
              <a:gd name="connsiteY218" fmla="*/ 2181138 h 2785145"/>
              <a:gd name="connsiteX219" fmla="*/ 956827 w 6267058"/>
              <a:gd name="connsiteY219" fmla="*/ 2147582 h 2785145"/>
              <a:gd name="connsiteX220" fmla="*/ 948438 w 6267058"/>
              <a:gd name="connsiteY220" fmla="*/ 2038525 h 2785145"/>
              <a:gd name="connsiteX221" fmla="*/ 898104 w 6267058"/>
              <a:gd name="connsiteY221" fmla="*/ 2004969 h 2785145"/>
              <a:gd name="connsiteX222" fmla="*/ 839381 w 6267058"/>
              <a:gd name="connsiteY222" fmla="*/ 1988191 h 2785145"/>
              <a:gd name="connsiteX223" fmla="*/ 789047 w 6267058"/>
              <a:gd name="connsiteY223" fmla="*/ 1971413 h 2785145"/>
              <a:gd name="connsiteX224" fmla="*/ 738713 w 6267058"/>
              <a:gd name="connsiteY224" fmla="*/ 1946246 h 2785145"/>
              <a:gd name="connsiteX225" fmla="*/ 654823 w 6267058"/>
              <a:gd name="connsiteY225" fmla="*/ 1912690 h 2785145"/>
              <a:gd name="connsiteX226" fmla="*/ 629656 w 6267058"/>
              <a:gd name="connsiteY226" fmla="*/ 1904301 h 2785145"/>
              <a:gd name="connsiteX227" fmla="*/ 604489 w 6267058"/>
              <a:gd name="connsiteY227" fmla="*/ 1895912 h 2785145"/>
              <a:gd name="connsiteX228" fmla="*/ 554155 w 6267058"/>
              <a:gd name="connsiteY228" fmla="*/ 1845578 h 2785145"/>
              <a:gd name="connsiteX229" fmla="*/ 478654 w 6267058"/>
              <a:gd name="connsiteY229" fmla="*/ 1803633 h 2785145"/>
              <a:gd name="connsiteX230" fmla="*/ 453487 w 6267058"/>
              <a:gd name="connsiteY230" fmla="*/ 1786855 h 2785145"/>
              <a:gd name="connsiteX231" fmla="*/ 428320 w 6267058"/>
              <a:gd name="connsiteY231" fmla="*/ 1778466 h 2785145"/>
              <a:gd name="connsiteX232" fmla="*/ 394764 w 6267058"/>
              <a:gd name="connsiteY232" fmla="*/ 1761688 h 2785145"/>
              <a:gd name="connsiteX233" fmla="*/ 310874 w 6267058"/>
              <a:gd name="connsiteY233" fmla="*/ 1736521 h 2785145"/>
              <a:gd name="connsiteX234" fmla="*/ 252151 w 6267058"/>
              <a:gd name="connsiteY234" fmla="*/ 1728132 h 2785145"/>
              <a:gd name="connsiteX235" fmla="*/ 126317 w 6267058"/>
              <a:gd name="connsiteY235" fmla="*/ 1711354 h 2785145"/>
              <a:gd name="connsiteX236" fmla="*/ 59205 w 6267058"/>
              <a:gd name="connsiteY236" fmla="*/ 1694576 h 2785145"/>
              <a:gd name="connsiteX237" fmla="*/ 482 w 6267058"/>
              <a:gd name="connsiteY237" fmla="*/ 1711354 h 2785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6267058" h="2785145">
                <a:moveTo>
                  <a:pt x="482" y="1711354"/>
                </a:moveTo>
                <a:cubicBezTo>
                  <a:pt x="-3712" y="1707160"/>
                  <a:pt x="20443" y="1681062"/>
                  <a:pt x="34038" y="1669409"/>
                </a:cubicBezTo>
                <a:cubicBezTo>
                  <a:pt x="71591" y="1637220"/>
                  <a:pt x="51083" y="1691878"/>
                  <a:pt x="75983" y="1635853"/>
                </a:cubicBezTo>
                <a:cubicBezTo>
                  <a:pt x="83166" y="1619692"/>
                  <a:pt x="75603" y="1589808"/>
                  <a:pt x="92761" y="1585519"/>
                </a:cubicBezTo>
                <a:cubicBezTo>
                  <a:pt x="103946" y="1582723"/>
                  <a:pt x="115274" y="1580443"/>
                  <a:pt x="126317" y="1577130"/>
                </a:cubicBezTo>
                <a:cubicBezTo>
                  <a:pt x="143256" y="1572048"/>
                  <a:pt x="176650" y="1560352"/>
                  <a:pt x="176650" y="1560352"/>
                </a:cubicBezTo>
                <a:cubicBezTo>
                  <a:pt x="193428" y="1563148"/>
                  <a:pt x="210482" y="1564616"/>
                  <a:pt x="226984" y="1568741"/>
                </a:cubicBezTo>
                <a:cubicBezTo>
                  <a:pt x="244142" y="1573030"/>
                  <a:pt x="277318" y="1585519"/>
                  <a:pt x="277318" y="1585519"/>
                </a:cubicBezTo>
                <a:cubicBezTo>
                  <a:pt x="322059" y="1582723"/>
                  <a:pt x="366960" y="1581823"/>
                  <a:pt x="411542" y="1577130"/>
                </a:cubicBezTo>
                <a:cubicBezTo>
                  <a:pt x="420336" y="1576204"/>
                  <a:pt x="428130" y="1570886"/>
                  <a:pt x="436709" y="1568741"/>
                </a:cubicBezTo>
                <a:cubicBezTo>
                  <a:pt x="450542" y="1565283"/>
                  <a:pt x="464821" y="1563810"/>
                  <a:pt x="478654" y="1560352"/>
                </a:cubicBezTo>
                <a:cubicBezTo>
                  <a:pt x="487233" y="1558207"/>
                  <a:pt x="496091" y="1556257"/>
                  <a:pt x="503821" y="1551963"/>
                </a:cubicBezTo>
                <a:cubicBezTo>
                  <a:pt x="521448" y="1542170"/>
                  <a:pt x="554155" y="1518407"/>
                  <a:pt x="554155" y="1518407"/>
                </a:cubicBezTo>
                <a:cubicBezTo>
                  <a:pt x="584938" y="1426058"/>
                  <a:pt x="553419" y="1528347"/>
                  <a:pt x="570933" y="1291905"/>
                </a:cubicBezTo>
                <a:cubicBezTo>
                  <a:pt x="572973" y="1264370"/>
                  <a:pt x="585292" y="1265890"/>
                  <a:pt x="596100" y="1241571"/>
                </a:cubicBezTo>
                <a:cubicBezTo>
                  <a:pt x="612049" y="1205686"/>
                  <a:pt x="611506" y="1191844"/>
                  <a:pt x="621267" y="1157681"/>
                </a:cubicBezTo>
                <a:cubicBezTo>
                  <a:pt x="623696" y="1149178"/>
                  <a:pt x="626860" y="1140903"/>
                  <a:pt x="629656" y="1132514"/>
                </a:cubicBezTo>
                <a:cubicBezTo>
                  <a:pt x="632452" y="1087773"/>
                  <a:pt x="621797" y="1040070"/>
                  <a:pt x="638045" y="998290"/>
                </a:cubicBezTo>
                <a:cubicBezTo>
                  <a:pt x="644455" y="981807"/>
                  <a:pt x="671601" y="987105"/>
                  <a:pt x="688379" y="981512"/>
                </a:cubicBezTo>
                <a:lnTo>
                  <a:pt x="738713" y="964734"/>
                </a:lnTo>
                <a:cubicBezTo>
                  <a:pt x="747102" y="961938"/>
                  <a:pt x="756522" y="961250"/>
                  <a:pt x="763880" y="956345"/>
                </a:cubicBezTo>
                <a:lnTo>
                  <a:pt x="789047" y="939567"/>
                </a:lnTo>
                <a:cubicBezTo>
                  <a:pt x="817010" y="942363"/>
                  <a:pt x="845161" y="943683"/>
                  <a:pt x="872937" y="947956"/>
                </a:cubicBezTo>
                <a:cubicBezTo>
                  <a:pt x="881677" y="949301"/>
                  <a:pt x="889261" y="956345"/>
                  <a:pt x="898104" y="956345"/>
                </a:cubicBezTo>
                <a:cubicBezTo>
                  <a:pt x="920649" y="956345"/>
                  <a:pt x="942845" y="950752"/>
                  <a:pt x="965216" y="947956"/>
                </a:cubicBezTo>
                <a:cubicBezTo>
                  <a:pt x="981253" y="899845"/>
                  <a:pt x="966809" y="946645"/>
                  <a:pt x="981994" y="880844"/>
                </a:cubicBezTo>
                <a:cubicBezTo>
                  <a:pt x="987179" y="858375"/>
                  <a:pt x="998772" y="813732"/>
                  <a:pt x="998772" y="813732"/>
                </a:cubicBezTo>
                <a:cubicBezTo>
                  <a:pt x="1001568" y="780176"/>
                  <a:pt x="1000557" y="746082"/>
                  <a:pt x="1007161" y="713064"/>
                </a:cubicBezTo>
                <a:cubicBezTo>
                  <a:pt x="1009380" y="701970"/>
                  <a:pt x="1041685" y="666853"/>
                  <a:pt x="1049105" y="662730"/>
                </a:cubicBezTo>
                <a:cubicBezTo>
                  <a:pt x="1064565" y="654141"/>
                  <a:pt x="1084724" y="655762"/>
                  <a:pt x="1099439" y="645952"/>
                </a:cubicBezTo>
                <a:lnTo>
                  <a:pt x="1174940" y="595618"/>
                </a:lnTo>
                <a:cubicBezTo>
                  <a:pt x="1183329" y="590025"/>
                  <a:pt x="1190542" y="582028"/>
                  <a:pt x="1200107" y="578840"/>
                </a:cubicBezTo>
                <a:cubicBezTo>
                  <a:pt x="1208496" y="576044"/>
                  <a:pt x="1217544" y="574745"/>
                  <a:pt x="1225274" y="570451"/>
                </a:cubicBezTo>
                <a:cubicBezTo>
                  <a:pt x="1311811" y="522375"/>
                  <a:pt x="1243828" y="547488"/>
                  <a:pt x="1300775" y="528506"/>
                </a:cubicBezTo>
                <a:cubicBezTo>
                  <a:pt x="1308372" y="522809"/>
                  <a:pt x="1347234" y="492694"/>
                  <a:pt x="1359498" y="486562"/>
                </a:cubicBezTo>
                <a:cubicBezTo>
                  <a:pt x="1367407" y="482607"/>
                  <a:pt x="1376756" y="482128"/>
                  <a:pt x="1384665" y="478173"/>
                </a:cubicBezTo>
                <a:cubicBezTo>
                  <a:pt x="1409028" y="465991"/>
                  <a:pt x="1407425" y="456250"/>
                  <a:pt x="1434999" y="453006"/>
                </a:cubicBezTo>
                <a:cubicBezTo>
                  <a:pt x="1473979" y="448420"/>
                  <a:pt x="1513296" y="447413"/>
                  <a:pt x="1552445" y="444617"/>
                </a:cubicBezTo>
                <a:cubicBezTo>
                  <a:pt x="1560834" y="439024"/>
                  <a:pt x="1572019" y="436228"/>
                  <a:pt x="1577612" y="427839"/>
                </a:cubicBezTo>
                <a:cubicBezTo>
                  <a:pt x="1581057" y="422672"/>
                  <a:pt x="1594131" y="353373"/>
                  <a:pt x="1594390" y="352338"/>
                </a:cubicBezTo>
                <a:cubicBezTo>
                  <a:pt x="1607502" y="299890"/>
                  <a:pt x="1596124" y="354728"/>
                  <a:pt x="1619557" y="302004"/>
                </a:cubicBezTo>
                <a:cubicBezTo>
                  <a:pt x="1640460" y="254973"/>
                  <a:pt x="1625991" y="259049"/>
                  <a:pt x="1653113" y="226503"/>
                </a:cubicBezTo>
                <a:cubicBezTo>
                  <a:pt x="1660708" y="217389"/>
                  <a:pt x="1669891" y="209725"/>
                  <a:pt x="1678280" y="201336"/>
                </a:cubicBezTo>
                <a:cubicBezTo>
                  <a:pt x="1681076" y="192947"/>
                  <a:pt x="1684524" y="184748"/>
                  <a:pt x="1686669" y="176169"/>
                </a:cubicBezTo>
                <a:cubicBezTo>
                  <a:pt x="1694672" y="144157"/>
                  <a:pt x="1688820" y="132073"/>
                  <a:pt x="1711836" y="109057"/>
                </a:cubicBezTo>
                <a:cubicBezTo>
                  <a:pt x="1718965" y="101928"/>
                  <a:pt x="1727985" y="96788"/>
                  <a:pt x="1737003" y="92279"/>
                </a:cubicBezTo>
                <a:cubicBezTo>
                  <a:pt x="1744912" y="88324"/>
                  <a:pt x="1754261" y="87845"/>
                  <a:pt x="1762170" y="83890"/>
                </a:cubicBezTo>
                <a:cubicBezTo>
                  <a:pt x="1771188" y="79381"/>
                  <a:pt x="1778124" y="71207"/>
                  <a:pt x="1787337" y="67112"/>
                </a:cubicBezTo>
                <a:cubicBezTo>
                  <a:pt x="1803498" y="59929"/>
                  <a:pt x="1837671" y="50334"/>
                  <a:pt x="1837671" y="50334"/>
                </a:cubicBezTo>
                <a:cubicBezTo>
                  <a:pt x="1854449" y="53130"/>
                  <a:pt x="1871503" y="54598"/>
                  <a:pt x="1888005" y="58723"/>
                </a:cubicBezTo>
                <a:cubicBezTo>
                  <a:pt x="1905163" y="63012"/>
                  <a:pt x="1938339" y="75501"/>
                  <a:pt x="1938339" y="75501"/>
                </a:cubicBezTo>
                <a:cubicBezTo>
                  <a:pt x="1957913" y="72705"/>
                  <a:pt x="1977795" y="71558"/>
                  <a:pt x="1997061" y="67112"/>
                </a:cubicBezTo>
                <a:cubicBezTo>
                  <a:pt x="2014294" y="63135"/>
                  <a:pt x="2030237" y="54623"/>
                  <a:pt x="2047395" y="50334"/>
                </a:cubicBezTo>
                <a:cubicBezTo>
                  <a:pt x="2058580" y="47538"/>
                  <a:pt x="2069908" y="45258"/>
                  <a:pt x="2080951" y="41945"/>
                </a:cubicBezTo>
                <a:cubicBezTo>
                  <a:pt x="2097891" y="36863"/>
                  <a:pt x="2131285" y="25167"/>
                  <a:pt x="2131285" y="25167"/>
                </a:cubicBezTo>
                <a:cubicBezTo>
                  <a:pt x="2160796" y="32545"/>
                  <a:pt x="2167338" y="30183"/>
                  <a:pt x="2190008" y="50334"/>
                </a:cubicBezTo>
                <a:cubicBezTo>
                  <a:pt x="2207742" y="66098"/>
                  <a:pt x="2240342" y="100668"/>
                  <a:pt x="2240342" y="100668"/>
                </a:cubicBezTo>
                <a:cubicBezTo>
                  <a:pt x="2240632" y="100595"/>
                  <a:pt x="2295053" y="87902"/>
                  <a:pt x="2299065" y="83890"/>
                </a:cubicBezTo>
                <a:cubicBezTo>
                  <a:pt x="2305318" y="77637"/>
                  <a:pt x="2302549" y="66081"/>
                  <a:pt x="2307454" y="58723"/>
                </a:cubicBezTo>
                <a:cubicBezTo>
                  <a:pt x="2314035" y="48852"/>
                  <a:pt x="2324232" y="41945"/>
                  <a:pt x="2332621" y="33556"/>
                </a:cubicBezTo>
                <a:cubicBezTo>
                  <a:pt x="2405326" y="36352"/>
                  <a:pt x="2478118" y="37406"/>
                  <a:pt x="2550735" y="41945"/>
                </a:cubicBezTo>
                <a:cubicBezTo>
                  <a:pt x="2567711" y="43006"/>
                  <a:pt x="2584060" y="50334"/>
                  <a:pt x="2601069" y="50334"/>
                </a:cubicBezTo>
                <a:cubicBezTo>
                  <a:pt x="2640317" y="50334"/>
                  <a:pt x="2679366" y="44741"/>
                  <a:pt x="2718515" y="41945"/>
                </a:cubicBezTo>
                <a:cubicBezTo>
                  <a:pt x="2775373" y="22992"/>
                  <a:pt x="2706009" y="41945"/>
                  <a:pt x="2802405" y="41945"/>
                </a:cubicBezTo>
                <a:cubicBezTo>
                  <a:pt x="2891931" y="41945"/>
                  <a:pt x="2981370" y="36352"/>
                  <a:pt x="3070852" y="33556"/>
                </a:cubicBezTo>
                <a:lnTo>
                  <a:pt x="3146353" y="8389"/>
                </a:lnTo>
                <a:lnTo>
                  <a:pt x="3171520" y="0"/>
                </a:lnTo>
                <a:cubicBezTo>
                  <a:pt x="3243218" y="5515"/>
                  <a:pt x="3260655" y="735"/>
                  <a:pt x="3314133" y="16778"/>
                </a:cubicBezTo>
                <a:cubicBezTo>
                  <a:pt x="3331073" y="21860"/>
                  <a:pt x="3347689" y="27963"/>
                  <a:pt x="3364467" y="33556"/>
                </a:cubicBezTo>
                <a:cubicBezTo>
                  <a:pt x="3372856" y="36352"/>
                  <a:pt x="3380803" y="41480"/>
                  <a:pt x="3389634" y="41945"/>
                </a:cubicBezTo>
                <a:lnTo>
                  <a:pt x="3549025" y="50334"/>
                </a:lnTo>
                <a:cubicBezTo>
                  <a:pt x="3560210" y="53130"/>
                  <a:pt x="3571237" y="56661"/>
                  <a:pt x="3582581" y="58723"/>
                </a:cubicBezTo>
                <a:cubicBezTo>
                  <a:pt x="3608051" y="63354"/>
                  <a:pt x="3685044" y="72580"/>
                  <a:pt x="3708416" y="75501"/>
                </a:cubicBezTo>
                <a:cubicBezTo>
                  <a:pt x="3767433" y="95173"/>
                  <a:pt x="3694580" y="69571"/>
                  <a:pt x="3767139" y="100668"/>
                </a:cubicBezTo>
                <a:cubicBezTo>
                  <a:pt x="3775266" y="104151"/>
                  <a:pt x="3784178" y="105574"/>
                  <a:pt x="3792305" y="109057"/>
                </a:cubicBezTo>
                <a:cubicBezTo>
                  <a:pt x="3803799" y="113983"/>
                  <a:pt x="3814367" y="120909"/>
                  <a:pt x="3825861" y="125835"/>
                </a:cubicBezTo>
                <a:cubicBezTo>
                  <a:pt x="3833989" y="129318"/>
                  <a:pt x="3843119" y="130269"/>
                  <a:pt x="3851028" y="134224"/>
                </a:cubicBezTo>
                <a:cubicBezTo>
                  <a:pt x="3860046" y="138733"/>
                  <a:pt x="3866982" y="146907"/>
                  <a:pt x="3876195" y="151002"/>
                </a:cubicBezTo>
                <a:cubicBezTo>
                  <a:pt x="3892356" y="158185"/>
                  <a:pt x="3911814" y="157970"/>
                  <a:pt x="3926529" y="167780"/>
                </a:cubicBezTo>
                <a:cubicBezTo>
                  <a:pt x="3934918" y="173373"/>
                  <a:pt x="3942678" y="180049"/>
                  <a:pt x="3951696" y="184558"/>
                </a:cubicBezTo>
                <a:cubicBezTo>
                  <a:pt x="3959605" y="188513"/>
                  <a:pt x="3969133" y="188653"/>
                  <a:pt x="3976863" y="192947"/>
                </a:cubicBezTo>
                <a:cubicBezTo>
                  <a:pt x="3994490" y="202740"/>
                  <a:pt x="4008067" y="220126"/>
                  <a:pt x="4027197" y="226503"/>
                </a:cubicBezTo>
                <a:cubicBezTo>
                  <a:pt x="4118981" y="257098"/>
                  <a:pt x="3979957" y="208304"/>
                  <a:pt x="4077531" y="251670"/>
                </a:cubicBezTo>
                <a:cubicBezTo>
                  <a:pt x="4093692" y="258853"/>
                  <a:pt x="4113150" y="258638"/>
                  <a:pt x="4127865" y="268448"/>
                </a:cubicBezTo>
                <a:cubicBezTo>
                  <a:pt x="4136254" y="274041"/>
                  <a:pt x="4143819" y="281131"/>
                  <a:pt x="4153032" y="285226"/>
                </a:cubicBezTo>
                <a:cubicBezTo>
                  <a:pt x="4169193" y="292409"/>
                  <a:pt x="4188651" y="292194"/>
                  <a:pt x="4203366" y="302004"/>
                </a:cubicBezTo>
                <a:cubicBezTo>
                  <a:pt x="4220144" y="313189"/>
                  <a:pt x="4239441" y="321301"/>
                  <a:pt x="4253700" y="335560"/>
                </a:cubicBezTo>
                <a:cubicBezTo>
                  <a:pt x="4262089" y="343949"/>
                  <a:pt x="4268566" y="354841"/>
                  <a:pt x="4278867" y="360727"/>
                </a:cubicBezTo>
                <a:cubicBezTo>
                  <a:pt x="4288877" y="366447"/>
                  <a:pt x="4301238" y="366320"/>
                  <a:pt x="4312423" y="369116"/>
                </a:cubicBezTo>
                <a:cubicBezTo>
                  <a:pt x="4323608" y="377505"/>
                  <a:pt x="4333473" y="388030"/>
                  <a:pt x="4345979" y="394283"/>
                </a:cubicBezTo>
                <a:cubicBezTo>
                  <a:pt x="4361797" y="402192"/>
                  <a:pt x="4381598" y="401251"/>
                  <a:pt x="4396313" y="411061"/>
                </a:cubicBezTo>
                <a:lnTo>
                  <a:pt x="4446647" y="444617"/>
                </a:lnTo>
                <a:cubicBezTo>
                  <a:pt x="4455036" y="450210"/>
                  <a:pt x="4464685" y="454266"/>
                  <a:pt x="4471814" y="461395"/>
                </a:cubicBezTo>
                <a:cubicBezTo>
                  <a:pt x="4529277" y="518858"/>
                  <a:pt x="4508986" y="491987"/>
                  <a:pt x="4538926" y="536895"/>
                </a:cubicBezTo>
                <a:cubicBezTo>
                  <a:pt x="4536130" y="559266"/>
                  <a:pt x="4538910" y="583075"/>
                  <a:pt x="4530537" y="604007"/>
                </a:cubicBezTo>
                <a:cubicBezTo>
                  <a:pt x="4526793" y="613368"/>
                  <a:pt x="4514388" y="616276"/>
                  <a:pt x="4505370" y="620785"/>
                </a:cubicBezTo>
                <a:cubicBezTo>
                  <a:pt x="4477262" y="634839"/>
                  <a:pt x="4428624" y="634905"/>
                  <a:pt x="4404702" y="637563"/>
                </a:cubicBezTo>
                <a:cubicBezTo>
                  <a:pt x="4387924" y="648748"/>
                  <a:pt x="4365553" y="654341"/>
                  <a:pt x="4354368" y="671119"/>
                </a:cubicBezTo>
                <a:lnTo>
                  <a:pt x="4320812" y="721453"/>
                </a:lnTo>
                <a:cubicBezTo>
                  <a:pt x="4315219" y="743824"/>
                  <a:pt x="4311326" y="766689"/>
                  <a:pt x="4304034" y="788565"/>
                </a:cubicBezTo>
                <a:cubicBezTo>
                  <a:pt x="4301238" y="796954"/>
                  <a:pt x="4297790" y="805153"/>
                  <a:pt x="4295645" y="813732"/>
                </a:cubicBezTo>
                <a:cubicBezTo>
                  <a:pt x="4292187" y="827565"/>
                  <a:pt x="4290052" y="841695"/>
                  <a:pt x="4287256" y="855677"/>
                </a:cubicBezTo>
                <a:cubicBezTo>
                  <a:pt x="4290052" y="880844"/>
                  <a:pt x="4274576" y="917132"/>
                  <a:pt x="4295645" y="931178"/>
                </a:cubicBezTo>
                <a:cubicBezTo>
                  <a:pt x="4321344" y="948311"/>
                  <a:pt x="4357507" y="928157"/>
                  <a:pt x="4387924" y="922789"/>
                </a:cubicBezTo>
                <a:cubicBezTo>
                  <a:pt x="4405340" y="919716"/>
                  <a:pt x="4438258" y="906011"/>
                  <a:pt x="4438258" y="906011"/>
                </a:cubicBezTo>
                <a:cubicBezTo>
                  <a:pt x="4488592" y="908807"/>
                  <a:pt x="4538997" y="910534"/>
                  <a:pt x="4589260" y="914400"/>
                </a:cubicBezTo>
                <a:cubicBezTo>
                  <a:pt x="4611738" y="916129"/>
                  <a:pt x="4634134" y="919083"/>
                  <a:pt x="4656372" y="922789"/>
                </a:cubicBezTo>
                <a:cubicBezTo>
                  <a:pt x="4667745" y="924684"/>
                  <a:pt x="4678462" y="929971"/>
                  <a:pt x="4689928" y="931178"/>
                </a:cubicBezTo>
                <a:cubicBezTo>
                  <a:pt x="4731735" y="935579"/>
                  <a:pt x="4773817" y="936771"/>
                  <a:pt x="4815762" y="939567"/>
                </a:cubicBezTo>
                <a:cubicBezTo>
                  <a:pt x="4812966" y="959141"/>
                  <a:pt x="4811251" y="978901"/>
                  <a:pt x="4807373" y="998290"/>
                </a:cubicBezTo>
                <a:cubicBezTo>
                  <a:pt x="4805639" y="1006961"/>
                  <a:pt x="4798984" y="1014614"/>
                  <a:pt x="4798984" y="1023457"/>
                </a:cubicBezTo>
                <a:cubicBezTo>
                  <a:pt x="4798984" y="1034987"/>
                  <a:pt x="4802217" y="1046701"/>
                  <a:pt x="4807373" y="1057013"/>
                </a:cubicBezTo>
                <a:cubicBezTo>
                  <a:pt x="4816391" y="1075049"/>
                  <a:pt x="4824151" y="1096162"/>
                  <a:pt x="4840929" y="1107347"/>
                </a:cubicBezTo>
                <a:cubicBezTo>
                  <a:pt x="4849318" y="1112940"/>
                  <a:pt x="4857078" y="1119616"/>
                  <a:pt x="4866096" y="1124125"/>
                </a:cubicBezTo>
                <a:cubicBezTo>
                  <a:pt x="4879505" y="1130830"/>
                  <a:pt x="4912276" y="1137319"/>
                  <a:pt x="4924819" y="1140903"/>
                </a:cubicBezTo>
                <a:cubicBezTo>
                  <a:pt x="4933322" y="1143332"/>
                  <a:pt x="4941597" y="1146496"/>
                  <a:pt x="4949986" y="1149292"/>
                </a:cubicBezTo>
                <a:cubicBezTo>
                  <a:pt x="4952782" y="1160477"/>
                  <a:pt x="4955208" y="1171762"/>
                  <a:pt x="4958375" y="1182848"/>
                </a:cubicBezTo>
                <a:cubicBezTo>
                  <a:pt x="4960804" y="1191351"/>
                  <a:pt x="4959859" y="1202491"/>
                  <a:pt x="4966764" y="1208015"/>
                </a:cubicBezTo>
                <a:cubicBezTo>
                  <a:pt x="4975767" y="1215217"/>
                  <a:pt x="4989135" y="1213608"/>
                  <a:pt x="5000320" y="1216404"/>
                </a:cubicBezTo>
                <a:cubicBezTo>
                  <a:pt x="5008709" y="1221997"/>
                  <a:pt x="5019189" y="1225309"/>
                  <a:pt x="5025487" y="1233182"/>
                </a:cubicBezTo>
                <a:cubicBezTo>
                  <a:pt x="5031011" y="1240087"/>
                  <a:pt x="5027623" y="1252096"/>
                  <a:pt x="5033876" y="1258349"/>
                </a:cubicBezTo>
                <a:cubicBezTo>
                  <a:pt x="5061238" y="1285711"/>
                  <a:pt x="5086874" y="1291030"/>
                  <a:pt x="5117766" y="1308683"/>
                </a:cubicBezTo>
                <a:cubicBezTo>
                  <a:pt x="5126520" y="1313685"/>
                  <a:pt x="5133720" y="1321366"/>
                  <a:pt x="5142933" y="1325461"/>
                </a:cubicBezTo>
                <a:cubicBezTo>
                  <a:pt x="5159094" y="1332644"/>
                  <a:pt x="5176489" y="1336646"/>
                  <a:pt x="5193267" y="1342239"/>
                </a:cubicBezTo>
                <a:cubicBezTo>
                  <a:pt x="5229372" y="1354274"/>
                  <a:pt x="5209855" y="1348483"/>
                  <a:pt x="5251990" y="1359017"/>
                </a:cubicBezTo>
                <a:cubicBezTo>
                  <a:pt x="5268768" y="1370202"/>
                  <a:pt x="5283194" y="1386196"/>
                  <a:pt x="5302324" y="1392573"/>
                </a:cubicBezTo>
                <a:cubicBezTo>
                  <a:pt x="5362666" y="1412687"/>
                  <a:pt x="5287311" y="1388284"/>
                  <a:pt x="5361047" y="1409351"/>
                </a:cubicBezTo>
                <a:cubicBezTo>
                  <a:pt x="5369550" y="1411780"/>
                  <a:pt x="5377543" y="1416006"/>
                  <a:pt x="5386214" y="1417740"/>
                </a:cubicBezTo>
                <a:cubicBezTo>
                  <a:pt x="5416139" y="1423725"/>
                  <a:pt x="5494266" y="1431610"/>
                  <a:pt x="5520438" y="1434518"/>
                </a:cubicBezTo>
                <a:cubicBezTo>
                  <a:pt x="5628436" y="1470515"/>
                  <a:pt x="5517845" y="1435966"/>
                  <a:pt x="5612717" y="1459684"/>
                </a:cubicBezTo>
                <a:cubicBezTo>
                  <a:pt x="5647800" y="1468455"/>
                  <a:pt x="5630636" y="1470185"/>
                  <a:pt x="5671439" y="1476462"/>
                </a:cubicBezTo>
                <a:cubicBezTo>
                  <a:pt x="5696466" y="1480312"/>
                  <a:pt x="5721773" y="1482055"/>
                  <a:pt x="5746940" y="1484851"/>
                </a:cubicBezTo>
                <a:cubicBezTo>
                  <a:pt x="5758125" y="1487647"/>
                  <a:pt x="5769190" y="1490979"/>
                  <a:pt x="5780496" y="1493240"/>
                </a:cubicBezTo>
                <a:cubicBezTo>
                  <a:pt x="5809595" y="1499060"/>
                  <a:pt x="5861349" y="1505989"/>
                  <a:pt x="5889553" y="1510018"/>
                </a:cubicBezTo>
                <a:cubicBezTo>
                  <a:pt x="5939634" y="1526712"/>
                  <a:pt x="5903377" y="1516579"/>
                  <a:pt x="5990221" y="1526796"/>
                </a:cubicBezTo>
                <a:lnTo>
                  <a:pt x="6057333" y="1535185"/>
                </a:lnTo>
                <a:cubicBezTo>
                  <a:pt x="6127124" y="1558449"/>
                  <a:pt x="6015909" y="1523044"/>
                  <a:pt x="6141223" y="1551963"/>
                </a:cubicBezTo>
                <a:cubicBezTo>
                  <a:pt x="6187028" y="1562533"/>
                  <a:pt x="6184876" y="1564287"/>
                  <a:pt x="6216724" y="1585519"/>
                </a:cubicBezTo>
                <a:cubicBezTo>
                  <a:pt x="6213928" y="1619075"/>
                  <a:pt x="6213871" y="1652973"/>
                  <a:pt x="6208335" y="1686187"/>
                </a:cubicBezTo>
                <a:cubicBezTo>
                  <a:pt x="6205428" y="1703632"/>
                  <a:pt x="6191557" y="1736521"/>
                  <a:pt x="6191557" y="1736521"/>
                </a:cubicBezTo>
                <a:cubicBezTo>
                  <a:pt x="6194353" y="1758892"/>
                  <a:pt x="6195913" y="1781452"/>
                  <a:pt x="6199946" y="1803633"/>
                </a:cubicBezTo>
                <a:cubicBezTo>
                  <a:pt x="6201528" y="1812333"/>
                  <a:pt x="6202082" y="1822547"/>
                  <a:pt x="6208335" y="1828800"/>
                </a:cubicBezTo>
                <a:cubicBezTo>
                  <a:pt x="6214588" y="1835053"/>
                  <a:pt x="6225113" y="1834393"/>
                  <a:pt x="6233502" y="1837189"/>
                </a:cubicBezTo>
                <a:cubicBezTo>
                  <a:pt x="6239095" y="1845578"/>
                  <a:pt x="6246185" y="1853143"/>
                  <a:pt x="6250280" y="1862356"/>
                </a:cubicBezTo>
                <a:cubicBezTo>
                  <a:pt x="6257463" y="1878517"/>
                  <a:pt x="6267058" y="1912690"/>
                  <a:pt x="6267058" y="1912690"/>
                </a:cubicBezTo>
                <a:cubicBezTo>
                  <a:pt x="6264262" y="1949042"/>
                  <a:pt x="6264355" y="1985733"/>
                  <a:pt x="6258669" y="2021747"/>
                </a:cubicBezTo>
                <a:cubicBezTo>
                  <a:pt x="6255911" y="2039216"/>
                  <a:pt x="6247484" y="2055303"/>
                  <a:pt x="6241891" y="2072081"/>
                </a:cubicBezTo>
                <a:lnTo>
                  <a:pt x="6233502" y="2097248"/>
                </a:lnTo>
                <a:cubicBezTo>
                  <a:pt x="6232584" y="2107344"/>
                  <a:pt x="6227125" y="2203735"/>
                  <a:pt x="6216724" y="2231472"/>
                </a:cubicBezTo>
                <a:cubicBezTo>
                  <a:pt x="6213184" y="2240912"/>
                  <a:pt x="6207819" y="2250341"/>
                  <a:pt x="6199946" y="2256639"/>
                </a:cubicBezTo>
                <a:cubicBezTo>
                  <a:pt x="6193041" y="2262163"/>
                  <a:pt x="6182688" y="2261073"/>
                  <a:pt x="6174779" y="2265028"/>
                </a:cubicBezTo>
                <a:cubicBezTo>
                  <a:pt x="6116845" y="2293995"/>
                  <a:pt x="6185893" y="2272736"/>
                  <a:pt x="6116056" y="2290195"/>
                </a:cubicBezTo>
                <a:cubicBezTo>
                  <a:pt x="6107667" y="2298584"/>
                  <a:pt x="6098484" y="2306248"/>
                  <a:pt x="6090889" y="2315362"/>
                </a:cubicBezTo>
                <a:cubicBezTo>
                  <a:pt x="6084434" y="2323107"/>
                  <a:pt x="6081240" y="2333400"/>
                  <a:pt x="6074111" y="2340529"/>
                </a:cubicBezTo>
                <a:cubicBezTo>
                  <a:pt x="6046073" y="2368566"/>
                  <a:pt x="6000625" y="2369002"/>
                  <a:pt x="5965054" y="2374084"/>
                </a:cubicBezTo>
                <a:cubicBezTo>
                  <a:pt x="5893048" y="2398086"/>
                  <a:pt x="6007666" y="2361334"/>
                  <a:pt x="5889553" y="2390862"/>
                </a:cubicBezTo>
                <a:cubicBezTo>
                  <a:pt x="5872395" y="2395151"/>
                  <a:pt x="5855997" y="2402047"/>
                  <a:pt x="5839219" y="2407640"/>
                </a:cubicBezTo>
                <a:lnTo>
                  <a:pt x="5788885" y="2424418"/>
                </a:lnTo>
                <a:lnTo>
                  <a:pt x="5763718" y="2432807"/>
                </a:lnTo>
                <a:cubicBezTo>
                  <a:pt x="5755329" y="2435603"/>
                  <a:pt x="5747325" y="2440099"/>
                  <a:pt x="5738551" y="2441196"/>
                </a:cubicBezTo>
                <a:lnTo>
                  <a:pt x="5671439" y="2449585"/>
                </a:lnTo>
                <a:cubicBezTo>
                  <a:pt x="5598735" y="2446789"/>
                  <a:pt x="5525933" y="2445880"/>
                  <a:pt x="5453326" y="2441196"/>
                </a:cubicBezTo>
                <a:cubicBezTo>
                  <a:pt x="5439097" y="2440278"/>
                  <a:pt x="5425640" y="2432807"/>
                  <a:pt x="5411381" y="2432807"/>
                </a:cubicBezTo>
                <a:cubicBezTo>
                  <a:pt x="5330239" y="2432807"/>
                  <a:pt x="5249194" y="2438400"/>
                  <a:pt x="5168100" y="2441196"/>
                </a:cubicBezTo>
                <a:cubicBezTo>
                  <a:pt x="5127031" y="2444930"/>
                  <a:pt x="5052701" y="2450642"/>
                  <a:pt x="5008709" y="2457974"/>
                </a:cubicBezTo>
                <a:cubicBezTo>
                  <a:pt x="4997336" y="2459869"/>
                  <a:pt x="4986196" y="2463050"/>
                  <a:pt x="4975153" y="2466363"/>
                </a:cubicBezTo>
                <a:cubicBezTo>
                  <a:pt x="4958213" y="2471445"/>
                  <a:pt x="4924819" y="2483141"/>
                  <a:pt x="4924819" y="2483141"/>
                </a:cubicBezTo>
                <a:cubicBezTo>
                  <a:pt x="4916430" y="2491530"/>
                  <a:pt x="4907247" y="2499194"/>
                  <a:pt x="4899652" y="2508308"/>
                </a:cubicBezTo>
                <a:cubicBezTo>
                  <a:pt x="4873302" y="2539928"/>
                  <a:pt x="4888036" y="2548532"/>
                  <a:pt x="4832540" y="2567031"/>
                </a:cubicBezTo>
                <a:cubicBezTo>
                  <a:pt x="4815762" y="2572624"/>
                  <a:pt x="4798024" y="2575900"/>
                  <a:pt x="4782206" y="2583809"/>
                </a:cubicBezTo>
                <a:cubicBezTo>
                  <a:pt x="4771021" y="2589402"/>
                  <a:pt x="4760954" y="2598350"/>
                  <a:pt x="4748650" y="2600587"/>
                </a:cubicBezTo>
                <a:cubicBezTo>
                  <a:pt x="4698823" y="2609646"/>
                  <a:pt x="4647603" y="2609039"/>
                  <a:pt x="4597649" y="2617365"/>
                </a:cubicBezTo>
                <a:cubicBezTo>
                  <a:pt x="4489325" y="2635419"/>
                  <a:pt x="4564305" y="2624945"/>
                  <a:pt x="4371146" y="2634143"/>
                </a:cubicBezTo>
                <a:cubicBezTo>
                  <a:pt x="4359961" y="2636939"/>
                  <a:pt x="4348963" y="2640637"/>
                  <a:pt x="4337590" y="2642532"/>
                </a:cubicBezTo>
                <a:cubicBezTo>
                  <a:pt x="4248414" y="2657395"/>
                  <a:pt x="4160157" y="2655518"/>
                  <a:pt x="4069142" y="2659310"/>
                </a:cubicBezTo>
                <a:cubicBezTo>
                  <a:pt x="4026244" y="2664672"/>
                  <a:pt x="3985903" y="2675693"/>
                  <a:pt x="3943307" y="2659310"/>
                </a:cubicBezTo>
                <a:cubicBezTo>
                  <a:pt x="3924486" y="2652071"/>
                  <a:pt x="3912536" y="2630645"/>
                  <a:pt x="3892973" y="2625754"/>
                </a:cubicBezTo>
                <a:cubicBezTo>
                  <a:pt x="3881788" y="2622958"/>
                  <a:pt x="3870460" y="2620678"/>
                  <a:pt x="3859417" y="2617365"/>
                </a:cubicBezTo>
                <a:cubicBezTo>
                  <a:pt x="3842477" y="2612283"/>
                  <a:pt x="3826716" y="2601943"/>
                  <a:pt x="3809083" y="2600587"/>
                </a:cubicBezTo>
                <a:lnTo>
                  <a:pt x="3700027" y="2592198"/>
                </a:lnTo>
                <a:cubicBezTo>
                  <a:pt x="3655286" y="2594994"/>
                  <a:pt x="3610385" y="2595894"/>
                  <a:pt x="3565803" y="2600587"/>
                </a:cubicBezTo>
                <a:cubicBezTo>
                  <a:pt x="3557009" y="2601513"/>
                  <a:pt x="3549167" y="2606649"/>
                  <a:pt x="3540636" y="2608976"/>
                </a:cubicBezTo>
                <a:cubicBezTo>
                  <a:pt x="3518389" y="2615043"/>
                  <a:pt x="3495400" y="2618462"/>
                  <a:pt x="3473524" y="2625754"/>
                </a:cubicBezTo>
                <a:cubicBezTo>
                  <a:pt x="3465135" y="2628550"/>
                  <a:pt x="3456266" y="2630188"/>
                  <a:pt x="3448357" y="2634143"/>
                </a:cubicBezTo>
                <a:cubicBezTo>
                  <a:pt x="3439339" y="2638652"/>
                  <a:pt x="3432208" y="2646412"/>
                  <a:pt x="3423190" y="2650921"/>
                </a:cubicBezTo>
                <a:cubicBezTo>
                  <a:pt x="3415281" y="2654876"/>
                  <a:pt x="3405753" y="2655016"/>
                  <a:pt x="3398023" y="2659310"/>
                </a:cubicBezTo>
                <a:cubicBezTo>
                  <a:pt x="3380396" y="2669103"/>
                  <a:pt x="3364467" y="2681681"/>
                  <a:pt x="3347689" y="2692866"/>
                </a:cubicBezTo>
                <a:lnTo>
                  <a:pt x="3272188" y="2743200"/>
                </a:lnTo>
                <a:cubicBezTo>
                  <a:pt x="3263799" y="2748793"/>
                  <a:pt x="3256586" y="2756790"/>
                  <a:pt x="3247021" y="2759978"/>
                </a:cubicBezTo>
                <a:lnTo>
                  <a:pt x="3196687" y="2776756"/>
                </a:lnTo>
                <a:lnTo>
                  <a:pt x="3171520" y="2785145"/>
                </a:lnTo>
                <a:cubicBezTo>
                  <a:pt x="3115593" y="2782349"/>
                  <a:pt x="3059520" y="2781678"/>
                  <a:pt x="3003740" y="2776756"/>
                </a:cubicBezTo>
                <a:cubicBezTo>
                  <a:pt x="2964347" y="2773280"/>
                  <a:pt x="2925535" y="2764883"/>
                  <a:pt x="2886294" y="2759978"/>
                </a:cubicBezTo>
                <a:cubicBezTo>
                  <a:pt x="2825028" y="2752320"/>
                  <a:pt x="2783015" y="2746132"/>
                  <a:pt x="2718515" y="2743200"/>
                </a:cubicBezTo>
                <a:cubicBezTo>
                  <a:pt x="2629081" y="2739135"/>
                  <a:pt x="2539550" y="2737607"/>
                  <a:pt x="2450067" y="2734811"/>
                </a:cubicBezTo>
                <a:cubicBezTo>
                  <a:pt x="2427696" y="2729218"/>
                  <a:pt x="2404831" y="2725325"/>
                  <a:pt x="2382955" y="2718033"/>
                </a:cubicBezTo>
                <a:cubicBezTo>
                  <a:pt x="2374566" y="2715237"/>
                  <a:pt x="2366291" y="2712073"/>
                  <a:pt x="2357788" y="2709644"/>
                </a:cubicBezTo>
                <a:cubicBezTo>
                  <a:pt x="2346702" y="2706477"/>
                  <a:pt x="2335027" y="2705303"/>
                  <a:pt x="2324232" y="2701255"/>
                </a:cubicBezTo>
                <a:cubicBezTo>
                  <a:pt x="2312523" y="2696864"/>
                  <a:pt x="2302287" y="2689121"/>
                  <a:pt x="2290676" y="2684477"/>
                </a:cubicBezTo>
                <a:cubicBezTo>
                  <a:pt x="2274255" y="2677909"/>
                  <a:pt x="2240342" y="2667699"/>
                  <a:pt x="2240342" y="2667699"/>
                </a:cubicBezTo>
                <a:cubicBezTo>
                  <a:pt x="2234749" y="2659310"/>
                  <a:pt x="2231437" y="2648830"/>
                  <a:pt x="2223564" y="2642532"/>
                </a:cubicBezTo>
                <a:cubicBezTo>
                  <a:pt x="2216659" y="2637008"/>
                  <a:pt x="2206306" y="2638098"/>
                  <a:pt x="2198397" y="2634143"/>
                </a:cubicBezTo>
                <a:cubicBezTo>
                  <a:pt x="2189379" y="2629634"/>
                  <a:pt x="2182248" y="2621874"/>
                  <a:pt x="2173230" y="2617365"/>
                </a:cubicBezTo>
                <a:cubicBezTo>
                  <a:pt x="2165321" y="2613410"/>
                  <a:pt x="2156566" y="2611405"/>
                  <a:pt x="2148063" y="2608976"/>
                </a:cubicBezTo>
                <a:cubicBezTo>
                  <a:pt x="2112260" y="2598747"/>
                  <a:pt x="2111485" y="2600848"/>
                  <a:pt x="2072562" y="2592198"/>
                </a:cubicBezTo>
                <a:cubicBezTo>
                  <a:pt x="1978258" y="2571242"/>
                  <a:pt x="2129929" y="2599195"/>
                  <a:pt x="1963505" y="2575420"/>
                </a:cubicBezTo>
                <a:cubicBezTo>
                  <a:pt x="1891360" y="2565114"/>
                  <a:pt x="1948440" y="2571653"/>
                  <a:pt x="1896394" y="2558642"/>
                </a:cubicBezTo>
                <a:cubicBezTo>
                  <a:pt x="1882561" y="2555184"/>
                  <a:pt x="1868542" y="2552421"/>
                  <a:pt x="1854449" y="2550253"/>
                </a:cubicBezTo>
                <a:cubicBezTo>
                  <a:pt x="1781632" y="2539050"/>
                  <a:pt x="1742689" y="2538887"/>
                  <a:pt x="1661502" y="2533475"/>
                </a:cubicBezTo>
                <a:cubicBezTo>
                  <a:pt x="1647520" y="2530679"/>
                  <a:pt x="1633779" y="2526102"/>
                  <a:pt x="1619557" y="2525086"/>
                </a:cubicBezTo>
                <a:cubicBezTo>
                  <a:pt x="1555344" y="2520499"/>
                  <a:pt x="1490178" y="2526868"/>
                  <a:pt x="1426610" y="2516697"/>
                </a:cubicBezTo>
                <a:cubicBezTo>
                  <a:pt x="1416654" y="2515104"/>
                  <a:pt x="1413927" y="2500743"/>
                  <a:pt x="1409832" y="2491530"/>
                </a:cubicBezTo>
                <a:cubicBezTo>
                  <a:pt x="1369899" y="2401682"/>
                  <a:pt x="1414247" y="2472985"/>
                  <a:pt x="1376276" y="2416029"/>
                </a:cubicBezTo>
                <a:cubicBezTo>
                  <a:pt x="1381438" y="2395380"/>
                  <a:pt x="1393484" y="2369567"/>
                  <a:pt x="1376276" y="2348918"/>
                </a:cubicBezTo>
                <a:cubicBezTo>
                  <a:pt x="1371347" y="2343003"/>
                  <a:pt x="1328749" y="2325617"/>
                  <a:pt x="1317553" y="2323751"/>
                </a:cubicBezTo>
                <a:cubicBezTo>
                  <a:pt x="1265428" y="2315063"/>
                  <a:pt x="1159148" y="2309835"/>
                  <a:pt x="1116217" y="2306973"/>
                </a:cubicBezTo>
                <a:cubicBezTo>
                  <a:pt x="1088253" y="2265028"/>
                  <a:pt x="1107829" y="2287400"/>
                  <a:pt x="1049105" y="2248250"/>
                </a:cubicBezTo>
                <a:cubicBezTo>
                  <a:pt x="1040716" y="2242657"/>
                  <a:pt x="1029988" y="2239538"/>
                  <a:pt x="1023939" y="2231472"/>
                </a:cubicBezTo>
                <a:cubicBezTo>
                  <a:pt x="992723" y="2189850"/>
                  <a:pt x="1010405" y="2205672"/>
                  <a:pt x="973605" y="2181138"/>
                </a:cubicBezTo>
                <a:cubicBezTo>
                  <a:pt x="968012" y="2169953"/>
                  <a:pt x="959000" y="2159897"/>
                  <a:pt x="956827" y="2147582"/>
                </a:cubicBezTo>
                <a:cubicBezTo>
                  <a:pt x="950491" y="2111677"/>
                  <a:pt x="962320" y="2072239"/>
                  <a:pt x="948438" y="2038525"/>
                </a:cubicBezTo>
                <a:cubicBezTo>
                  <a:pt x="940760" y="2019879"/>
                  <a:pt x="917234" y="2011346"/>
                  <a:pt x="898104" y="2004969"/>
                </a:cubicBezTo>
                <a:cubicBezTo>
                  <a:pt x="813525" y="1976776"/>
                  <a:pt x="944718" y="2019792"/>
                  <a:pt x="839381" y="1988191"/>
                </a:cubicBezTo>
                <a:cubicBezTo>
                  <a:pt x="822441" y="1983109"/>
                  <a:pt x="803762" y="1981223"/>
                  <a:pt x="789047" y="1971413"/>
                </a:cubicBezTo>
                <a:cubicBezTo>
                  <a:pt x="740682" y="1939170"/>
                  <a:pt x="787338" y="1967085"/>
                  <a:pt x="738713" y="1946246"/>
                </a:cubicBezTo>
                <a:cubicBezTo>
                  <a:pt x="652308" y="1909215"/>
                  <a:pt x="769390" y="1950879"/>
                  <a:pt x="654823" y="1912690"/>
                </a:cubicBezTo>
                <a:lnTo>
                  <a:pt x="629656" y="1904301"/>
                </a:lnTo>
                <a:cubicBezTo>
                  <a:pt x="621267" y="1901505"/>
                  <a:pt x="611847" y="1900817"/>
                  <a:pt x="604489" y="1895912"/>
                </a:cubicBezTo>
                <a:cubicBezTo>
                  <a:pt x="522668" y="1841364"/>
                  <a:pt x="647804" y="1928822"/>
                  <a:pt x="554155" y="1845578"/>
                </a:cubicBezTo>
                <a:cubicBezTo>
                  <a:pt x="486139" y="1785119"/>
                  <a:pt x="527478" y="1828045"/>
                  <a:pt x="478654" y="1803633"/>
                </a:cubicBezTo>
                <a:cubicBezTo>
                  <a:pt x="469636" y="1799124"/>
                  <a:pt x="462505" y="1791364"/>
                  <a:pt x="453487" y="1786855"/>
                </a:cubicBezTo>
                <a:cubicBezTo>
                  <a:pt x="445578" y="1782900"/>
                  <a:pt x="436448" y="1781949"/>
                  <a:pt x="428320" y="1778466"/>
                </a:cubicBezTo>
                <a:cubicBezTo>
                  <a:pt x="416826" y="1773540"/>
                  <a:pt x="406375" y="1766332"/>
                  <a:pt x="394764" y="1761688"/>
                </a:cubicBezTo>
                <a:cubicBezTo>
                  <a:pt x="376524" y="1754392"/>
                  <a:pt x="333534" y="1740641"/>
                  <a:pt x="310874" y="1736521"/>
                </a:cubicBezTo>
                <a:cubicBezTo>
                  <a:pt x="291420" y="1732984"/>
                  <a:pt x="271655" y="1731383"/>
                  <a:pt x="252151" y="1728132"/>
                </a:cubicBezTo>
                <a:cubicBezTo>
                  <a:pt x="147898" y="1710756"/>
                  <a:pt x="292886" y="1728011"/>
                  <a:pt x="126317" y="1711354"/>
                </a:cubicBezTo>
                <a:cubicBezTo>
                  <a:pt x="100179" y="1702641"/>
                  <a:pt x="89575" y="1697950"/>
                  <a:pt x="59205" y="1694576"/>
                </a:cubicBezTo>
                <a:cubicBezTo>
                  <a:pt x="48088" y="1693341"/>
                  <a:pt x="4676" y="1715548"/>
                  <a:pt x="482" y="1711354"/>
                </a:cubicBezTo>
                <a:close/>
              </a:path>
            </a:pathLst>
          </a:custGeom>
          <a:solidFill>
            <a:schemeClr val="bg1">
              <a:lumMod val="95000"/>
              <a:alpha val="30196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H="1" flipV="1">
            <a:off x="8182929" y="2900266"/>
            <a:ext cx="169431" cy="358411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H="1" flipV="1">
            <a:off x="7656049" y="2670884"/>
            <a:ext cx="432000" cy="14400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>
            <a:endCxn id="86" idx="6"/>
          </p:cNvCxnSpPr>
          <p:nvPr/>
        </p:nvCxnSpPr>
        <p:spPr>
          <a:xfrm flipH="1" flipV="1">
            <a:off x="5084448" y="4168088"/>
            <a:ext cx="726200" cy="54744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flipH="1" flipV="1">
            <a:off x="4447606" y="3918135"/>
            <a:ext cx="808230" cy="25758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 flipH="1">
            <a:off x="7322826" y="2823032"/>
            <a:ext cx="867069" cy="329429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H="1">
            <a:off x="7900567" y="3398285"/>
            <a:ext cx="452240" cy="301069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endCxn id="79" idx="1"/>
          </p:cNvCxnSpPr>
          <p:nvPr/>
        </p:nvCxnSpPr>
        <p:spPr>
          <a:xfrm flipH="1">
            <a:off x="7333928" y="3699354"/>
            <a:ext cx="537366" cy="315094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endCxn id="80" idx="2"/>
          </p:cNvCxnSpPr>
          <p:nvPr/>
        </p:nvCxnSpPr>
        <p:spPr>
          <a:xfrm flipH="1">
            <a:off x="6558326" y="4083387"/>
            <a:ext cx="697852" cy="229444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endCxn id="94" idx="6"/>
          </p:cNvCxnSpPr>
          <p:nvPr/>
        </p:nvCxnSpPr>
        <p:spPr>
          <a:xfrm flipH="1" flipV="1">
            <a:off x="5720648" y="4240953"/>
            <a:ext cx="746013" cy="58306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H="1">
            <a:off x="3803762" y="3956175"/>
            <a:ext cx="765745" cy="5979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H="1" flipV="1">
            <a:off x="3801112" y="3419497"/>
            <a:ext cx="31022" cy="550752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H="1">
            <a:off x="3739320" y="3168139"/>
            <a:ext cx="982777" cy="24324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stCxn id="92" idx="5"/>
          </p:cNvCxnSpPr>
          <p:nvPr/>
        </p:nvCxnSpPr>
        <p:spPr>
          <a:xfrm flipH="1">
            <a:off x="4746385" y="2814189"/>
            <a:ext cx="341322" cy="35395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H="1">
            <a:off x="5135403" y="2110408"/>
            <a:ext cx="93759" cy="617601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V="1">
            <a:off x="5216658" y="1917052"/>
            <a:ext cx="1004656" cy="175869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V="1">
            <a:off x="6206536" y="1904327"/>
            <a:ext cx="648000" cy="26088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>
            <a:stCxn id="82" idx="7"/>
          </p:cNvCxnSpPr>
          <p:nvPr/>
        </p:nvCxnSpPr>
        <p:spPr>
          <a:xfrm>
            <a:off x="6795490" y="1857530"/>
            <a:ext cx="664055" cy="411008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7463381" y="2300549"/>
            <a:ext cx="216000" cy="36000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flipH="1">
            <a:off x="6238076" y="2584551"/>
            <a:ext cx="707520" cy="306102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H="1" flipV="1">
            <a:off x="5668941" y="2710045"/>
            <a:ext cx="492333" cy="207853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>
            <a:endCxn id="92" idx="2"/>
          </p:cNvCxnSpPr>
          <p:nvPr/>
        </p:nvCxnSpPr>
        <p:spPr>
          <a:xfrm flipH="1">
            <a:off x="5241347" y="2744184"/>
            <a:ext cx="390593" cy="6365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>
            <a:off x="6549899" y="3832065"/>
            <a:ext cx="670306" cy="243512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>
            <a:off x="5629493" y="3397951"/>
            <a:ext cx="845695" cy="428242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>
            <a:off x="5167280" y="2758531"/>
            <a:ext cx="396000" cy="61200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>
            <a:off x="7035946" y="2593325"/>
            <a:ext cx="288000" cy="528901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 flipH="1">
            <a:off x="7266225" y="3193283"/>
            <a:ext cx="72901" cy="846236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>
            <a:stCxn id="92" idx="4"/>
          </p:cNvCxnSpPr>
          <p:nvPr/>
        </p:nvCxnSpPr>
        <p:spPr>
          <a:xfrm flipH="1">
            <a:off x="5145200" y="2840549"/>
            <a:ext cx="6147" cy="722274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Oval 77"/>
          <p:cNvSpPr/>
          <p:nvPr/>
        </p:nvSpPr>
        <p:spPr>
          <a:xfrm flipH="1">
            <a:off x="5478620" y="3279941"/>
            <a:ext cx="180000" cy="180000"/>
          </a:xfrm>
          <a:prstGeom prst="ellipse">
            <a:avLst/>
          </a:prstGeom>
          <a:solidFill>
            <a:schemeClr val="accent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9" name="Oval 78"/>
          <p:cNvSpPr/>
          <p:nvPr/>
        </p:nvSpPr>
        <p:spPr>
          <a:xfrm flipH="1">
            <a:off x="7180288" y="3988088"/>
            <a:ext cx="180000" cy="180000"/>
          </a:xfrm>
          <a:prstGeom prst="ellipse">
            <a:avLst/>
          </a:prstGeom>
          <a:solidFill>
            <a:schemeClr val="accent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0" name="Oval 79"/>
          <p:cNvSpPr/>
          <p:nvPr/>
        </p:nvSpPr>
        <p:spPr>
          <a:xfrm flipH="1">
            <a:off x="6378326" y="4222831"/>
            <a:ext cx="180000" cy="180000"/>
          </a:xfrm>
          <a:prstGeom prst="ellipse">
            <a:avLst/>
          </a:prstGeom>
          <a:solidFill>
            <a:schemeClr val="accent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0" name="Oval 89"/>
          <p:cNvSpPr/>
          <p:nvPr/>
        </p:nvSpPr>
        <p:spPr>
          <a:xfrm flipH="1">
            <a:off x="6415238" y="3760431"/>
            <a:ext cx="180000" cy="180000"/>
          </a:xfrm>
          <a:prstGeom prst="ellipse">
            <a:avLst/>
          </a:prstGeom>
          <a:solidFill>
            <a:schemeClr val="accent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 flipH="1">
            <a:off x="8282300" y="3252809"/>
            <a:ext cx="180000" cy="180000"/>
          </a:xfrm>
          <a:prstGeom prst="ellipse">
            <a:avLst/>
          </a:prstGeom>
          <a:solidFill>
            <a:schemeClr val="accent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4" name="Oval 93"/>
          <p:cNvSpPr/>
          <p:nvPr/>
        </p:nvSpPr>
        <p:spPr>
          <a:xfrm flipH="1">
            <a:off x="5720648" y="4150953"/>
            <a:ext cx="180000" cy="180000"/>
          </a:xfrm>
          <a:prstGeom prst="ellipse">
            <a:avLst/>
          </a:prstGeom>
          <a:solidFill>
            <a:schemeClr val="accent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6" name="Oval 75"/>
          <p:cNvSpPr/>
          <p:nvPr/>
        </p:nvSpPr>
        <p:spPr>
          <a:xfrm flipH="1">
            <a:off x="8049229" y="2740758"/>
            <a:ext cx="180000" cy="180000"/>
          </a:xfrm>
          <a:prstGeom prst="ellipse">
            <a:avLst/>
          </a:prstGeom>
          <a:solidFill>
            <a:schemeClr val="accent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Oval 86"/>
          <p:cNvSpPr/>
          <p:nvPr/>
        </p:nvSpPr>
        <p:spPr>
          <a:xfrm flipH="1">
            <a:off x="3710940" y="3321402"/>
            <a:ext cx="180000" cy="180000"/>
          </a:xfrm>
          <a:prstGeom prst="ellipse">
            <a:avLst/>
          </a:prstGeom>
          <a:solidFill>
            <a:schemeClr val="accent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8" name="Oval 87"/>
          <p:cNvSpPr/>
          <p:nvPr/>
        </p:nvSpPr>
        <p:spPr>
          <a:xfrm flipH="1">
            <a:off x="3741962" y="3872154"/>
            <a:ext cx="180000" cy="180000"/>
          </a:xfrm>
          <a:prstGeom prst="ellipse">
            <a:avLst/>
          </a:prstGeom>
          <a:solidFill>
            <a:schemeClr val="accent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9" name="Oval 88"/>
          <p:cNvSpPr/>
          <p:nvPr/>
        </p:nvSpPr>
        <p:spPr>
          <a:xfrm flipH="1">
            <a:off x="4602467" y="3093310"/>
            <a:ext cx="180000" cy="180000"/>
          </a:xfrm>
          <a:prstGeom prst="ellipse">
            <a:avLst/>
          </a:prstGeom>
          <a:solidFill>
            <a:schemeClr val="accent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3" name="Oval 92"/>
          <p:cNvSpPr/>
          <p:nvPr/>
        </p:nvSpPr>
        <p:spPr>
          <a:xfrm flipH="1">
            <a:off x="4422467" y="3850431"/>
            <a:ext cx="180000" cy="180000"/>
          </a:xfrm>
          <a:prstGeom prst="ellipse">
            <a:avLst/>
          </a:prstGeom>
          <a:solidFill>
            <a:schemeClr val="accent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73" name="Straight Connector 172"/>
          <p:cNvCxnSpPr/>
          <p:nvPr/>
        </p:nvCxnSpPr>
        <p:spPr>
          <a:xfrm>
            <a:off x="5153489" y="3582087"/>
            <a:ext cx="8243" cy="57600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Oval 81"/>
          <p:cNvSpPr/>
          <p:nvPr/>
        </p:nvSpPr>
        <p:spPr>
          <a:xfrm flipH="1">
            <a:off x="6769130" y="1831170"/>
            <a:ext cx="180000" cy="180000"/>
          </a:xfrm>
          <a:prstGeom prst="ellipse">
            <a:avLst/>
          </a:prstGeom>
          <a:solidFill>
            <a:schemeClr val="accent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3" name="Oval 82"/>
          <p:cNvSpPr/>
          <p:nvPr/>
        </p:nvSpPr>
        <p:spPr>
          <a:xfrm flipH="1">
            <a:off x="5153489" y="2019743"/>
            <a:ext cx="180000" cy="180000"/>
          </a:xfrm>
          <a:prstGeom prst="ellipse">
            <a:avLst/>
          </a:prstGeom>
          <a:solidFill>
            <a:schemeClr val="accent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2" name="Oval 91"/>
          <p:cNvSpPr/>
          <p:nvPr/>
        </p:nvSpPr>
        <p:spPr>
          <a:xfrm flipH="1">
            <a:off x="5061347" y="2660549"/>
            <a:ext cx="180000" cy="180000"/>
          </a:xfrm>
          <a:prstGeom prst="ellipse">
            <a:avLst/>
          </a:prstGeom>
          <a:solidFill>
            <a:schemeClr val="accent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14" name="Straight Connector 113"/>
          <p:cNvCxnSpPr>
            <a:stCxn id="3" idx="5"/>
          </p:cNvCxnSpPr>
          <p:nvPr/>
        </p:nvCxnSpPr>
        <p:spPr>
          <a:xfrm flipH="1">
            <a:off x="7031778" y="2353383"/>
            <a:ext cx="371991" cy="162794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 flipH="1">
            <a:off x="7377409" y="2199743"/>
            <a:ext cx="180000" cy="180000"/>
          </a:xfrm>
          <a:prstGeom prst="ellipse">
            <a:avLst/>
          </a:prstGeom>
          <a:solidFill>
            <a:schemeClr val="accent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5" name="Oval 84"/>
          <p:cNvSpPr/>
          <p:nvPr/>
        </p:nvSpPr>
        <p:spPr>
          <a:xfrm flipH="1">
            <a:off x="6896085" y="2495825"/>
            <a:ext cx="180000" cy="180000"/>
          </a:xfrm>
          <a:prstGeom prst="ellipse">
            <a:avLst/>
          </a:prstGeom>
          <a:solidFill>
            <a:schemeClr val="accent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1" name="Oval 170"/>
          <p:cNvSpPr/>
          <p:nvPr/>
        </p:nvSpPr>
        <p:spPr>
          <a:xfrm flipH="1">
            <a:off x="5063489" y="3520377"/>
            <a:ext cx="180000" cy="180000"/>
          </a:xfrm>
          <a:prstGeom prst="ellipse">
            <a:avLst/>
          </a:prstGeom>
          <a:solidFill>
            <a:schemeClr val="accent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3" name="Oval 72"/>
          <p:cNvSpPr/>
          <p:nvPr/>
        </p:nvSpPr>
        <p:spPr>
          <a:xfrm flipH="1">
            <a:off x="7615244" y="2578531"/>
            <a:ext cx="180000" cy="180000"/>
          </a:xfrm>
          <a:prstGeom prst="ellipse">
            <a:avLst/>
          </a:prstGeom>
          <a:solidFill>
            <a:schemeClr val="accent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1" name="Oval 80"/>
          <p:cNvSpPr/>
          <p:nvPr/>
        </p:nvSpPr>
        <p:spPr>
          <a:xfrm flipH="1">
            <a:off x="7255169" y="3080649"/>
            <a:ext cx="180000" cy="180000"/>
          </a:xfrm>
          <a:prstGeom prst="ellipse">
            <a:avLst/>
          </a:prstGeom>
          <a:solidFill>
            <a:schemeClr val="accent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1" name="Oval 90"/>
          <p:cNvSpPr/>
          <p:nvPr/>
        </p:nvSpPr>
        <p:spPr>
          <a:xfrm flipH="1">
            <a:off x="6082366" y="1831170"/>
            <a:ext cx="180000" cy="180000"/>
          </a:xfrm>
          <a:prstGeom prst="ellipse">
            <a:avLst/>
          </a:prstGeom>
          <a:solidFill>
            <a:schemeClr val="accent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7" name="Oval 76"/>
          <p:cNvSpPr/>
          <p:nvPr/>
        </p:nvSpPr>
        <p:spPr>
          <a:xfrm flipH="1">
            <a:off x="6100848" y="2823032"/>
            <a:ext cx="180000" cy="180000"/>
          </a:xfrm>
          <a:prstGeom prst="ellipse">
            <a:avLst/>
          </a:prstGeom>
          <a:solidFill>
            <a:schemeClr val="accent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4" name="Oval 83"/>
          <p:cNvSpPr/>
          <p:nvPr/>
        </p:nvSpPr>
        <p:spPr>
          <a:xfrm flipH="1">
            <a:off x="5575112" y="2654184"/>
            <a:ext cx="180000" cy="180000"/>
          </a:xfrm>
          <a:prstGeom prst="ellipse">
            <a:avLst/>
          </a:prstGeom>
          <a:solidFill>
            <a:schemeClr val="accent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6" name="Oval 85"/>
          <p:cNvSpPr/>
          <p:nvPr/>
        </p:nvSpPr>
        <p:spPr>
          <a:xfrm flipH="1">
            <a:off x="5084448" y="4078088"/>
            <a:ext cx="180000" cy="180000"/>
          </a:xfrm>
          <a:prstGeom prst="ellipse">
            <a:avLst/>
          </a:prstGeom>
          <a:solidFill>
            <a:schemeClr val="accent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5" name="Oval 74"/>
          <p:cNvSpPr/>
          <p:nvPr/>
        </p:nvSpPr>
        <p:spPr>
          <a:xfrm flipH="1">
            <a:off x="7789485" y="3628545"/>
            <a:ext cx="180000" cy="180000"/>
          </a:xfrm>
          <a:prstGeom prst="ellipse">
            <a:avLst/>
          </a:prstGeom>
          <a:solidFill>
            <a:schemeClr val="accent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2" name="object 5"/>
          <p:cNvSpPr txBox="1"/>
          <p:nvPr/>
        </p:nvSpPr>
        <p:spPr>
          <a:xfrm>
            <a:off x="93733" y="1106944"/>
            <a:ext cx="3199096" cy="24776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lvl="1">
              <a:spcBef>
                <a:spcPts val="900"/>
              </a:spcBef>
              <a:buClr>
                <a:prstClr val="white"/>
              </a:buClr>
              <a:buSzPct val="70000"/>
              <a:defRPr/>
            </a:pPr>
            <a:r>
              <a:rPr lang="en-US" sz="20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Starting point:</a:t>
            </a:r>
          </a:p>
          <a:p>
            <a:pPr marL="266700" lvl="1" indent="-266700">
              <a:spcBef>
                <a:spcPts val="900"/>
              </a:spcBef>
              <a:buClr>
                <a:prstClr val="white"/>
              </a:buClr>
              <a:buSzPct val="70000"/>
              <a:buFont typeface="Wingdings" panose="05000000000000000000" pitchFamily="2" charset="2"/>
              <a:buChar char="l"/>
              <a:defRPr/>
            </a:pPr>
            <a:r>
              <a:rPr lang="en-US" dirty="0" smtClean="0">
                <a:solidFill>
                  <a:prstClr val="white"/>
                </a:solidFill>
                <a:cs typeface="Arial" panose="020B0604020202020204" pitchFamily="34" charset="0"/>
              </a:rPr>
              <a:t>You have successfully implemented SDN+NFV service orchestration within your NREN domain</a:t>
            </a:r>
          </a:p>
          <a:p>
            <a:pPr marL="266700" lvl="1" indent="-266700">
              <a:spcBef>
                <a:spcPts val="900"/>
              </a:spcBef>
              <a:buClr>
                <a:prstClr val="white"/>
              </a:buClr>
              <a:buSzPct val="70000"/>
              <a:buFont typeface="Wingdings" panose="05000000000000000000" pitchFamily="2" charset="2"/>
              <a:buChar char="l"/>
              <a:defRPr/>
            </a:pPr>
            <a:r>
              <a:rPr lang="en-US" dirty="0" smtClean="0">
                <a:solidFill>
                  <a:prstClr val="white"/>
                </a:solidFill>
                <a:cs typeface="Arial" panose="020B0604020202020204" pitchFamily="34" charset="0"/>
              </a:rPr>
              <a:t>You can now bring up new services in minutes, like E-line service shown</a:t>
            </a:r>
            <a:endParaRPr lang="en-US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46643" y="451407"/>
            <a:ext cx="1908526" cy="752876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prstClr val="white"/>
                </a:solidFill>
              </a:rPr>
              <a:t>Business and Service Orchestration</a:t>
            </a:r>
            <a:endParaRPr lang="en-US" sz="1600" b="1" dirty="0">
              <a:solidFill>
                <a:prstClr val="white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3614057" y="2402114"/>
            <a:ext cx="3330684" cy="1763486"/>
          </a:xfrm>
          <a:custGeom>
            <a:avLst/>
            <a:gdLst>
              <a:gd name="connsiteX0" fmla="*/ 0 w 3330684"/>
              <a:gd name="connsiteY0" fmla="*/ 1763486 h 1763486"/>
              <a:gd name="connsiteX1" fmla="*/ 210457 w 3330684"/>
              <a:gd name="connsiteY1" fmla="*/ 1574800 h 1763486"/>
              <a:gd name="connsiteX2" fmla="*/ 246743 w 3330684"/>
              <a:gd name="connsiteY2" fmla="*/ 1233715 h 1763486"/>
              <a:gd name="connsiteX3" fmla="*/ 195943 w 3330684"/>
              <a:gd name="connsiteY3" fmla="*/ 1023257 h 1763486"/>
              <a:gd name="connsiteX4" fmla="*/ 1008743 w 3330684"/>
              <a:gd name="connsiteY4" fmla="*/ 754743 h 1763486"/>
              <a:gd name="connsiteX5" fmla="*/ 1487714 w 3330684"/>
              <a:gd name="connsiteY5" fmla="*/ 304800 h 1763486"/>
              <a:gd name="connsiteX6" fmla="*/ 1865086 w 3330684"/>
              <a:gd name="connsiteY6" fmla="*/ 290286 h 1763486"/>
              <a:gd name="connsiteX7" fmla="*/ 2053772 w 3330684"/>
              <a:gd name="connsiteY7" fmla="*/ 290286 h 1763486"/>
              <a:gd name="connsiteX8" fmla="*/ 2583543 w 3330684"/>
              <a:gd name="connsiteY8" fmla="*/ 478972 h 1763486"/>
              <a:gd name="connsiteX9" fmla="*/ 2953657 w 3330684"/>
              <a:gd name="connsiteY9" fmla="*/ 399143 h 1763486"/>
              <a:gd name="connsiteX10" fmla="*/ 3243943 w 3330684"/>
              <a:gd name="connsiteY10" fmla="*/ 254000 h 1763486"/>
              <a:gd name="connsiteX11" fmla="*/ 3323772 w 3330684"/>
              <a:gd name="connsiteY11" fmla="*/ 203200 h 1763486"/>
              <a:gd name="connsiteX12" fmla="*/ 3098800 w 3330684"/>
              <a:gd name="connsiteY12" fmla="*/ 0 h 1763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30684" h="1763486">
                <a:moveTo>
                  <a:pt x="0" y="1763486"/>
                </a:moveTo>
                <a:cubicBezTo>
                  <a:pt x="84666" y="1713290"/>
                  <a:pt x="169333" y="1663095"/>
                  <a:pt x="210457" y="1574800"/>
                </a:cubicBezTo>
                <a:cubicBezTo>
                  <a:pt x="251581" y="1486505"/>
                  <a:pt x="249162" y="1325639"/>
                  <a:pt x="246743" y="1233715"/>
                </a:cubicBezTo>
                <a:cubicBezTo>
                  <a:pt x="244324" y="1141791"/>
                  <a:pt x="68943" y="1103086"/>
                  <a:pt x="195943" y="1023257"/>
                </a:cubicBezTo>
                <a:cubicBezTo>
                  <a:pt x="322943" y="943428"/>
                  <a:pt x="793448" y="874486"/>
                  <a:pt x="1008743" y="754743"/>
                </a:cubicBezTo>
                <a:cubicBezTo>
                  <a:pt x="1224038" y="635000"/>
                  <a:pt x="1344990" y="382209"/>
                  <a:pt x="1487714" y="304800"/>
                </a:cubicBezTo>
                <a:cubicBezTo>
                  <a:pt x="1630438" y="227390"/>
                  <a:pt x="1770743" y="292705"/>
                  <a:pt x="1865086" y="290286"/>
                </a:cubicBezTo>
                <a:cubicBezTo>
                  <a:pt x="1959429" y="287867"/>
                  <a:pt x="1934029" y="258838"/>
                  <a:pt x="2053772" y="290286"/>
                </a:cubicBezTo>
                <a:cubicBezTo>
                  <a:pt x="2173515" y="321734"/>
                  <a:pt x="2433562" y="460829"/>
                  <a:pt x="2583543" y="478972"/>
                </a:cubicBezTo>
                <a:cubicBezTo>
                  <a:pt x="2733524" y="497115"/>
                  <a:pt x="2843590" y="436638"/>
                  <a:pt x="2953657" y="399143"/>
                </a:cubicBezTo>
                <a:cubicBezTo>
                  <a:pt x="3063724" y="361648"/>
                  <a:pt x="3182257" y="286657"/>
                  <a:pt x="3243943" y="254000"/>
                </a:cubicBezTo>
                <a:cubicBezTo>
                  <a:pt x="3305629" y="221343"/>
                  <a:pt x="3347962" y="245533"/>
                  <a:pt x="3323772" y="203200"/>
                </a:cubicBezTo>
                <a:cubicBezTo>
                  <a:pt x="3299582" y="160867"/>
                  <a:pt x="3199191" y="80433"/>
                  <a:pt x="3098800" y="0"/>
                </a:cubicBezTo>
              </a:path>
            </a:pathLst>
          </a:cu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1345" y="3891897"/>
            <a:ext cx="636449" cy="636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6255" y="2128783"/>
            <a:ext cx="477654" cy="47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953881" y="2401023"/>
            <a:ext cx="1090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2283"/>
                </a:solidFill>
              </a:rPr>
              <a:t>E-line service</a:t>
            </a:r>
            <a:endParaRPr lang="en-US" dirty="0">
              <a:solidFill>
                <a:srgbClr val="FF22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08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3970504" cy="470262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48280" y="184966"/>
            <a:ext cx="2911092" cy="44102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5080">
              <a:lnSpc>
                <a:spcPts val="2800"/>
              </a:lnSpc>
            </a:pPr>
            <a:r>
              <a:rPr lang="en-US" spc="-5" dirty="0" smtClean="0">
                <a:solidFill>
                  <a:schemeClr val="bg1"/>
                </a:solidFill>
              </a:rPr>
              <a:t>challenge</a:t>
            </a:r>
            <a:endParaRPr sz="28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Image result for europe map black and white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70504" y="0"/>
            <a:ext cx="5173496" cy="4659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" name="object 5"/>
          <p:cNvSpPr txBox="1"/>
          <p:nvPr/>
        </p:nvSpPr>
        <p:spPr>
          <a:xfrm>
            <a:off x="148280" y="810540"/>
            <a:ext cx="3199096" cy="2500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700" lvl="1" indent="-266700">
              <a:spcBef>
                <a:spcPts val="900"/>
              </a:spcBef>
              <a:buClr>
                <a:prstClr val="white"/>
              </a:buClr>
              <a:buSzPct val="70000"/>
              <a:buFont typeface="Wingdings" panose="05000000000000000000" pitchFamily="2" charset="2"/>
              <a:buChar char="l"/>
              <a:defRPr/>
            </a:pPr>
            <a:r>
              <a:rPr lang="en-US" sz="2000" dirty="0">
                <a:solidFill>
                  <a:prstClr val="white"/>
                </a:solidFill>
                <a:cs typeface="Arial" panose="020B0604020202020204" pitchFamily="34" charset="0"/>
              </a:rPr>
              <a:t>How do you extend this service creation agility between NREN domains</a:t>
            </a:r>
          </a:p>
          <a:p>
            <a:pPr marL="266700" lvl="1" indent="-266700">
              <a:spcBef>
                <a:spcPts val="900"/>
              </a:spcBef>
              <a:buClr>
                <a:prstClr val="white"/>
              </a:buClr>
              <a:buSzPct val="70000"/>
              <a:buFont typeface="Wingdings" panose="05000000000000000000" pitchFamily="2" charset="2"/>
              <a:buChar char="l"/>
              <a:defRPr/>
            </a:pPr>
            <a:r>
              <a:rPr lang="en-US" sz="2000" dirty="0" smtClean="0">
                <a:solidFill>
                  <a:prstClr val="white"/>
                </a:solidFill>
                <a:cs typeface="Arial" panose="020B0604020202020204" pitchFamily="34" charset="0"/>
              </a:rPr>
              <a:t>Any-to-any connectivity</a:t>
            </a:r>
          </a:p>
          <a:p>
            <a:pPr marL="723900" lvl="2" indent="-266700">
              <a:spcBef>
                <a:spcPts val="900"/>
              </a:spcBef>
              <a:buClr>
                <a:prstClr val="white"/>
              </a:buClr>
              <a:buSzPct val="70000"/>
              <a:buFont typeface="Wingdings" panose="05000000000000000000" pitchFamily="2" charset="2"/>
              <a:buChar char="l"/>
              <a:defRPr/>
            </a:pPr>
            <a:r>
              <a:rPr lang="en-US" sz="2000" dirty="0" smtClean="0">
                <a:solidFill>
                  <a:prstClr val="white"/>
                </a:solidFill>
                <a:cs typeface="Arial" panose="020B0604020202020204" pitchFamily="34" charset="0"/>
              </a:rPr>
              <a:t>Rapidly</a:t>
            </a:r>
          </a:p>
          <a:p>
            <a:pPr marL="723900" lvl="2" indent="-266700">
              <a:spcBef>
                <a:spcPts val="900"/>
              </a:spcBef>
              <a:buClr>
                <a:prstClr val="white"/>
              </a:buClr>
              <a:buSzPct val="70000"/>
              <a:buFont typeface="Wingdings" panose="05000000000000000000" pitchFamily="2" charset="2"/>
              <a:buChar char="l"/>
              <a:defRPr/>
            </a:pPr>
            <a:r>
              <a:rPr lang="en-US" sz="2000" dirty="0" smtClean="0">
                <a:solidFill>
                  <a:prstClr val="white"/>
                </a:solidFill>
                <a:cs typeface="Arial" panose="020B0604020202020204" pitchFamily="34" charset="0"/>
              </a:rPr>
              <a:t>Even for short duration use</a:t>
            </a:r>
            <a:endParaRPr lang="en-US" sz="20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4680857" y="2271486"/>
            <a:ext cx="885589" cy="994228"/>
          </a:xfrm>
          <a:custGeom>
            <a:avLst/>
            <a:gdLst>
              <a:gd name="connsiteX0" fmla="*/ 0 w 885589"/>
              <a:gd name="connsiteY0" fmla="*/ 994228 h 994228"/>
              <a:gd name="connsiteX1" fmla="*/ 740229 w 885589"/>
              <a:gd name="connsiteY1" fmla="*/ 587828 h 994228"/>
              <a:gd name="connsiteX2" fmla="*/ 885372 w 885589"/>
              <a:gd name="connsiteY2" fmla="*/ 0 h 994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5589" h="994228">
                <a:moveTo>
                  <a:pt x="0" y="994228"/>
                </a:moveTo>
                <a:cubicBezTo>
                  <a:pt x="296333" y="873880"/>
                  <a:pt x="592667" y="753533"/>
                  <a:pt x="740229" y="587828"/>
                </a:cubicBezTo>
                <a:cubicBezTo>
                  <a:pt x="887791" y="422123"/>
                  <a:pt x="886581" y="211061"/>
                  <a:pt x="885372" y="0"/>
                </a:cubicBezTo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5123543" y="1444171"/>
            <a:ext cx="1377928" cy="745629"/>
          </a:xfrm>
          <a:custGeom>
            <a:avLst/>
            <a:gdLst>
              <a:gd name="connsiteX0" fmla="*/ 0 w 1377928"/>
              <a:gd name="connsiteY0" fmla="*/ 500743 h 745629"/>
              <a:gd name="connsiteX1" fmla="*/ 529771 w 1377928"/>
              <a:gd name="connsiteY1" fmla="*/ 689429 h 745629"/>
              <a:gd name="connsiteX2" fmla="*/ 1074057 w 1377928"/>
              <a:gd name="connsiteY2" fmla="*/ 740229 h 745629"/>
              <a:gd name="connsiteX3" fmla="*/ 1371600 w 1377928"/>
              <a:gd name="connsiteY3" fmla="*/ 660400 h 745629"/>
              <a:gd name="connsiteX4" fmla="*/ 1284514 w 1377928"/>
              <a:gd name="connsiteY4" fmla="*/ 0 h 745629"/>
              <a:gd name="connsiteX5" fmla="*/ 1284514 w 1377928"/>
              <a:gd name="connsiteY5" fmla="*/ 0 h 745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7928" h="745629">
                <a:moveTo>
                  <a:pt x="0" y="500743"/>
                </a:moveTo>
                <a:cubicBezTo>
                  <a:pt x="175381" y="575129"/>
                  <a:pt x="350762" y="649515"/>
                  <a:pt x="529771" y="689429"/>
                </a:cubicBezTo>
                <a:cubicBezTo>
                  <a:pt x="708780" y="729343"/>
                  <a:pt x="933752" y="745067"/>
                  <a:pt x="1074057" y="740229"/>
                </a:cubicBezTo>
                <a:cubicBezTo>
                  <a:pt x="1214362" y="735391"/>
                  <a:pt x="1336524" y="783772"/>
                  <a:pt x="1371600" y="660400"/>
                </a:cubicBezTo>
                <a:cubicBezTo>
                  <a:pt x="1406676" y="537029"/>
                  <a:pt x="1284514" y="0"/>
                  <a:pt x="1284514" y="0"/>
                </a:cubicBezTo>
                <a:lnTo>
                  <a:pt x="1284514" y="0"/>
                </a:lnTo>
              </a:path>
            </a:pathLst>
          </a:cu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4180114" y="2893534"/>
            <a:ext cx="2162629" cy="676980"/>
          </a:xfrm>
          <a:custGeom>
            <a:avLst/>
            <a:gdLst>
              <a:gd name="connsiteX0" fmla="*/ 0 w 2162629"/>
              <a:gd name="connsiteY0" fmla="*/ 343152 h 676980"/>
              <a:gd name="connsiteX1" fmla="*/ 899886 w 2162629"/>
              <a:gd name="connsiteY1" fmla="*/ 23837 h 676980"/>
              <a:gd name="connsiteX2" fmla="*/ 1690915 w 2162629"/>
              <a:gd name="connsiteY2" fmla="*/ 96409 h 676980"/>
              <a:gd name="connsiteX3" fmla="*/ 2162629 w 2162629"/>
              <a:gd name="connsiteY3" fmla="*/ 676980 h 676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2629" h="676980">
                <a:moveTo>
                  <a:pt x="0" y="343152"/>
                </a:moveTo>
                <a:cubicBezTo>
                  <a:pt x="309033" y="204056"/>
                  <a:pt x="618067" y="64961"/>
                  <a:pt x="899886" y="23837"/>
                </a:cubicBezTo>
                <a:cubicBezTo>
                  <a:pt x="1181705" y="-17287"/>
                  <a:pt x="1480458" y="-12448"/>
                  <a:pt x="1690915" y="96409"/>
                </a:cubicBezTo>
                <a:cubicBezTo>
                  <a:pt x="1901372" y="205266"/>
                  <a:pt x="2032000" y="441123"/>
                  <a:pt x="2162629" y="676980"/>
                </a:cubicBezTo>
              </a:path>
            </a:pathLst>
          </a:cu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4731657" y="1705429"/>
            <a:ext cx="2823029" cy="1147805"/>
          </a:xfrm>
          <a:custGeom>
            <a:avLst/>
            <a:gdLst>
              <a:gd name="connsiteX0" fmla="*/ 0 w 2823029"/>
              <a:gd name="connsiteY0" fmla="*/ 72571 h 1147805"/>
              <a:gd name="connsiteX1" fmla="*/ 333829 w 2823029"/>
              <a:gd name="connsiteY1" fmla="*/ 377371 h 1147805"/>
              <a:gd name="connsiteX2" fmla="*/ 537029 w 2823029"/>
              <a:gd name="connsiteY2" fmla="*/ 791028 h 1147805"/>
              <a:gd name="connsiteX3" fmla="*/ 1124857 w 2823029"/>
              <a:gd name="connsiteY3" fmla="*/ 1117600 h 1147805"/>
              <a:gd name="connsiteX4" fmla="*/ 2823029 w 2823029"/>
              <a:gd name="connsiteY4" fmla="*/ 0 h 1147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3029" h="1147805">
                <a:moveTo>
                  <a:pt x="0" y="72571"/>
                </a:moveTo>
                <a:cubicBezTo>
                  <a:pt x="122162" y="165099"/>
                  <a:pt x="244324" y="257628"/>
                  <a:pt x="333829" y="377371"/>
                </a:cubicBezTo>
                <a:cubicBezTo>
                  <a:pt x="423334" y="497114"/>
                  <a:pt x="405191" y="667657"/>
                  <a:pt x="537029" y="791028"/>
                </a:cubicBezTo>
                <a:cubicBezTo>
                  <a:pt x="668867" y="914399"/>
                  <a:pt x="743857" y="1249438"/>
                  <a:pt x="1124857" y="1117600"/>
                </a:cubicBezTo>
                <a:cubicBezTo>
                  <a:pt x="1505857" y="985762"/>
                  <a:pt x="2164443" y="492881"/>
                  <a:pt x="2823029" y="0"/>
                </a:cubicBezTo>
              </a:path>
            </a:pathLst>
          </a:cu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5910319" y="1197429"/>
            <a:ext cx="976710" cy="2474685"/>
          </a:xfrm>
          <a:custGeom>
            <a:avLst/>
            <a:gdLst>
              <a:gd name="connsiteX0" fmla="*/ 98595 w 976710"/>
              <a:gd name="connsiteY0" fmla="*/ 0 h 2474685"/>
              <a:gd name="connsiteX1" fmla="*/ 91338 w 976710"/>
              <a:gd name="connsiteY1" fmla="*/ 471714 h 2474685"/>
              <a:gd name="connsiteX2" fmla="*/ 33281 w 976710"/>
              <a:gd name="connsiteY2" fmla="*/ 1190171 h 2474685"/>
              <a:gd name="connsiteX3" fmla="*/ 671910 w 976710"/>
              <a:gd name="connsiteY3" fmla="*/ 1596571 h 2474685"/>
              <a:gd name="connsiteX4" fmla="*/ 976710 w 976710"/>
              <a:gd name="connsiteY4" fmla="*/ 2474685 h 2474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6710" h="2474685">
                <a:moveTo>
                  <a:pt x="98595" y="0"/>
                </a:moveTo>
                <a:cubicBezTo>
                  <a:pt x="100409" y="136676"/>
                  <a:pt x="102224" y="273352"/>
                  <a:pt x="91338" y="471714"/>
                </a:cubicBezTo>
                <a:cubicBezTo>
                  <a:pt x="80452" y="670076"/>
                  <a:pt x="-63481" y="1002695"/>
                  <a:pt x="33281" y="1190171"/>
                </a:cubicBezTo>
                <a:cubicBezTo>
                  <a:pt x="130043" y="1377647"/>
                  <a:pt x="514672" y="1382485"/>
                  <a:pt x="671910" y="1596571"/>
                </a:cubicBezTo>
                <a:cubicBezTo>
                  <a:pt x="829148" y="1810657"/>
                  <a:pt x="902929" y="2142671"/>
                  <a:pt x="976710" y="247468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5877995" y="2554514"/>
            <a:ext cx="2329834" cy="1850572"/>
          </a:xfrm>
          <a:custGeom>
            <a:avLst/>
            <a:gdLst>
              <a:gd name="connsiteX0" fmla="*/ 291 w 2329834"/>
              <a:gd name="connsiteY0" fmla="*/ 0 h 1850572"/>
              <a:gd name="connsiteX1" fmla="*/ 80119 w 2329834"/>
              <a:gd name="connsiteY1" fmla="*/ 551543 h 1850572"/>
              <a:gd name="connsiteX2" fmla="*/ 493776 w 2329834"/>
              <a:gd name="connsiteY2" fmla="*/ 1124857 h 1850572"/>
              <a:gd name="connsiteX3" fmla="*/ 820348 w 2329834"/>
              <a:gd name="connsiteY3" fmla="*/ 1502229 h 1850572"/>
              <a:gd name="connsiteX4" fmla="*/ 1800062 w 2329834"/>
              <a:gd name="connsiteY4" fmla="*/ 1785257 h 1850572"/>
              <a:gd name="connsiteX5" fmla="*/ 2329834 w 2329834"/>
              <a:gd name="connsiteY5" fmla="*/ 1850572 h 1850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29834" h="1850572">
                <a:moveTo>
                  <a:pt x="291" y="0"/>
                </a:moveTo>
                <a:cubicBezTo>
                  <a:pt x="-919" y="182033"/>
                  <a:pt x="-2128" y="364067"/>
                  <a:pt x="80119" y="551543"/>
                </a:cubicBezTo>
                <a:cubicBezTo>
                  <a:pt x="162366" y="739019"/>
                  <a:pt x="370405" y="966409"/>
                  <a:pt x="493776" y="1124857"/>
                </a:cubicBezTo>
                <a:cubicBezTo>
                  <a:pt x="617147" y="1283305"/>
                  <a:pt x="602634" y="1392162"/>
                  <a:pt x="820348" y="1502229"/>
                </a:cubicBezTo>
                <a:cubicBezTo>
                  <a:pt x="1038062" y="1612296"/>
                  <a:pt x="1548481" y="1727200"/>
                  <a:pt x="1800062" y="1785257"/>
                </a:cubicBezTo>
                <a:cubicBezTo>
                  <a:pt x="2051643" y="1843314"/>
                  <a:pt x="2190738" y="1846943"/>
                  <a:pt x="2329834" y="1850572"/>
                </a:cubicBez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01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9679" y="0"/>
            <a:ext cx="5184322" cy="470262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-1"/>
            <a:ext cx="4041321" cy="470262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object 2"/>
          <p:cNvSpPr/>
          <p:nvPr/>
        </p:nvSpPr>
        <p:spPr>
          <a:xfrm>
            <a:off x="0" y="0"/>
            <a:ext cx="3708400" cy="4712677"/>
          </a:xfrm>
          <a:custGeom>
            <a:avLst/>
            <a:gdLst/>
            <a:ahLst/>
            <a:cxnLst/>
            <a:rect l="l" t="t" r="r" b="b"/>
            <a:pathLst>
              <a:path w="3753485" h="4787265">
                <a:moveTo>
                  <a:pt x="0" y="0"/>
                </a:moveTo>
                <a:lnTo>
                  <a:pt x="0" y="4786871"/>
                </a:lnTo>
                <a:lnTo>
                  <a:pt x="2609989" y="4786871"/>
                </a:lnTo>
                <a:lnTo>
                  <a:pt x="3752989" y="0"/>
                </a:lnTo>
                <a:lnTo>
                  <a:pt x="0" y="0"/>
                </a:lnTo>
              </a:path>
            </a:pathLst>
          </a:custGeom>
          <a:solidFill>
            <a:srgbClr val="03143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72773" y="282938"/>
            <a:ext cx="2911092" cy="108503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5080">
              <a:lnSpc>
                <a:spcPts val="2800"/>
              </a:lnSpc>
            </a:pPr>
            <a:r>
              <a:rPr lang="en-US" spc="-5" dirty="0" smtClean="0">
                <a:solidFill>
                  <a:schemeClr val="bg1"/>
                </a:solidFill>
              </a:rPr>
              <a:t>Physical Connectivity not an issue</a:t>
            </a:r>
            <a:endParaRPr sz="2800" b="1" dirty="0">
              <a:solidFill>
                <a:schemeClr val="bg1"/>
              </a:solidFill>
            </a:endParaRPr>
          </a:p>
        </p:txBody>
      </p:sp>
      <p:sp>
        <p:nvSpPr>
          <p:cNvPr id="118" name="object 5"/>
          <p:cNvSpPr txBox="1"/>
          <p:nvPr/>
        </p:nvSpPr>
        <p:spPr>
          <a:xfrm>
            <a:off x="217918" y="1969315"/>
            <a:ext cx="3390695" cy="16542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700" lvl="1" indent="-266700">
              <a:spcBef>
                <a:spcPts val="900"/>
              </a:spcBef>
              <a:buClr>
                <a:prstClr val="white"/>
              </a:buClr>
              <a:buSzPct val="70000"/>
              <a:buFont typeface="Wingdings" panose="05000000000000000000" pitchFamily="2" charset="2"/>
              <a:buChar char="l"/>
              <a:defRPr/>
            </a:pPr>
            <a:r>
              <a:rPr lang="en-US" sz="2000" dirty="0">
                <a:solidFill>
                  <a:prstClr val="white"/>
                </a:solidFill>
                <a:cs typeface="Arial" panose="020B0604020202020204" pitchFamily="34" charset="0"/>
              </a:rPr>
              <a:t>L</a:t>
            </a:r>
            <a:r>
              <a:rPr lang="en-US" sz="2000" dirty="0" smtClean="0">
                <a:solidFill>
                  <a:prstClr val="white"/>
                </a:solidFill>
                <a:cs typeface="Arial" panose="020B0604020202020204" pitchFamily="34" charset="0"/>
              </a:rPr>
              <a:t>everaging GEANT’s network (in Europe at least)</a:t>
            </a:r>
          </a:p>
          <a:p>
            <a:pPr marL="266700" lvl="1" indent="-266700">
              <a:spcBef>
                <a:spcPts val="900"/>
              </a:spcBef>
              <a:buClr>
                <a:prstClr val="white"/>
              </a:buClr>
              <a:buSzPct val="70000"/>
              <a:buFont typeface="Wingdings" panose="05000000000000000000" pitchFamily="2" charset="2"/>
              <a:buChar char="l"/>
              <a:defRPr/>
            </a:pPr>
            <a:r>
              <a:rPr lang="en-US" sz="2000" dirty="0" smtClean="0">
                <a:solidFill>
                  <a:prstClr val="white"/>
                </a:solidFill>
                <a:cs typeface="Arial" panose="020B0604020202020204" pitchFamily="34" charset="0"/>
              </a:rPr>
              <a:t>But still need to orchestrate services between NREN    domains</a:t>
            </a:r>
          </a:p>
        </p:txBody>
      </p:sp>
    </p:spTree>
    <p:extLst>
      <p:ext uri="{BB962C8B-B14F-4D97-AF65-F5344CB8AC3E}">
        <p14:creationId xmlns:p14="http://schemas.microsoft.com/office/powerpoint/2010/main" val="259676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CustomShape 1"/>
          <p:cNvSpPr/>
          <p:nvPr/>
        </p:nvSpPr>
        <p:spPr>
          <a:xfrm>
            <a:off x="1331640" y="87480"/>
            <a:ext cx="5124600" cy="588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680" tIns="33840" rIns="67680" bIns="33840" anchor="ctr"/>
          <a:lstStyle/>
          <a:p>
            <a:pPr algn="ctr">
              <a:lnSpc>
                <a:spcPct val="100000"/>
              </a:lnSpc>
            </a:pPr>
            <a:r>
              <a:rPr lang="en-US" sz="3300" b="0" strike="noStrike" spc="-1">
                <a:solidFill>
                  <a:srgbClr val="E46C0A"/>
                </a:solidFill>
                <a:latin typeface="Calibri"/>
                <a:ea typeface="DejaVu Sans"/>
              </a:rPr>
              <a:t>OCh and LightPath</a:t>
            </a:r>
            <a:endParaRPr lang="en-US" sz="3300" b="0" strike="noStrike" spc="-1">
              <a:latin typeface="Arial"/>
            </a:endParaRPr>
          </a:p>
        </p:txBody>
      </p:sp>
      <p:sp>
        <p:nvSpPr>
          <p:cNvPr id="340" name="CustomShape 2"/>
          <p:cNvSpPr/>
          <p:nvPr/>
        </p:nvSpPr>
        <p:spPr>
          <a:xfrm>
            <a:off x="6057720" y="4767480"/>
            <a:ext cx="1594440" cy="267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41" name="Picture 2"/>
          <p:cNvPicPr/>
          <p:nvPr/>
        </p:nvPicPr>
        <p:blipFill>
          <a:blip r:embed="rId2"/>
          <a:stretch/>
        </p:blipFill>
        <p:spPr>
          <a:xfrm>
            <a:off x="1385640" y="1811880"/>
            <a:ext cx="6418800" cy="2211480"/>
          </a:xfrm>
          <a:prstGeom prst="rect">
            <a:avLst/>
          </a:prstGeom>
          <a:ln>
            <a:noFill/>
          </a:ln>
        </p:spPr>
      </p:pic>
      <p:sp>
        <p:nvSpPr>
          <p:cNvPr id="342" name="CustomShape 3"/>
          <p:cNvSpPr/>
          <p:nvPr/>
        </p:nvSpPr>
        <p:spPr>
          <a:xfrm rot="985200">
            <a:off x="6638400" y="1176120"/>
            <a:ext cx="1086120" cy="564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680" tIns="33840" rIns="67680" bIns="33840"/>
          <a:lstStyle/>
          <a:p>
            <a:pPr>
              <a:lnSpc>
                <a:spcPct val="100000"/>
              </a:lnSpc>
            </a:pPr>
            <a:r>
              <a:rPr lang="en-US" sz="3300" b="0" strike="noStrike" spc="-1">
                <a:solidFill>
                  <a:srgbClr val="17375E"/>
                </a:solidFill>
                <a:latin typeface="Calibri"/>
                <a:ea typeface="DejaVu Sans"/>
              </a:rPr>
              <a:t>OTN</a:t>
            </a:r>
            <a:endParaRPr lang="en-US" sz="3300" b="0" strike="noStrike" spc="-1">
              <a:latin typeface="Arial"/>
            </a:endParaRPr>
          </a:p>
        </p:txBody>
      </p:sp>
      <p:sp>
        <p:nvSpPr>
          <p:cNvPr id="343" name="Line 4"/>
          <p:cNvSpPr/>
          <p:nvPr/>
        </p:nvSpPr>
        <p:spPr>
          <a:xfrm>
            <a:off x="2208600" y="2906640"/>
            <a:ext cx="0" cy="1665360"/>
          </a:xfrm>
          <a:prstGeom prst="line">
            <a:avLst/>
          </a:prstGeom>
          <a:ln w="19080" cap="rnd">
            <a:solidFill>
              <a:srgbClr val="D99116"/>
            </a:solidFill>
            <a:custDash>
              <a:ds d="3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4" name="Line 5"/>
          <p:cNvSpPr/>
          <p:nvPr/>
        </p:nvSpPr>
        <p:spPr>
          <a:xfrm>
            <a:off x="3200040" y="2912040"/>
            <a:ext cx="0" cy="1659960"/>
          </a:xfrm>
          <a:prstGeom prst="line">
            <a:avLst/>
          </a:prstGeom>
          <a:ln w="19080" cap="rnd">
            <a:solidFill>
              <a:srgbClr val="D99116"/>
            </a:solidFill>
            <a:custDash>
              <a:ds d="300000" sp="3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5" name="CustomShape 6"/>
          <p:cNvSpPr/>
          <p:nvPr/>
        </p:nvSpPr>
        <p:spPr>
          <a:xfrm>
            <a:off x="1280160" y="4206240"/>
            <a:ext cx="1005480" cy="27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100" b="0" strike="noStrike" spc="-1">
                <a:solidFill>
                  <a:srgbClr val="D99116"/>
                </a:solidFill>
                <a:latin typeface="Arial"/>
              </a:rPr>
              <a:t>Transponder </a:t>
            </a:r>
            <a:endParaRPr lang="en-US" sz="1100" b="0" strike="noStrike" spc="-1">
              <a:latin typeface="Arial"/>
            </a:endParaRPr>
          </a:p>
        </p:txBody>
      </p:sp>
      <p:sp>
        <p:nvSpPr>
          <p:cNvPr id="346" name="CustomShape 7"/>
          <p:cNvSpPr/>
          <p:nvPr/>
        </p:nvSpPr>
        <p:spPr>
          <a:xfrm>
            <a:off x="2468880" y="4206240"/>
            <a:ext cx="71712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100" b="0" strike="noStrike" spc="-1">
                <a:solidFill>
                  <a:srgbClr val="D99116"/>
                </a:solidFill>
                <a:latin typeface="Arial"/>
              </a:rPr>
              <a:t>Filter </a:t>
            </a:r>
            <a:endParaRPr lang="en-US" sz="1100" b="0" strike="noStrike" spc="-1">
              <a:latin typeface="Arial"/>
            </a:endParaRPr>
          </a:p>
        </p:txBody>
      </p:sp>
      <p:sp>
        <p:nvSpPr>
          <p:cNvPr id="347" name="CustomShape 8"/>
          <p:cNvSpPr/>
          <p:nvPr/>
        </p:nvSpPr>
        <p:spPr>
          <a:xfrm>
            <a:off x="3200040" y="4015440"/>
            <a:ext cx="1267920" cy="556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100" b="0" strike="noStrike" spc="-1">
                <a:solidFill>
                  <a:srgbClr val="D99116"/>
                </a:solidFill>
                <a:latin typeface="Arial"/>
              </a:rPr>
              <a:t>Reconfigurable Optical Add-Drop Multiplexer</a:t>
            </a:r>
            <a:endParaRPr lang="en-US" sz="11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Rectangle 152"/>
          <p:cNvSpPr/>
          <p:nvPr/>
        </p:nvSpPr>
        <p:spPr>
          <a:xfrm>
            <a:off x="0" y="0"/>
            <a:ext cx="9144000" cy="82042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04605" y="1647825"/>
            <a:ext cx="8233263" cy="2571749"/>
            <a:chOff x="657006" y="1886867"/>
            <a:chExt cx="7215376" cy="2253801"/>
          </a:xfrm>
        </p:grpSpPr>
        <p:sp>
          <p:nvSpPr>
            <p:cNvPr id="6" name="Freeform 9"/>
            <p:cNvSpPr>
              <a:spLocks/>
            </p:cNvSpPr>
            <p:nvPr/>
          </p:nvSpPr>
          <p:spPr bwMode="auto">
            <a:xfrm rot="10800000" flipV="1">
              <a:off x="1977529" y="2950530"/>
              <a:ext cx="1400149" cy="811446"/>
            </a:xfrm>
            <a:custGeom>
              <a:avLst/>
              <a:gdLst>
                <a:gd name="T0" fmla="*/ 373 w 1678"/>
                <a:gd name="T1" fmla="*/ 874 h 1031"/>
                <a:gd name="T2" fmla="*/ 379 w 1678"/>
                <a:gd name="T3" fmla="*/ 882 h 1031"/>
                <a:gd name="T4" fmla="*/ 692 w 1678"/>
                <a:gd name="T5" fmla="*/ 1031 h 1031"/>
                <a:gd name="T6" fmla="*/ 939 w 1678"/>
                <a:gd name="T7" fmla="*/ 946 h 1031"/>
                <a:gd name="T8" fmla="*/ 949 w 1678"/>
                <a:gd name="T9" fmla="*/ 938 h 1031"/>
                <a:gd name="T10" fmla="*/ 958 w 1678"/>
                <a:gd name="T11" fmla="*/ 946 h 1031"/>
                <a:gd name="T12" fmla="*/ 1146 w 1678"/>
                <a:gd name="T13" fmla="*/ 1012 h 1031"/>
                <a:gd name="T14" fmla="*/ 1379 w 1678"/>
                <a:gd name="T15" fmla="*/ 900 h 1031"/>
                <a:gd name="T16" fmla="*/ 1384 w 1678"/>
                <a:gd name="T17" fmla="*/ 894 h 1031"/>
                <a:gd name="T18" fmla="*/ 1393 w 1678"/>
                <a:gd name="T19" fmla="*/ 895 h 1031"/>
                <a:gd name="T20" fmla="*/ 1426 w 1678"/>
                <a:gd name="T21" fmla="*/ 897 h 1031"/>
                <a:gd name="T22" fmla="*/ 1678 w 1678"/>
                <a:gd name="T23" fmla="*/ 645 h 1031"/>
                <a:gd name="T24" fmla="*/ 1454 w 1678"/>
                <a:gd name="T25" fmla="*/ 394 h 1031"/>
                <a:gd name="T26" fmla="*/ 1444 w 1678"/>
                <a:gd name="T27" fmla="*/ 393 h 1031"/>
                <a:gd name="T28" fmla="*/ 1441 w 1678"/>
                <a:gd name="T29" fmla="*/ 383 h 1031"/>
                <a:gd name="T30" fmla="*/ 1120 w 1678"/>
                <a:gd name="T31" fmla="*/ 141 h 1031"/>
                <a:gd name="T32" fmla="*/ 1029 w 1678"/>
                <a:gd name="T33" fmla="*/ 153 h 1031"/>
                <a:gd name="T34" fmla="*/ 1017 w 1678"/>
                <a:gd name="T35" fmla="*/ 157 h 1031"/>
                <a:gd name="T36" fmla="*/ 1011 w 1678"/>
                <a:gd name="T37" fmla="*/ 146 h 1031"/>
                <a:gd name="T38" fmla="*/ 770 w 1678"/>
                <a:gd name="T39" fmla="*/ 0 h 1031"/>
                <a:gd name="T40" fmla="*/ 517 w 1678"/>
                <a:gd name="T41" fmla="*/ 171 h 1031"/>
                <a:gd name="T42" fmla="*/ 513 w 1678"/>
                <a:gd name="T43" fmla="*/ 182 h 1031"/>
                <a:gd name="T44" fmla="*/ 501 w 1678"/>
                <a:gd name="T45" fmla="*/ 181 h 1031"/>
                <a:gd name="T46" fmla="*/ 482 w 1678"/>
                <a:gd name="T47" fmla="*/ 180 h 1031"/>
                <a:gd name="T48" fmla="*/ 305 w 1678"/>
                <a:gd name="T49" fmla="*/ 315 h 1031"/>
                <a:gd name="T50" fmla="*/ 302 w 1678"/>
                <a:gd name="T51" fmla="*/ 326 h 1031"/>
                <a:gd name="T52" fmla="*/ 287 w 1678"/>
                <a:gd name="T53" fmla="*/ 326 h 1031"/>
                <a:gd name="T54" fmla="*/ 281 w 1678"/>
                <a:gd name="T55" fmla="*/ 326 h 1031"/>
                <a:gd name="T56" fmla="*/ 0 w 1678"/>
                <a:gd name="T57" fmla="*/ 607 h 1031"/>
                <a:gd name="T58" fmla="*/ 281 w 1678"/>
                <a:gd name="T59" fmla="*/ 889 h 1031"/>
                <a:gd name="T60" fmla="*/ 363 w 1678"/>
                <a:gd name="T61" fmla="*/ 877 h 1031"/>
                <a:gd name="T62" fmla="*/ 373 w 1678"/>
                <a:gd name="T63" fmla="*/ 874 h 1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78" h="1031">
                  <a:moveTo>
                    <a:pt x="373" y="874"/>
                  </a:moveTo>
                  <a:cubicBezTo>
                    <a:pt x="379" y="882"/>
                    <a:pt x="379" y="882"/>
                    <a:pt x="379" y="882"/>
                  </a:cubicBezTo>
                  <a:cubicBezTo>
                    <a:pt x="456" y="976"/>
                    <a:pt x="570" y="1031"/>
                    <a:pt x="692" y="1031"/>
                  </a:cubicBezTo>
                  <a:cubicBezTo>
                    <a:pt x="782" y="1031"/>
                    <a:pt x="868" y="1001"/>
                    <a:pt x="939" y="946"/>
                  </a:cubicBezTo>
                  <a:cubicBezTo>
                    <a:pt x="949" y="938"/>
                    <a:pt x="949" y="938"/>
                    <a:pt x="949" y="938"/>
                  </a:cubicBezTo>
                  <a:cubicBezTo>
                    <a:pt x="958" y="946"/>
                    <a:pt x="958" y="946"/>
                    <a:pt x="958" y="946"/>
                  </a:cubicBezTo>
                  <a:cubicBezTo>
                    <a:pt x="1012" y="989"/>
                    <a:pt x="1077" y="1012"/>
                    <a:pt x="1146" y="1012"/>
                  </a:cubicBezTo>
                  <a:cubicBezTo>
                    <a:pt x="1237" y="1012"/>
                    <a:pt x="1322" y="971"/>
                    <a:pt x="1379" y="900"/>
                  </a:cubicBezTo>
                  <a:cubicBezTo>
                    <a:pt x="1384" y="894"/>
                    <a:pt x="1384" y="894"/>
                    <a:pt x="1384" y="894"/>
                  </a:cubicBezTo>
                  <a:cubicBezTo>
                    <a:pt x="1393" y="895"/>
                    <a:pt x="1393" y="895"/>
                    <a:pt x="1393" y="895"/>
                  </a:cubicBezTo>
                  <a:cubicBezTo>
                    <a:pt x="1404" y="896"/>
                    <a:pt x="1415" y="897"/>
                    <a:pt x="1426" y="897"/>
                  </a:cubicBezTo>
                  <a:cubicBezTo>
                    <a:pt x="1565" y="897"/>
                    <a:pt x="1678" y="784"/>
                    <a:pt x="1678" y="645"/>
                  </a:cubicBezTo>
                  <a:cubicBezTo>
                    <a:pt x="1678" y="517"/>
                    <a:pt x="1582" y="409"/>
                    <a:pt x="1454" y="394"/>
                  </a:cubicBezTo>
                  <a:cubicBezTo>
                    <a:pt x="1444" y="393"/>
                    <a:pt x="1444" y="393"/>
                    <a:pt x="1444" y="393"/>
                  </a:cubicBezTo>
                  <a:cubicBezTo>
                    <a:pt x="1441" y="383"/>
                    <a:pt x="1441" y="383"/>
                    <a:pt x="1441" y="383"/>
                  </a:cubicBezTo>
                  <a:cubicBezTo>
                    <a:pt x="1401" y="241"/>
                    <a:pt x="1268" y="141"/>
                    <a:pt x="1120" y="141"/>
                  </a:cubicBezTo>
                  <a:cubicBezTo>
                    <a:pt x="1089" y="141"/>
                    <a:pt x="1059" y="145"/>
                    <a:pt x="1029" y="153"/>
                  </a:cubicBezTo>
                  <a:cubicBezTo>
                    <a:pt x="1017" y="157"/>
                    <a:pt x="1017" y="157"/>
                    <a:pt x="1017" y="157"/>
                  </a:cubicBezTo>
                  <a:cubicBezTo>
                    <a:pt x="1011" y="146"/>
                    <a:pt x="1011" y="146"/>
                    <a:pt x="1011" y="146"/>
                  </a:cubicBezTo>
                  <a:cubicBezTo>
                    <a:pt x="964" y="56"/>
                    <a:pt x="871" y="0"/>
                    <a:pt x="770" y="0"/>
                  </a:cubicBezTo>
                  <a:cubicBezTo>
                    <a:pt x="658" y="0"/>
                    <a:pt x="559" y="68"/>
                    <a:pt x="517" y="171"/>
                  </a:cubicBezTo>
                  <a:cubicBezTo>
                    <a:pt x="513" y="182"/>
                    <a:pt x="513" y="182"/>
                    <a:pt x="513" y="182"/>
                  </a:cubicBezTo>
                  <a:cubicBezTo>
                    <a:pt x="501" y="181"/>
                    <a:pt x="501" y="181"/>
                    <a:pt x="501" y="181"/>
                  </a:cubicBezTo>
                  <a:cubicBezTo>
                    <a:pt x="495" y="180"/>
                    <a:pt x="488" y="180"/>
                    <a:pt x="482" y="180"/>
                  </a:cubicBezTo>
                  <a:cubicBezTo>
                    <a:pt x="399" y="180"/>
                    <a:pt x="327" y="235"/>
                    <a:pt x="305" y="315"/>
                  </a:cubicBezTo>
                  <a:cubicBezTo>
                    <a:pt x="302" y="326"/>
                    <a:pt x="302" y="326"/>
                    <a:pt x="302" y="326"/>
                  </a:cubicBezTo>
                  <a:cubicBezTo>
                    <a:pt x="287" y="326"/>
                    <a:pt x="287" y="326"/>
                    <a:pt x="287" y="326"/>
                  </a:cubicBezTo>
                  <a:cubicBezTo>
                    <a:pt x="285" y="326"/>
                    <a:pt x="283" y="326"/>
                    <a:pt x="281" y="326"/>
                  </a:cubicBezTo>
                  <a:cubicBezTo>
                    <a:pt x="126" y="326"/>
                    <a:pt x="0" y="452"/>
                    <a:pt x="0" y="607"/>
                  </a:cubicBezTo>
                  <a:cubicBezTo>
                    <a:pt x="0" y="763"/>
                    <a:pt x="126" y="889"/>
                    <a:pt x="281" y="889"/>
                  </a:cubicBezTo>
                  <a:cubicBezTo>
                    <a:pt x="309" y="889"/>
                    <a:pt x="336" y="885"/>
                    <a:pt x="363" y="877"/>
                  </a:cubicBezTo>
                  <a:lnTo>
                    <a:pt x="373" y="874"/>
                  </a:lnTo>
                  <a:close/>
                </a:path>
              </a:pathLst>
            </a:custGeom>
            <a:solidFill>
              <a:schemeClr val="accent5"/>
            </a:solidFill>
            <a:ln w="12700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 rot="10800000" flipV="1">
              <a:off x="5268709" y="2950530"/>
              <a:ext cx="1400149" cy="811446"/>
            </a:xfrm>
            <a:custGeom>
              <a:avLst/>
              <a:gdLst>
                <a:gd name="T0" fmla="*/ 373 w 1678"/>
                <a:gd name="T1" fmla="*/ 874 h 1031"/>
                <a:gd name="T2" fmla="*/ 379 w 1678"/>
                <a:gd name="T3" fmla="*/ 882 h 1031"/>
                <a:gd name="T4" fmla="*/ 692 w 1678"/>
                <a:gd name="T5" fmla="*/ 1031 h 1031"/>
                <a:gd name="T6" fmla="*/ 939 w 1678"/>
                <a:gd name="T7" fmla="*/ 946 h 1031"/>
                <a:gd name="T8" fmla="*/ 949 w 1678"/>
                <a:gd name="T9" fmla="*/ 938 h 1031"/>
                <a:gd name="T10" fmla="*/ 958 w 1678"/>
                <a:gd name="T11" fmla="*/ 946 h 1031"/>
                <a:gd name="T12" fmla="*/ 1146 w 1678"/>
                <a:gd name="T13" fmla="*/ 1012 h 1031"/>
                <a:gd name="T14" fmla="*/ 1379 w 1678"/>
                <a:gd name="T15" fmla="*/ 900 h 1031"/>
                <a:gd name="T16" fmla="*/ 1384 w 1678"/>
                <a:gd name="T17" fmla="*/ 894 h 1031"/>
                <a:gd name="T18" fmla="*/ 1393 w 1678"/>
                <a:gd name="T19" fmla="*/ 895 h 1031"/>
                <a:gd name="T20" fmla="*/ 1426 w 1678"/>
                <a:gd name="T21" fmla="*/ 897 h 1031"/>
                <a:gd name="T22" fmla="*/ 1678 w 1678"/>
                <a:gd name="T23" fmla="*/ 645 h 1031"/>
                <a:gd name="T24" fmla="*/ 1454 w 1678"/>
                <a:gd name="T25" fmla="*/ 394 h 1031"/>
                <a:gd name="T26" fmla="*/ 1444 w 1678"/>
                <a:gd name="T27" fmla="*/ 393 h 1031"/>
                <a:gd name="T28" fmla="*/ 1441 w 1678"/>
                <a:gd name="T29" fmla="*/ 383 h 1031"/>
                <a:gd name="T30" fmla="*/ 1120 w 1678"/>
                <a:gd name="T31" fmla="*/ 141 h 1031"/>
                <a:gd name="T32" fmla="*/ 1029 w 1678"/>
                <a:gd name="T33" fmla="*/ 153 h 1031"/>
                <a:gd name="T34" fmla="*/ 1017 w 1678"/>
                <a:gd name="T35" fmla="*/ 157 h 1031"/>
                <a:gd name="T36" fmla="*/ 1011 w 1678"/>
                <a:gd name="T37" fmla="*/ 146 h 1031"/>
                <a:gd name="T38" fmla="*/ 770 w 1678"/>
                <a:gd name="T39" fmla="*/ 0 h 1031"/>
                <a:gd name="T40" fmla="*/ 517 w 1678"/>
                <a:gd name="T41" fmla="*/ 171 h 1031"/>
                <a:gd name="T42" fmla="*/ 513 w 1678"/>
                <a:gd name="T43" fmla="*/ 182 h 1031"/>
                <a:gd name="T44" fmla="*/ 501 w 1678"/>
                <a:gd name="T45" fmla="*/ 181 h 1031"/>
                <a:gd name="T46" fmla="*/ 482 w 1678"/>
                <a:gd name="T47" fmla="*/ 180 h 1031"/>
                <a:gd name="T48" fmla="*/ 305 w 1678"/>
                <a:gd name="T49" fmla="*/ 315 h 1031"/>
                <a:gd name="T50" fmla="*/ 302 w 1678"/>
                <a:gd name="T51" fmla="*/ 326 h 1031"/>
                <a:gd name="T52" fmla="*/ 287 w 1678"/>
                <a:gd name="T53" fmla="*/ 326 h 1031"/>
                <a:gd name="T54" fmla="*/ 281 w 1678"/>
                <a:gd name="T55" fmla="*/ 326 h 1031"/>
                <a:gd name="T56" fmla="*/ 0 w 1678"/>
                <a:gd name="T57" fmla="*/ 607 h 1031"/>
                <a:gd name="T58" fmla="*/ 281 w 1678"/>
                <a:gd name="T59" fmla="*/ 889 h 1031"/>
                <a:gd name="T60" fmla="*/ 363 w 1678"/>
                <a:gd name="T61" fmla="*/ 877 h 1031"/>
                <a:gd name="T62" fmla="*/ 373 w 1678"/>
                <a:gd name="T63" fmla="*/ 874 h 1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78" h="1031">
                  <a:moveTo>
                    <a:pt x="373" y="874"/>
                  </a:moveTo>
                  <a:cubicBezTo>
                    <a:pt x="379" y="882"/>
                    <a:pt x="379" y="882"/>
                    <a:pt x="379" y="882"/>
                  </a:cubicBezTo>
                  <a:cubicBezTo>
                    <a:pt x="456" y="976"/>
                    <a:pt x="570" y="1031"/>
                    <a:pt x="692" y="1031"/>
                  </a:cubicBezTo>
                  <a:cubicBezTo>
                    <a:pt x="782" y="1031"/>
                    <a:pt x="868" y="1001"/>
                    <a:pt x="939" y="946"/>
                  </a:cubicBezTo>
                  <a:cubicBezTo>
                    <a:pt x="949" y="938"/>
                    <a:pt x="949" y="938"/>
                    <a:pt x="949" y="938"/>
                  </a:cubicBezTo>
                  <a:cubicBezTo>
                    <a:pt x="958" y="946"/>
                    <a:pt x="958" y="946"/>
                    <a:pt x="958" y="946"/>
                  </a:cubicBezTo>
                  <a:cubicBezTo>
                    <a:pt x="1012" y="989"/>
                    <a:pt x="1077" y="1012"/>
                    <a:pt x="1146" y="1012"/>
                  </a:cubicBezTo>
                  <a:cubicBezTo>
                    <a:pt x="1237" y="1012"/>
                    <a:pt x="1322" y="971"/>
                    <a:pt x="1379" y="900"/>
                  </a:cubicBezTo>
                  <a:cubicBezTo>
                    <a:pt x="1384" y="894"/>
                    <a:pt x="1384" y="894"/>
                    <a:pt x="1384" y="894"/>
                  </a:cubicBezTo>
                  <a:cubicBezTo>
                    <a:pt x="1393" y="895"/>
                    <a:pt x="1393" y="895"/>
                    <a:pt x="1393" y="895"/>
                  </a:cubicBezTo>
                  <a:cubicBezTo>
                    <a:pt x="1404" y="896"/>
                    <a:pt x="1415" y="897"/>
                    <a:pt x="1426" y="897"/>
                  </a:cubicBezTo>
                  <a:cubicBezTo>
                    <a:pt x="1565" y="897"/>
                    <a:pt x="1678" y="784"/>
                    <a:pt x="1678" y="645"/>
                  </a:cubicBezTo>
                  <a:cubicBezTo>
                    <a:pt x="1678" y="517"/>
                    <a:pt x="1582" y="409"/>
                    <a:pt x="1454" y="394"/>
                  </a:cubicBezTo>
                  <a:cubicBezTo>
                    <a:pt x="1444" y="393"/>
                    <a:pt x="1444" y="393"/>
                    <a:pt x="1444" y="393"/>
                  </a:cubicBezTo>
                  <a:cubicBezTo>
                    <a:pt x="1441" y="383"/>
                    <a:pt x="1441" y="383"/>
                    <a:pt x="1441" y="383"/>
                  </a:cubicBezTo>
                  <a:cubicBezTo>
                    <a:pt x="1401" y="241"/>
                    <a:pt x="1268" y="141"/>
                    <a:pt x="1120" y="141"/>
                  </a:cubicBezTo>
                  <a:cubicBezTo>
                    <a:pt x="1089" y="141"/>
                    <a:pt x="1059" y="145"/>
                    <a:pt x="1029" y="153"/>
                  </a:cubicBezTo>
                  <a:cubicBezTo>
                    <a:pt x="1017" y="157"/>
                    <a:pt x="1017" y="157"/>
                    <a:pt x="1017" y="157"/>
                  </a:cubicBezTo>
                  <a:cubicBezTo>
                    <a:pt x="1011" y="146"/>
                    <a:pt x="1011" y="146"/>
                    <a:pt x="1011" y="146"/>
                  </a:cubicBezTo>
                  <a:cubicBezTo>
                    <a:pt x="964" y="56"/>
                    <a:pt x="871" y="0"/>
                    <a:pt x="770" y="0"/>
                  </a:cubicBezTo>
                  <a:cubicBezTo>
                    <a:pt x="658" y="0"/>
                    <a:pt x="559" y="68"/>
                    <a:pt x="517" y="171"/>
                  </a:cubicBezTo>
                  <a:cubicBezTo>
                    <a:pt x="513" y="182"/>
                    <a:pt x="513" y="182"/>
                    <a:pt x="513" y="182"/>
                  </a:cubicBezTo>
                  <a:cubicBezTo>
                    <a:pt x="501" y="181"/>
                    <a:pt x="501" y="181"/>
                    <a:pt x="501" y="181"/>
                  </a:cubicBezTo>
                  <a:cubicBezTo>
                    <a:pt x="495" y="180"/>
                    <a:pt x="488" y="180"/>
                    <a:pt x="482" y="180"/>
                  </a:cubicBezTo>
                  <a:cubicBezTo>
                    <a:pt x="399" y="180"/>
                    <a:pt x="327" y="235"/>
                    <a:pt x="305" y="315"/>
                  </a:cubicBezTo>
                  <a:cubicBezTo>
                    <a:pt x="302" y="326"/>
                    <a:pt x="302" y="326"/>
                    <a:pt x="302" y="326"/>
                  </a:cubicBezTo>
                  <a:cubicBezTo>
                    <a:pt x="287" y="326"/>
                    <a:pt x="287" y="326"/>
                    <a:pt x="287" y="326"/>
                  </a:cubicBezTo>
                  <a:cubicBezTo>
                    <a:pt x="285" y="326"/>
                    <a:pt x="283" y="326"/>
                    <a:pt x="281" y="326"/>
                  </a:cubicBezTo>
                  <a:cubicBezTo>
                    <a:pt x="126" y="326"/>
                    <a:pt x="0" y="452"/>
                    <a:pt x="0" y="607"/>
                  </a:cubicBezTo>
                  <a:cubicBezTo>
                    <a:pt x="0" y="763"/>
                    <a:pt x="126" y="889"/>
                    <a:pt x="281" y="889"/>
                  </a:cubicBezTo>
                  <a:cubicBezTo>
                    <a:pt x="309" y="889"/>
                    <a:pt x="336" y="885"/>
                    <a:pt x="363" y="877"/>
                  </a:cubicBezTo>
                  <a:lnTo>
                    <a:pt x="373" y="874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 rot="10800000" flipV="1">
              <a:off x="3602843" y="2950530"/>
              <a:ext cx="1400149" cy="811446"/>
            </a:xfrm>
            <a:custGeom>
              <a:avLst/>
              <a:gdLst>
                <a:gd name="T0" fmla="*/ 373 w 1678"/>
                <a:gd name="T1" fmla="*/ 874 h 1031"/>
                <a:gd name="T2" fmla="*/ 379 w 1678"/>
                <a:gd name="T3" fmla="*/ 882 h 1031"/>
                <a:gd name="T4" fmla="*/ 692 w 1678"/>
                <a:gd name="T5" fmla="*/ 1031 h 1031"/>
                <a:gd name="T6" fmla="*/ 939 w 1678"/>
                <a:gd name="T7" fmla="*/ 946 h 1031"/>
                <a:gd name="T8" fmla="*/ 949 w 1678"/>
                <a:gd name="T9" fmla="*/ 938 h 1031"/>
                <a:gd name="T10" fmla="*/ 958 w 1678"/>
                <a:gd name="T11" fmla="*/ 946 h 1031"/>
                <a:gd name="T12" fmla="*/ 1146 w 1678"/>
                <a:gd name="T13" fmla="*/ 1012 h 1031"/>
                <a:gd name="T14" fmla="*/ 1379 w 1678"/>
                <a:gd name="T15" fmla="*/ 900 h 1031"/>
                <a:gd name="T16" fmla="*/ 1384 w 1678"/>
                <a:gd name="T17" fmla="*/ 894 h 1031"/>
                <a:gd name="T18" fmla="*/ 1393 w 1678"/>
                <a:gd name="T19" fmla="*/ 895 h 1031"/>
                <a:gd name="T20" fmla="*/ 1426 w 1678"/>
                <a:gd name="T21" fmla="*/ 897 h 1031"/>
                <a:gd name="T22" fmla="*/ 1678 w 1678"/>
                <a:gd name="T23" fmla="*/ 645 h 1031"/>
                <a:gd name="T24" fmla="*/ 1454 w 1678"/>
                <a:gd name="T25" fmla="*/ 394 h 1031"/>
                <a:gd name="T26" fmla="*/ 1444 w 1678"/>
                <a:gd name="T27" fmla="*/ 393 h 1031"/>
                <a:gd name="T28" fmla="*/ 1441 w 1678"/>
                <a:gd name="T29" fmla="*/ 383 h 1031"/>
                <a:gd name="T30" fmla="*/ 1120 w 1678"/>
                <a:gd name="T31" fmla="*/ 141 h 1031"/>
                <a:gd name="T32" fmla="*/ 1029 w 1678"/>
                <a:gd name="T33" fmla="*/ 153 h 1031"/>
                <a:gd name="T34" fmla="*/ 1017 w 1678"/>
                <a:gd name="T35" fmla="*/ 157 h 1031"/>
                <a:gd name="T36" fmla="*/ 1011 w 1678"/>
                <a:gd name="T37" fmla="*/ 146 h 1031"/>
                <a:gd name="T38" fmla="*/ 770 w 1678"/>
                <a:gd name="T39" fmla="*/ 0 h 1031"/>
                <a:gd name="T40" fmla="*/ 517 w 1678"/>
                <a:gd name="T41" fmla="*/ 171 h 1031"/>
                <a:gd name="T42" fmla="*/ 513 w 1678"/>
                <a:gd name="T43" fmla="*/ 182 h 1031"/>
                <a:gd name="T44" fmla="*/ 501 w 1678"/>
                <a:gd name="T45" fmla="*/ 181 h 1031"/>
                <a:gd name="T46" fmla="*/ 482 w 1678"/>
                <a:gd name="T47" fmla="*/ 180 h 1031"/>
                <a:gd name="T48" fmla="*/ 305 w 1678"/>
                <a:gd name="T49" fmla="*/ 315 h 1031"/>
                <a:gd name="T50" fmla="*/ 302 w 1678"/>
                <a:gd name="T51" fmla="*/ 326 h 1031"/>
                <a:gd name="T52" fmla="*/ 287 w 1678"/>
                <a:gd name="T53" fmla="*/ 326 h 1031"/>
                <a:gd name="T54" fmla="*/ 281 w 1678"/>
                <a:gd name="T55" fmla="*/ 326 h 1031"/>
                <a:gd name="T56" fmla="*/ 0 w 1678"/>
                <a:gd name="T57" fmla="*/ 607 h 1031"/>
                <a:gd name="T58" fmla="*/ 281 w 1678"/>
                <a:gd name="T59" fmla="*/ 889 h 1031"/>
                <a:gd name="T60" fmla="*/ 363 w 1678"/>
                <a:gd name="T61" fmla="*/ 877 h 1031"/>
                <a:gd name="T62" fmla="*/ 373 w 1678"/>
                <a:gd name="T63" fmla="*/ 874 h 1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78" h="1031">
                  <a:moveTo>
                    <a:pt x="373" y="874"/>
                  </a:moveTo>
                  <a:cubicBezTo>
                    <a:pt x="379" y="882"/>
                    <a:pt x="379" y="882"/>
                    <a:pt x="379" y="882"/>
                  </a:cubicBezTo>
                  <a:cubicBezTo>
                    <a:pt x="456" y="976"/>
                    <a:pt x="570" y="1031"/>
                    <a:pt x="692" y="1031"/>
                  </a:cubicBezTo>
                  <a:cubicBezTo>
                    <a:pt x="782" y="1031"/>
                    <a:pt x="868" y="1001"/>
                    <a:pt x="939" y="946"/>
                  </a:cubicBezTo>
                  <a:cubicBezTo>
                    <a:pt x="949" y="938"/>
                    <a:pt x="949" y="938"/>
                    <a:pt x="949" y="938"/>
                  </a:cubicBezTo>
                  <a:cubicBezTo>
                    <a:pt x="958" y="946"/>
                    <a:pt x="958" y="946"/>
                    <a:pt x="958" y="946"/>
                  </a:cubicBezTo>
                  <a:cubicBezTo>
                    <a:pt x="1012" y="989"/>
                    <a:pt x="1077" y="1012"/>
                    <a:pt x="1146" y="1012"/>
                  </a:cubicBezTo>
                  <a:cubicBezTo>
                    <a:pt x="1237" y="1012"/>
                    <a:pt x="1322" y="971"/>
                    <a:pt x="1379" y="900"/>
                  </a:cubicBezTo>
                  <a:cubicBezTo>
                    <a:pt x="1384" y="894"/>
                    <a:pt x="1384" y="894"/>
                    <a:pt x="1384" y="894"/>
                  </a:cubicBezTo>
                  <a:cubicBezTo>
                    <a:pt x="1393" y="895"/>
                    <a:pt x="1393" y="895"/>
                    <a:pt x="1393" y="895"/>
                  </a:cubicBezTo>
                  <a:cubicBezTo>
                    <a:pt x="1404" y="896"/>
                    <a:pt x="1415" y="897"/>
                    <a:pt x="1426" y="897"/>
                  </a:cubicBezTo>
                  <a:cubicBezTo>
                    <a:pt x="1565" y="897"/>
                    <a:pt x="1678" y="784"/>
                    <a:pt x="1678" y="645"/>
                  </a:cubicBezTo>
                  <a:cubicBezTo>
                    <a:pt x="1678" y="517"/>
                    <a:pt x="1582" y="409"/>
                    <a:pt x="1454" y="394"/>
                  </a:cubicBezTo>
                  <a:cubicBezTo>
                    <a:pt x="1444" y="393"/>
                    <a:pt x="1444" y="393"/>
                    <a:pt x="1444" y="393"/>
                  </a:cubicBezTo>
                  <a:cubicBezTo>
                    <a:pt x="1441" y="383"/>
                    <a:pt x="1441" y="383"/>
                    <a:pt x="1441" y="383"/>
                  </a:cubicBezTo>
                  <a:cubicBezTo>
                    <a:pt x="1401" y="241"/>
                    <a:pt x="1268" y="141"/>
                    <a:pt x="1120" y="141"/>
                  </a:cubicBezTo>
                  <a:cubicBezTo>
                    <a:pt x="1089" y="141"/>
                    <a:pt x="1059" y="145"/>
                    <a:pt x="1029" y="153"/>
                  </a:cubicBezTo>
                  <a:cubicBezTo>
                    <a:pt x="1017" y="157"/>
                    <a:pt x="1017" y="157"/>
                    <a:pt x="1017" y="157"/>
                  </a:cubicBezTo>
                  <a:cubicBezTo>
                    <a:pt x="1011" y="146"/>
                    <a:pt x="1011" y="146"/>
                    <a:pt x="1011" y="146"/>
                  </a:cubicBezTo>
                  <a:cubicBezTo>
                    <a:pt x="964" y="56"/>
                    <a:pt x="871" y="0"/>
                    <a:pt x="770" y="0"/>
                  </a:cubicBezTo>
                  <a:cubicBezTo>
                    <a:pt x="658" y="0"/>
                    <a:pt x="559" y="68"/>
                    <a:pt x="517" y="171"/>
                  </a:cubicBezTo>
                  <a:cubicBezTo>
                    <a:pt x="513" y="182"/>
                    <a:pt x="513" y="182"/>
                    <a:pt x="513" y="182"/>
                  </a:cubicBezTo>
                  <a:cubicBezTo>
                    <a:pt x="501" y="181"/>
                    <a:pt x="501" y="181"/>
                    <a:pt x="501" y="181"/>
                  </a:cubicBezTo>
                  <a:cubicBezTo>
                    <a:pt x="495" y="180"/>
                    <a:pt x="488" y="180"/>
                    <a:pt x="482" y="180"/>
                  </a:cubicBezTo>
                  <a:cubicBezTo>
                    <a:pt x="399" y="180"/>
                    <a:pt x="327" y="235"/>
                    <a:pt x="305" y="315"/>
                  </a:cubicBezTo>
                  <a:cubicBezTo>
                    <a:pt x="302" y="326"/>
                    <a:pt x="302" y="326"/>
                    <a:pt x="302" y="326"/>
                  </a:cubicBezTo>
                  <a:cubicBezTo>
                    <a:pt x="287" y="326"/>
                    <a:pt x="287" y="326"/>
                    <a:pt x="287" y="326"/>
                  </a:cubicBezTo>
                  <a:cubicBezTo>
                    <a:pt x="285" y="326"/>
                    <a:pt x="283" y="326"/>
                    <a:pt x="281" y="326"/>
                  </a:cubicBezTo>
                  <a:cubicBezTo>
                    <a:pt x="126" y="326"/>
                    <a:pt x="0" y="452"/>
                    <a:pt x="0" y="607"/>
                  </a:cubicBezTo>
                  <a:cubicBezTo>
                    <a:pt x="0" y="763"/>
                    <a:pt x="126" y="889"/>
                    <a:pt x="281" y="889"/>
                  </a:cubicBezTo>
                  <a:cubicBezTo>
                    <a:pt x="309" y="889"/>
                    <a:pt x="336" y="885"/>
                    <a:pt x="363" y="877"/>
                  </a:cubicBezTo>
                  <a:lnTo>
                    <a:pt x="373" y="874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12700"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 flipH="1">
              <a:off x="1260022" y="3411407"/>
              <a:ext cx="6336000" cy="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oup 26"/>
            <p:cNvGrpSpPr/>
            <p:nvPr/>
          </p:nvGrpSpPr>
          <p:grpSpPr>
            <a:xfrm>
              <a:off x="5218926" y="3294556"/>
              <a:ext cx="233027" cy="232106"/>
              <a:chOff x="4367736" y="3851561"/>
              <a:chExt cx="280852" cy="279741"/>
            </a:xfrm>
          </p:grpSpPr>
          <p:sp>
            <p:nvSpPr>
              <p:cNvPr id="28" name="Oval 88"/>
              <p:cNvSpPr>
                <a:spLocks noChangeArrowheads="1"/>
              </p:cNvSpPr>
              <p:nvPr/>
            </p:nvSpPr>
            <p:spPr bwMode="auto">
              <a:xfrm>
                <a:off x="4367736" y="3851561"/>
                <a:ext cx="280852" cy="2797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en-US" sz="1350">
                  <a:solidFill>
                    <a:srgbClr val="031432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9" name="Freeform 89"/>
              <p:cNvSpPr>
                <a:spLocks/>
              </p:cNvSpPr>
              <p:nvPr/>
            </p:nvSpPr>
            <p:spPr bwMode="auto">
              <a:xfrm>
                <a:off x="4469863" y="4012523"/>
                <a:ext cx="76596" cy="99908"/>
              </a:xfrm>
              <a:custGeom>
                <a:avLst/>
                <a:gdLst>
                  <a:gd name="T0" fmla="*/ 69 w 69"/>
                  <a:gd name="T1" fmla="*/ 34 h 90"/>
                  <a:gd name="T2" fmla="*/ 36 w 69"/>
                  <a:gd name="T3" fmla="*/ 0 h 90"/>
                  <a:gd name="T4" fmla="*/ 0 w 69"/>
                  <a:gd name="T5" fmla="*/ 34 h 90"/>
                  <a:gd name="T6" fmla="*/ 19 w 69"/>
                  <a:gd name="T7" fmla="*/ 34 h 90"/>
                  <a:gd name="T8" fmla="*/ 19 w 69"/>
                  <a:gd name="T9" fmla="*/ 90 h 90"/>
                  <a:gd name="T10" fmla="*/ 50 w 69"/>
                  <a:gd name="T11" fmla="*/ 90 h 90"/>
                  <a:gd name="T12" fmla="*/ 50 w 69"/>
                  <a:gd name="T13" fmla="*/ 34 h 90"/>
                  <a:gd name="T14" fmla="*/ 69 w 69"/>
                  <a:gd name="T15" fmla="*/ 34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" h="90">
                    <a:moveTo>
                      <a:pt x="69" y="34"/>
                    </a:moveTo>
                    <a:lnTo>
                      <a:pt x="36" y="0"/>
                    </a:lnTo>
                    <a:lnTo>
                      <a:pt x="0" y="34"/>
                    </a:lnTo>
                    <a:lnTo>
                      <a:pt x="19" y="34"/>
                    </a:lnTo>
                    <a:lnTo>
                      <a:pt x="19" y="90"/>
                    </a:lnTo>
                    <a:lnTo>
                      <a:pt x="50" y="90"/>
                    </a:lnTo>
                    <a:lnTo>
                      <a:pt x="50" y="34"/>
                    </a:lnTo>
                    <a:lnTo>
                      <a:pt x="69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en-US" sz="1350">
                  <a:solidFill>
                    <a:srgbClr val="031432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0" name="Freeform 90"/>
              <p:cNvSpPr>
                <a:spLocks/>
              </p:cNvSpPr>
              <p:nvPr/>
            </p:nvSpPr>
            <p:spPr bwMode="auto">
              <a:xfrm>
                <a:off x="4469863" y="3870432"/>
                <a:ext cx="76596" cy="97687"/>
              </a:xfrm>
              <a:custGeom>
                <a:avLst/>
                <a:gdLst>
                  <a:gd name="T0" fmla="*/ 0 w 69"/>
                  <a:gd name="T1" fmla="*/ 57 h 88"/>
                  <a:gd name="T2" fmla="*/ 36 w 69"/>
                  <a:gd name="T3" fmla="*/ 88 h 88"/>
                  <a:gd name="T4" fmla="*/ 69 w 69"/>
                  <a:gd name="T5" fmla="*/ 57 h 88"/>
                  <a:gd name="T6" fmla="*/ 50 w 69"/>
                  <a:gd name="T7" fmla="*/ 57 h 88"/>
                  <a:gd name="T8" fmla="*/ 50 w 69"/>
                  <a:gd name="T9" fmla="*/ 0 h 88"/>
                  <a:gd name="T10" fmla="*/ 19 w 69"/>
                  <a:gd name="T11" fmla="*/ 0 h 88"/>
                  <a:gd name="T12" fmla="*/ 19 w 69"/>
                  <a:gd name="T13" fmla="*/ 57 h 88"/>
                  <a:gd name="T14" fmla="*/ 0 w 69"/>
                  <a:gd name="T15" fmla="*/ 57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" h="88">
                    <a:moveTo>
                      <a:pt x="0" y="57"/>
                    </a:moveTo>
                    <a:lnTo>
                      <a:pt x="36" y="88"/>
                    </a:lnTo>
                    <a:lnTo>
                      <a:pt x="69" y="57"/>
                    </a:lnTo>
                    <a:lnTo>
                      <a:pt x="50" y="57"/>
                    </a:lnTo>
                    <a:lnTo>
                      <a:pt x="50" y="0"/>
                    </a:lnTo>
                    <a:lnTo>
                      <a:pt x="19" y="0"/>
                    </a:lnTo>
                    <a:lnTo>
                      <a:pt x="19" y="5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en-US" sz="1350">
                  <a:solidFill>
                    <a:srgbClr val="031432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" name="Freeform 91"/>
              <p:cNvSpPr>
                <a:spLocks/>
              </p:cNvSpPr>
              <p:nvPr/>
            </p:nvSpPr>
            <p:spPr bwMode="auto">
              <a:xfrm flipH="1">
                <a:off x="4388827" y="3954799"/>
                <a:ext cx="96577" cy="74376"/>
              </a:xfrm>
              <a:custGeom>
                <a:avLst/>
                <a:gdLst>
                  <a:gd name="T0" fmla="*/ 54 w 87"/>
                  <a:gd name="T1" fmla="*/ 67 h 67"/>
                  <a:gd name="T2" fmla="*/ 87 w 87"/>
                  <a:gd name="T3" fmla="*/ 33 h 67"/>
                  <a:gd name="T4" fmla="*/ 54 w 87"/>
                  <a:gd name="T5" fmla="*/ 0 h 67"/>
                  <a:gd name="T6" fmla="*/ 54 w 87"/>
                  <a:gd name="T7" fmla="*/ 17 h 67"/>
                  <a:gd name="T8" fmla="*/ 0 w 87"/>
                  <a:gd name="T9" fmla="*/ 17 h 67"/>
                  <a:gd name="T10" fmla="*/ 0 w 87"/>
                  <a:gd name="T11" fmla="*/ 48 h 67"/>
                  <a:gd name="T12" fmla="*/ 54 w 87"/>
                  <a:gd name="T13" fmla="*/ 48 h 67"/>
                  <a:gd name="T14" fmla="*/ 54 w 87"/>
                  <a:gd name="T15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7" h="67">
                    <a:moveTo>
                      <a:pt x="54" y="67"/>
                    </a:moveTo>
                    <a:lnTo>
                      <a:pt x="87" y="33"/>
                    </a:lnTo>
                    <a:lnTo>
                      <a:pt x="54" y="0"/>
                    </a:lnTo>
                    <a:lnTo>
                      <a:pt x="54" y="17"/>
                    </a:lnTo>
                    <a:lnTo>
                      <a:pt x="0" y="17"/>
                    </a:lnTo>
                    <a:lnTo>
                      <a:pt x="0" y="48"/>
                    </a:lnTo>
                    <a:lnTo>
                      <a:pt x="54" y="48"/>
                    </a:lnTo>
                    <a:lnTo>
                      <a:pt x="54" y="6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en-US" sz="1350">
                  <a:solidFill>
                    <a:srgbClr val="031432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2" name="Freeform 92"/>
              <p:cNvSpPr>
                <a:spLocks/>
              </p:cNvSpPr>
              <p:nvPr/>
            </p:nvSpPr>
            <p:spPr bwMode="auto">
              <a:xfrm flipH="1">
                <a:off x="4530917" y="3954799"/>
                <a:ext cx="96577" cy="74376"/>
              </a:xfrm>
              <a:custGeom>
                <a:avLst/>
                <a:gdLst>
                  <a:gd name="T0" fmla="*/ 33 w 87"/>
                  <a:gd name="T1" fmla="*/ 0 h 67"/>
                  <a:gd name="T2" fmla="*/ 0 w 87"/>
                  <a:gd name="T3" fmla="*/ 33 h 67"/>
                  <a:gd name="T4" fmla="*/ 33 w 87"/>
                  <a:gd name="T5" fmla="*/ 67 h 67"/>
                  <a:gd name="T6" fmla="*/ 33 w 87"/>
                  <a:gd name="T7" fmla="*/ 48 h 67"/>
                  <a:gd name="T8" fmla="*/ 87 w 87"/>
                  <a:gd name="T9" fmla="*/ 48 h 67"/>
                  <a:gd name="T10" fmla="*/ 87 w 87"/>
                  <a:gd name="T11" fmla="*/ 17 h 67"/>
                  <a:gd name="T12" fmla="*/ 33 w 87"/>
                  <a:gd name="T13" fmla="*/ 17 h 67"/>
                  <a:gd name="T14" fmla="*/ 33 w 87"/>
                  <a:gd name="T15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7" h="67">
                    <a:moveTo>
                      <a:pt x="33" y="0"/>
                    </a:moveTo>
                    <a:lnTo>
                      <a:pt x="0" y="33"/>
                    </a:lnTo>
                    <a:lnTo>
                      <a:pt x="33" y="67"/>
                    </a:lnTo>
                    <a:lnTo>
                      <a:pt x="33" y="48"/>
                    </a:lnTo>
                    <a:lnTo>
                      <a:pt x="87" y="48"/>
                    </a:lnTo>
                    <a:lnTo>
                      <a:pt x="87" y="17"/>
                    </a:lnTo>
                    <a:lnTo>
                      <a:pt x="33" y="17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en-US" sz="1350">
                  <a:solidFill>
                    <a:srgbClr val="031432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2002514" y="3294556"/>
              <a:ext cx="233027" cy="232106"/>
              <a:chOff x="4367736" y="3851561"/>
              <a:chExt cx="280852" cy="279741"/>
            </a:xfrm>
          </p:grpSpPr>
          <p:sp>
            <p:nvSpPr>
              <p:cNvPr id="34" name="Oval 88"/>
              <p:cNvSpPr>
                <a:spLocks noChangeArrowheads="1"/>
              </p:cNvSpPr>
              <p:nvPr/>
            </p:nvSpPr>
            <p:spPr bwMode="auto">
              <a:xfrm>
                <a:off x="4367736" y="3851561"/>
                <a:ext cx="280852" cy="2797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en-US" sz="1350">
                  <a:solidFill>
                    <a:srgbClr val="031432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5" name="Freeform 89"/>
              <p:cNvSpPr>
                <a:spLocks/>
              </p:cNvSpPr>
              <p:nvPr/>
            </p:nvSpPr>
            <p:spPr bwMode="auto">
              <a:xfrm>
                <a:off x="4469863" y="4012523"/>
                <a:ext cx="76596" cy="99908"/>
              </a:xfrm>
              <a:custGeom>
                <a:avLst/>
                <a:gdLst>
                  <a:gd name="T0" fmla="*/ 69 w 69"/>
                  <a:gd name="T1" fmla="*/ 34 h 90"/>
                  <a:gd name="T2" fmla="*/ 36 w 69"/>
                  <a:gd name="T3" fmla="*/ 0 h 90"/>
                  <a:gd name="T4" fmla="*/ 0 w 69"/>
                  <a:gd name="T5" fmla="*/ 34 h 90"/>
                  <a:gd name="T6" fmla="*/ 19 w 69"/>
                  <a:gd name="T7" fmla="*/ 34 h 90"/>
                  <a:gd name="T8" fmla="*/ 19 w 69"/>
                  <a:gd name="T9" fmla="*/ 90 h 90"/>
                  <a:gd name="T10" fmla="*/ 50 w 69"/>
                  <a:gd name="T11" fmla="*/ 90 h 90"/>
                  <a:gd name="T12" fmla="*/ 50 w 69"/>
                  <a:gd name="T13" fmla="*/ 34 h 90"/>
                  <a:gd name="T14" fmla="*/ 69 w 69"/>
                  <a:gd name="T15" fmla="*/ 34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" h="90">
                    <a:moveTo>
                      <a:pt x="69" y="34"/>
                    </a:moveTo>
                    <a:lnTo>
                      <a:pt x="36" y="0"/>
                    </a:lnTo>
                    <a:lnTo>
                      <a:pt x="0" y="34"/>
                    </a:lnTo>
                    <a:lnTo>
                      <a:pt x="19" y="34"/>
                    </a:lnTo>
                    <a:lnTo>
                      <a:pt x="19" y="90"/>
                    </a:lnTo>
                    <a:lnTo>
                      <a:pt x="50" y="90"/>
                    </a:lnTo>
                    <a:lnTo>
                      <a:pt x="50" y="34"/>
                    </a:lnTo>
                    <a:lnTo>
                      <a:pt x="69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en-US" sz="1350">
                  <a:solidFill>
                    <a:srgbClr val="031432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6" name="Freeform 90"/>
              <p:cNvSpPr>
                <a:spLocks/>
              </p:cNvSpPr>
              <p:nvPr/>
            </p:nvSpPr>
            <p:spPr bwMode="auto">
              <a:xfrm>
                <a:off x="4469863" y="3870432"/>
                <a:ext cx="76596" cy="97687"/>
              </a:xfrm>
              <a:custGeom>
                <a:avLst/>
                <a:gdLst>
                  <a:gd name="T0" fmla="*/ 0 w 69"/>
                  <a:gd name="T1" fmla="*/ 57 h 88"/>
                  <a:gd name="T2" fmla="*/ 36 w 69"/>
                  <a:gd name="T3" fmla="*/ 88 h 88"/>
                  <a:gd name="T4" fmla="*/ 69 w 69"/>
                  <a:gd name="T5" fmla="*/ 57 h 88"/>
                  <a:gd name="T6" fmla="*/ 50 w 69"/>
                  <a:gd name="T7" fmla="*/ 57 h 88"/>
                  <a:gd name="T8" fmla="*/ 50 w 69"/>
                  <a:gd name="T9" fmla="*/ 0 h 88"/>
                  <a:gd name="T10" fmla="*/ 19 w 69"/>
                  <a:gd name="T11" fmla="*/ 0 h 88"/>
                  <a:gd name="T12" fmla="*/ 19 w 69"/>
                  <a:gd name="T13" fmla="*/ 57 h 88"/>
                  <a:gd name="T14" fmla="*/ 0 w 69"/>
                  <a:gd name="T15" fmla="*/ 57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" h="88">
                    <a:moveTo>
                      <a:pt x="0" y="57"/>
                    </a:moveTo>
                    <a:lnTo>
                      <a:pt x="36" y="88"/>
                    </a:lnTo>
                    <a:lnTo>
                      <a:pt x="69" y="57"/>
                    </a:lnTo>
                    <a:lnTo>
                      <a:pt x="50" y="57"/>
                    </a:lnTo>
                    <a:lnTo>
                      <a:pt x="50" y="0"/>
                    </a:lnTo>
                    <a:lnTo>
                      <a:pt x="19" y="0"/>
                    </a:lnTo>
                    <a:lnTo>
                      <a:pt x="19" y="5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en-US" sz="1350">
                  <a:solidFill>
                    <a:srgbClr val="031432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7" name="Freeform 91"/>
              <p:cNvSpPr>
                <a:spLocks/>
              </p:cNvSpPr>
              <p:nvPr/>
            </p:nvSpPr>
            <p:spPr bwMode="auto">
              <a:xfrm flipH="1">
                <a:off x="4388827" y="3954799"/>
                <a:ext cx="96577" cy="74376"/>
              </a:xfrm>
              <a:custGeom>
                <a:avLst/>
                <a:gdLst>
                  <a:gd name="T0" fmla="*/ 54 w 87"/>
                  <a:gd name="T1" fmla="*/ 67 h 67"/>
                  <a:gd name="T2" fmla="*/ 87 w 87"/>
                  <a:gd name="T3" fmla="*/ 33 h 67"/>
                  <a:gd name="T4" fmla="*/ 54 w 87"/>
                  <a:gd name="T5" fmla="*/ 0 h 67"/>
                  <a:gd name="T6" fmla="*/ 54 w 87"/>
                  <a:gd name="T7" fmla="*/ 17 h 67"/>
                  <a:gd name="T8" fmla="*/ 0 w 87"/>
                  <a:gd name="T9" fmla="*/ 17 h 67"/>
                  <a:gd name="T10" fmla="*/ 0 w 87"/>
                  <a:gd name="T11" fmla="*/ 48 h 67"/>
                  <a:gd name="T12" fmla="*/ 54 w 87"/>
                  <a:gd name="T13" fmla="*/ 48 h 67"/>
                  <a:gd name="T14" fmla="*/ 54 w 87"/>
                  <a:gd name="T15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7" h="67">
                    <a:moveTo>
                      <a:pt x="54" y="67"/>
                    </a:moveTo>
                    <a:lnTo>
                      <a:pt x="87" y="33"/>
                    </a:lnTo>
                    <a:lnTo>
                      <a:pt x="54" y="0"/>
                    </a:lnTo>
                    <a:lnTo>
                      <a:pt x="54" y="17"/>
                    </a:lnTo>
                    <a:lnTo>
                      <a:pt x="0" y="17"/>
                    </a:lnTo>
                    <a:lnTo>
                      <a:pt x="0" y="48"/>
                    </a:lnTo>
                    <a:lnTo>
                      <a:pt x="54" y="48"/>
                    </a:lnTo>
                    <a:lnTo>
                      <a:pt x="54" y="6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en-US" sz="1350">
                  <a:solidFill>
                    <a:srgbClr val="031432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8" name="Freeform 92"/>
              <p:cNvSpPr>
                <a:spLocks/>
              </p:cNvSpPr>
              <p:nvPr/>
            </p:nvSpPr>
            <p:spPr bwMode="auto">
              <a:xfrm flipH="1">
                <a:off x="4530917" y="3954799"/>
                <a:ext cx="96577" cy="74376"/>
              </a:xfrm>
              <a:custGeom>
                <a:avLst/>
                <a:gdLst>
                  <a:gd name="T0" fmla="*/ 33 w 87"/>
                  <a:gd name="T1" fmla="*/ 0 h 67"/>
                  <a:gd name="T2" fmla="*/ 0 w 87"/>
                  <a:gd name="T3" fmla="*/ 33 h 67"/>
                  <a:gd name="T4" fmla="*/ 33 w 87"/>
                  <a:gd name="T5" fmla="*/ 67 h 67"/>
                  <a:gd name="T6" fmla="*/ 33 w 87"/>
                  <a:gd name="T7" fmla="*/ 48 h 67"/>
                  <a:gd name="T8" fmla="*/ 87 w 87"/>
                  <a:gd name="T9" fmla="*/ 48 h 67"/>
                  <a:gd name="T10" fmla="*/ 87 w 87"/>
                  <a:gd name="T11" fmla="*/ 17 h 67"/>
                  <a:gd name="T12" fmla="*/ 33 w 87"/>
                  <a:gd name="T13" fmla="*/ 17 h 67"/>
                  <a:gd name="T14" fmla="*/ 33 w 87"/>
                  <a:gd name="T15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7" h="67">
                    <a:moveTo>
                      <a:pt x="33" y="0"/>
                    </a:moveTo>
                    <a:lnTo>
                      <a:pt x="0" y="33"/>
                    </a:lnTo>
                    <a:lnTo>
                      <a:pt x="33" y="67"/>
                    </a:lnTo>
                    <a:lnTo>
                      <a:pt x="33" y="48"/>
                    </a:lnTo>
                    <a:lnTo>
                      <a:pt x="87" y="48"/>
                    </a:lnTo>
                    <a:lnTo>
                      <a:pt x="87" y="17"/>
                    </a:lnTo>
                    <a:lnTo>
                      <a:pt x="33" y="17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en-US" sz="1350">
                  <a:solidFill>
                    <a:srgbClr val="031432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3608885" y="3294556"/>
              <a:ext cx="233027" cy="232106"/>
              <a:chOff x="4367736" y="3851561"/>
              <a:chExt cx="280852" cy="279741"/>
            </a:xfrm>
          </p:grpSpPr>
          <p:sp>
            <p:nvSpPr>
              <p:cNvPr id="40" name="Oval 88"/>
              <p:cNvSpPr>
                <a:spLocks noChangeArrowheads="1"/>
              </p:cNvSpPr>
              <p:nvPr/>
            </p:nvSpPr>
            <p:spPr bwMode="auto">
              <a:xfrm>
                <a:off x="4367736" y="3851561"/>
                <a:ext cx="280852" cy="2797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en-US" sz="1350">
                  <a:solidFill>
                    <a:srgbClr val="031432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1" name="Freeform 89"/>
              <p:cNvSpPr>
                <a:spLocks/>
              </p:cNvSpPr>
              <p:nvPr/>
            </p:nvSpPr>
            <p:spPr bwMode="auto">
              <a:xfrm>
                <a:off x="4469863" y="4012523"/>
                <a:ext cx="76596" cy="99908"/>
              </a:xfrm>
              <a:custGeom>
                <a:avLst/>
                <a:gdLst>
                  <a:gd name="T0" fmla="*/ 69 w 69"/>
                  <a:gd name="T1" fmla="*/ 34 h 90"/>
                  <a:gd name="T2" fmla="*/ 36 w 69"/>
                  <a:gd name="T3" fmla="*/ 0 h 90"/>
                  <a:gd name="T4" fmla="*/ 0 w 69"/>
                  <a:gd name="T5" fmla="*/ 34 h 90"/>
                  <a:gd name="T6" fmla="*/ 19 w 69"/>
                  <a:gd name="T7" fmla="*/ 34 h 90"/>
                  <a:gd name="T8" fmla="*/ 19 w 69"/>
                  <a:gd name="T9" fmla="*/ 90 h 90"/>
                  <a:gd name="T10" fmla="*/ 50 w 69"/>
                  <a:gd name="T11" fmla="*/ 90 h 90"/>
                  <a:gd name="T12" fmla="*/ 50 w 69"/>
                  <a:gd name="T13" fmla="*/ 34 h 90"/>
                  <a:gd name="T14" fmla="*/ 69 w 69"/>
                  <a:gd name="T15" fmla="*/ 34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" h="90">
                    <a:moveTo>
                      <a:pt x="69" y="34"/>
                    </a:moveTo>
                    <a:lnTo>
                      <a:pt x="36" y="0"/>
                    </a:lnTo>
                    <a:lnTo>
                      <a:pt x="0" y="34"/>
                    </a:lnTo>
                    <a:lnTo>
                      <a:pt x="19" y="34"/>
                    </a:lnTo>
                    <a:lnTo>
                      <a:pt x="19" y="90"/>
                    </a:lnTo>
                    <a:lnTo>
                      <a:pt x="50" y="90"/>
                    </a:lnTo>
                    <a:lnTo>
                      <a:pt x="50" y="34"/>
                    </a:lnTo>
                    <a:lnTo>
                      <a:pt x="69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en-US" sz="1350">
                  <a:solidFill>
                    <a:srgbClr val="031432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2" name="Freeform 90"/>
              <p:cNvSpPr>
                <a:spLocks/>
              </p:cNvSpPr>
              <p:nvPr/>
            </p:nvSpPr>
            <p:spPr bwMode="auto">
              <a:xfrm>
                <a:off x="4469863" y="3870432"/>
                <a:ext cx="76596" cy="97687"/>
              </a:xfrm>
              <a:custGeom>
                <a:avLst/>
                <a:gdLst>
                  <a:gd name="T0" fmla="*/ 0 w 69"/>
                  <a:gd name="T1" fmla="*/ 57 h 88"/>
                  <a:gd name="T2" fmla="*/ 36 w 69"/>
                  <a:gd name="T3" fmla="*/ 88 h 88"/>
                  <a:gd name="T4" fmla="*/ 69 w 69"/>
                  <a:gd name="T5" fmla="*/ 57 h 88"/>
                  <a:gd name="T6" fmla="*/ 50 w 69"/>
                  <a:gd name="T7" fmla="*/ 57 h 88"/>
                  <a:gd name="T8" fmla="*/ 50 w 69"/>
                  <a:gd name="T9" fmla="*/ 0 h 88"/>
                  <a:gd name="T10" fmla="*/ 19 w 69"/>
                  <a:gd name="T11" fmla="*/ 0 h 88"/>
                  <a:gd name="T12" fmla="*/ 19 w 69"/>
                  <a:gd name="T13" fmla="*/ 57 h 88"/>
                  <a:gd name="T14" fmla="*/ 0 w 69"/>
                  <a:gd name="T15" fmla="*/ 57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" h="88">
                    <a:moveTo>
                      <a:pt x="0" y="57"/>
                    </a:moveTo>
                    <a:lnTo>
                      <a:pt x="36" y="88"/>
                    </a:lnTo>
                    <a:lnTo>
                      <a:pt x="69" y="57"/>
                    </a:lnTo>
                    <a:lnTo>
                      <a:pt x="50" y="57"/>
                    </a:lnTo>
                    <a:lnTo>
                      <a:pt x="50" y="0"/>
                    </a:lnTo>
                    <a:lnTo>
                      <a:pt x="19" y="0"/>
                    </a:lnTo>
                    <a:lnTo>
                      <a:pt x="19" y="5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en-US" sz="1350">
                  <a:solidFill>
                    <a:srgbClr val="031432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3" name="Freeform 91"/>
              <p:cNvSpPr>
                <a:spLocks/>
              </p:cNvSpPr>
              <p:nvPr/>
            </p:nvSpPr>
            <p:spPr bwMode="auto">
              <a:xfrm flipH="1">
                <a:off x="4388827" y="3954799"/>
                <a:ext cx="96577" cy="74376"/>
              </a:xfrm>
              <a:custGeom>
                <a:avLst/>
                <a:gdLst>
                  <a:gd name="T0" fmla="*/ 54 w 87"/>
                  <a:gd name="T1" fmla="*/ 67 h 67"/>
                  <a:gd name="T2" fmla="*/ 87 w 87"/>
                  <a:gd name="T3" fmla="*/ 33 h 67"/>
                  <a:gd name="T4" fmla="*/ 54 w 87"/>
                  <a:gd name="T5" fmla="*/ 0 h 67"/>
                  <a:gd name="T6" fmla="*/ 54 w 87"/>
                  <a:gd name="T7" fmla="*/ 17 h 67"/>
                  <a:gd name="T8" fmla="*/ 0 w 87"/>
                  <a:gd name="T9" fmla="*/ 17 h 67"/>
                  <a:gd name="T10" fmla="*/ 0 w 87"/>
                  <a:gd name="T11" fmla="*/ 48 h 67"/>
                  <a:gd name="T12" fmla="*/ 54 w 87"/>
                  <a:gd name="T13" fmla="*/ 48 h 67"/>
                  <a:gd name="T14" fmla="*/ 54 w 87"/>
                  <a:gd name="T15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7" h="67">
                    <a:moveTo>
                      <a:pt x="54" y="67"/>
                    </a:moveTo>
                    <a:lnTo>
                      <a:pt x="87" y="33"/>
                    </a:lnTo>
                    <a:lnTo>
                      <a:pt x="54" y="0"/>
                    </a:lnTo>
                    <a:lnTo>
                      <a:pt x="54" y="17"/>
                    </a:lnTo>
                    <a:lnTo>
                      <a:pt x="0" y="17"/>
                    </a:lnTo>
                    <a:lnTo>
                      <a:pt x="0" y="48"/>
                    </a:lnTo>
                    <a:lnTo>
                      <a:pt x="54" y="48"/>
                    </a:lnTo>
                    <a:lnTo>
                      <a:pt x="54" y="6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en-US" sz="1350">
                  <a:solidFill>
                    <a:srgbClr val="031432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4" name="Freeform 92"/>
              <p:cNvSpPr>
                <a:spLocks/>
              </p:cNvSpPr>
              <p:nvPr/>
            </p:nvSpPr>
            <p:spPr bwMode="auto">
              <a:xfrm flipH="1">
                <a:off x="4530917" y="3954799"/>
                <a:ext cx="96577" cy="74376"/>
              </a:xfrm>
              <a:custGeom>
                <a:avLst/>
                <a:gdLst>
                  <a:gd name="T0" fmla="*/ 33 w 87"/>
                  <a:gd name="T1" fmla="*/ 0 h 67"/>
                  <a:gd name="T2" fmla="*/ 0 w 87"/>
                  <a:gd name="T3" fmla="*/ 33 h 67"/>
                  <a:gd name="T4" fmla="*/ 33 w 87"/>
                  <a:gd name="T5" fmla="*/ 67 h 67"/>
                  <a:gd name="T6" fmla="*/ 33 w 87"/>
                  <a:gd name="T7" fmla="*/ 48 h 67"/>
                  <a:gd name="T8" fmla="*/ 87 w 87"/>
                  <a:gd name="T9" fmla="*/ 48 h 67"/>
                  <a:gd name="T10" fmla="*/ 87 w 87"/>
                  <a:gd name="T11" fmla="*/ 17 h 67"/>
                  <a:gd name="T12" fmla="*/ 33 w 87"/>
                  <a:gd name="T13" fmla="*/ 17 h 67"/>
                  <a:gd name="T14" fmla="*/ 33 w 87"/>
                  <a:gd name="T15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7" h="67">
                    <a:moveTo>
                      <a:pt x="33" y="0"/>
                    </a:moveTo>
                    <a:lnTo>
                      <a:pt x="0" y="33"/>
                    </a:lnTo>
                    <a:lnTo>
                      <a:pt x="33" y="67"/>
                    </a:lnTo>
                    <a:lnTo>
                      <a:pt x="33" y="48"/>
                    </a:lnTo>
                    <a:lnTo>
                      <a:pt x="87" y="48"/>
                    </a:lnTo>
                    <a:lnTo>
                      <a:pt x="87" y="17"/>
                    </a:lnTo>
                    <a:lnTo>
                      <a:pt x="33" y="17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en-US" sz="1350">
                  <a:solidFill>
                    <a:srgbClr val="031432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4779173" y="3294556"/>
              <a:ext cx="233027" cy="232106"/>
              <a:chOff x="4367736" y="3851561"/>
              <a:chExt cx="280852" cy="279741"/>
            </a:xfrm>
          </p:grpSpPr>
          <p:sp>
            <p:nvSpPr>
              <p:cNvPr id="46" name="Oval 88"/>
              <p:cNvSpPr>
                <a:spLocks noChangeArrowheads="1"/>
              </p:cNvSpPr>
              <p:nvPr/>
            </p:nvSpPr>
            <p:spPr bwMode="auto">
              <a:xfrm>
                <a:off x="4367736" y="3851561"/>
                <a:ext cx="280852" cy="2797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en-US" sz="1350">
                  <a:solidFill>
                    <a:srgbClr val="031432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7" name="Freeform 89"/>
              <p:cNvSpPr>
                <a:spLocks/>
              </p:cNvSpPr>
              <p:nvPr/>
            </p:nvSpPr>
            <p:spPr bwMode="auto">
              <a:xfrm>
                <a:off x="4469863" y="4012523"/>
                <a:ext cx="76596" cy="99908"/>
              </a:xfrm>
              <a:custGeom>
                <a:avLst/>
                <a:gdLst>
                  <a:gd name="T0" fmla="*/ 69 w 69"/>
                  <a:gd name="T1" fmla="*/ 34 h 90"/>
                  <a:gd name="T2" fmla="*/ 36 w 69"/>
                  <a:gd name="T3" fmla="*/ 0 h 90"/>
                  <a:gd name="T4" fmla="*/ 0 w 69"/>
                  <a:gd name="T5" fmla="*/ 34 h 90"/>
                  <a:gd name="T6" fmla="*/ 19 w 69"/>
                  <a:gd name="T7" fmla="*/ 34 h 90"/>
                  <a:gd name="T8" fmla="*/ 19 w 69"/>
                  <a:gd name="T9" fmla="*/ 90 h 90"/>
                  <a:gd name="T10" fmla="*/ 50 w 69"/>
                  <a:gd name="T11" fmla="*/ 90 h 90"/>
                  <a:gd name="T12" fmla="*/ 50 w 69"/>
                  <a:gd name="T13" fmla="*/ 34 h 90"/>
                  <a:gd name="T14" fmla="*/ 69 w 69"/>
                  <a:gd name="T15" fmla="*/ 34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" h="90">
                    <a:moveTo>
                      <a:pt x="69" y="34"/>
                    </a:moveTo>
                    <a:lnTo>
                      <a:pt x="36" y="0"/>
                    </a:lnTo>
                    <a:lnTo>
                      <a:pt x="0" y="34"/>
                    </a:lnTo>
                    <a:lnTo>
                      <a:pt x="19" y="34"/>
                    </a:lnTo>
                    <a:lnTo>
                      <a:pt x="19" y="90"/>
                    </a:lnTo>
                    <a:lnTo>
                      <a:pt x="50" y="90"/>
                    </a:lnTo>
                    <a:lnTo>
                      <a:pt x="50" y="34"/>
                    </a:lnTo>
                    <a:lnTo>
                      <a:pt x="69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en-US" sz="1350">
                  <a:solidFill>
                    <a:srgbClr val="031432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8" name="Freeform 90"/>
              <p:cNvSpPr>
                <a:spLocks/>
              </p:cNvSpPr>
              <p:nvPr/>
            </p:nvSpPr>
            <p:spPr bwMode="auto">
              <a:xfrm>
                <a:off x="4469863" y="3870432"/>
                <a:ext cx="76596" cy="97687"/>
              </a:xfrm>
              <a:custGeom>
                <a:avLst/>
                <a:gdLst>
                  <a:gd name="T0" fmla="*/ 0 w 69"/>
                  <a:gd name="T1" fmla="*/ 57 h 88"/>
                  <a:gd name="T2" fmla="*/ 36 w 69"/>
                  <a:gd name="T3" fmla="*/ 88 h 88"/>
                  <a:gd name="T4" fmla="*/ 69 w 69"/>
                  <a:gd name="T5" fmla="*/ 57 h 88"/>
                  <a:gd name="T6" fmla="*/ 50 w 69"/>
                  <a:gd name="T7" fmla="*/ 57 h 88"/>
                  <a:gd name="T8" fmla="*/ 50 w 69"/>
                  <a:gd name="T9" fmla="*/ 0 h 88"/>
                  <a:gd name="T10" fmla="*/ 19 w 69"/>
                  <a:gd name="T11" fmla="*/ 0 h 88"/>
                  <a:gd name="T12" fmla="*/ 19 w 69"/>
                  <a:gd name="T13" fmla="*/ 57 h 88"/>
                  <a:gd name="T14" fmla="*/ 0 w 69"/>
                  <a:gd name="T15" fmla="*/ 57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" h="88">
                    <a:moveTo>
                      <a:pt x="0" y="57"/>
                    </a:moveTo>
                    <a:lnTo>
                      <a:pt x="36" y="88"/>
                    </a:lnTo>
                    <a:lnTo>
                      <a:pt x="69" y="57"/>
                    </a:lnTo>
                    <a:lnTo>
                      <a:pt x="50" y="57"/>
                    </a:lnTo>
                    <a:lnTo>
                      <a:pt x="50" y="0"/>
                    </a:lnTo>
                    <a:lnTo>
                      <a:pt x="19" y="0"/>
                    </a:lnTo>
                    <a:lnTo>
                      <a:pt x="19" y="5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en-US" sz="1350">
                  <a:solidFill>
                    <a:srgbClr val="031432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9" name="Freeform 91"/>
              <p:cNvSpPr>
                <a:spLocks/>
              </p:cNvSpPr>
              <p:nvPr/>
            </p:nvSpPr>
            <p:spPr bwMode="auto">
              <a:xfrm flipH="1">
                <a:off x="4388827" y="3954799"/>
                <a:ext cx="96577" cy="74376"/>
              </a:xfrm>
              <a:custGeom>
                <a:avLst/>
                <a:gdLst>
                  <a:gd name="T0" fmla="*/ 54 w 87"/>
                  <a:gd name="T1" fmla="*/ 67 h 67"/>
                  <a:gd name="T2" fmla="*/ 87 w 87"/>
                  <a:gd name="T3" fmla="*/ 33 h 67"/>
                  <a:gd name="T4" fmla="*/ 54 w 87"/>
                  <a:gd name="T5" fmla="*/ 0 h 67"/>
                  <a:gd name="T6" fmla="*/ 54 w 87"/>
                  <a:gd name="T7" fmla="*/ 17 h 67"/>
                  <a:gd name="T8" fmla="*/ 0 w 87"/>
                  <a:gd name="T9" fmla="*/ 17 h 67"/>
                  <a:gd name="T10" fmla="*/ 0 w 87"/>
                  <a:gd name="T11" fmla="*/ 48 h 67"/>
                  <a:gd name="T12" fmla="*/ 54 w 87"/>
                  <a:gd name="T13" fmla="*/ 48 h 67"/>
                  <a:gd name="T14" fmla="*/ 54 w 87"/>
                  <a:gd name="T15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7" h="67">
                    <a:moveTo>
                      <a:pt x="54" y="67"/>
                    </a:moveTo>
                    <a:lnTo>
                      <a:pt x="87" y="33"/>
                    </a:lnTo>
                    <a:lnTo>
                      <a:pt x="54" y="0"/>
                    </a:lnTo>
                    <a:lnTo>
                      <a:pt x="54" y="17"/>
                    </a:lnTo>
                    <a:lnTo>
                      <a:pt x="0" y="17"/>
                    </a:lnTo>
                    <a:lnTo>
                      <a:pt x="0" y="48"/>
                    </a:lnTo>
                    <a:lnTo>
                      <a:pt x="54" y="48"/>
                    </a:lnTo>
                    <a:lnTo>
                      <a:pt x="54" y="6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en-US" sz="1350">
                  <a:solidFill>
                    <a:srgbClr val="031432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0" name="Freeform 92"/>
              <p:cNvSpPr>
                <a:spLocks/>
              </p:cNvSpPr>
              <p:nvPr/>
            </p:nvSpPr>
            <p:spPr bwMode="auto">
              <a:xfrm flipH="1">
                <a:off x="4530917" y="3954799"/>
                <a:ext cx="96577" cy="74376"/>
              </a:xfrm>
              <a:custGeom>
                <a:avLst/>
                <a:gdLst>
                  <a:gd name="T0" fmla="*/ 33 w 87"/>
                  <a:gd name="T1" fmla="*/ 0 h 67"/>
                  <a:gd name="T2" fmla="*/ 0 w 87"/>
                  <a:gd name="T3" fmla="*/ 33 h 67"/>
                  <a:gd name="T4" fmla="*/ 33 w 87"/>
                  <a:gd name="T5" fmla="*/ 67 h 67"/>
                  <a:gd name="T6" fmla="*/ 33 w 87"/>
                  <a:gd name="T7" fmla="*/ 48 h 67"/>
                  <a:gd name="T8" fmla="*/ 87 w 87"/>
                  <a:gd name="T9" fmla="*/ 48 h 67"/>
                  <a:gd name="T10" fmla="*/ 87 w 87"/>
                  <a:gd name="T11" fmla="*/ 17 h 67"/>
                  <a:gd name="T12" fmla="*/ 33 w 87"/>
                  <a:gd name="T13" fmla="*/ 17 h 67"/>
                  <a:gd name="T14" fmla="*/ 33 w 87"/>
                  <a:gd name="T15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7" h="67">
                    <a:moveTo>
                      <a:pt x="33" y="0"/>
                    </a:moveTo>
                    <a:lnTo>
                      <a:pt x="0" y="33"/>
                    </a:lnTo>
                    <a:lnTo>
                      <a:pt x="33" y="67"/>
                    </a:lnTo>
                    <a:lnTo>
                      <a:pt x="33" y="48"/>
                    </a:lnTo>
                    <a:lnTo>
                      <a:pt x="87" y="48"/>
                    </a:lnTo>
                    <a:lnTo>
                      <a:pt x="87" y="17"/>
                    </a:lnTo>
                    <a:lnTo>
                      <a:pt x="33" y="17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en-US" sz="1350">
                  <a:solidFill>
                    <a:srgbClr val="031432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6460864" y="3294556"/>
              <a:ext cx="233027" cy="232106"/>
              <a:chOff x="4367736" y="3851561"/>
              <a:chExt cx="280852" cy="279741"/>
            </a:xfrm>
          </p:grpSpPr>
          <p:sp>
            <p:nvSpPr>
              <p:cNvPr id="52" name="Oval 88"/>
              <p:cNvSpPr>
                <a:spLocks noChangeArrowheads="1"/>
              </p:cNvSpPr>
              <p:nvPr/>
            </p:nvSpPr>
            <p:spPr bwMode="auto">
              <a:xfrm>
                <a:off x="4367736" y="3851561"/>
                <a:ext cx="280852" cy="2797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en-US" sz="1350">
                  <a:solidFill>
                    <a:srgbClr val="031432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3" name="Freeform 89"/>
              <p:cNvSpPr>
                <a:spLocks/>
              </p:cNvSpPr>
              <p:nvPr/>
            </p:nvSpPr>
            <p:spPr bwMode="auto">
              <a:xfrm>
                <a:off x="4469863" y="4012523"/>
                <a:ext cx="76596" cy="99908"/>
              </a:xfrm>
              <a:custGeom>
                <a:avLst/>
                <a:gdLst>
                  <a:gd name="T0" fmla="*/ 69 w 69"/>
                  <a:gd name="T1" fmla="*/ 34 h 90"/>
                  <a:gd name="T2" fmla="*/ 36 w 69"/>
                  <a:gd name="T3" fmla="*/ 0 h 90"/>
                  <a:gd name="T4" fmla="*/ 0 w 69"/>
                  <a:gd name="T5" fmla="*/ 34 h 90"/>
                  <a:gd name="T6" fmla="*/ 19 w 69"/>
                  <a:gd name="T7" fmla="*/ 34 h 90"/>
                  <a:gd name="T8" fmla="*/ 19 w 69"/>
                  <a:gd name="T9" fmla="*/ 90 h 90"/>
                  <a:gd name="T10" fmla="*/ 50 w 69"/>
                  <a:gd name="T11" fmla="*/ 90 h 90"/>
                  <a:gd name="T12" fmla="*/ 50 w 69"/>
                  <a:gd name="T13" fmla="*/ 34 h 90"/>
                  <a:gd name="T14" fmla="*/ 69 w 69"/>
                  <a:gd name="T15" fmla="*/ 34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" h="90">
                    <a:moveTo>
                      <a:pt x="69" y="34"/>
                    </a:moveTo>
                    <a:lnTo>
                      <a:pt x="36" y="0"/>
                    </a:lnTo>
                    <a:lnTo>
                      <a:pt x="0" y="34"/>
                    </a:lnTo>
                    <a:lnTo>
                      <a:pt x="19" y="34"/>
                    </a:lnTo>
                    <a:lnTo>
                      <a:pt x="19" y="90"/>
                    </a:lnTo>
                    <a:lnTo>
                      <a:pt x="50" y="90"/>
                    </a:lnTo>
                    <a:lnTo>
                      <a:pt x="50" y="34"/>
                    </a:lnTo>
                    <a:lnTo>
                      <a:pt x="69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en-US" sz="1350">
                  <a:solidFill>
                    <a:srgbClr val="031432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4" name="Freeform 90"/>
              <p:cNvSpPr>
                <a:spLocks/>
              </p:cNvSpPr>
              <p:nvPr/>
            </p:nvSpPr>
            <p:spPr bwMode="auto">
              <a:xfrm>
                <a:off x="4469863" y="3870432"/>
                <a:ext cx="76596" cy="97687"/>
              </a:xfrm>
              <a:custGeom>
                <a:avLst/>
                <a:gdLst>
                  <a:gd name="T0" fmla="*/ 0 w 69"/>
                  <a:gd name="T1" fmla="*/ 57 h 88"/>
                  <a:gd name="T2" fmla="*/ 36 w 69"/>
                  <a:gd name="T3" fmla="*/ 88 h 88"/>
                  <a:gd name="T4" fmla="*/ 69 w 69"/>
                  <a:gd name="T5" fmla="*/ 57 h 88"/>
                  <a:gd name="T6" fmla="*/ 50 w 69"/>
                  <a:gd name="T7" fmla="*/ 57 h 88"/>
                  <a:gd name="T8" fmla="*/ 50 w 69"/>
                  <a:gd name="T9" fmla="*/ 0 h 88"/>
                  <a:gd name="T10" fmla="*/ 19 w 69"/>
                  <a:gd name="T11" fmla="*/ 0 h 88"/>
                  <a:gd name="T12" fmla="*/ 19 w 69"/>
                  <a:gd name="T13" fmla="*/ 57 h 88"/>
                  <a:gd name="T14" fmla="*/ 0 w 69"/>
                  <a:gd name="T15" fmla="*/ 57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" h="88">
                    <a:moveTo>
                      <a:pt x="0" y="57"/>
                    </a:moveTo>
                    <a:lnTo>
                      <a:pt x="36" y="88"/>
                    </a:lnTo>
                    <a:lnTo>
                      <a:pt x="69" y="57"/>
                    </a:lnTo>
                    <a:lnTo>
                      <a:pt x="50" y="57"/>
                    </a:lnTo>
                    <a:lnTo>
                      <a:pt x="50" y="0"/>
                    </a:lnTo>
                    <a:lnTo>
                      <a:pt x="19" y="0"/>
                    </a:lnTo>
                    <a:lnTo>
                      <a:pt x="19" y="5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en-US" sz="1350">
                  <a:solidFill>
                    <a:srgbClr val="031432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5" name="Freeform 91"/>
              <p:cNvSpPr>
                <a:spLocks/>
              </p:cNvSpPr>
              <p:nvPr/>
            </p:nvSpPr>
            <p:spPr bwMode="auto">
              <a:xfrm flipH="1">
                <a:off x="4388827" y="3954799"/>
                <a:ext cx="96577" cy="74376"/>
              </a:xfrm>
              <a:custGeom>
                <a:avLst/>
                <a:gdLst>
                  <a:gd name="T0" fmla="*/ 54 w 87"/>
                  <a:gd name="T1" fmla="*/ 67 h 67"/>
                  <a:gd name="T2" fmla="*/ 87 w 87"/>
                  <a:gd name="T3" fmla="*/ 33 h 67"/>
                  <a:gd name="T4" fmla="*/ 54 w 87"/>
                  <a:gd name="T5" fmla="*/ 0 h 67"/>
                  <a:gd name="T6" fmla="*/ 54 w 87"/>
                  <a:gd name="T7" fmla="*/ 17 h 67"/>
                  <a:gd name="T8" fmla="*/ 0 w 87"/>
                  <a:gd name="T9" fmla="*/ 17 h 67"/>
                  <a:gd name="T10" fmla="*/ 0 w 87"/>
                  <a:gd name="T11" fmla="*/ 48 h 67"/>
                  <a:gd name="T12" fmla="*/ 54 w 87"/>
                  <a:gd name="T13" fmla="*/ 48 h 67"/>
                  <a:gd name="T14" fmla="*/ 54 w 87"/>
                  <a:gd name="T15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7" h="67">
                    <a:moveTo>
                      <a:pt x="54" y="67"/>
                    </a:moveTo>
                    <a:lnTo>
                      <a:pt x="87" y="33"/>
                    </a:lnTo>
                    <a:lnTo>
                      <a:pt x="54" y="0"/>
                    </a:lnTo>
                    <a:lnTo>
                      <a:pt x="54" y="17"/>
                    </a:lnTo>
                    <a:lnTo>
                      <a:pt x="0" y="17"/>
                    </a:lnTo>
                    <a:lnTo>
                      <a:pt x="0" y="48"/>
                    </a:lnTo>
                    <a:lnTo>
                      <a:pt x="54" y="48"/>
                    </a:lnTo>
                    <a:lnTo>
                      <a:pt x="54" y="6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en-US" sz="1350">
                  <a:solidFill>
                    <a:srgbClr val="031432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6" name="Freeform 92"/>
              <p:cNvSpPr>
                <a:spLocks/>
              </p:cNvSpPr>
              <p:nvPr/>
            </p:nvSpPr>
            <p:spPr bwMode="auto">
              <a:xfrm flipH="1">
                <a:off x="4530917" y="3954799"/>
                <a:ext cx="96577" cy="74376"/>
              </a:xfrm>
              <a:custGeom>
                <a:avLst/>
                <a:gdLst>
                  <a:gd name="T0" fmla="*/ 33 w 87"/>
                  <a:gd name="T1" fmla="*/ 0 h 67"/>
                  <a:gd name="T2" fmla="*/ 0 w 87"/>
                  <a:gd name="T3" fmla="*/ 33 h 67"/>
                  <a:gd name="T4" fmla="*/ 33 w 87"/>
                  <a:gd name="T5" fmla="*/ 67 h 67"/>
                  <a:gd name="T6" fmla="*/ 33 w 87"/>
                  <a:gd name="T7" fmla="*/ 48 h 67"/>
                  <a:gd name="T8" fmla="*/ 87 w 87"/>
                  <a:gd name="T9" fmla="*/ 48 h 67"/>
                  <a:gd name="T10" fmla="*/ 87 w 87"/>
                  <a:gd name="T11" fmla="*/ 17 h 67"/>
                  <a:gd name="T12" fmla="*/ 33 w 87"/>
                  <a:gd name="T13" fmla="*/ 17 h 67"/>
                  <a:gd name="T14" fmla="*/ 33 w 87"/>
                  <a:gd name="T15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7" h="67">
                    <a:moveTo>
                      <a:pt x="33" y="0"/>
                    </a:moveTo>
                    <a:lnTo>
                      <a:pt x="0" y="33"/>
                    </a:lnTo>
                    <a:lnTo>
                      <a:pt x="33" y="67"/>
                    </a:lnTo>
                    <a:lnTo>
                      <a:pt x="33" y="48"/>
                    </a:lnTo>
                    <a:lnTo>
                      <a:pt x="87" y="48"/>
                    </a:lnTo>
                    <a:lnTo>
                      <a:pt x="87" y="17"/>
                    </a:lnTo>
                    <a:lnTo>
                      <a:pt x="33" y="17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en-US" sz="1350">
                  <a:solidFill>
                    <a:srgbClr val="031432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3158993" y="3294556"/>
              <a:ext cx="233027" cy="232106"/>
              <a:chOff x="4367736" y="3851561"/>
              <a:chExt cx="280852" cy="279741"/>
            </a:xfrm>
          </p:grpSpPr>
          <p:sp>
            <p:nvSpPr>
              <p:cNvPr id="58" name="Oval 88"/>
              <p:cNvSpPr>
                <a:spLocks noChangeArrowheads="1"/>
              </p:cNvSpPr>
              <p:nvPr/>
            </p:nvSpPr>
            <p:spPr bwMode="auto">
              <a:xfrm>
                <a:off x="4367736" y="3851561"/>
                <a:ext cx="280852" cy="2797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en-US" sz="1350">
                  <a:solidFill>
                    <a:srgbClr val="031432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9" name="Freeform 89"/>
              <p:cNvSpPr>
                <a:spLocks/>
              </p:cNvSpPr>
              <p:nvPr/>
            </p:nvSpPr>
            <p:spPr bwMode="auto">
              <a:xfrm>
                <a:off x="4469863" y="4012523"/>
                <a:ext cx="76596" cy="99908"/>
              </a:xfrm>
              <a:custGeom>
                <a:avLst/>
                <a:gdLst>
                  <a:gd name="T0" fmla="*/ 69 w 69"/>
                  <a:gd name="T1" fmla="*/ 34 h 90"/>
                  <a:gd name="T2" fmla="*/ 36 w 69"/>
                  <a:gd name="T3" fmla="*/ 0 h 90"/>
                  <a:gd name="T4" fmla="*/ 0 w 69"/>
                  <a:gd name="T5" fmla="*/ 34 h 90"/>
                  <a:gd name="T6" fmla="*/ 19 w 69"/>
                  <a:gd name="T7" fmla="*/ 34 h 90"/>
                  <a:gd name="T8" fmla="*/ 19 w 69"/>
                  <a:gd name="T9" fmla="*/ 90 h 90"/>
                  <a:gd name="T10" fmla="*/ 50 w 69"/>
                  <a:gd name="T11" fmla="*/ 90 h 90"/>
                  <a:gd name="T12" fmla="*/ 50 w 69"/>
                  <a:gd name="T13" fmla="*/ 34 h 90"/>
                  <a:gd name="T14" fmla="*/ 69 w 69"/>
                  <a:gd name="T15" fmla="*/ 34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" h="90">
                    <a:moveTo>
                      <a:pt x="69" y="34"/>
                    </a:moveTo>
                    <a:lnTo>
                      <a:pt x="36" y="0"/>
                    </a:lnTo>
                    <a:lnTo>
                      <a:pt x="0" y="34"/>
                    </a:lnTo>
                    <a:lnTo>
                      <a:pt x="19" y="34"/>
                    </a:lnTo>
                    <a:lnTo>
                      <a:pt x="19" y="90"/>
                    </a:lnTo>
                    <a:lnTo>
                      <a:pt x="50" y="90"/>
                    </a:lnTo>
                    <a:lnTo>
                      <a:pt x="50" y="34"/>
                    </a:lnTo>
                    <a:lnTo>
                      <a:pt x="69" y="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en-US" sz="1350">
                  <a:solidFill>
                    <a:srgbClr val="031432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0" name="Freeform 90"/>
              <p:cNvSpPr>
                <a:spLocks/>
              </p:cNvSpPr>
              <p:nvPr/>
            </p:nvSpPr>
            <p:spPr bwMode="auto">
              <a:xfrm>
                <a:off x="4469863" y="3870432"/>
                <a:ext cx="76596" cy="97687"/>
              </a:xfrm>
              <a:custGeom>
                <a:avLst/>
                <a:gdLst>
                  <a:gd name="T0" fmla="*/ 0 w 69"/>
                  <a:gd name="T1" fmla="*/ 57 h 88"/>
                  <a:gd name="T2" fmla="*/ 36 w 69"/>
                  <a:gd name="T3" fmla="*/ 88 h 88"/>
                  <a:gd name="T4" fmla="*/ 69 w 69"/>
                  <a:gd name="T5" fmla="*/ 57 h 88"/>
                  <a:gd name="T6" fmla="*/ 50 w 69"/>
                  <a:gd name="T7" fmla="*/ 57 h 88"/>
                  <a:gd name="T8" fmla="*/ 50 w 69"/>
                  <a:gd name="T9" fmla="*/ 0 h 88"/>
                  <a:gd name="T10" fmla="*/ 19 w 69"/>
                  <a:gd name="T11" fmla="*/ 0 h 88"/>
                  <a:gd name="T12" fmla="*/ 19 w 69"/>
                  <a:gd name="T13" fmla="*/ 57 h 88"/>
                  <a:gd name="T14" fmla="*/ 0 w 69"/>
                  <a:gd name="T15" fmla="*/ 57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" h="88">
                    <a:moveTo>
                      <a:pt x="0" y="57"/>
                    </a:moveTo>
                    <a:lnTo>
                      <a:pt x="36" y="88"/>
                    </a:lnTo>
                    <a:lnTo>
                      <a:pt x="69" y="57"/>
                    </a:lnTo>
                    <a:lnTo>
                      <a:pt x="50" y="57"/>
                    </a:lnTo>
                    <a:lnTo>
                      <a:pt x="50" y="0"/>
                    </a:lnTo>
                    <a:lnTo>
                      <a:pt x="19" y="0"/>
                    </a:lnTo>
                    <a:lnTo>
                      <a:pt x="19" y="5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en-US" sz="1350">
                  <a:solidFill>
                    <a:srgbClr val="031432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1" name="Freeform 91"/>
              <p:cNvSpPr>
                <a:spLocks/>
              </p:cNvSpPr>
              <p:nvPr/>
            </p:nvSpPr>
            <p:spPr bwMode="auto">
              <a:xfrm flipH="1">
                <a:off x="4388827" y="3954799"/>
                <a:ext cx="96577" cy="74376"/>
              </a:xfrm>
              <a:custGeom>
                <a:avLst/>
                <a:gdLst>
                  <a:gd name="T0" fmla="*/ 54 w 87"/>
                  <a:gd name="T1" fmla="*/ 67 h 67"/>
                  <a:gd name="T2" fmla="*/ 87 w 87"/>
                  <a:gd name="T3" fmla="*/ 33 h 67"/>
                  <a:gd name="T4" fmla="*/ 54 w 87"/>
                  <a:gd name="T5" fmla="*/ 0 h 67"/>
                  <a:gd name="T6" fmla="*/ 54 w 87"/>
                  <a:gd name="T7" fmla="*/ 17 h 67"/>
                  <a:gd name="T8" fmla="*/ 0 w 87"/>
                  <a:gd name="T9" fmla="*/ 17 h 67"/>
                  <a:gd name="T10" fmla="*/ 0 w 87"/>
                  <a:gd name="T11" fmla="*/ 48 h 67"/>
                  <a:gd name="T12" fmla="*/ 54 w 87"/>
                  <a:gd name="T13" fmla="*/ 48 h 67"/>
                  <a:gd name="T14" fmla="*/ 54 w 87"/>
                  <a:gd name="T15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7" h="67">
                    <a:moveTo>
                      <a:pt x="54" y="67"/>
                    </a:moveTo>
                    <a:lnTo>
                      <a:pt x="87" y="33"/>
                    </a:lnTo>
                    <a:lnTo>
                      <a:pt x="54" y="0"/>
                    </a:lnTo>
                    <a:lnTo>
                      <a:pt x="54" y="17"/>
                    </a:lnTo>
                    <a:lnTo>
                      <a:pt x="0" y="17"/>
                    </a:lnTo>
                    <a:lnTo>
                      <a:pt x="0" y="48"/>
                    </a:lnTo>
                    <a:lnTo>
                      <a:pt x="54" y="48"/>
                    </a:lnTo>
                    <a:lnTo>
                      <a:pt x="54" y="6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en-US" sz="1350">
                  <a:solidFill>
                    <a:srgbClr val="031432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2" name="Freeform 92"/>
              <p:cNvSpPr>
                <a:spLocks/>
              </p:cNvSpPr>
              <p:nvPr/>
            </p:nvSpPr>
            <p:spPr bwMode="auto">
              <a:xfrm flipH="1">
                <a:off x="4530917" y="3954799"/>
                <a:ext cx="96577" cy="74376"/>
              </a:xfrm>
              <a:custGeom>
                <a:avLst/>
                <a:gdLst>
                  <a:gd name="T0" fmla="*/ 33 w 87"/>
                  <a:gd name="T1" fmla="*/ 0 h 67"/>
                  <a:gd name="T2" fmla="*/ 0 w 87"/>
                  <a:gd name="T3" fmla="*/ 33 h 67"/>
                  <a:gd name="T4" fmla="*/ 33 w 87"/>
                  <a:gd name="T5" fmla="*/ 67 h 67"/>
                  <a:gd name="T6" fmla="*/ 33 w 87"/>
                  <a:gd name="T7" fmla="*/ 48 h 67"/>
                  <a:gd name="T8" fmla="*/ 87 w 87"/>
                  <a:gd name="T9" fmla="*/ 48 h 67"/>
                  <a:gd name="T10" fmla="*/ 87 w 87"/>
                  <a:gd name="T11" fmla="*/ 17 h 67"/>
                  <a:gd name="T12" fmla="*/ 33 w 87"/>
                  <a:gd name="T13" fmla="*/ 17 h 67"/>
                  <a:gd name="T14" fmla="*/ 33 w 87"/>
                  <a:gd name="T15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7" h="67">
                    <a:moveTo>
                      <a:pt x="33" y="0"/>
                    </a:moveTo>
                    <a:lnTo>
                      <a:pt x="0" y="33"/>
                    </a:lnTo>
                    <a:lnTo>
                      <a:pt x="33" y="67"/>
                    </a:lnTo>
                    <a:lnTo>
                      <a:pt x="33" y="48"/>
                    </a:lnTo>
                    <a:lnTo>
                      <a:pt x="87" y="48"/>
                    </a:lnTo>
                    <a:lnTo>
                      <a:pt x="87" y="17"/>
                    </a:lnTo>
                    <a:lnTo>
                      <a:pt x="33" y="17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/>
                <a:endParaRPr lang="en-US" sz="1350">
                  <a:solidFill>
                    <a:srgbClr val="031432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 rot="2700000">
              <a:off x="1589194" y="3365887"/>
              <a:ext cx="94203" cy="94203"/>
              <a:chOff x="3788229" y="5340699"/>
              <a:chExt cx="125604" cy="125604"/>
            </a:xfrm>
          </p:grpSpPr>
          <p:sp>
            <p:nvSpPr>
              <p:cNvPr id="73" name="Rectangle 72"/>
              <p:cNvSpPr/>
              <p:nvPr/>
            </p:nvSpPr>
            <p:spPr>
              <a:xfrm>
                <a:off x="3788229" y="5340699"/>
                <a:ext cx="125604" cy="125604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3818374" y="5375869"/>
                <a:ext cx="65314" cy="6531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5" name="Rectangle 74"/>
            <p:cNvSpPr/>
            <p:nvPr/>
          </p:nvSpPr>
          <p:spPr>
            <a:xfrm>
              <a:off x="1628543" y="3890762"/>
              <a:ext cx="5422936" cy="2499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prstClr val="white"/>
                  </a:solidFill>
                  <a:cs typeface="Calibri" panose="020F0502020204030204" pitchFamily="34" charset="0"/>
                </a:rPr>
                <a:t>Orchestrated E2E E-Line Service</a:t>
              </a:r>
            </a:p>
          </p:txBody>
        </p:sp>
        <p:sp>
          <p:nvSpPr>
            <p:cNvPr id="87" name="Rectangle 86"/>
            <p:cNvSpPr/>
            <p:nvPr/>
          </p:nvSpPr>
          <p:spPr>
            <a:xfrm rot="2700000">
              <a:off x="3453926" y="3365888"/>
              <a:ext cx="94203" cy="94203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3394149" y="3499296"/>
              <a:ext cx="195567" cy="11541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750" dirty="0">
                  <a:solidFill>
                    <a:srgbClr val="03143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ENNI</a:t>
              </a:r>
            </a:p>
          </p:txBody>
        </p:sp>
        <p:sp>
          <p:nvSpPr>
            <p:cNvPr id="89" name="Rectangle 88"/>
            <p:cNvSpPr/>
            <p:nvPr/>
          </p:nvSpPr>
          <p:spPr>
            <a:xfrm rot="2700000">
              <a:off x="5067413" y="3365889"/>
              <a:ext cx="94203" cy="94203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5007636" y="3499297"/>
              <a:ext cx="195567" cy="11541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750" dirty="0">
                  <a:solidFill>
                    <a:srgbClr val="03143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ENNI</a:t>
              </a:r>
            </a:p>
          </p:txBody>
        </p:sp>
        <p:cxnSp>
          <p:nvCxnSpPr>
            <p:cNvPr id="91" name="Straight Connector 90"/>
            <p:cNvCxnSpPr/>
            <p:nvPr/>
          </p:nvCxnSpPr>
          <p:spPr>
            <a:xfrm>
              <a:off x="3456625" y="3413108"/>
              <a:ext cx="76944" cy="0"/>
            </a:xfrm>
            <a:prstGeom prst="line">
              <a:avLst/>
            </a:prstGeom>
            <a:ln w="2222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5071804" y="3413108"/>
              <a:ext cx="76944" cy="0"/>
            </a:xfrm>
            <a:prstGeom prst="line">
              <a:avLst/>
            </a:prstGeom>
            <a:ln w="2222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3" name="Group 92"/>
            <p:cNvGrpSpPr/>
            <p:nvPr/>
          </p:nvGrpSpPr>
          <p:grpSpPr>
            <a:xfrm rot="2700000">
              <a:off x="7003525" y="3365888"/>
              <a:ext cx="94203" cy="94203"/>
              <a:chOff x="3788229" y="5340699"/>
              <a:chExt cx="125604" cy="125604"/>
            </a:xfrm>
          </p:grpSpPr>
          <p:sp>
            <p:nvSpPr>
              <p:cNvPr id="94" name="Rectangle 93"/>
              <p:cNvSpPr/>
              <p:nvPr/>
            </p:nvSpPr>
            <p:spPr>
              <a:xfrm>
                <a:off x="3788229" y="5340699"/>
                <a:ext cx="125604" cy="125604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3818374" y="5375869"/>
                <a:ext cx="65314" cy="6531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96" name="TextBox 95"/>
            <p:cNvSpPr txBox="1"/>
            <p:nvPr/>
          </p:nvSpPr>
          <p:spPr>
            <a:xfrm>
              <a:off x="1656390" y="3499297"/>
              <a:ext cx="147477" cy="11541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750" dirty="0">
                  <a:solidFill>
                    <a:srgbClr val="03143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UNI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6870927" y="3499297"/>
              <a:ext cx="147477" cy="11541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750" dirty="0">
                  <a:solidFill>
                    <a:srgbClr val="03143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UNI</a:t>
              </a:r>
            </a:p>
          </p:txBody>
        </p:sp>
        <p:pic>
          <p:nvPicPr>
            <p:cNvPr id="122" name="Picture 2" descr="Related image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006" y="2991989"/>
              <a:ext cx="636449" cy="6364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4" descr="Related image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4728" y="3170880"/>
              <a:ext cx="477654" cy="4776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4" name="Picture 2" descr="Geant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7569" y="3075850"/>
              <a:ext cx="623676" cy="271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2296149" y="3138118"/>
              <a:ext cx="739218" cy="2697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prstClr val="white"/>
                  </a:solidFill>
                </a:rPr>
                <a:t>NREN 1</a:t>
              </a:r>
              <a:endParaRPr lang="en-US" sz="1400" b="1" dirty="0">
                <a:solidFill>
                  <a:prstClr val="white"/>
                </a:solidFill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5556738" y="3143667"/>
              <a:ext cx="739218" cy="2697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prstClr val="white"/>
                  </a:solidFill>
                </a:rPr>
                <a:t>NREN 2</a:t>
              </a:r>
              <a:endParaRPr lang="en-US" sz="1400" b="1" dirty="0">
                <a:solidFill>
                  <a:prstClr val="white"/>
                </a:solidFill>
              </a:endParaRP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2166936" y="1886867"/>
              <a:ext cx="1209525" cy="618473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prstClr val="white"/>
                  </a:solidFill>
                </a:rPr>
                <a:t>Business and Service Orchestration</a:t>
              </a:r>
              <a:endParaRPr lang="en-US" sz="1200" b="1" dirty="0">
                <a:solidFill>
                  <a:prstClr val="white"/>
                </a:solidFill>
              </a:endParaRPr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3781803" y="1886867"/>
              <a:ext cx="1209525" cy="61847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prstClr val="black"/>
                  </a:solidFill>
                </a:rPr>
                <a:t>Business and Service Orchestration</a:t>
              </a:r>
              <a:endParaRPr lang="en-US" sz="1200" b="1" dirty="0">
                <a:solidFill>
                  <a:prstClr val="black"/>
                </a:solidFill>
              </a:endParaRPr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5399628" y="1886867"/>
              <a:ext cx="1209525" cy="618473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prstClr val="white"/>
                  </a:solidFill>
                </a:rPr>
                <a:t>Business and Service Orchestration</a:t>
              </a:r>
              <a:endParaRPr lang="en-US" sz="1200" b="1" dirty="0">
                <a:solidFill>
                  <a:prstClr val="white"/>
                </a:solidFill>
              </a:endParaRPr>
            </a:p>
          </p:txBody>
        </p:sp>
        <p:cxnSp>
          <p:nvCxnSpPr>
            <p:cNvPr id="135" name="Straight Arrow Connector 134"/>
            <p:cNvCxnSpPr>
              <a:stCxn id="129" idx="3"/>
              <a:endCxn id="133" idx="1"/>
            </p:cNvCxnSpPr>
            <p:nvPr/>
          </p:nvCxnSpPr>
          <p:spPr>
            <a:xfrm>
              <a:off x="3376461" y="2196104"/>
              <a:ext cx="405342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Arrow Connector 136"/>
            <p:cNvCxnSpPr/>
            <p:nvPr/>
          </p:nvCxnSpPr>
          <p:spPr>
            <a:xfrm>
              <a:off x="4978456" y="2196103"/>
              <a:ext cx="405342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Arrow Connector 137"/>
            <p:cNvCxnSpPr/>
            <p:nvPr/>
          </p:nvCxnSpPr>
          <p:spPr>
            <a:xfrm>
              <a:off x="6577376" y="2196921"/>
              <a:ext cx="1062954" cy="0"/>
            </a:xfrm>
            <a:prstGeom prst="straightConnector1">
              <a:avLst/>
            </a:prstGeom>
            <a:ln w="19050">
              <a:solidFill>
                <a:schemeClr val="accent2"/>
              </a:solidFill>
              <a:prstDash val="sysDot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Arrow Connector 138"/>
            <p:cNvCxnSpPr>
              <a:stCxn id="129" idx="2"/>
              <a:endCxn id="6" idx="19"/>
            </p:cNvCxnSpPr>
            <p:nvPr/>
          </p:nvCxnSpPr>
          <p:spPr>
            <a:xfrm flipH="1">
              <a:off x="2735178" y="2505340"/>
              <a:ext cx="0" cy="44519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Arrow Connector 141"/>
            <p:cNvCxnSpPr/>
            <p:nvPr/>
          </p:nvCxnSpPr>
          <p:spPr>
            <a:xfrm flipH="1">
              <a:off x="4341968" y="2505339"/>
              <a:ext cx="0" cy="44519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Arrow Connector 142"/>
            <p:cNvCxnSpPr/>
            <p:nvPr/>
          </p:nvCxnSpPr>
          <p:spPr>
            <a:xfrm flipH="1">
              <a:off x="6004390" y="2505339"/>
              <a:ext cx="0" cy="44519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Arrow Connector 144"/>
            <p:cNvCxnSpPr/>
            <p:nvPr/>
          </p:nvCxnSpPr>
          <p:spPr>
            <a:xfrm flipH="1">
              <a:off x="1027794" y="2196103"/>
              <a:ext cx="1152000" cy="0"/>
            </a:xfrm>
            <a:prstGeom prst="straightConnector1">
              <a:avLst/>
            </a:prstGeom>
            <a:ln w="19050">
              <a:solidFill>
                <a:schemeClr val="accent2"/>
              </a:solidFill>
              <a:prstDash val="sysDot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Arrow Connector 148"/>
            <p:cNvCxnSpPr/>
            <p:nvPr/>
          </p:nvCxnSpPr>
          <p:spPr>
            <a:xfrm flipH="1">
              <a:off x="1013273" y="2196103"/>
              <a:ext cx="10626" cy="835890"/>
            </a:xfrm>
            <a:prstGeom prst="straightConnector1">
              <a:avLst/>
            </a:prstGeom>
            <a:ln w="19050">
              <a:solidFill>
                <a:schemeClr val="accent2"/>
              </a:solidFill>
              <a:prstDash val="sysDot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Arrow Connector 150"/>
            <p:cNvCxnSpPr/>
            <p:nvPr/>
          </p:nvCxnSpPr>
          <p:spPr>
            <a:xfrm flipH="1">
              <a:off x="7629704" y="2196103"/>
              <a:ext cx="11467" cy="902065"/>
            </a:xfrm>
            <a:prstGeom prst="straightConnector1">
              <a:avLst/>
            </a:prstGeom>
            <a:ln w="19050">
              <a:solidFill>
                <a:schemeClr val="accent2"/>
              </a:solidFill>
              <a:prstDash val="sysDot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4" name="Title 153"/>
          <p:cNvSpPr>
            <a:spLocks noGrp="1"/>
          </p:cNvSpPr>
          <p:nvPr>
            <p:ph type="title"/>
          </p:nvPr>
        </p:nvSpPr>
        <p:spPr>
          <a:xfrm>
            <a:off x="171429" y="152743"/>
            <a:ext cx="8602030" cy="582174"/>
          </a:xfrm>
        </p:spPr>
        <p:txBody>
          <a:bodyPr>
            <a:normAutofit/>
          </a:bodyPr>
          <a:lstStyle/>
          <a:p>
            <a:r>
              <a:rPr lang="en-US" spc="-5" dirty="0">
                <a:solidFill>
                  <a:schemeClr val="bg1"/>
                </a:solidFill>
              </a:rPr>
              <a:t>Inter-NREN Service </a:t>
            </a:r>
            <a:r>
              <a:rPr lang="en-US" spc="-5" dirty="0" smtClean="0">
                <a:solidFill>
                  <a:schemeClr val="bg1"/>
                </a:solidFill>
              </a:rPr>
              <a:t>orchestration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250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587500" y="1879600"/>
            <a:ext cx="6769100" cy="24003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85800" y="2108200"/>
            <a:ext cx="1841500" cy="18415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73491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153"/>
          <p:cNvSpPr>
            <a:spLocks noGrp="1"/>
          </p:cNvSpPr>
          <p:nvPr>
            <p:ph type="title"/>
          </p:nvPr>
        </p:nvSpPr>
        <p:spPr>
          <a:xfrm>
            <a:off x="171429" y="76372"/>
            <a:ext cx="8602030" cy="582174"/>
          </a:xfrm>
        </p:spPr>
        <p:txBody>
          <a:bodyPr>
            <a:normAutofit/>
          </a:bodyPr>
          <a:lstStyle/>
          <a:p>
            <a:r>
              <a:rPr lang="en-US" spc="-5" dirty="0" smtClean="0">
                <a:solidFill>
                  <a:schemeClr val="bg1"/>
                </a:solidFill>
              </a:rPr>
              <a:t>MEF 3.0 solution framework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9" name="Chart 8"/>
          <p:cNvGraphicFramePr/>
          <p:nvPr>
            <p:extLst/>
          </p:nvPr>
        </p:nvGraphicFramePr>
        <p:xfrm>
          <a:off x="0" y="1729317"/>
          <a:ext cx="3181350" cy="2689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2043" y="972457"/>
            <a:ext cx="1752600" cy="558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2700000">
            <a:off x="904875" y="2209800"/>
            <a:ext cx="1647825" cy="150495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LSO  APIs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18900000">
            <a:off x="661857" y="2152136"/>
            <a:ext cx="1647825" cy="150495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Services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8900000">
            <a:off x="933964" y="2526056"/>
            <a:ext cx="1647825" cy="1504950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en-US" spc="20" dirty="0" smtClean="0">
                <a:solidFill>
                  <a:prstClr val="white"/>
                </a:solidFill>
              </a:rPr>
              <a:t>Community</a:t>
            </a:r>
            <a:endParaRPr lang="en-US" spc="20" dirty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2700000">
            <a:off x="610113" y="2483193"/>
            <a:ext cx="1647825" cy="1504950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en-US" spc="20" dirty="0" smtClean="0">
                <a:solidFill>
                  <a:prstClr val="white"/>
                </a:solidFill>
              </a:rPr>
              <a:t>Certification</a:t>
            </a:r>
            <a:endParaRPr lang="en-US" spc="20" dirty="0">
              <a:solidFill>
                <a:prstClr val="white"/>
              </a:solidFill>
            </a:endParaRPr>
          </a:p>
        </p:txBody>
      </p:sp>
      <p:sp>
        <p:nvSpPr>
          <p:cNvPr id="15" name="object 5"/>
          <p:cNvSpPr txBox="1"/>
          <p:nvPr/>
        </p:nvSpPr>
        <p:spPr>
          <a:xfrm>
            <a:off x="3412179" y="2013865"/>
            <a:ext cx="4890445" cy="21929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lvl="2">
              <a:spcBef>
                <a:spcPts val="900"/>
              </a:spcBef>
              <a:buClr>
                <a:srgbClr val="0057FF"/>
              </a:buClr>
              <a:buSzPct val="70000"/>
              <a:defRPr/>
            </a:pPr>
            <a:r>
              <a:rPr lang="en-US" sz="2000" b="1" dirty="0" smtClean="0">
                <a:solidFill>
                  <a:srgbClr val="0057FF"/>
                </a:solidFill>
                <a:cs typeface="Arial" panose="020B0604020202020204" pitchFamily="34" charset="0"/>
              </a:rPr>
              <a:t>The MEF 3.0 Services Framework</a:t>
            </a:r>
          </a:p>
          <a:p>
            <a:pPr marL="180975" lvl="2" indent="-180975">
              <a:spcBef>
                <a:spcPts val="900"/>
              </a:spcBef>
              <a:buClr>
                <a:srgbClr val="0057FF"/>
              </a:buClr>
              <a:buSzPct val="70000"/>
              <a:buFont typeface="Arial" panose="020B0604020202020204" pitchFamily="34" charset="0"/>
              <a:buChar char="●"/>
              <a:defRPr/>
            </a:pPr>
            <a:r>
              <a:rPr lang="en-US" sz="2000" dirty="0" smtClean="0">
                <a:solidFill>
                  <a:srgbClr val="031432"/>
                </a:solidFill>
                <a:cs typeface="Arial" panose="020B0604020202020204" pitchFamily="34" charset="0"/>
              </a:rPr>
              <a:t>A traditional services framework</a:t>
            </a:r>
          </a:p>
          <a:p>
            <a:pPr marL="180975" lvl="2" indent="-180975">
              <a:spcBef>
                <a:spcPts val="900"/>
              </a:spcBef>
              <a:buClr>
                <a:srgbClr val="0057FF"/>
              </a:buClr>
              <a:buSzPct val="70000"/>
              <a:buFont typeface="Arial" panose="020B0604020202020204" pitchFamily="34" charset="0"/>
              <a:buChar char="●"/>
              <a:defRPr/>
            </a:pPr>
            <a:r>
              <a:rPr lang="en-US" sz="2000" dirty="0" smtClean="0">
                <a:solidFill>
                  <a:srgbClr val="031432"/>
                </a:solidFill>
                <a:cs typeface="Arial" panose="020B0604020202020204" pitchFamily="34" charset="0"/>
              </a:rPr>
              <a:t>Defining, delivering, and certifying agile, assured, and orchestrated services</a:t>
            </a:r>
          </a:p>
          <a:p>
            <a:pPr marL="180975" lvl="2" indent="-180975">
              <a:spcBef>
                <a:spcPts val="900"/>
              </a:spcBef>
              <a:buClr>
                <a:srgbClr val="0057FF"/>
              </a:buClr>
              <a:buSzPct val="70000"/>
              <a:buFont typeface="Arial" panose="020B0604020202020204" pitchFamily="34" charset="0"/>
              <a:buChar char="●"/>
              <a:defRPr/>
            </a:pPr>
            <a:r>
              <a:rPr lang="en-US" sz="2000" dirty="0" smtClean="0">
                <a:solidFill>
                  <a:srgbClr val="031432"/>
                </a:solidFill>
                <a:cs typeface="Arial" panose="020B0604020202020204" pitchFamily="34" charset="0"/>
              </a:rPr>
              <a:t>Across a global ecosystem of automated networks</a:t>
            </a:r>
            <a:endParaRPr lang="en-US" sz="2000" dirty="0">
              <a:solidFill>
                <a:srgbClr val="031432"/>
              </a:solidFill>
              <a:cs typeface="Arial" panose="020B0604020202020204" pitchFamily="34" charset="0"/>
            </a:endParaRPr>
          </a:p>
        </p:txBody>
      </p:sp>
      <p:sp>
        <p:nvSpPr>
          <p:cNvPr id="16" name="object 5"/>
          <p:cNvSpPr txBox="1"/>
          <p:nvPr/>
        </p:nvSpPr>
        <p:spPr>
          <a:xfrm>
            <a:off x="2713679" y="1162965"/>
            <a:ext cx="489044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lvl="2">
              <a:spcBef>
                <a:spcPts val="900"/>
              </a:spcBef>
              <a:buClr>
                <a:srgbClr val="0057FF"/>
              </a:buClr>
              <a:buSzPct val="70000"/>
              <a:defRPr/>
            </a:pPr>
            <a:r>
              <a:rPr lang="en-US" sz="2000" b="1" dirty="0" smtClean="0">
                <a:solidFill>
                  <a:srgbClr val="0057FF"/>
                </a:solidFill>
                <a:cs typeface="Arial" panose="020B0604020202020204" pitchFamily="34" charset="0"/>
              </a:rPr>
              <a:t>Was launched in November 2017</a:t>
            </a:r>
            <a:endParaRPr lang="en-US" sz="2000" dirty="0">
              <a:solidFill>
                <a:srgbClr val="031432"/>
              </a:solidFill>
              <a:cs typeface="Arial" panose="020B0604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5743" y="2788557"/>
            <a:ext cx="972457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03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ounded Rectangle 46"/>
          <p:cNvSpPr/>
          <p:nvPr/>
        </p:nvSpPr>
        <p:spPr>
          <a:xfrm>
            <a:off x="5692140" y="1432560"/>
            <a:ext cx="2087880" cy="30099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550920" y="1432560"/>
            <a:ext cx="2087880" cy="3009900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5255259" y="1879600"/>
            <a:ext cx="756000" cy="0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5256657" y="2568895"/>
            <a:ext cx="756000" cy="0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34"/>
          <p:cNvSpPr/>
          <p:nvPr/>
        </p:nvSpPr>
        <p:spPr>
          <a:xfrm>
            <a:off x="1402080" y="1432560"/>
            <a:ext cx="2087880" cy="1501140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2214" y="82413"/>
            <a:ext cx="8590700" cy="831987"/>
          </a:xfrm>
        </p:spPr>
        <p:txBody>
          <a:bodyPr>
            <a:noAutofit/>
          </a:bodyPr>
          <a:lstStyle/>
          <a:p>
            <a:r>
              <a:rPr lang="en-GB" sz="2400" dirty="0" smtClean="0">
                <a:solidFill>
                  <a:schemeClr val="bg1"/>
                </a:solidFill>
              </a:rPr>
              <a:t>MEF 3.0 Lifecycle service orchestration (LSO) Reference Architecture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64280" y="4216167"/>
            <a:ext cx="16154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solidFill>
                  <a:prstClr val="black"/>
                </a:solidFill>
              </a:rPr>
              <a:t>Network Infrastructure</a:t>
            </a:r>
            <a:endParaRPr lang="en-US" sz="900" b="1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16580" y="1691640"/>
            <a:ext cx="822960" cy="387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900" dirty="0" smtClean="0">
                <a:solidFill>
                  <a:prstClr val="black"/>
                </a:solidFill>
              </a:rPr>
              <a:t>CANTATA</a:t>
            </a:r>
          </a:p>
          <a:p>
            <a:pPr algn="ctr">
              <a:lnSpc>
                <a:spcPts val="1200"/>
              </a:lnSpc>
            </a:pPr>
            <a:r>
              <a:rPr lang="en-US" sz="900" dirty="0" smtClean="0">
                <a:solidFill>
                  <a:prstClr val="black"/>
                </a:solidFill>
              </a:rPr>
              <a:t>(CUS:BUS)</a:t>
            </a:r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31820" y="2378166"/>
            <a:ext cx="822960" cy="387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900" dirty="0" smtClean="0">
                <a:solidFill>
                  <a:prstClr val="black"/>
                </a:solidFill>
              </a:rPr>
              <a:t>ALEGRO</a:t>
            </a:r>
          </a:p>
          <a:p>
            <a:pPr algn="ctr">
              <a:lnSpc>
                <a:spcPts val="1200"/>
              </a:lnSpc>
            </a:pPr>
            <a:r>
              <a:rPr lang="en-US" sz="900" dirty="0" smtClean="0">
                <a:solidFill>
                  <a:prstClr val="black"/>
                </a:solidFill>
              </a:rPr>
              <a:t>(CUS:SOF)</a:t>
            </a:r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73040" y="1691640"/>
            <a:ext cx="822960" cy="387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900" dirty="0" smtClean="0">
                <a:solidFill>
                  <a:prstClr val="black"/>
                </a:solidFill>
              </a:rPr>
              <a:t>SONATA</a:t>
            </a:r>
          </a:p>
          <a:p>
            <a:pPr algn="ctr">
              <a:lnSpc>
                <a:spcPts val="1200"/>
              </a:lnSpc>
            </a:pPr>
            <a:r>
              <a:rPr lang="en-US" sz="900" dirty="0" smtClean="0">
                <a:solidFill>
                  <a:prstClr val="black"/>
                </a:solidFill>
              </a:rPr>
              <a:t>(BUS:BUS)</a:t>
            </a:r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04460" y="2377803"/>
            <a:ext cx="899160" cy="387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900" dirty="0" smtClean="0">
                <a:solidFill>
                  <a:prstClr val="black"/>
                </a:solidFill>
              </a:rPr>
              <a:t>INTERLUDE</a:t>
            </a:r>
          </a:p>
          <a:p>
            <a:pPr algn="ctr">
              <a:lnSpc>
                <a:spcPts val="1200"/>
              </a:lnSpc>
            </a:pPr>
            <a:r>
              <a:rPr lang="en-US" sz="900" dirty="0" smtClean="0">
                <a:solidFill>
                  <a:prstClr val="black"/>
                </a:solidFill>
              </a:rPr>
              <a:t>(SOF:SOF)</a:t>
            </a:r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666225" y="1922145"/>
            <a:ext cx="878856" cy="569595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prstClr val="white"/>
                </a:solidFill>
              </a:rPr>
              <a:t>Customer</a:t>
            </a:r>
          </a:p>
          <a:p>
            <a:pPr algn="ctr"/>
            <a:r>
              <a:rPr lang="en-US" sz="1000" dirty="0" smtClean="0">
                <a:solidFill>
                  <a:prstClr val="white"/>
                </a:solidFill>
              </a:rPr>
              <a:t>Application</a:t>
            </a:r>
          </a:p>
          <a:p>
            <a:pPr algn="ctr"/>
            <a:r>
              <a:rPr lang="en-US" sz="1000" dirty="0" smtClean="0">
                <a:solidFill>
                  <a:prstClr val="white"/>
                </a:solidFill>
              </a:rPr>
              <a:t>Coordinator</a:t>
            </a:r>
            <a:endParaRPr lang="en-US" sz="1000" dirty="0">
              <a:solidFill>
                <a:prstClr val="white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565400" y="2222500"/>
            <a:ext cx="650875" cy="0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>
            <a:off x="2845162" y="2215788"/>
            <a:ext cx="720000" cy="0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3197225" y="1870075"/>
            <a:ext cx="650875" cy="0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3205162" y="2569438"/>
            <a:ext cx="650875" cy="0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/>
        </p:nvGrpSpPr>
        <p:grpSpPr>
          <a:xfrm>
            <a:off x="3854415" y="1655445"/>
            <a:ext cx="1464345" cy="2505075"/>
            <a:chOff x="3854415" y="1655445"/>
            <a:chExt cx="1464345" cy="2505075"/>
          </a:xfrm>
        </p:grpSpPr>
        <p:sp>
          <p:nvSpPr>
            <p:cNvPr id="10" name="TextBox 9"/>
            <p:cNvSpPr txBox="1"/>
            <p:nvPr/>
          </p:nvSpPr>
          <p:spPr>
            <a:xfrm>
              <a:off x="4472940" y="2042160"/>
              <a:ext cx="8229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>
                  <a:solidFill>
                    <a:prstClr val="black"/>
                  </a:solidFill>
                </a:rPr>
                <a:t>LEGATO</a:t>
              </a:r>
            </a:p>
            <a:p>
              <a:pPr algn="ctr"/>
              <a:r>
                <a:rPr lang="en-US" sz="900" dirty="0" smtClean="0">
                  <a:solidFill>
                    <a:prstClr val="black"/>
                  </a:solidFill>
                </a:rPr>
                <a:t>(BUS:SOF)</a:t>
              </a:r>
              <a:endParaRPr lang="en-US" sz="900" dirty="0">
                <a:solidFill>
                  <a:prstClr val="black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472940" y="2743200"/>
              <a:ext cx="8229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>
                  <a:solidFill>
                    <a:prstClr val="black"/>
                  </a:solidFill>
                </a:rPr>
                <a:t>PRESTO</a:t>
              </a:r>
            </a:p>
            <a:p>
              <a:pPr algn="ctr"/>
              <a:r>
                <a:rPr lang="en-US" sz="900" dirty="0" smtClean="0">
                  <a:solidFill>
                    <a:prstClr val="black"/>
                  </a:solidFill>
                </a:rPr>
                <a:t>(SOF:ICM)</a:t>
              </a:r>
              <a:endParaRPr lang="en-US" sz="900" dirty="0">
                <a:solidFill>
                  <a:prstClr val="black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495800" y="3436620"/>
              <a:ext cx="8229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>
                  <a:solidFill>
                    <a:prstClr val="black"/>
                  </a:solidFill>
                </a:rPr>
                <a:t>ADAGIO</a:t>
              </a:r>
            </a:p>
            <a:p>
              <a:pPr algn="ctr"/>
              <a:r>
                <a:rPr lang="en-US" sz="900" dirty="0" smtClean="0">
                  <a:solidFill>
                    <a:prstClr val="black"/>
                  </a:solidFill>
                </a:rPr>
                <a:t>(ICM:ECM)</a:t>
              </a:r>
              <a:endParaRPr lang="en-US" sz="900" dirty="0">
                <a:solidFill>
                  <a:prstClr val="black"/>
                </a:solidFill>
              </a:endParaRP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 rot="5400000">
              <a:off x="3657712" y="2936763"/>
              <a:ext cx="1800000" cy="0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ectangle 4"/>
            <p:cNvSpPr/>
            <p:nvPr/>
          </p:nvSpPr>
          <p:spPr>
            <a:xfrm>
              <a:off x="3860784" y="1655445"/>
              <a:ext cx="1386839" cy="39433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prstClr val="white"/>
                  </a:solidFill>
                </a:rPr>
                <a:t>Business Applications</a:t>
              </a:r>
              <a:endParaRPr lang="en-US" sz="1000" dirty="0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854415" y="2379345"/>
              <a:ext cx="1399576" cy="39433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prstClr val="white"/>
                  </a:solidFill>
                </a:rPr>
                <a:t>Service Orchestration Functionality</a:t>
              </a:r>
              <a:endParaRPr lang="en-US" sz="1000" dirty="0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854415" y="3065145"/>
              <a:ext cx="1399576" cy="39433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prstClr val="white"/>
                  </a:solidFill>
                </a:rPr>
                <a:t>Infrastructure Control and Management</a:t>
              </a:r>
              <a:endParaRPr lang="en-US" sz="1000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854415" y="3766185"/>
              <a:ext cx="1399576" cy="39433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prstClr val="white"/>
                  </a:solidFill>
                </a:rPr>
                <a:t>Element Control and Management</a:t>
              </a:r>
              <a:endParaRPr lang="en-US" sz="1000" dirty="0">
                <a:solidFill>
                  <a:prstClr val="white"/>
                </a:solidFill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3749040" y="1097280"/>
            <a:ext cx="1615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57FF"/>
                </a:solidFill>
              </a:rPr>
              <a:t>SP #1 Domain</a:t>
            </a:r>
            <a:endParaRPr lang="en-US" sz="1400" b="1" dirty="0">
              <a:solidFill>
                <a:srgbClr val="0057FF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01140" y="1097280"/>
            <a:ext cx="1882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57FF"/>
                </a:solidFill>
              </a:rPr>
              <a:t>Customer Domain</a:t>
            </a:r>
            <a:endParaRPr lang="en-US" sz="1400" b="1" dirty="0">
              <a:solidFill>
                <a:srgbClr val="0057FF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606540" y="2042160"/>
            <a:ext cx="822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prstClr val="black"/>
                </a:solidFill>
              </a:rPr>
              <a:t>LEGATO</a:t>
            </a:r>
          </a:p>
          <a:p>
            <a:pPr algn="ctr"/>
            <a:r>
              <a:rPr lang="en-US" sz="900" dirty="0" smtClean="0">
                <a:solidFill>
                  <a:prstClr val="black"/>
                </a:solidFill>
              </a:rPr>
              <a:t>(BUS:SOF)</a:t>
            </a:r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606540" y="2743200"/>
            <a:ext cx="822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prstClr val="black"/>
                </a:solidFill>
              </a:rPr>
              <a:t>PRESTO</a:t>
            </a:r>
          </a:p>
          <a:p>
            <a:pPr algn="ctr"/>
            <a:r>
              <a:rPr lang="en-US" sz="900" dirty="0" smtClean="0">
                <a:solidFill>
                  <a:prstClr val="black"/>
                </a:solidFill>
              </a:rPr>
              <a:t>(SOF:ICM)</a:t>
            </a:r>
            <a:endParaRPr lang="en-US" sz="900" dirty="0">
              <a:solidFill>
                <a:prstClr val="black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629400" y="3436620"/>
            <a:ext cx="822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prstClr val="black"/>
                </a:solidFill>
              </a:rPr>
              <a:t>ADAGIO</a:t>
            </a:r>
          </a:p>
          <a:p>
            <a:pPr algn="ctr"/>
            <a:r>
              <a:rPr lang="en-US" sz="900" dirty="0" smtClean="0">
                <a:solidFill>
                  <a:prstClr val="black"/>
                </a:solidFill>
              </a:rPr>
              <a:t>(ICM:ECM)</a:t>
            </a:r>
            <a:endParaRPr lang="en-US" sz="900" dirty="0">
              <a:solidFill>
                <a:prstClr val="black"/>
              </a:solidFill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rot="5400000">
            <a:off x="5791312" y="2936763"/>
            <a:ext cx="1800000" cy="0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5994384" y="1655445"/>
            <a:ext cx="1386839" cy="394335"/>
          </a:xfrm>
          <a:prstGeom prst="rect">
            <a:avLst/>
          </a:prstGeom>
          <a:solidFill>
            <a:srgbClr val="7D735D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prstClr val="white"/>
                </a:solidFill>
              </a:rPr>
              <a:t>Business Applications</a:t>
            </a:r>
            <a:endParaRPr lang="en-US" sz="1000" dirty="0">
              <a:solidFill>
                <a:prstClr val="white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988015" y="2379345"/>
            <a:ext cx="1399576" cy="394335"/>
          </a:xfrm>
          <a:prstGeom prst="rect">
            <a:avLst/>
          </a:prstGeom>
          <a:solidFill>
            <a:srgbClr val="7D735D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prstClr val="white"/>
                </a:solidFill>
              </a:rPr>
              <a:t>Service Orchestration Functionality</a:t>
            </a:r>
            <a:endParaRPr lang="en-US" sz="1000" dirty="0">
              <a:solidFill>
                <a:prstClr val="white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988015" y="3065145"/>
            <a:ext cx="1399576" cy="394335"/>
          </a:xfrm>
          <a:prstGeom prst="rect">
            <a:avLst/>
          </a:prstGeom>
          <a:solidFill>
            <a:srgbClr val="7D735D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prstClr val="white"/>
                </a:solidFill>
              </a:rPr>
              <a:t>Infrastructure Control and Management</a:t>
            </a:r>
            <a:endParaRPr lang="en-US" sz="1000" dirty="0">
              <a:solidFill>
                <a:prstClr val="white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988015" y="3766185"/>
            <a:ext cx="1399576" cy="394335"/>
          </a:xfrm>
          <a:prstGeom prst="rect">
            <a:avLst/>
          </a:prstGeom>
          <a:solidFill>
            <a:srgbClr val="7D735D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prstClr val="white"/>
                </a:solidFill>
              </a:rPr>
              <a:t>Element Control and Management</a:t>
            </a:r>
            <a:endParaRPr lang="en-US" sz="1000" dirty="0">
              <a:solidFill>
                <a:prstClr val="white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963594" y="4216167"/>
            <a:ext cx="16154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solidFill>
                  <a:prstClr val="black"/>
                </a:solidFill>
              </a:rPr>
              <a:t>Network Infrastructure</a:t>
            </a:r>
            <a:endParaRPr lang="en-US" sz="900" b="1" dirty="0">
              <a:solidFill>
                <a:prstClr val="black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250533" y="4395103"/>
            <a:ext cx="8991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prstClr val="black"/>
                </a:solidFill>
              </a:rPr>
              <a:t>ENNI</a:t>
            </a:r>
            <a:endParaRPr lang="en-US" sz="900" dirty="0">
              <a:solidFill>
                <a:prstClr val="black"/>
              </a:solidFill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5383245" y="4315166"/>
            <a:ext cx="650875" cy="0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54"/>
          <p:cNvGrpSpPr/>
          <p:nvPr/>
        </p:nvGrpSpPr>
        <p:grpSpPr>
          <a:xfrm>
            <a:off x="5608408" y="4231822"/>
            <a:ext cx="166688" cy="166688"/>
            <a:chOff x="5572123" y="4210051"/>
            <a:chExt cx="166688" cy="166688"/>
          </a:xfrm>
        </p:grpSpPr>
        <p:sp>
          <p:nvSpPr>
            <p:cNvPr id="53" name="Rectangle 52"/>
            <p:cNvSpPr/>
            <p:nvPr/>
          </p:nvSpPr>
          <p:spPr>
            <a:xfrm rot="18900000">
              <a:off x="5572123" y="4210051"/>
              <a:ext cx="166688" cy="16668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588792" y="4270536"/>
              <a:ext cx="133350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56" name="object 5"/>
          <p:cNvSpPr txBox="1"/>
          <p:nvPr/>
        </p:nvSpPr>
        <p:spPr>
          <a:xfrm>
            <a:off x="333996" y="3230319"/>
            <a:ext cx="3007151" cy="1308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lvl="2">
              <a:spcBef>
                <a:spcPts val="900"/>
              </a:spcBef>
              <a:buClr>
                <a:srgbClr val="0057FF"/>
              </a:buClr>
              <a:buSzPct val="70000"/>
              <a:defRPr/>
            </a:pPr>
            <a:r>
              <a:rPr lang="en-US" sz="1100" b="1" dirty="0">
                <a:solidFill>
                  <a:srgbClr val="0057FF"/>
                </a:solidFill>
                <a:cs typeface="Arial" panose="020B0604020202020204" pitchFamily="34" charset="0"/>
              </a:rPr>
              <a:t>CUS: </a:t>
            </a:r>
            <a:r>
              <a:rPr lang="en-US" sz="1100" dirty="0">
                <a:solidFill>
                  <a:srgbClr val="031432"/>
                </a:solidFill>
                <a:cs typeface="Arial" panose="020B0604020202020204" pitchFamily="34" charset="0"/>
              </a:rPr>
              <a:t>Customer Application </a:t>
            </a:r>
            <a:r>
              <a:rPr lang="en-US" sz="1100" dirty="0" smtClean="0">
                <a:solidFill>
                  <a:srgbClr val="031432"/>
                </a:solidFill>
                <a:cs typeface="Arial" panose="020B0604020202020204" pitchFamily="34" charset="0"/>
              </a:rPr>
              <a:t>Coordinator</a:t>
            </a:r>
          </a:p>
          <a:p>
            <a:pPr marL="0" lvl="2">
              <a:spcBef>
                <a:spcPts val="900"/>
              </a:spcBef>
              <a:buClr>
                <a:srgbClr val="0057FF"/>
              </a:buClr>
              <a:buSzPct val="70000"/>
              <a:defRPr/>
            </a:pPr>
            <a:r>
              <a:rPr lang="en-US" sz="1100" b="1" dirty="0" smtClean="0">
                <a:solidFill>
                  <a:srgbClr val="0057FF"/>
                </a:solidFill>
                <a:cs typeface="Arial" panose="020B0604020202020204" pitchFamily="34" charset="0"/>
              </a:rPr>
              <a:t>BUS</a:t>
            </a:r>
            <a:r>
              <a:rPr lang="en-US" sz="1100" b="1" dirty="0">
                <a:solidFill>
                  <a:srgbClr val="0057FF"/>
                </a:solidFill>
                <a:cs typeface="Arial" panose="020B0604020202020204" pitchFamily="34" charset="0"/>
              </a:rPr>
              <a:t>: </a:t>
            </a:r>
            <a:r>
              <a:rPr lang="en-US" sz="1100" dirty="0" smtClean="0">
                <a:solidFill>
                  <a:srgbClr val="031432"/>
                </a:solidFill>
                <a:cs typeface="Arial" panose="020B0604020202020204" pitchFamily="34" charset="0"/>
              </a:rPr>
              <a:t>Business Application</a:t>
            </a:r>
            <a:endParaRPr lang="en-US" sz="1100" dirty="0">
              <a:solidFill>
                <a:srgbClr val="031432"/>
              </a:solidFill>
              <a:cs typeface="Arial" panose="020B0604020202020204" pitchFamily="34" charset="0"/>
            </a:endParaRPr>
          </a:p>
          <a:p>
            <a:pPr marL="0" lvl="2">
              <a:spcBef>
                <a:spcPts val="900"/>
              </a:spcBef>
              <a:buClr>
                <a:srgbClr val="0057FF"/>
              </a:buClr>
              <a:buSzPct val="70000"/>
              <a:defRPr/>
            </a:pPr>
            <a:r>
              <a:rPr lang="en-US" sz="1100" b="1" dirty="0" smtClean="0">
                <a:solidFill>
                  <a:srgbClr val="0057FF"/>
                </a:solidFill>
                <a:cs typeface="Arial" panose="020B0604020202020204" pitchFamily="34" charset="0"/>
              </a:rPr>
              <a:t>SOF: </a:t>
            </a:r>
            <a:r>
              <a:rPr lang="en-US" sz="1100" dirty="0" smtClean="0">
                <a:solidFill>
                  <a:srgbClr val="031432"/>
                </a:solidFill>
                <a:cs typeface="Arial" panose="020B0604020202020204" pitchFamily="34" charset="0"/>
              </a:rPr>
              <a:t>Service Orchestration Functionality</a:t>
            </a:r>
            <a:endParaRPr lang="en-US" sz="1100" dirty="0">
              <a:solidFill>
                <a:srgbClr val="031432"/>
              </a:solidFill>
              <a:cs typeface="Arial" panose="020B0604020202020204" pitchFamily="34" charset="0"/>
            </a:endParaRPr>
          </a:p>
          <a:p>
            <a:pPr marL="0" lvl="2">
              <a:spcBef>
                <a:spcPts val="900"/>
              </a:spcBef>
              <a:buClr>
                <a:srgbClr val="0057FF"/>
              </a:buClr>
              <a:buSzPct val="70000"/>
              <a:defRPr/>
            </a:pPr>
            <a:r>
              <a:rPr lang="en-US" sz="1100" b="1" dirty="0" smtClean="0">
                <a:solidFill>
                  <a:srgbClr val="0057FF"/>
                </a:solidFill>
                <a:cs typeface="Arial" panose="020B0604020202020204" pitchFamily="34" charset="0"/>
              </a:rPr>
              <a:t>ICM: </a:t>
            </a:r>
            <a:r>
              <a:rPr lang="en-US" sz="1100" dirty="0" smtClean="0">
                <a:solidFill>
                  <a:srgbClr val="031432"/>
                </a:solidFill>
                <a:cs typeface="Arial" panose="020B0604020202020204" pitchFamily="34" charset="0"/>
              </a:rPr>
              <a:t>Infrastructure Control and Management</a:t>
            </a:r>
            <a:endParaRPr lang="en-US" sz="1100" dirty="0">
              <a:solidFill>
                <a:srgbClr val="031432"/>
              </a:solidFill>
              <a:cs typeface="Arial" panose="020B0604020202020204" pitchFamily="34" charset="0"/>
            </a:endParaRPr>
          </a:p>
          <a:p>
            <a:pPr marL="0" lvl="2">
              <a:spcBef>
                <a:spcPts val="900"/>
              </a:spcBef>
              <a:buClr>
                <a:srgbClr val="0057FF"/>
              </a:buClr>
              <a:buSzPct val="70000"/>
              <a:defRPr/>
            </a:pPr>
            <a:r>
              <a:rPr lang="en-US" sz="1100" b="1" dirty="0" smtClean="0">
                <a:solidFill>
                  <a:srgbClr val="0057FF"/>
                </a:solidFill>
                <a:cs typeface="Arial" panose="020B0604020202020204" pitchFamily="34" charset="0"/>
              </a:rPr>
              <a:t>ECM: </a:t>
            </a:r>
            <a:r>
              <a:rPr lang="en-US" sz="1100" dirty="0" smtClean="0">
                <a:solidFill>
                  <a:srgbClr val="031432"/>
                </a:solidFill>
                <a:cs typeface="Arial" panose="020B0604020202020204" pitchFamily="34" charset="0"/>
              </a:rPr>
              <a:t>Element Control and Management</a:t>
            </a:r>
            <a:endParaRPr lang="en-US" sz="1100" dirty="0">
              <a:solidFill>
                <a:srgbClr val="031432"/>
              </a:solidFill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872116" y="1092398"/>
            <a:ext cx="1615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57FF"/>
                </a:solidFill>
              </a:rPr>
              <a:t>SP #2 Domain</a:t>
            </a:r>
            <a:endParaRPr lang="en-US" sz="1400" b="1" dirty="0">
              <a:solidFill>
                <a:srgbClr val="0057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00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4771" y="904875"/>
            <a:ext cx="4516099" cy="2501291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6238875" y="1219200"/>
            <a:ext cx="1600199" cy="1128948"/>
          </a:xfrm>
          <a:prstGeom prst="roundRect">
            <a:avLst/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966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2214" y="82413"/>
            <a:ext cx="8590700" cy="831987"/>
          </a:xfrm>
        </p:spPr>
        <p:txBody>
          <a:bodyPr>
            <a:no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ECI LSO Innovation platform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2170" y="3766457"/>
            <a:ext cx="6994555" cy="8156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80975" indent="-180975">
              <a:spcBef>
                <a:spcPts val="600"/>
              </a:spcBef>
              <a:buClr>
                <a:srgbClr val="0057FF"/>
              </a:buClr>
              <a:buFont typeface="Arial" panose="020B0604020202020204" pitchFamily="34" charset="0"/>
              <a:buChar char="●"/>
            </a:pPr>
            <a:r>
              <a:rPr lang="en-US" sz="1400" dirty="0" smtClean="0">
                <a:solidFill>
                  <a:srgbClr val="031432"/>
                </a:solidFill>
              </a:rPr>
              <a:t>A subset of ECI’s Muse commercial PaaS, which provides a distributed </a:t>
            </a:r>
            <a:r>
              <a:rPr lang="en-US" sz="1400" dirty="0">
                <a:solidFill>
                  <a:srgbClr val="031432"/>
                </a:solidFill>
              </a:rPr>
              <a:t>cloud-native development and deployment environment for </a:t>
            </a:r>
            <a:r>
              <a:rPr lang="en-US" sz="1400" dirty="0" err="1">
                <a:solidFill>
                  <a:srgbClr val="031432"/>
                </a:solidFill>
              </a:rPr>
              <a:t>microservices</a:t>
            </a:r>
            <a:r>
              <a:rPr lang="en-US" sz="1400" dirty="0">
                <a:solidFill>
                  <a:srgbClr val="031432"/>
                </a:solidFill>
              </a:rPr>
              <a:t> </a:t>
            </a:r>
            <a:r>
              <a:rPr lang="en-US" sz="1400" dirty="0" smtClean="0">
                <a:solidFill>
                  <a:srgbClr val="031432"/>
                </a:solidFill>
              </a:rPr>
              <a:t>applications</a:t>
            </a:r>
          </a:p>
          <a:p>
            <a:pPr marL="180975" indent="-180975">
              <a:spcBef>
                <a:spcPts val="600"/>
              </a:spcBef>
              <a:buClr>
                <a:srgbClr val="0057FF"/>
              </a:buClr>
              <a:buFont typeface="Arial" panose="020B0604020202020204" pitchFamily="34" charset="0"/>
              <a:buChar char="●"/>
            </a:pPr>
            <a:r>
              <a:rPr lang="en-US" sz="1400" dirty="0" smtClean="0">
                <a:solidFill>
                  <a:srgbClr val="031432"/>
                </a:solidFill>
              </a:rPr>
              <a:t>Plus </a:t>
            </a:r>
            <a:r>
              <a:rPr lang="en-US" sz="1400" dirty="0" err="1" smtClean="0">
                <a:solidFill>
                  <a:srgbClr val="031432"/>
                </a:solidFill>
              </a:rPr>
              <a:t>microservices</a:t>
            </a:r>
            <a:r>
              <a:rPr lang="en-US" sz="1400" dirty="0" smtClean="0">
                <a:solidFill>
                  <a:srgbClr val="031432"/>
                </a:solidFill>
              </a:rPr>
              <a:t> for the Sonata, Interlude and Presto interfaces</a:t>
            </a:r>
            <a:endParaRPr lang="en-US" sz="1400" dirty="0">
              <a:solidFill>
                <a:srgbClr val="03143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528" y="1038006"/>
            <a:ext cx="3627437" cy="2604845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V="1">
            <a:off x="3621314" y="2228850"/>
            <a:ext cx="2455636" cy="4913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729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353"/>
          <a:stretch/>
        </p:blipFill>
        <p:spPr>
          <a:xfrm>
            <a:off x="254523" y="996374"/>
            <a:ext cx="7843944" cy="342094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7837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190443" y="127807"/>
            <a:ext cx="8590700" cy="547345"/>
          </a:xfrm>
        </p:spPr>
        <p:txBody>
          <a:bodyPr>
            <a:no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MEFNET: building “LSO use cases”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Oval 6"/>
          <p:cNvSpPr>
            <a:spLocks noChangeAspect="1" noChangeArrowheads="1"/>
          </p:cNvSpPr>
          <p:nvPr/>
        </p:nvSpPr>
        <p:spPr bwMode="auto">
          <a:xfrm>
            <a:off x="5805080" y="1151301"/>
            <a:ext cx="508633" cy="508633"/>
          </a:xfrm>
          <a:prstGeom prst="ellipse">
            <a:avLst/>
          </a:prstGeom>
          <a:solidFill>
            <a:srgbClr val="0057FF"/>
          </a:solidFill>
          <a:ln w="38100">
            <a:noFill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 smtClean="0">
                <a:solidFill>
                  <a:prstClr val="white"/>
                </a:solidFill>
              </a:rPr>
              <a:t>ECI</a:t>
            </a:r>
            <a:endParaRPr lang="en-US" sz="1600" b="1" dirty="0">
              <a:solidFill>
                <a:prstClr val="white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702630" y="1560286"/>
            <a:ext cx="1045027" cy="762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313713" y="1082451"/>
            <a:ext cx="1894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57FF"/>
                </a:solidFill>
              </a:rPr>
              <a:t>LSO Innovation Platform</a:t>
            </a:r>
            <a:endParaRPr lang="en-US" dirty="0">
              <a:solidFill>
                <a:srgbClr val="0057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45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1349"/>
          <a:stretch/>
        </p:blipFill>
        <p:spPr>
          <a:xfrm>
            <a:off x="0" y="-19050"/>
            <a:ext cx="9143999" cy="472821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 flipH="1">
            <a:off x="2298700" y="876300"/>
            <a:ext cx="6845300" cy="3835400"/>
          </a:xfrm>
          <a:prstGeom prst="rect">
            <a:avLst/>
          </a:prstGeom>
          <a:gradFill>
            <a:gsLst>
              <a:gs pos="37000">
                <a:schemeClr val="tx2">
                  <a:alpha val="66000"/>
                </a:schemeClr>
              </a:gs>
              <a:gs pos="92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9144000" cy="876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247629" y="0"/>
            <a:ext cx="8590700" cy="547345"/>
          </a:xfrm>
          <a:prstGeom prst="rect">
            <a:avLst/>
          </a:prstGeom>
        </p:spPr>
        <p:txBody>
          <a:bodyPr vert="horz" lIns="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 cap="all" baseline="0">
                <a:solidFill>
                  <a:srgbClr val="0057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dirty="0" smtClean="0">
                <a:solidFill>
                  <a:prstClr val="white"/>
                </a:solidFill>
              </a:rPr>
              <a:t>MEF 3.0 service fulfilment &amp; activation (SF&amp;A) implementation project</a:t>
            </a: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32470" y="1071008"/>
            <a:ext cx="30512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prstClr val="white"/>
                </a:solidFill>
              </a:rPr>
              <a:t>Reduce fulfilment and activation of a MEF 3.0 service spanning multiple operator domains</a:t>
            </a:r>
            <a:endParaRPr lang="en-US" sz="2000" dirty="0">
              <a:solidFill>
                <a:prstClr val="white"/>
              </a:solidFill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6094015" y="2667787"/>
            <a:ext cx="2494961" cy="1583310"/>
            <a:chOff x="6094015" y="2667787"/>
            <a:chExt cx="2494961" cy="1583310"/>
          </a:xfrm>
        </p:grpSpPr>
        <p:sp>
          <p:nvSpPr>
            <p:cNvPr id="10" name="TextBox 9"/>
            <p:cNvSpPr txBox="1"/>
            <p:nvPr/>
          </p:nvSpPr>
          <p:spPr>
            <a:xfrm>
              <a:off x="6094015" y="2836626"/>
              <a:ext cx="7086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white"/>
                  </a:solidFill>
                </a:rPr>
                <a:t>from</a:t>
              </a: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6782246" y="2667787"/>
              <a:ext cx="707010" cy="70701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502798" y="2836626"/>
              <a:ext cx="10861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white"/>
                  </a:solidFill>
                </a:rPr>
                <a:t>months</a:t>
              </a:r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58" name="Group 57"/>
            <p:cNvGrpSpPr/>
            <p:nvPr/>
          </p:nvGrpSpPr>
          <p:grpSpPr>
            <a:xfrm>
              <a:off x="6901393" y="2809874"/>
              <a:ext cx="462368" cy="408037"/>
              <a:chOff x="-6775450" y="-3281363"/>
              <a:chExt cx="1985963" cy="1752600"/>
            </a:xfrm>
            <a:solidFill>
              <a:schemeClr val="bg1"/>
            </a:solidFill>
          </p:grpSpPr>
          <p:sp>
            <p:nvSpPr>
              <p:cNvPr id="14" name="Freeform 5"/>
              <p:cNvSpPr>
                <a:spLocks/>
              </p:cNvSpPr>
              <p:nvPr/>
            </p:nvSpPr>
            <p:spPr bwMode="auto">
              <a:xfrm>
                <a:off x="-6076950" y="-2640013"/>
                <a:ext cx="244475" cy="214313"/>
              </a:xfrm>
              <a:custGeom>
                <a:avLst/>
                <a:gdLst>
                  <a:gd name="T0" fmla="*/ 0 w 154"/>
                  <a:gd name="T1" fmla="*/ 0 h 135"/>
                  <a:gd name="T2" fmla="*/ 154 w 154"/>
                  <a:gd name="T3" fmla="*/ 0 h 135"/>
                  <a:gd name="T4" fmla="*/ 154 w 154"/>
                  <a:gd name="T5" fmla="*/ 135 h 135"/>
                  <a:gd name="T6" fmla="*/ 0 w 154"/>
                  <a:gd name="T7" fmla="*/ 135 h 135"/>
                  <a:gd name="T8" fmla="*/ 0 w 154"/>
                  <a:gd name="T9" fmla="*/ 0 h 135"/>
                  <a:gd name="T10" fmla="*/ 0 w 154"/>
                  <a:gd name="T11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4" h="135">
                    <a:moveTo>
                      <a:pt x="0" y="0"/>
                    </a:moveTo>
                    <a:lnTo>
                      <a:pt x="154" y="0"/>
                    </a:lnTo>
                    <a:lnTo>
                      <a:pt x="154" y="135"/>
                    </a:lnTo>
                    <a:lnTo>
                      <a:pt x="0" y="13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Line 6"/>
              <p:cNvSpPr>
                <a:spLocks noChangeShapeType="1"/>
              </p:cNvSpPr>
              <p:nvPr/>
            </p:nvSpPr>
            <p:spPr bwMode="auto">
              <a:xfrm>
                <a:off x="-5956300" y="-2532063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Line 7"/>
              <p:cNvSpPr>
                <a:spLocks noChangeShapeType="1"/>
              </p:cNvSpPr>
              <p:nvPr/>
            </p:nvSpPr>
            <p:spPr bwMode="auto">
              <a:xfrm>
                <a:off x="-5956300" y="-2532063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8"/>
              <p:cNvSpPr>
                <a:spLocks/>
              </p:cNvSpPr>
              <p:nvPr/>
            </p:nvSpPr>
            <p:spPr bwMode="auto">
              <a:xfrm>
                <a:off x="-5705475" y="-2640013"/>
                <a:ext cx="244475" cy="214313"/>
              </a:xfrm>
              <a:custGeom>
                <a:avLst/>
                <a:gdLst>
                  <a:gd name="T0" fmla="*/ 0 w 154"/>
                  <a:gd name="T1" fmla="*/ 0 h 135"/>
                  <a:gd name="T2" fmla="*/ 154 w 154"/>
                  <a:gd name="T3" fmla="*/ 0 h 135"/>
                  <a:gd name="T4" fmla="*/ 154 w 154"/>
                  <a:gd name="T5" fmla="*/ 135 h 135"/>
                  <a:gd name="T6" fmla="*/ 0 w 154"/>
                  <a:gd name="T7" fmla="*/ 135 h 135"/>
                  <a:gd name="T8" fmla="*/ 0 w 154"/>
                  <a:gd name="T9" fmla="*/ 0 h 135"/>
                  <a:gd name="T10" fmla="*/ 0 w 154"/>
                  <a:gd name="T11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4" h="135">
                    <a:moveTo>
                      <a:pt x="0" y="0"/>
                    </a:moveTo>
                    <a:lnTo>
                      <a:pt x="154" y="0"/>
                    </a:lnTo>
                    <a:lnTo>
                      <a:pt x="154" y="135"/>
                    </a:lnTo>
                    <a:lnTo>
                      <a:pt x="0" y="13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Line 9"/>
              <p:cNvSpPr>
                <a:spLocks noChangeShapeType="1"/>
              </p:cNvSpPr>
              <p:nvPr/>
            </p:nvSpPr>
            <p:spPr bwMode="auto">
              <a:xfrm>
                <a:off x="-5581650" y="-2532063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Line 10"/>
              <p:cNvSpPr>
                <a:spLocks noChangeShapeType="1"/>
              </p:cNvSpPr>
              <p:nvPr/>
            </p:nvSpPr>
            <p:spPr bwMode="auto">
              <a:xfrm>
                <a:off x="-5581650" y="-2532063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11"/>
              <p:cNvSpPr>
                <a:spLocks/>
              </p:cNvSpPr>
              <p:nvPr/>
            </p:nvSpPr>
            <p:spPr bwMode="auto">
              <a:xfrm>
                <a:off x="-6453188" y="-2640013"/>
                <a:ext cx="244475" cy="214313"/>
              </a:xfrm>
              <a:custGeom>
                <a:avLst/>
                <a:gdLst>
                  <a:gd name="T0" fmla="*/ 0 w 154"/>
                  <a:gd name="T1" fmla="*/ 0 h 135"/>
                  <a:gd name="T2" fmla="*/ 154 w 154"/>
                  <a:gd name="T3" fmla="*/ 0 h 135"/>
                  <a:gd name="T4" fmla="*/ 154 w 154"/>
                  <a:gd name="T5" fmla="*/ 135 h 135"/>
                  <a:gd name="T6" fmla="*/ 0 w 154"/>
                  <a:gd name="T7" fmla="*/ 135 h 135"/>
                  <a:gd name="T8" fmla="*/ 0 w 154"/>
                  <a:gd name="T9" fmla="*/ 0 h 135"/>
                  <a:gd name="T10" fmla="*/ 0 w 154"/>
                  <a:gd name="T11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4" h="135">
                    <a:moveTo>
                      <a:pt x="0" y="0"/>
                    </a:moveTo>
                    <a:lnTo>
                      <a:pt x="154" y="0"/>
                    </a:lnTo>
                    <a:lnTo>
                      <a:pt x="154" y="135"/>
                    </a:lnTo>
                    <a:lnTo>
                      <a:pt x="0" y="13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Line 12"/>
              <p:cNvSpPr>
                <a:spLocks noChangeShapeType="1"/>
              </p:cNvSpPr>
              <p:nvPr/>
            </p:nvSpPr>
            <p:spPr bwMode="auto">
              <a:xfrm>
                <a:off x="-6329363" y="-2532063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Line 13"/>
              <p:cNvSpPr>
                <a:spLocks noChangeShapeType="1"/>
              </p:cNvSpPr>
              <p:nvPr/>
            </p:nvSpPr>
            <p:spPr bwMode="auto">
              <a:xfrm>
                <a:off x="-6329363" y="-2532063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14"/>
              <p:cNvSpPr>
                <a:spLocks/>
              </p:cNvSpPr>
              <p:nvPr/>
            </p:nvSpPr>
            <p:spPr bwMode="auto">
              <a:xfrm>
                <a:off x="-6076950" y="-2309813"/>
                <a:ext cx="244475" cy="219075"/>
              </a:xfrm>
              <a:custGeom>
                <a:avLst/>
                <a:gdLst>
                  <a:gd name="T0" fmla="*/ 0 w 154"/>
                  <a:gd name="T1" fmla="*/ 0 h 138"/>
                  <a:gd name="T2" fmla="*/ 154 w 154"/>
                  <a:gd name="T3" fmla="*/ 0 h 138"/>
                  <a:gd name="T4" fmla="*/ 154 w 154"/>
                  <a:gd name="T5" fmla="*/ 138 h 138"/>
                  <a:gd name="T6" fmla="*/ 0 w 154"/>
                  <a:gd name="T7" fmla="*/ 138 h 138"/>
                  <a:gd name="T8" fmla="*/ 0 w 154"/>
                  <a:gd name="T9" fmla="*/ 0 h 138"/>
                  <a:gd name="T10" fmla="*/ 0 w 154"/>
                  <a:gd name="T11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4" h="138">
                    <a:moveTo>
                      <a:pt x="0" y="0"/>
                    </a:moveTo>
                    <a:lnTo>
                      <a:pt x="154" y="0"/>
                    </a:lnTo>
                    <a:lnTo>
                      <a:pt x="154" y="138"/>
                    </a:lnTo>
                    <a:lnTo>
                      <a:pt x="0" y="13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Line 15"/>
              <p:cNvSpPr>
                <a:spLocks noChangeShapeType="1"/>
              </p:cNvSpPr>
              <p:nvPr/>
            </p:nvSpPr>
            <p:spPr bwMode="auto">
              <a:xfrm>
                <a:off x="-5956300" y="-2200275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Line 16"/>
              <p:cNvSpPr>
                <a:spLocks noChangeShapeType="1"/>
              </p:cNvSpPr>
              <p:nvPr/>
            </p:nvSpPr>
            <p:spPr bwMode="auto">
              <a:xfrm>
                <a:off x="-5956300" y="-2200275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17"/>
              <p:cNvSpPr>
                <a:spLocks/>
              </p:cNvSpPr>
              <p:nvPr/>
            </p:nvSpPr>
            <p:spPr bwMode="auto">
              <a:xfrm>
                <a:off x="-5705475" y="-2309813"/>
                <a:ext cx="244475" cy="219075"/>
              </a:xfrm>
              <a:custGeom>
                <a:avLst/>
                <a:gdLst>
                  <a:gd name="T0" fmla="*/ 0 w 154"/>
                  <a:gd name="T1" fmla="*/ 0 h 138"/>
                  <a:gd name="T2" fmla="*/ 154 w 154"/>
                  <a:gd name="T3" fmla="*/ 0 h 138"/>
                  <a:gd name="T4" fmla="*/ 154 w 154"/>
                  <a:gd name="T5" fmla="*/ 138 h 138"/>
                  <a:gd name="T6" fmla="*/ 0 w 154"/>
                  <a:gd name="T7" fmla="*/ 138 h 138"/>
                  <a:gd name="T8" fmla="*/ 0 w 154"/>
                  <a:gd name="T9" fmla="*/ 0 h 138"/>
                  <a:gd name="T10" fmla="*/ 0 w 154"/>
                  <a:gd name="T11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4" h="138">
                    <a:moveTo>
                      <a:pt x="0" y="0"/>
                    </a:moveTo>
                    <a:lnTo>
                      <a:pt x="154" y="0"/>
                    </a:lnTo>
                    <a:lnTo>
                      <a:pt x="154" y="138"/>
                    </a:lnTo>
                    <a:lnTo>
                      <a:pt x="0" y="13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Line 18"/>
              <p:cNvSpPr>
                <a:spLocks noChangeShapeType="1"/>
              </p:cNvSpPr>
              <p:nvPr/>
            </p:nvSpPr>
            <p:spPr bwMode="auto">
              <a:xfrm>
                <a:off x="-5581650" y="-2200275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Line 19"/>
              <p:cNvSpPr>
                <a:spLocks noChangeShapeType="1"/>
              </p:cNvSpPr>
              <p:nvPr/>
            </p:nvSpPr>
            <p:spPr bwMode="auto">
              <a:xfrm>
                <a:off x="-5581650" y="-2200275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20"/>
              <p:cNvSpPr>
                <a:spLocks/>
              </p:cNvSpPr>
              <p:nvPr/>
            </p:nvSpPr>
            <p:spPr bwMode="auto">
              <a:xfrm>
                <a:off x="-5337175" y="-2309813"/>
                <a:ext cx="244475" cy="219075"/>
              </a:xfrm>
              <a:custGeom>
                <a:avLst/>
                <a:gdLst>
                  <a:gd name="T0" fmla="*/ 0 w 154"/>
                  <a:gd name="T1" fmla="*/ 0 h 138"/>
                  <a:gd name="T2" fmla="*/ 154 w 154"/>
                  <a:gd name="T3" fmla="*/ 0 h 138"/>
                  <a:gd name="T4" fmla="*/ 154 w 154"/>
                  <a:gd name="T5" fmla="*/ 138 h 138"/>
                  <a:gd name="T6" fmla="*/ 0 w 154"/>
                  <a:gd name="T7" fmla="*/ 138 h 138"/>
                  <a:gd name="T8" fmla="*/ 0 w 154"/>
                  <a:gd name="T9" fmla="*/ 0 h 138"/>
                  <a:gd name="T10" fmla="*/ 0 w 154"/>
                  <a:gd name="T11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4" h="138">
                    <a:moveTo>
                      <a:pt x="0" y="0"/>
                    </a:moveTo>
                    <a:lnTo>
                      <a:pt x="154" y="0"/>
                    </a:lnTo>
                    <a:lnTo>
                      <a:pt x="154" y="138"/>
                    </a:lnTo>
                    <a:lnTo>
                      <a:pt x="0" y="13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Line 21"/>
              <p:cNvSpPr>
                <a:spLocks noChangeShapeType="1"/>
              </p:cNvSpPr>
              <p:nvPr/>
            </p:nvSpPr>
            <p:spPr bwMode="auto">
              <a:xfrm>
                <a:off x="-5216525" y="-2200275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Line 22"/>
              <p:cNvSpPr>
                <a:spLocks noChangeShapeType="1"/>
              </p:cNvSpPr>
              <p:nvPr/>
            </p:nvSpPr>
            <p:spPr bwMode="auto">
              <a:xfrm>
                <a:off x="-5216525" y="-2200275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23"/>
              <p:cNvSpPr>
                <a:spLocks/>
              </p:cNvSpPr>
              <p:nvPr/>
            </p:nvSpPr>
            <p:spPr bwMode="auto">
              <a:xfrm>
                <a:off x="-6453188" y="-2309813"/>
                <a:ext cx="244475" cy="219075"/>
              </a:xfrm>
              <a:custGeom>
                <a:avLst/>
                <a:gdLst>
                  <a:gd name="T0" fmla="*/ 0 w 154"/>
                  <a:gd name="T1" fmla="*/ 0 h 138"/>
                  <a:gd name="T2" fmla="*/ 154 w 154"/>
                  <a:gd name="T3" fmla="*/ 0 h 138"/>
                  <a:gd name="T4" fmla="*/ 154 w 154"/>
                  <a:gd name="T5" fmla="*/ 138 h 138"/>
                  <a:gd name="T6" fmla="*/ 0 w 154"/>
                  <a:gd name="T7" fmla="*/ 138 h 138"/>
                  <a:gd name="T8" fmla="*/ 0 w 154"/>
                  <a:gd name="T9" fmla="*/ 0 h 138"/>
                  <a:gd name="T10" fmla="*/ 0 w 154"/>
                  <a:gd name="T11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4" h="138">
                    <a:moveTo>
                      <a:pt x="0" y="0"/>
                    </a:moveTo>
                    <a:lnTo>
                      <a:pt x="154" y="0"/>
                    </a:lnTo>
                    <a:lnTo>
                      <a:pt x="154" y="138"/>
                    </a:lnTo>
                    <a:lnTo>
                      <a:pt x="0" y="13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Line 24"/>
              <p:cNvSpPr>
                <a:spLocks noChangeShapeType="1"/>
              </p:cNvSpPr>
              <p:nvPr/>
            </p:nvSpPr>
            <p:spPr bwMode="auto">
              <a:xfrm>
                <a:off x="-6329363" y="-2200275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Line 25"/>
              <p:cNvSpPr>
                <a:spLocks noChangeShapeType="1"/>
              </p:cNvSpPr>
              <p:nvPr/>
            </p:nvSpPr>
            <p:spPr bwMode="auto">
              <a:xfrm>
                <a:off x="-6329363" y="-2200275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26"/>
              <p:cNvSpPr>
                <a:spLocks/>
              </p:cNvSpPr>
              <p:nvPr/>
            </p:nvSpPr>
            <p:spPr bwMode="auto">
              <a:xfrm>
                <a:off x="-5705475" y="-1984375"/>
                <a:ext cx="244475" cy="214313"/>
              </a:xfrm>
              <a:custGeom>
                <a:avLst/>
                <a:gdLst>
                  <a:gd name="T0" fmla="*/ 0 w 154"/>
                  <a:gd name="T1" fmla="*/ 0 h 135"/>
                  <a:gd name="T2" fmla="*/ 154 w 154"/>
                  <a:gd name="T3" fmla="*/ 0 h 135"/>
                  <a:gd name="T4" fmla="*/ 154 w 154"/>
                  <a:gd name="T5" fmla="*/ 135 h 135"/>
                  <a:gd name="T6" fmla="*/ 0 w 154"/>
                  <a:gd name="T7" fmla="*/ 135 h 135"/>
                  <a:gd name="T8" fmla="*/ 0 w 154"/>
                  <a:gd name="T9" fmla="*/ 0 h 135"/>
                  <a:gd name="T10" fmla="*/ 0 w 154"/>
                  <a:gd name="T11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4" h="135">
                    <a:moveTo>
                      <a:pt x="0" y="0"/>
                    </a:moveTo>
                    <a:lnTo>
                      <a:pt x="154" y="0"/>
                    </a:lnTo>
                    <a:lnTo>
                      <a:pt x="154" y="135"/>
                    </a:lnTo>
                    <a:lnTo>
                      <a:pt x="0" y="13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Line 27"/>
              <p:cNvSpPr>
                <a:spLocks noChangeShapeType="1"/>
              </p:cNvSpPr>
              <p:nvPr/>
            </p:nvSpPr>
            <p:spPr bwMode="auto">
              <a:xfrm>
                <a:off x="-5581650" y="-1876425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Line 28"/>
              <p:cNvSpPr>
                <a:spLocks noChangeShapeType="1"/>
              </p:cNvSpPr>
              <p:nvPr/>
            </p:nvSpPr>
            <p:spPr bwMode="auto">
              <a:xfrm>
                <a:off x="-5581650" y="-1876425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29"/>
              <p:cNvSpPr>
                <a:spLocks/>
              </p:cNvSpPr>
              <p:nvPr/>
            </p:nvSpPr>
            <p:spPr bwMode="auto">
              <a:xfrm>
                <a:off x="-5337175" y="-1984375"/>
                <a:ext cx="244475" cy="214313"/>
              </a:xfrm>
              <a:custGeom>
                <a:avLst/>
                <a:gdLst>
                  <a:gd name="T0" fmla="*/ 0 w 154"/>
                  <a:gd name="T1" fmla="*/ 0 h 135"/>
                  <a:gd name="T2" fmla="*/ 154 w 154"/>
                  <a:gd name="T3" fmla="*/ 0 h 135"/>
                  <a:gd name="T4" fmla="*/ 154 w 154"/>
                  <a:gd name="T5" fmla="*/ 135 h 135"/>
                  <a:gd name="T6" fmla="*/ 0 w 154"/>
                  <a:gd name="T7" fmla="*/ 135 h 135"/>
                  <a:gd name="T8" fmla="*/ 0 w 154"/>
                  <a:gd name="T9" fmla="*/ 0 h 135"/>
                  <a:gd name="T10" fmla="*/ 0 w 154"/>
                  <a:gd name="T11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4" h="135">
                    <a:moveTo>
                      <a:pt x="0" y="0"/>
                    </a:moveTo>
                    <a:lnTo>
                      <a:pt x="154" y="0"/>
                    </a:lnTo>
                    <a:lnTo>
                      <a:pt x="154" y="135"/>
                    </a:lnTo>
                    <a:lnTo>
                      <a:pt x="0" y="13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Line 30"/>
              <p:cNvSpPr>
                <a:spLocks noChangeShapeType="1"/>
              </p:cNvSpPr>
              <p:nvPr/>
            </p:nvSpPr>
            <p:spPr bwMode="auto">
              <a:xfrm>
                <a:off x="-5216525" y="-1876425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Line 31"/>
              <p:cNvSpPr>
                <a:spLocks noChangeShapeType="1"/>
              </p:cNvSpPr>
              <p:nvPr/>
            </p:nvSpPr>
            <p:spPr bwMode="auto">
              <a:xfrm>
                <a:off x="-5216525" y="-1876425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32"/>
              <p:cNvSpPr>
                <a:spLocks noEditPoints="1"/>
              </p:cNvSpPr>
              <p:nvPr/>
            </p:nvSpPr>
            <p:spPr bwMode="auto">
              <a:xfrm>
                <a:off x="-6775450" y="-3141663"/>
                <a:ext cx="1985963" cy="1612900"/>
              </a:xfrm>
              <a:custGeom>
                <a:avLst/>
                <a:gdLst>
                  <a:gd name="T0" fmla="*/ 495 w 529"/>
                  <a:gd name="T1" fmla="*/ 102 h 428"/>
                  <a:gd name="T2" fmla="*/ 34 w 529"/>
                  <a:gd name="T3" fmla="*/ 102 h 428"/>
                  <a:gd name="T4" fmla="*/ 34 w 529"/>
                  <a:gd name="T5" fmla="*/ 366 h 428"/>
                  <a:gd name="T6" fmla="*/ 73 w 529"/>
                  <a:gd name="T7" fmla="*/ 400 h 428"/>
                  <a:gd name="T8" fmla="*/ 456 w 529"/>
                  <a:gd name="T9" fmla="*/ 400 h 428"/>
                  <a:gd name="T10" fmla="*/ 495 w 529"/>
                  <a:gd name="T11" fmla="*/ 366 h 428"/>
                  <a:gd name="T12" fmla="*/ 495 w 529"/>
                  <a:gd name="T13" fmla="*/ 102 h 428"/>
                  <a:gd name="T14" fmla="*/ 0 w 529"/>
                  <a:gd name="T15" fmla="*/ 34 h 428"/>
                  <a:gd name="T16" fmla="*/ 38 w 529"/>
                  <a:gd name="T17" fmla="*/ 0 h 428"/>
                  <a:gd name="T18" fmla="*/ 86 w 529"/>
                  <a:gd name="T19" fmla="*/ 0 h 428"/>
                  <a:gd name="T20" fmla="*/ 86 w 529"/>
                  <a:gd name="T21" fmla="*/ 54 h 428"/>
                  <a:gd name="T22" fmla="*/ 112 w 529"/>
                  <a:gd name="T23" fmla="*/ 76 h 428"/>
                  <a:gd name="T24" fmla="*/ 149 w 529"/>
                  <a:gd name="T25" fmla="*/ 76 h 428"/>
                  <a:gd name="T26" fmla="*/ 175 w 529"/>
                  <a:gd name="T27" fmla="*/ 54 h 428"/>
                  <a:gd name="T28" fmla="*/ 175 w 529"/>
                  <a:gd name="T29" fmla="*/ 0 h 428"/>
                  <a:gd name="T30" fmla="*/ 225 w 529"/>
                  <a:gd name="T31" fmla="*/ 0 h 428"/>
                  <a:gd name="T32" fmla="*/ 225 w 529"/>
                  <a:gd name="T33" fmla="*/ 54 h 428"/>
                  <a:gd name="T34" fmla="*/ 251 w 529"/>
                  <a:gd name="T35" fmla="*/ 76 h 428"/>
                  <a:gd name="T36" fmla="*/ 289 w 529"/>
                  <a:gd name="T37" fmla="*/ 76 h 428"/>
                  <a:gd name="T38" fmla="*/ 314 w 529"/>
                  <a:gd name="T39" fmla="*/ 54 h 428"/>
                  <a:gd name="T40" fmla="*/ 314 w 529"/>
                  <a:gd name="T41" fmla="*/ 0 h 428"/>
                  <a:gd name="T42" fmla="*/ 356 w 529"/>
                  <a:gd name="T43" fmla="*/ 0 h 428"/>
                  <a:gd name="T44" fmla="*/ 356 w 529"/>
                  <a:gd name="T45" fmla="*/ 54 h 428"/>
                  <a:gd name="T46" fmla="*/ 381 w 529"/>
                  <a:gd name="T47" fmla="*/ 76 h 428"/>
                  <a:gd name="T48" fmla="*/ 419 w 529"/>
                  <a:gd name="T49" fmla="*/ 76 h 428"/>
                  <a:gd name="T50" fmla="*/ 444 w 529"/>
                  <a:gd name="T51" fmla="*/ 54 h 428"/>
                  <a:gd name="T52" fmla="*/ 444 w 529"/>
                  <a:gd name="T53" fmla="*/ 0 h 428"/>
                  <a:gd name="T54" fmla="*/ 491 w 529"/>
                  <a:gd name="T55" fmla="*/ 0 h 428"/>
                  <a:gd name="T56" fmla="*/ 529 w 529"/>
                  <a:gd name="T57" fmla="*/ 34 h 428"/>
                  <a:gd name="T58" fmla="*/ 529 w 529"/>
                  <a:gd name="T59" fmla="*/ 394 h 428"/>
                  <a:gd name="T60" fmla="*/ 491 w 529"/>
                  <a:gd name="T61" fmla="*/ 428 h 428"/>
                  <a:gd name="T62" fmla="*/ 38 w 529"/>
                  <a:gd name="T63" fmla="*/ 428 h 428"/>
                  <a:gd name="T64" fmla="*/ 0 w 529"/>
                  <a:gd name="T65" fmla="*/ 394 h 428"/>
                  <a:gd name="T66" fmla="*/ 0 w 529"/>
                  <a:gd name="T67" fmla="*/ 34 h 4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29" h="428">
                    <a:moveTo>
                      <a:pt x="495" y="102"/>
                    </a:moveTo>
                    <a:cubicBezTo>
                      <a:pt x="34" y="102"/>
                      <a:pt x="34" y="102"/>
                      <a:pt x="34" y="102"/>
                    </a:cubicBezTo>
                    <a:cubicBezTo>
                      <a:pt x="34" y="366"/>
                      <a:pt x="34" y="366"/>
                      <a:pt x="34" y="366"/>
                    </a:cubicBezTo>
                    <a:cubicBezTo>
                      <a:pt x="34" y="384"/>
                      <a:pt x="51" y="400"/>
                      <a:pt x="73" y="400"/>
                    </a:cubicBezTo>
                    <a:cubicBezTo>
                      <a:pt x="456" y="400"/>
                      <a:pt x="456" y="400"/>
                      <a:pt x="456" y="400"/>
                    </a:cubicBezTo>
                    <a:cubicBezTo>
                      <a:pt x="477" y="400"/>
                      <a:pt x="495" y="384"/>
                      <a:pt x="495" y="366"/>
                    </a:cubicBezTo>
                    <a:lnTo>
                      <a:pt x="495" y="102"/>
                    </a:lnTo>
                    <a:close/>
                    <a:moveTo>
                      <a:pt x="0" y="34"/>
                    </a:moveTo>
                    <a:cubicBezTo>
                      <a:pt x="0" y="15"/>
                      <a:pt x="17" y="0"/>
                      <a:pt x="38" y="0"/>
                    </a:cubicBezTo>
                    <a:cubicBezTo>
                      <a:pt x="86" y="0"/>
                      <a:pt x="86" y="0"/>
                      <a:pt x="86" y="0"/>
                    </a:cubicBezTo>
                    <a:cubicBezTo>
                      <a:pt x="86" y="54"/>
                      <a:pt x="86" y="54"/>
                      <a:pt x="86" y="54"/>
                    </a:cubicBezTo>
                    <a:cubicBezTo>
                      <a:pt x="86" y="66"/>
                      <a:pt x="98" y="76"/>
                      <a:pt x="112" y="76"/>
                    </a:cubicBezTo>
                    <a:cubicBezTo>
                      <a:pt x="149" y="76"/>
                      <a:pt x="149" y="76"/>
                      <a:pt x="149" y="76"/>
                    </a:cubicBezTo>
                    <a:cubicBezTo>
                      <a:pt x="164" y="76"/>
                      <a:pt x="175" y="66"/>
                      <a:pt x="175" y="54"/>
                    </a:cubicBezTo>
                    <a:cubicBezTo>
                      <a:pt x="175" y="0"/>
                      <a:pt x="175" y="0"/>
                      <a:pt x="175" y="0"/>
                    </a:cubicBezTo>
                    <a:cubicBezTo>
                      <a:pt x="225" y="0"/>
                      <a:pt x="225" y="0"/>
                      <a:pt x="225" y="0"/>
                    </a:cubicBezTo>
                    <a:cubicBezTo>
                      <a:pt x="225" y="54"/>
                      <a:pt x="225" y="54"/>
                      <a:pt x="225" y="54"/>
                    </a:cubicBezTo>
                    <a:cubicBezTo>
                      <a:pt x="225" y="66"/>
                      <a:pt x="237" y="76"/>
                      <a:pt x="251" y="76"/>
                    </a:cubicBezTo>
                    <a:cubicBezTo>
                      <a:pt x="289" y="76"/>
                      <a:pt x="289" y="76"/>
                      <a:pt x="289" y="76"/>
                    </a:cubicBezTo>
                    <a:cubicBezTo>
                      <a:pt x="303" y="76"/>
                      <a:pt x="314" y="66"/>
                      <a:pt x="314" y="54"/>
                    </a:cubicBezTo>
                    <a:cubicBezTo>
                      <a:pt x="314" y="0"/>
                      <a:pt x="314" y="0"/>
                      <a:pt x="314" y="0"/>
                    </a:cubicBezTo>
                    <a:cubicBezTo>
                      <a:pt x="356" y="0"/>
                      <a:pt x="356" y="0"/>
                      <a:pt x="356" y="0"/>
                    </a:cubicBezTo>
                    <a:cubicBezTo>
                      <a:pt x="356" y="54"/>
                      <a:pt x="356" y="54"/>
                      <a:pt x="356" y="54"/>
                    </a:cubicBezTo>
                    <a:cubicBezTo>
                      <a:pt x="356" y="66"/>
                      <a:pt x="367" y="76"/>
                      <a:pt x="381" y="76"/>
                    </a:cubicBezTo>
                    <a:cubicBezTo>
                      <a:pt x="419" y="76"/>
                      <a:pt x="419" y="76"/>
                      <a:pt x="419" y="76"/>
                    </a:cubicBezTo>
                    <a:cubicBezTo>
                      <a:pt x="433" y="76"/>
                      <a:pt x="444" y="66"/>
                      <a:pt x="444" y="54"/>
                    </a:cubicBezTo>
                    <a:cubicBezTo>
                      <a:pt x="444" y="0"/>
                      <a:pt x="444" y="0"/>
                      <a:pt x="444" y="0"/>
                    </a:cubicBezTo>
                    <a:cubicBezTo>
                      <a:pt x="491" y="0"/>
                      <a:pt x="491" y="0"/>
                      <a:pt x="491" y="0"/>
                    </a:cubicBezTo>
                    <a:cubicBezTo>
                      <a:pt x="512" y="0"/>
                      <a:pt x="529" y="15"/>
                      <a:pt x="529" y="34"/>
                    </a:cubicBezTo>
                    <a:cubicBezTo>
                      <a:pt x="529" y="394"/>
                      <a:pt x="529" y="394"/>
                      <a:pt x="529" y="394"/>
                    </a:cubicBezTo>
                    <a:cubicBezTo>
                      <a:pt x="529" y="413"/>
                      <a:pt x="512" y="428"/>
                      <a:pt x="491" y="428"/>
                    </a:cubicBezTo>
                    <a:cubicBezTo>
                      <a:pt x="38" y="428"/>
                      <a:pt x="38" y="428"/>
                      <a:pt x="38" y="428"/>
                    </a:cubicBezTo>
                    <a:cubicBezTo>
                      <a:pt x="17" y="428"/>
                      <a:pt x="0" y="413"/>
                      <a:pt x="0" y="394"/>
                    </a:cubicBezTo>
                    <a:lnTo>
                      <a:pt x="0" y="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33"/>
              <p:cNvSpPr>
                <a:spLocks/>
              </p:cNvSpPr>
              <p:nvPr/>
            </p:nvSpPr>
            <p:spPr bwMode="auto">
              <a:xfrm>
                <a:off x="-6376988" y="-3281363"/>
                <a:ext cx="190500" cy="358775"/>
              </a:xfrm>
              <a:custGeom>
                <a:avLst/>
                <a:gdLst>
                  <a:gd name="T0" fmla="*/ 0 w 51"/>
                  <a:gd name="T1" fmla="*/ 23 h 95"/>
                  <a:gd name="T2" fmla="*/ 26 w 51"/>
                  <a:gd name="T3" fmla="*/ 0 h 95"/>
                  <a:gd name="T4" fmla="*/ 26 w 51"/>
                  <a:gd name="T5" fmla="*/ 0 h 95"/>
                  <a:gd name="T6" fmla="*/ 51 w 51"/>
                  <a:gd name="T7" fmla="*/ 23 h 95"/>
                  <a:gd name="T8" fmla="*/ 51 w 51"/>
                  <a:gd name="T9" fmla="*/ 72 h 95"/>
                  <a:gd name="T10" fmla="*/ 26 w 51"/>
                  <a:gd name="T11" fmla="*/ 95 h 95"/>
                  <a:gd name="T12" fmla="*/ 26 w 51"/>
                  <a:gd name="T13" fmla="*/ 95 h 95"/>
                  <a:gd name="T14" fmla="*/ 0 w 51"/>
                  <a:gd name="T15" fmla="*/ 72 h 95"/>
                  <a:gd name="T16" fmla="*/ 0 w 51"/>
                  <a:gd name="T17" fmla="*/ 23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" h="95">
                    <a:moveTo>
                      <a:pt x="0" y="23"/>
                    </a:moveTo>
                    <a:cubicBezTo>
                      <a:pt x="0" y="11"/>
                      <a:pt x="11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40" y="0"/>
                      <a:pt x="51" y="11"/>
                      <a:pt x="51" y="23"/>
                    </a:cubicBezTo>
                    <a:cubicBezTo>
                      <a:pt x="51" y="72"/>
                      <a:pt x="51" y="72"/>
                      <a:pt x="51" y="72"/>
                    </a:cubicBezTo>
                    <a:cubicBezTo>
                      <a:pt x="51" y="85"/>
                      <a:pt x="40" y="95"/>
                      <a:pt x="26" y="95"/>
                    </a:cubicBezTo>
                    <a:cubicBezTo>
                      <a:pt x="26" y="95"/>
                      <a:pt x="26" y="95"/>
                      <a:pt x="26" y="95"/>
                    </a:cubicBezTo>
                    <a:cubicBezTo>
                      <a:pt x="11" y="95"/>
                      <a:pt x="0" y="85"/>
                      <a:pt x="0" y="72"/>
                    </a:cubicBezTo>
                    <a:cubicBezTo>
                      <a:pt x="0" y="23"/>
                      <a:pt x="0" y="23"/>
                      <a:pt x="0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Line 34"/>
              <p:cNvSpPr>
                <a:spLocks noChangeShapeType="1"/>
              </p:cNvSpPr>
              <p:nvPr/>
            </p:nvSpPr>
            <p:spPr bwMode="auto">
              <a:xfrm>
                <a:off x="-6280150" y="-3100388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Line 35"/>
              <p:cNvSpPr>
                <a:spLocks noChangeShapeType="1"/>
              </p:cNvSpPr>
              <p:nvPr/>
            </p:nvSpPr>
            <p:spPr bwMode="auto">
              <a:xfrm>
                <a:off x="-6280150" y="-3100388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36"/>
              <p:cNvSpPr>
                <a:spLocks/>
              </p:cNvSpPr>
              <p:nvPr/>
            </p:nvSpPr>
            <p:spPr bwMode="auto">
              <a:xfrm>
                <a:off x="-5856288" y="-3281363"/>
                <a:ext cx="192088" cy="358775"/>
              </a:xfrm>
              <a:custGeom>
                <a:avLst/>
                <a:gdLst>
                  <a:gd name="T0" fmla="*/ 0 w 51"/>
                  <a:gd name="T1" fmla="*/ 23 h 95"/>
                  <a:gd name="T2" fmla="*/ 26 w 51"/>
                  <a:gd name="T3" fmla="*/ 0 h 95"/>
                  <a:gd name="T4" fmla="*/ 26 w 51"/>
                  <a:gd name="T5" fmla="*/ 0 h 95"/>
                  <a:gd name="T6" fmla="*/ 51 w 51"/>
                  <a:gd name="T7" fmla="*/ 23 h 95"/>
                  <a:gd name="T8" fmla="*/ 51 w 51"/>
                  <a:gd name="T9" fmla="*/ 72 h 95"/>
                  <a:gd name="T10" fmla="*/ 26 w 51"/>
                  <a:gd name="T11" fmla="*/ 95 h 95"/>
                  <a:gd name="T12" fmla="*/ 26 w 51"/>
                  <a:gd name="T13" fmla="*/ 95 h 95"/>
                  <a:gd name="T14" fmla="*/ 0 w 51"/>
                  <a:gd name="T15" fmla="*/ 72 h 95"/>
                  <a:gd name="T16" fmla="*/ 0 w 51"/>
                  <a:gd name="T17" fmla="*/ 23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" h="95">
                    <a:moveTo>
                      <a:pt x="0" y="23"/>
                    </a:moveTo>
                    <a:cubicBezTo>
                      <a:pt x="0" y="11"/>
                      <a:pt x="12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40" y="0"/>
                      <a:pt x="51" y="11"/>
                      <a:pt x="51" y="23"/>
                    </a:cubicBezTo>
                    <a:cubicBezTo>
                      <a:pt x="51" y="72"/>
                      <a:pt x="51" y="72"/>
                      <a:pt x="51" y="72"/>
                    </a:cubicBezTo>
                    <a:cubicBezTo>
                      <a:pt x="51" y="85"/>
                      <a:pt x="40" y="95"/>
                      <a:pt x="26" y="95"/>
                    </a:cubicBezTo>
                    <a:cubicBezTo>
                      <a:pt x="26" y="95"/>
                      <a:pt x="26" y="95"/>
                      <a:pt x="26" y="95"/>
                    </a:cubicBezTo>
                    <a:cubicBezTo>
                      <a:pt x="12" y="95"/>
                      <a:pt x="0" y="85"/>
                      <a:pt x="0" y="72"/>
                    </a:cubicBezTo>
                    <a:cubicBezTo>
                      <a:pt x="0" y="23"/>
                      <a:pt x="0" y="23"/>
                      <a:pt x="0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Line 37"/>
              <p:cNvSpPr>
                <a:spLocks noChangeShapeType="1"/>
              </p:cNvSpPr>
              <p:nvPr/>
            </p:nvSpPr>
            <p:spPr bwMode="auto">
              <a:xfrm>
                <a:off x="-5757863" y="-3100388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Line 38"/>
              <p:cNvSpPr>
                <a:spLocks noChangeShapeType="1"/>
              </p:cNvSpPr>
              <p:nvPr/>
            </p:nvSpPr>
            <p:spPr bwMode="auto">
              <a:xfrm>
                <a:off x="-5757863" y="-3100388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39"/>
              <p:cNvSpPr>
                <a:spLocks/>
              </p:cNvSpPr>
              <p:nvPr/>
            </p:nvSpPr>
            <p:spPr bwMode="auto">
              <a:xfrm>
                <a:off x="-5367338" y="-3281363"/>
                <a:ext cx="192088" cy="358775"/>
              </a:xfrm>
              <a:custGeom>
                <a:avLst/>
                <a:gdLst>
                  <a:gd name="T0" fmla="*/ 0 w 51"/>
                  <a:gd name="T1" fmla="*/ 23 h 95"/>
                  <a:gd name="T2" fmla="*/ 26 w 51"/>
                  <a:gd name="T3" fmla="*/ 0 h 95"/>
                  <a:gd name="T4" fmla="*/ 26 w 51"/>
                  <a:gd name="T5" fmla="*/ 0 h 95"/>
                  <a:gd name="T6" fmla="*/ 51 w 51"/>
                  <a:gd name="T7" fmla="*/ 23 h 95"/>
                  <a:gd name="T8" fmla="*/ 51 w 51"/>
                  <a:gd name="T9" fmla="*/ 72 h 95"/>
                  <a:gd name="T10" fmla="*/ 26 w 51"/>
                  <a:gd name="T11" fmla="*/ 95 h 95"/>
                  <a:gd name="T12" fmla="*/ 26 w 51"/>
                  <a:gd name="T13" fmla="*/ 95 h 95"/>
                  <a:gd name="T14" fmla="*/ 0 w 51"/>
                  <a:gd name="T15" fmla="*/ 72 h 95"/>
                  <a:gd name="T16" fmla="*/ 0 w 51"/>
                  <a:gd name="T17" fmla="*/ 23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" h="95">
                    <a:moveTo>
                      <a:pt x="0" y="23"/>
                    </a:moveTo>
                    <a:cubicBezTo>
                      <a:pt x="0" y="11"/>
                      <a:pt x="12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40" y="0"/>
                      <a:pt x="51" y="11"/>
                      <a:pt x="51" y="23"/>
                    </a:cubicBezTo>
                    <a:cubicBezTo>
                      <a:pt x="51" y="72"/>
                      <a:pt x="51" y="72"/>
                      <a:pt x="51" y="72"/>
                    </a:cubicBezTo>
                    <a:cubicBezTo>
                      <a:pt x="51" y="85"/>
                      <a:pt x="40" y="95"/>
                      <a:pt x="26" y="95"/>
                    </a:cubicBezTo>
                    <a:cubicBezTo>
                      <a:pt x="26" y="95"/>
                      <a:pt x="26" y="95"/>
                      <a:pt x="26" y="95"/>
                    </a:cubicBezTo>
                    <a:cubicBezTo>
                      <a:pt x="12" y="95"/>
                      <a:pt x="0" y="85"/>
                      <a:pt x="0" y="72"/>
                    </a:cubicBezTo>
                    <a:cubicBezTo>
                      <a:pt x="0" y="23"/>
                      <a:pt x="0" y="23"/>
                      <a:pt x="0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Line 40"/>
              <p:cNvSpPr>
                <a:spLocks noChangeShapeType="1"/>
              </p:cNvSpPr>
              <p:nvPr/>
            </p:nvSpPr>
            <p:spPr bwMode="auto">
              <a:xfrm>
                <a:off x="-5268913" y="-3100388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Line 41"/>
              <p:cNvSpPr>
                <a:spLocks noChangeShapeType="1"/>
              </p:cNvSpPr>
              <p:nvPr/>
            </p:nvSpPr>
            <p:spPr bwMode="auto">
              <a:xfrm>
                <a:off x="-5268913" y="-3100388"/>
                <a:ext cx="0" cy="0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61" name="Oval 60"/>
            <p:cNvSpPr/>
            <p:nvPr/>
          </p:nvSpPr>
          <p:spPr>
            <a:xfrm>
              <a:off x="6782246" y="3544087"/>
              <a:ext cx="707010" cy="70701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6897657" y="3644708"/>
              <a:ext cx="476506" cy="482690"/>
              <a:chOff x="-1878013" y="-3668713"/>
              <a:chExt cx="2201863" cy="2230438"/>
            </a:xfrm>
            <a:solidFill>
              <a:schemeClr val="bg1"/>
            </a:solidFill>
          </p:grpSpPr>
          <p:sp>
            <p:nvSpPr>
              <p:cNvPr id="51" name="Freeform 42"/>
              <p:cNvSpPr>
                <a:spLocks noEditPoints="1"/>
              </p:cNvSpPr>
              <p:nvPr/>
            </p:nvSpPr>
            <p:spPr bwMode="auto">
              <a:xfrm>
                <a:off x="-1878013" y="-3668713"/>
                <a:ext cx="2201863" cy="2230438"/>
              </a:xfrm>
              <a:custGeom>
                <a:avLst/>
                <a:gdLst>
                  <a:gd name="T0" fmla="*/ 507 w 586"/>
                  <a:gd name="T1" fmla="*/ 35 h 592"/>
                  <a:gd name="T2" fmla="*/ 370 w 586"/>
                  <a:gd name="T3" fmla="*/ 31 h 592"/>
                  <a:gd name="T4" fmla="*/ 362 w 586"/>
                  <a:gd name="T5" fmla="*/ 44 h 592"/>
                  <a:gd name="T6" fmla="*/ 365 w 586"/>
                  <a:gd name="T7" fmla="*/ 57 h 592"/>
                  <a:gd name="T8" fmla="*/ 445 w 586"/>
                  <a:gd name="T9" fmla="*/ 107 h 592"/>
                  <a:gd name="T10" fmla="*/ 438 w 586"/>
                  <a:gd name="T11" fmla="*/ 118 h 592"/>
                  <a:gd name="T12" fmla="*/ 301 w 586"/>
                  <a:gd name="T13" fmla="*/ 75 h 592"/>
                  <a:gd name="T14" fmla="*/ 301 w 586"/>
                  <a:gd name="T15" fmla="*/ 57 h 592"/>
                  <a:gd name="T16" fmla="*/ 315 w 586"/>
                  <a:gd name="T17" fmla="*/ 57 h 592"/>
                  <a:gd name="T18" fmla="*/ 327 w 586"/>
                  <a:gd name="T19" fmla="*/ 53 h 592"/>
                  <a:gd name="T20" fmla="*/ 331 w 586"/>
                  <a:gd name="T21" fmla="*/ 42 h 592"/>
                  <a:gd name="T22" fmla="*/ 331 w 586"/>
                  <a:gd name="T23" fmla="*/ 39 h 592"/>
                  <a:gd name="T24" fmla="*/ 327 w 586"/>
                  <a:gd name="T25" fmla="*/ 28 h 592"/>
                  <a:gd name="T26" fmla="*/ 315 w 586"/>
                  <a:gd name="T27" fmla="*/ 24 h 592"/>
                  <a:gd name="T28" fmla="*/ 273 w 586"/>
                  <a:gd name="T29" fmla="*/ 24 h 592"/>
                  <a:gd name="T30" fmla="*/ 262 w 586"/>
                  <a:gd name="T31" fmla="*/ 28 h 592"/>
                  <a:gd name="T32" fmla="*/ 257 w 586"/>
                  <a:gd name="T33" fmla="*/ 39 h 592"/>
                  <a:gd name="T34" fmla="*/ 257 w 586"/>
                  <a:gd name="T35" fmla="*/ 42 h 592"/>
                  <a:gd name="T36" fmla="*/ 262 w 586"/>
                  <a:gd name="T37" fmla="*/ 53 h 592"/>
                  <a:gd name="T38" fmla="*/ 273 w 586"/>
                  <a:gd name="T39" fmla="*/ 57 h 592"/>
                  <a:gd name="T40" fmla="*/ 287 w 586"/>
                  <a:gd name="T41" fmla="*/ 57 h 592"/>
                  <a:gd name="T42" fmla="*/ 287 w 586"/>
                  <a:gd name="T43" fmla="*/ 75 h 592"/>
                  <a:gd name="T44" fmla="*/ 151 w 586"/>
                  <a:gd name="T45" fmla="*/ 118 h 592"/>
                  <a:gd name="T46" fmla="*/ 143 w 586"/>
                  <a:gd name="T47" fmla="*/ 106 h 592"/>
                  <a:gd name="T48" fmla="*/ 222 w 586"/>
                  <a:gd name="T49" fmla="*/ 57 h 592"/>
                  <a:gd name="T50" fmla="*/ 225 w 586"/>
                  <a:gd name="T51" fmla="*/ 44 h 592"/>
                  <a:gd name="T52" fmla="*/ 216 w 586"/>
                  <a:gd name="T53" fmla="*/ 30 h 592"/>
                  <a:gd name="T54" fmla="*/ 80 w 586"/>
                  <a:gd name="T55" fmla="*/ 35 h 592"/>
                  <a:gd name="T56" fmla="*/ 16 w 586"/>
                  <a:gd name="T57" fmla="*/ 156 h 592"/>
                  <a:gd name="T58" fmla="*/ 24 w 586"/>
                  <a:gd name="T59" fmla="*/ 170 h 592"/>
                  <a:gd name="T60" fmla="*/ 37 w 586"/>
                  <a:gd name="T61" fmla="*/ 173 h 592"/>
                  <a:gd name="T62" fmla="*/ 127 w 586"/>
                  <a:gd name="T63" fmla="*/ 116 h 592"/>
                  <a:gd name="T64" fmla="*/ 135 w 586"/>
                  <a:gd name="T65" fmla="*/ 129 h 592"/>
                  <a:gd name="T66" fmla="*/ 35 w 586"/>
                  <a:gd name="T67" fmla="*/ 334 h 592"/>
                  <a:gd name="T68" fmla="*/ 111 w 586"/>
                  <a:gd name="T69" fmla="*/ 516 h 592"/>
                  <a:gd name="T70" fmla="*/ 90 w 586"/>
                  <a:gd name="T71" fmla="*/ 560 h 592"/>
                  <a:gd name="T72" fmla="*/ 94 w 586"/>
                  <a:gd name="T73" fmla="*/ 576 h 592"/>
                  <a:gd name="T74" fmla="*/ 110 w 586"/>
                  <a:gd name="T75" fmla="*/ 588 h 592"/>
                  <a:gd name="T76" fmla="*/ 127 w 586"/>
                  <a:gd name="T77" fmla="*/ 587 h 592"/>
                  <a:gd name="T78" fmla="*/ 161 w 586"/>
                  <a:gd name="T79" fmla="*/ 556 h 592"/>
                  <a:gd name="T80" fmla="*/ 294 w 586"/>
                  <a:gd name="T81" fmla="*/ 592 h 592"/>
                  <a:gd name="T82" fmla="*/ 429 w 586"/>
                  <a:gd name="T83" fmla="*/ 554 h 592"/>
                  <a:gd name="T84" fmla="*/ 464 w 586"/>
                  <a:gd name="T85" fmla="*/ 587 h 592"/>
                  <a:gd name="T86" fmla="*/ 481 w 586"/>
                  <a:gd name="T87" fmla="*/ 588 h 592"/>
                  <a:gd name="T88" fmla="*/ 497 w 586"/>
                  <a:gd name="T89" fmla="*/ 576 h 592"/>
                  <a:gd name="T90" fmla="*/ 501 w 586"/>
                  <a:gd name="T91" fmla="*/ 560 h 592"/>
                  <a:gd name="T92" fmla="*/ 479 w 586"/>
                  <a:gd name="T93" fmla="*/ 514 h 592"/>
                  <a:gd name="T94" fmla="*/ 553 w 586"/>
                  <a:gd name="T95" fmla="*/ 334 h 592"/>
                  <a:gd name="T96" fmla="*/ 453 w 586"/>
                  <a:gd name="T97" fmla="*/ 130 h 592"/>
                  <a:gd name="T98" fmla="*/ 461 w 586"/>
                  <a:gd name="T99" fmla="*/ 117 h 592"/>
                  <a:gd name="T100" fmla="*/ 550 w 586"/>
                  <a:gd name="T101" fmla="*/ 173 h 592"/>
                  <a:gd name="T102" fmla="*/ 563 w 586"/>
                  <a:gd name="T103" fmla="*/ 170 h 592"/>
                  <a:gd name="T104" fmla="*/ 571 w 586"/>
                  <a:gd name="T105" fmla="*/ 156 h 592"/>
                  <a:gd name="T106" fmla="*/ 507 w 586"/>
                  <a:gd name="T107" fmla="*/ 35 h 592"/>
                  <a:gd name="T108" fmla="*/ 500 w 586"/>
                  <a:gd name="T109" fmla="*/ 334 h 592"/>
                  <a:gd name="T110" fmla="*/ 295 w 586"/>
                  <a:gd name="T111" fmla="*/ 538 h 592"/>
                  <a:gd name="T112" fmla="*/ 91 w 586"/>
                  <a:gd name="T113" fmla="*/ 334 h 592"/>
                  <a:gd name="T114" fmla="*/ 295 w 586"/>
                  <a:gd name="T115" fmla="*/ 129 h 592"/>
                  <a:gd name="T116" fmla="*/ 500 w 586"/>
                  <a:gd name="T117" fmla="*/ 334 h 5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86" h="592">
                    <a:moveTo>
                      <a:pt x="507" y="35"/>
                    </a:moveTo>
                    <a:cubicBezTo>
                      <a:pt x="452" y="0"/>
                      <a:pt x="386" y="6"/>
                      <a:pt x="370" y="31"/>
                    </a:cubicBezTo>
                    <a:cubicBezTo>
                      <a:pt x="367" y="37"/>
                      <a:pt x="364" y="41"/>
                      <a:pt x="362" y="44"/>
                    </a:cubicBezTo>
                    <a:cubicBezTo>
                      <a:pt x="359" y="48"/>
                      <a:pt x="361" y="54"/>
                      <a:pt x="365" y="57"/>
                    </a:cubicBezTo>
                    <a:cubicBezTo>
                      <a:pt x="445" y="107"/>
                      <a:pt x="445" y="107"/>
                      <a:pt x="445" y="107"/>
                    </a:cubicBezTo>
                    <a:cubicBezTo>
                      <a:pt x="438" y="118"/>
                      <a:pt x="438" y="118"/>
                      <a:pt x="438" y="118"/>
                    </a:cubicBezTo>
                    <a:cubicBezTo>
                      <a:pt x="398" y="92"/>
                      <a:pt x="352" y="76"/>
                      <a:pt x="301" y="75"/>
                    </a:cubicBezTo>
                    <a:cubicBezTo>
                      <a:pt x="301" y="57"/>
                      <a:pt x="301" y="57"/>
                      <a:pt x="301" y="57"/>
                    </a:cubicBezTo>
                    <a:cubicBezTo>
                      <a:pt x="315" y="57"/>
                      <a:pt x="315" y="57"/>
                      <a:pt x="315" y="57"/>
                    </a:cubicBezTo>
                    <a:cubicBezTo>
                      <a:pt x="319" y="57"/>
                      <a:pt x="324" y="55"/>
                      <a:pt x="327" y="53"/>
                    </a:cubicBezTo>
                    <a:cubicBezTo>
                      <a:pt x="329" y="51"/>
                      <a:pt x="331" y="46"/>
                      <a:pt x="331" y="42"/>
                    </a:cubicBezTo>
                    <a:cubicBezTo>
                      <a:pt x="331" y="39"/>
                      <a:pt x="331" y="39"/>
                      <a:pt x="331" y="39"/>
                    </a:cubicBezTo>
                    <a:cubicBezTo>
                      <a:pt x="331" y="35"/>
                      <a:pt x="329" y="30"/>
                      <a:pt x="327" y="28"/>
                    </a:cubicBezTo>
                    <a:cubicBezTo>
                      <a:pt x="324" y="26"/>
                      <a:pt x="319" y="24"/>
                      <a:pt x="315" y="24"/>
                    </a:cubicBezTo>
                    <a:cubicBezTo>
                      <a:pt x="273" y="24"/>
                      <a:pt x="273" y="24"/>
                      <a:pt x="273" y="24"/>
                    </a:cubicBezTo>
                    <a:cubicBezTo>
                      <a:pt x="269" y="24"/>
                      <a:pt x="264" y="26"/>
                      <a:pt x="262" y="28"/>
                    </a:cubicBezTo>
                    <a:cubicBezTo>
                      <a:pt x="259" y="30"/>
                      <a:pt x="257" y="35"/>
                      <a:pt x="257" y="39"/>
                    </a:cubicBezTo>
                    <a:cubicBezTo>
                      <a:pt x="257" y="42"/>
                      <a:pt x="257" y="42"/>
                      <a:pt x="257" y="42"/>
                    </a:cubicBezTo>
                    <a:cubicBezTo>
                      <a:pt x="257" y="46"/>
                      <a:pt x="259" y="51"/>
                      <a:pt x="262" y="53"/>
                    </a:cubicBezTo>
                    <a:cubicBezTo>
                      <a:pt x="264" y="55"/>
                      <a:pt x="269" y="57"/>
                      <a:pt x="273" y="57"/>
                    </a:cubicBezTo>
                    <a:cubicBezTo>
                      <a:pt x="287" y="57"/>
                      <a:pt x="287" y="57"/>
                      <a:pt x="287" y="57"/>
                    </a:cubicBezTo>
                    <a:cubicBezTo>
                      <a:pt x="287" y="75"/>
                      <a:pt x="287" y="75"/>
                      <a:pt x="287" y="75"/>
                    </a:cubicBezTo>
                    <a:cubicBezTo>
                      <a:pt x="237" y="76"/>
                      <a:pt x="190" y="92"/>
                      <a:pt x="151" y="118"/>
                    </a:cubicBezTo>
                    <a:cubicBezTo>
                      <a:pt x="143" y="106"/>
                      <a:pt x="143" y="106"/>
                      <a:pt x="143" y="106"/>
                    </a:cubicBezTo>
                    <a:cubicBezTo>
                      <a:pt x="222" y="57"/>
                      <a:pt x="222" y="57"/>
                      <a:pt x="222" y="57"/>
                    </a:cubicBezTo>
                    <a:cubicBezTo>
                      <a:pt x="226" y="54"/>
                      <a:pt x="228" y="48"/>
                      <a:pt x="225" y="44"/>
                    </a:cubicBezTo>
                    <a:cubicBezTo>
                      <a:pt x="216" y="30"/>
                      <a:pt x="216" y="30"/>
                      <a:pt x="216" y="30"/>
                    </a:cubicBezTo>
                    <a:cubicBezTo>
                      <a:pt x="201" y="6"/>
                      <a:pt x="135" y="0"/>
                      <a:pt x="80" y="35"/>
                    </a:cubicBezTo>
                    <a:cubicBezTo>
                      <a:pt x="24" y="70"/>
                      <a:pt x="0" y="132"/>
                      <a:pt x="16" y="156"/>
                    </a:cubicBezTo>
                    <a:cubicBezTo>
                      <a:pt x="20" y="162"/>
                      <a:pt x="22" y="167"/>
                      <a:pt x="24" y="170"/>
                    </a:cubicBezTo>
                    <a:cubicBezTo>
                      <a:pt x="27" y="174"/>
                      <a:pt x="32" y="175"/>
                      <a:pt x="37" y="173"/>
                    </a:cubicBezTo>
                    <a:cubicBezTo>
                      <a:pt x="127" y="116"/>
                      <a:pt x="127" y="116"/>
                      <a:pt x="127" y="116"/>
                    </a:cubicBezTo>
                    <a:cubicBezTo>
                      <a:pt x="135" y="129"/>
                      <a:pt x="135" y="129"/>
                      <a:pt x="135" y="129"/>
                    </a:cubicBezTo>
                    <a:cubicBezTo>
                      <a:pt x="74" y="177"/>
                      <a:pt x="35" y="251"/>
                      <a:pt x="35" y="334"/>
                    </a:cubicBezTo>
                    <a:cubicBezTo>
                      <a:pt x="35" y="405"/>
                      <a:pt x="64" y="469"/>
                      <a:pt x="111" y="516"/>
                    </a:cubicBezTo>
                    <a:cubicBezTo>
                      <a:pt x="90" y="560"/>
                      <a:pt x="90" y="560"/>
                      <a:pt x="90" y="560"/>
                    </a:cubicBezTo>
                    <a:cubicBezTo>
                      <a:pt x="87" y="566"/>
                      <a:pt x="89" y="573"/>
                      <a:pt x="94" y="576"/>
                    </a:cubicBezTo>
                    <a:cubicBezTo>
                      <a:pt x="110" y="588"/>
                      <a:pt x="110" y="588"/>
                      <a:pt x="110" y="588"/>
                    </a:cubicBezTo>
                    <a:cubicBezTo>
                      <a:pt x="115" y="591"/>
                      <a:pt x="122" y="591"/>
                      <a:pt x="127" y="587"/>
                    </a:cubicBezTo>
                    <a:cubicBezTo>
                      <a:pt x="161" y="556"/>
                      <a:pt x="161" y="556"/>
                      <a:pt x="161" y="556"/>
                    </a:cubicBezTo>
                    <a:cubicBezTo>
                      <a:pt x="200" y="579"/>
                      <a:pt x="245" y="592"/>
                      <a:pt x="294" y="592"/>
                    </a:cubicBezTo>
                    <a:cubicBezTo>
                      <a:pt x="343" y="592"/>
                      <a:pt x="390" y="579"/>
                      <a:pt x="429" y="554"/>
                    </a:cubicBezTo>
                    <a:cubicBezTo>
                      <a:pt x="464" y="587"/>
                      <a:pt x="464" y="587"/>
                      <a:pt x="464" y="587"/>
                    </a:cubicBezTo>
                    <a:cubicBezTo>
                      <a:pt x="469" y="591"/>
                      <a:pt x="476" y="591"/>
                      <a:pt x="481" y="588"/>
                    </a:cubicBezTo>
                    <a:cubicBezTo>
                      <a:pt x="497" y="576"/>
                      <a:pt x="497" y="576"/>
                      <a:pt x="497" y="576"/>
                    </a:cubicBezTo>
                    <a:cubicBezTo>
                      <a:pt x="502" y="573"/>
                      <a:pt x="504" y="566"/>
                      <a:pt x="501" y="560"/>
                    </a:cubicBezTo>
                    <a:cubicBezTo>
                      <a:pt x="479" y="514"/>
                      <a:pt x="479" y="514"/>
                      <a:pt x="479" y="514"/>
                    </a:cubicBezTo>
                    <a:cubicBezTo>
                      <a:pt x="525" y="467"/>
                      <a:pt x="553" y="404"/>
                      <a:pt x="553" y="334"/>
                    </a:cubicBezTo>
                    <a:cubicBezTo>
                      <a:pt x="553" y="251"/>
                      <a:pt x="514" y="177"/>
                      <a:pt x="453" y="130"/>
                    </a:cubicBezTo>
                    <a:cubicBezTo>
                      <a:pt x="461" y="117"/>
                      <a:pt x="461" y="117"/>
                      <a:pt x="461" y="117"/>
                    </a:cubicBezTo>
                    <a:cubicBezTo>
                      <a:pt x="550" y="173"/>
                      <a:pt x="550" y="173"/>
                      <a:pt x="550" y="173"/>
                    </a:cubicBezTo>
                    <a:cubicBezTo>
                      <a:pt x="555" y="175"/>
                      <a:pt x="560" y="174"/>
                      <a:pt x="563" y="170"/>
                    </a:cubicBezTo>
                    <a:cubicBezTo>
                      <a:pt x="571" y="156"/>
                      <a:pt x="571" y="156"/>
                      <a:pt x="571" y="156"/>
                    </a:cubicBezTo>
                    <a:cubicBezTo>
                      <a:pt x="586" y="132"/>
                      <a:pt x="563" y="70"/>
                      <a:pt x="507" y="35"/>
                    </a:cubicBezTo>
                    <a:close/>
                    <a:moveTo>
                      <a:pt x="500" y="334"/>
                    </a:moveTo>
                    <a:cubicBezTo>
                      <a:pt x="500" y="447"/>
                      <a:pt x="408" y="538"/>
                      <a:pt x="295" y="538"/>
                    </a:cubicBezTo>
                    <a:cubicBezTo>
                      <a:pt x="182" y="538"/>
                      <a:pt x="91" y="447"/>
                      <a:pt x="91" y="334"/>
                    </a:cubicBezTo>
                    <a:cubicBezTo>
                      <a:pt x="91" y="221"/>
                      <a:pt x="182" y="129"/>
                      <a:pt x="295" y="129"/>
                    </a:cubicBezTo>
                    <a:cubicBezTo>
                      <a:pt x="408" y="129"/>
                      <a:pt x="500" y="221"/>
                      <a:pt x="500" y="3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43"/>
              <p:cNvSpPr>
                <a:spLocks/>
              </p:cNvSpPr>
              <p:nvPr/>
            </p:nvSpPr>
            <p:spPr bwMode="auto">
              <a:xfrm>
                <a:off x="-1152525" y="-3114675"/>
                <a:ext cx="514350" cy="1141413"/>
              </a:xfrm>
              <a:custGeom>
                <a:avLst/>
                <a:gdLst>
                  <a:gd name="T0" fmla="*/ 102 w 137"/>
                  <a:gd name="T1" fmla="*/ 152 h 303"/>
                  <a:gd name="T2" fmla="*/ 101 w 137"/>
                  <a:gd name="T3" fmla="*/ 152 h 303"/>
                  <a:gd name="T4" fmla="*/ 44 w 137"/>
                  <a:gd name="T5" fmla="*/ 24 h 303"/>
                  <a:gd name="T6" fmla="*/ 20 w 137"/>
                  <a:gd name="T7" fmla="*/ 34 h 303"/>
                  <a:gd name="T8" fmla="*/ 78 w 137"/>
                  <a:gd name="T9" fmla="*/ 162 h 303"/>
                  <a:gd name="T10" fmla="*/ 68 w 137"/>
                  <a:gd name="T11" fmla="*/ 187 h 303"/>
                  <a:gd name="T12" fmla="*/ 71 w 137"/>
                  <a:gd name="T13" fmla="*/ 202 h 303"/>
                  <a:gd name="T14" fmla="*/ 12 w 137"/>
                  <a:gd name="T15" fmla="*/ 271 h 303"/>
                  <a:gd name="T16" fmla="*/ 34 w 137"/>
                  <a:gd name="T17" fmla="*/ 290 h 303"/>
                  <a:gd name="T18" fmla="*/ 93 w 137"/>
                  <a:gd name="T19" fmla="*/ 220 h 303"/>
                  <a:gd name="T20" fmla="*/ 102 w 137"/>
                  <a:gd name="T21" fmla="*/ 221 h 303"/>
                  <a:gd name="T22" fmla="*/ 137 w 137"/>
                  <a:gd name="T23" fmla="*/ 187 h 303"/>
                  <a:gd name="T24" fmla="*/ 102 w 137"/>
                  <a:gd name="T25" fmla="*/ 152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" h="303">
                    <a:moveTo>
                      <a:pt x="102" y="152"/>
                    </a:moveTo>
                    <a:cubicBezTo>
                      <a:pt x="102" y="152"/>
                      <a:pt x="102" y="152"/>
                      <a:pt x="101" y="152"/>
                    </a:cubicBezTo>
                    <a:cubicBezTo>
                      <a:pt x="44" y="24"/>
                      <a:pt x="44" y="24"/>
                      <a:pt x="44" y="24"/>
                    </a:cubicBezTo>
                    <a:cubicBezTo>
                      <a:pt x="32" y="0"/>
                      <a:pt x="10" y="11"/>
                      <a:pt x="20" y="34"/>
                    </a:cubicBezTo>
                    <a:cubicBezTo>
                      <a:pt x="78" y="162"/>
                      <a:pt x="78" y="162"/>
                      <a:pt x="78" y="162"/>
                    </a:cubicBezTo>
                    <a:cubicBezTo>
                      <a:pt x="71" y="168"/>
                      <a:pt x="68" y="177"/>
                      <a:pt x="68" y="187"/>
                    </a:cubicBezTo>
                    <a:cubicBezTo>
                      <a:pt x="68" y="192"/>
                      <a:pt x="69" y="197"/>
                      <a:pt x="71" y="202"/>
                    </a:cubicBezTo>
                    <a:cubicBezTo>
                      <a:pt x="12" y="271"/>
                      <a:pt x="12" y="271"/>
                      <a:pt x="12" y="271"/>
                    </a:cubicBezTo>
                    <a:cubicBezTo>
                      <a:pt x="0" y="288"/>
                      <a:pt x="20" y="303"/>
                      <a:pt x="34" y="290"/>
                    </a:cubicBezTo>
                    <a:cubicBezTo>
                      <a:pt x="93" y="220"/>
                      <a:pt x="93" y="220"/>
                      <a:pt x="93" y="220"/>
                    </a:cubicBezTo>
                    <a:cubicBezTo>
                      <a:pt x="96" y="221"/>
                      <a:pt x="99" y="221"/>
                      <a:pt x="102" y="221"/>
                    </a:cubicBezTo>
                    <a:cubicBezTo>
                      <a:pt x="122" y="221"/>
                      <a:pt x="137" y="206"/>
                      <a:pt x="137" y="187"/>
                    </a:cubicBezTo>
                    <a:cubicBezTo>
                      <a:pt x="137" y="167"/>
                      <a:pt x="122" y="152"/>
                      <a:pt x="102" y="1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Freeform 44"/>
              <p:cNvSpPr>
                <a:spLocks/>
              </p:cNvSpPr>
              <p:nvPr/>
            </p:nvSpPr>
            <p:spPr bwMode="auto">
              <a:xfrm>
                <a:off x="-822325" y="-3130550"/>
                <a:ext cx="101600" cy="196850"/>
              </a:xfrm>
              <a:custGeom>
                <a:avLst/>
                <a:gdLst>
                  <a:gd name="T0" fmla="*/ 21 w 27"/>
                  <a:gd name="T1" fmla="*/ 52 h 52"/>
                  <a:gd name="T2" fmla="*/ 5 w 27"/>
                  <a:gd name="T3" fmla="*/ 52 h 52"/>
                  <a:gd name="T4" fmla="*/ 0 w 27"/>
                  <a:gd name="T5" fmla="*/ 47 h 52"/>
                  <a:gd name="T6" fmla="*/ 0 w 27"/>
                  <a:gd name="T7" fmla="*/ 6 h 52"/>
                  <a:gd name="T8" fmla="*/ 5 w 27"/>
                  <a:gd name="T9" fmla="*/ 0 h 52"/>
                  <a:gd name="T10" fmla="*/ 21 w 27"/>
                  <a:gd name="T11" fmla="*/ 0 h 52"/>
                  <a:gd name="T12" fmla="*/ 27 w 27"/>
                  <a:gd name="T13" fmla="*/ 6 h 52"/>
                  <a:gd name="T14" fmla="*/ 27 w 27"/>
                  <a:gd name="T15" fmla="*/ 47 h 52"/>
                  <a:gd name="T16" fmla="*/ 21 w 27"/>
                  <a:gd name="T17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" h="52">
                    <a:moveTo>
                      <a:pt x="21" y="52"/>
                    </a:moveTo>
                    <a:cubicBezTo>
                      <a:pt x="5" y="52"/>
                      <a:pt x="5" y="52"/>
                      <a:pt x="5" y="52"/>
                    </a:cubicBezTo>
                    <a:cubicBezTo>
                      <a:pt x="2" y="52"/>
                      <a:pt x="0" y="50"/>
                      <a:pt x="0" y="4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5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4" y="0"/>
                      <a:pt x="27" y="3"/>
                      <a:pt x="27" y="6"/>
                    </a:cubicBezTo>
                    <a:cubicBezTo>
                      <a:pt x="27" y="47"/>
                      <a:pt x="27" y="47"/>
                      <a:pt x="27" y="47"/>
                    </a:cubicBezTo>
                    <a:cubicBezTo>
                      <a:pt x="27" y="50"/>
                      <a:pt x="24" y="52"/>
                      <a:pt x="21" y="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reeform 45"/>
              <p:cNvSpPr>
                <a:spLocks/>
              </p:cNvSpPr>
              <p:nvPr/>
            </p:nvSpPr>
            <p:spPr bwMode="auto">
              <a:xfrm>
                <a:off x="-247650" y="-2466975"/>
                <a:ext cx="195263" cy="101600"/>
              </a:xfrm>
              <a:custGeom>
                <a:avLst/>
                <a:gdLst>
                  <a:gd name="T0" fmla="*/ 0 w 52"/>
                  <a:gd name="T1" fmla="*/ 21 h 27"/>
                  <a:gd name="T2" fmla="*/ 0 w 52"/>
                  <a:gd name="T3" fmla="*/ 5 h 27"/>
                  <a:gd name="T4" fmla="*/ 5 w 52"/>
                  <a:gd name="T5" fmla="*/ 0 h 27"/>
                  <a:gd name="T6" fmla="*/ 46 w 52"/>
                  <a:gd name="T7" fmla="*/ 0 h 27"/>
                  <a:gd name="T8" fmla="*/ 52 w 52"/>
                  <a:gd name="T9" fmla="*/ 5 h 27"/>
                  <a:gd name="T10" fmla="*/ 52 w 52"/>
                  <a:gd name="T11" fmla="*/ 21 h 27"/>
                  <a:gd name="T12" fmla="*/ 46 w 52"/>
                  <a:gd name="T13" fmla="*/ 27 h 27"/>
                  <a:gd name="T14" fmla="*/ 5 w 52"/>
                  <a:gd name="T15" fmla="*/ 27 h 27"/>
                  <a:gd name="T16" fmla="*/ 0 w 52"/>
                  <a:gd name="T17" fmla="*/ 2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27">
                    <a:moveTo>
                      <a:pt x="0" y="21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9" y="0"/>
                      <a:pt x="52" y="2"/>
                      <a:pt x="52" y="5"/>
                    </a:cubicBezTo>
                    <a:cubicBezTo>
                      <a:pt x="52" y="21"/>
                      <a:pt x="52" y="21"/>
                      <a:pt x="52" y="21"/>
                    </a:cubicBezTo>
                    <a:cubicBezTo>
                      <a:pt x="52" y="24"/>
                      <a:pt x="49" y="27"/>
                      <a:pt x="46" y="27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2" y="27"/>
                      <a:pt x="0" y="24"/>
                      <a:pt x="0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Freeform 46"/>
              <p:cNvSpPr>
                <a:spLocks/>
              </p:cNvSpPr>
              <p:nvPr/>
            </p:nvSpPr>
            <p:spPr bwMode="auto">
              <a:xfrm>
                <a:off x="-814388" y="-1890713"/>
                <a:ext cx="101600" cy="195263"/>
              </a:xfrm>
              <a:custGeom>
                <a:avLst/>
                <a:gdLst>
                  <a:gd name="T0" fmla="*/ 6 w 27"/>
                  <a:gd name="T1" fmla="*/ 0 h 52"/>
                  <a:gd name="T2" fmla="*/ 22 w 27"/>
                  <a:gd name="T3" fmla="*/ 0 h 52"/>
                  <a:gd name="T4" fmla="*/ 27 w 27"/>
                  <a:gd name="T5" fmla="*/ 5 h 52"/>
                  <a:gd name="T6" fmla="*/ 27 w 27"/>
                  <a:gd name="T7" fmla="*/ 46 h 52"/>
                  <a:gd name="T8" fmla="*/ 22 w 27"/>
                  <a:gd name="T9" fmla="*/ 52 h 52"/>
                  <a:gd name="T10" fmla="*/ 6 w 27"/>
                  <a:gd name="T11" fmla="*/ 52 h 52"/>
                  <a:gd name="T12" fmla="*/ 0 w 27"/>
                  <a:gd name="T13" fmla="*/ 46 h 52"/>
                  <a:gd name="T14" fmla="*/ 0 w 27"/>
                  <a:gd name="T15" fmla="*/ 5 h 52"/>
                  <a:gd name="T16" fmla="*/ 6 w 27"/>
                  <a:gd name="T1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" h="52">
                    <a:moveTo>
                      <a:pt x="6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25" y="0"/>
                      <a:pt x="27" y="2"/>
                      <a:pt x="27" y="5"/>
                    </a:cubicBezTo>
                    <a:cubicBezTo>
                      <a:pt x="27" y="46"/>
                      <a:pt x="27" y="46"/>
                      <a:pt x="27" y="46"/>
                    </a:cubicBezTo>
                    <a:cubicBezTo>
                      <a:pt x="27" y="49"/>
                      <a:pt x="25" y="52"/>
                      <a:pt x="22" y="52"/>
                    </a:cubicBezTo>
                    <a:cubicBezTo>
                      <a:pt x="6" y="52"/>
                      <a:pt x="6" y="52"/>
                      <a:pt x="6" y="52"/>
                    </a:cubicBezTo>
                    <a:cubicBezTo>
                      <a:pt x="3" y="52"/>
                      <a:pt x="0" y="49"/>
                      <a:pt x="0" y="4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3" y="0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Freeform 47"/>
              <p:cNvSpPr>
                <a:spLocks/>
              </p:cNvSpPr>
              <p:nvPr/>
            </p:nvSpPr>
            <p:spPr bwMode="auto">
              <a:xfrm>
                <a:off x="-1482725" y="-2459038"/>
                <a:ext cx="195263" cy="104775"/>
              </a:xfrm>
              <a:custGeom>
                <a:avLst/>
                <a:gdLst>
                  <a:gd name="T0" fmla="*/ 52 w 52"/>
                  <a:gd name="T1" fmla="*/ 6 h 28"/>
                  <a:gd name="T2" fmla="*/ 52 w 52"/>
                  <a:gd name="T3" fmla="*/ 22 h 28"/>
                  <a:gd name="T4" fmla="*/ 47 w 52"/>
                  <a:gd name="T5" fmla="*/ 28 h 28"/>
                  <a:gd name="T6" fmla="*/ 6 w 52"/>
                  <a:gd name="T7" fmla="*/ 28 h 28"/>
                  <a:gd name="T8" fmla="*/ 0 w 52"/>
                  <a:gd name="T9" fmla="*/ 22 h 28"/>
                  <a:gd name="T10" fmla="*/ 0 w 52"/>
                  <a:gd name="T11" fmla="*/ 6 h 28"/>
                  <a:gd name="T12" fmla="*/ 6 w 52"/>
                  <a:gd name="T13" fmla="*/ 0 h 28"/>
                  <a:gd name="T14" fmla="*/ 47 w 52"/>
                  <a:gd name="T15" fmla="*/ 0 h 28"/>
                  <a:gd name="T16" fmla="*/ 52 w 52"/>
                  <a:gd name="T17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28">
                    <a:moveTo>
                      <a:pt x="52" y="6"/>
                    </a:moveTo>
                    <a:cubicBezTo>
                      <a:pt x="52" y="22"/>
                      <a:pt x="52" y="22"/>
                      <a:pt x="52" y="22"/>
                    </a:cubicBezTo>
                    <a:cubicBezTo>
                      <a:pt x="52" y="25"/>
                      <a:pt x="50" y="28"/>
                      <a:pt x="47" y="28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3" y="28"/>
                      <a:pt x="0" y="25"/>
                      <a:pt x="0" y="22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50" y="0"/>
                      <a:pt x="52" y="3"/>
                      <a:pt x="5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62" name="TextBox 61"/>
            <p:cNvSpPr txBox="1"/>
            <p:nvPr/>
          </p:nvSpPr>
          <p:spPr>
            <a:xfrm>
              <a:off x="6322615" y="3687526"/>
              <a:ext cx="4419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white"/>
                  </a:solidFill>
                </a:rPr>
                <a:t>to</a:t>
              </a: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502798" y="3687526"/>
              <a:ext cx="10861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white"/>
                  </a:solidFill>
                </a:rPr>
                <a:t>minutes</a:t>
              </a:r>
              <a:endParaRPr lang="en-US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372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1429" y="104474"/>
            <a:ext cx="2477428" cy="528853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WHERE </a:t>
            </a:r>
            <a:r>
              <a:rPr lang="en-GB" dirty="0" smtClean="0">
                <a:solidFill>
                  <a:schemeClr val="bg1"/>
                </a:solidFill>
              </a:rPr>
              <a:t>ECI</a:t>
            </a:r>
            <a:r>
              <a:rPr lang="en-GB" cap="none" dirty="0">
                <a:solidFill>
                  <a:schemeClr val="bg1"/>
                </a:solidFill>
              </a:rPr>
              <a:t> </a:t>
            </a:r>
            <a:r>
              <a:rPr lang="en-GB" dirty="0" smtClean="0">
                <a:solidFill>
                  <a:schemeClr val="bg1"/>
                </a:solidFill>
              </a:rPr>
              <a:t>FITS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71845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171428" y="85982"/>
            <a:ext cx="8805657" cy="547345"/>
          </a:xfrm>
          <a:prstGeom prst="rect">
            <a:avLst/>
          </a:prstGeom>
        </p:spPr>
        <p:txBody>
          <a:bodyPr vert="horz" lIns="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 cap="all" baseline="0">
                <a:solidFill>
                  <a:srgbClr val="0057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 smtClean="0">
                <a:solidFill>
                  <a:prstClr val="white"/>
                </a:solidFill>
              </a:rPr>
              <a:t>SF&amp;A project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336" y="1737261"/>
            <a:ext cx="6465264" cy="2967552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5934795" y="804439"/>
            <a:ext cx="2962461" cy="1580500"/>
            <a:chOff x="6632171" y="2642209"/>
            <a:chExt cx="4516099" cy="2501291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32171" y="2642209"/>
              <a:ext cx="4516099" cy="2501291"/>
            </a:xfrm>
            <a:prstGeom prst="rect">
              <a:avLst/>
            </a:prstGeom>
          </p:spPr>
        </p:pic>
        <p:sp>
          <p:nvSpPr>
            <p:cNvPr id="15" name="Rounded Rectangle 14"/>
            <p:cNvSpPr/>
            <p:nvPr/>
          </p:nvSpPr>
          <p:spPr>
            <a:xfrm>
              <a:off x="9385300" y="3022600"/>
              <a:ext cx="501650" cy="368300"/>
            </a:xfrm>
            <a:prstGeom prst="roundRect">
              <a:avLst/>
            </a:prstGeom>
            <a:noFill/>
            <a:ln w="12700">
              <a:solidFill>
                <a:schemeClr val="accent5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9385300" y="3505200"/>
              <a:ext cx="501650" cy="368300"/>
            </a:xfrm>
            <a:prstGeom prst="roundRect">
              <a:avLst/>
            </a:prstGeom>
            <a:noFill/>
            <a:ln w="12700">
              <a:solidFill>
                <a:schemeClr val="accent5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8868116" y="3822844"/>
              <a:ext cx="463529" cy="241187"/>
            </a:xfrm>
            <a:prstGeom prst="roundRect">
              <a:avLst/>
            </a:prstGeom>
            <a:noFill/>
            <a:ln w="12700">
              <a:solidFill>
                <a:schemeClr val="accent5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73378" y="3305175"/>
            <a:ext cx="2341040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rgbClr val="0057FF"/>
              </a:buClr>
            </a:pPr>
            <a:r>
              <a:rPr lang="en-US" sz="1300" b="1" dirty="0">
                <a:solidFill>
                  <a:srgbClr val="0057FF"/>
                </a:solidFill>
              </a:rPr>
              <a:t>Phase 1</a:t>
            </a:r>
          </a:p>
          <a:p>
            <a:pPr>
              <a:spcBef>
                <a:spcPts val="600"/>
              </a:spcBef>
              <a:buClr>
                <a:srgbClr val="0057FF"/>
              </a:buClr>
            </a:pPr>
            <a:r>
              <a:rPr lang="en-US" sz="1300" dirty="0">
                <a:solidFill>
                  <a:srgbClr val="031432"/>
                </a:solidFill>
              </a:rPr>
              <a:t>Hong Kong to </a:t>
            </a:r>
            <a:r>
              <a:rPr lang="en-US" sz="1300" dirty="0" smtClean="0">
                <a:solidFill>
                  <a:srgbClr val="031432"/>
                </a:solidFill>
              </a:rPr>
              <a:t>NJ</a:t>
            </a:r>
          </a:p>
          <a:p>
            <a:pPr>
              <a:spcBef>
                <a:spcPts val="600"/>
              </a:spcBef>
              <a:buClr>
                <a:srgbClr val="0057FF"/>
              </a:buClr>
            </a:pPr>
            <a:r>
              <a:rPr lang="en-US" sz="1300" b="1" dirty="0">
                <a:solidFill>
                  <a:srgbClr val="0057FF"/>
                </a:solidFill>
              </a:rPr>
              <a:t>Phase </a:t>
            </a:r>
            <a:r>
              <a:rPr lang="en-US" sz="1300" b="1" dirty="0" smtClean="0">
                <a:solidFill>
                  <a:srgbClr val="0057FF"/>
                </a:solidFill>
              </a:rPr>
              <a:t>2</a:t>
            </a:r>
            <a:endParaRPr lang="en-US" sz="1300" b="1" dirty="0">
              <a:solidFill>
                <a:srgbClr val="0057FF"/>
              </a:solidFill>
            </a:endParaRPr>
          </a:p>
          <a:p>
            <a:pPr>
              <a:spcBef>
                <a:spcPts val="600"/>
              </a:spcBef>
              <a:buClr>
                <a:srgbClr val="0057FF"/>
              </a:buClr>
            </a:pPr>
            <a:r>
              <a:rPr lang="en-US" sz="1300" dirty="0" smtClean="0">
                <a:solidFill>
                  <a:srgbClr val="031432"/>
                </a:solidFill>
              </a:rPr>
              <a:t>NJ to South Africa and NJ to Uganda</a:t>
            </a:r>
            <a:endParaRPr lang="en-US" sz="1300" dirty="0">
              <a:solidFill>
                <a:srgbClr val="03143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5336" y="1821543"/>
            <a:ext cx="2409082" cy="9361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3362" y="1745344"/>
            <a:ext cx="2005364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rgbClr val="0057FF"/>
              </a:buClr>
            </a:pPr>
            <a:r>
              <a:rPr lang="en-US" sz="1300" dirty="0" smtClean="0">
                <a:solidFill>
                  <a:srgbClr val="031432"/>
                </a:solidFill>
              </a:rPr>
              <a:t>Service Orchestration in each of the 5 operator domains to orchestrate an IP ‘service’ lifecycle</a:t>
            </a:r>
            <a:endParaRPr lang="en-US" sz="1300" dirty="0">
              <a:solidFill>
                <a:srgbClr val="0314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17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Rectangle 152"/>
          <p:cNvSpPr/>
          <p:nvPr/>
        </p:nvSpPr>
        <p:spPr>
          <a:xfrm>
            <a:off x="0" y="0"/>
            <a:ext cx="9144000" cy="7259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reeform 9"/>
          <p:cNvSpPr>
            <a:spLocks/>
          </p:cNvSpPr>
          <p:nvPr/>
        </p:nvSpPr>
        <p:spPr bwMode="auto">
          <a:xfrm rot="10800000" flipV="1">
            <a:off x="2292308" y="3273473"/>
            <a:ext cx="1400149" cy="811446"/>
          </a:xfrm>
          <a:custGeom>
            <a:avLst/>
            <a:gdLst>
              <a:gd name="T0" fmla="*/ 373 w 1678"/>
              <a:gd name="T1" fmla="*/ 874 h 1031"/>
              <a:gd name="T2" fmla="*/ 379 w 1678"/>
              <a:gd name="T3" fmla="*/ 882 h 1031"/>
              <a:gd name="T4" fmla="*/ 692 w 1678"/>
              <a:gd name="T5" fmla="*/ 1031 h 1031"/>
              <a:gd name="T6" fmla="*/ 939 w 1678"/>
              <a:gd name="T7" fmla="*/ 946 h 1031"/>
              <a:gd name="T8" fmla="*/ 949 w 1678"/>
              <a:gd name="T9" fmla="*/ 938 h 1031"/>
              <a:gd name="T10" fmla="*/ 958 w 1678"/>
              <a:gd name="T11" fmla="*/ 946 h 1031"/>
              <a:gd name="T12" fmla="*/ 1146 w 1678"/>
              <a:gd name="T13" fmla="*/ 1012 h 1031"/>
              <a:gd name="T14" fmla="*/ 1379 w 1678"/>
              <a:gd name="T15" fmla="*/ 900 h 1031"/>
              <a:gd name="T16" fmla="*/ 1384 w 1678"/>
              <a:gd name="T17" fmla="*/ 894 h 1031"/>
              <a:gd name="T18" fmla="*/ 1393 w 1678"/>
              <a:gd name="T19" fmla="*/ 895 h 1031"/>
              <a:gd name="T20" fmla="*/ 1426 w 1678"/>
              <a:gd name="T21" fmla="*/ 897 h 1031"/>
              <a:gd name="T22" fmla="*/ 1678 w 1678"/>
              <a:gd name="T23" fmla="*/ 645 h 1031"/>
              <a:gd name="T24" fmla="*/ 1454 w 1678"/>
              <a:gd name="T25" fmla="*/ 394 h 1031"/>
              <a:gd name="T26" fmla="*/ 1444 w 1678"/>
              <a:gd name="T27" fmla="*/ 393 h 1031"/>
              <a:gd name="T28" fmla="*/ 1441 w 1678"/>
              <a:gd name="T29" fmla="*/ 383 h 1031"/>
              <a:gd name="T30" fmla="*/ 1120 w 1678"/>
              <a:gd name="T31" fmla="*/ 141 h 1031"/>
              <a:gd name="T32" fmla="*/ 1029 w 1678"/>
              <a:gd name="T33" fmla="*/ 153 h 1031"/>
              <a:gd name="T34" fmla="*/ 1017 w 1678"/>
              <a:gd name="T35" fmla="*/ 157 h 1031"/>
              <a:gd name="T36" fmla="*/ 1011 w 1678"/>
              <a:gd name="T37" fmla="*/ 146 h 1031"/>
              <a:gd name="T38" fmla="*/ 770 w 1678"/>
              <a:gd name="T39" fmla="*/ 0 h 1031"/>
              <a:gd name="T40" fmla="*/ 517 w 1678"/>
              <a:gd name="T41" fmla="*/ 171 h 1031"/>
              <a:gd name="T42" fmla="*/ 513 w 1678"/>
              <a:gd name="T43" fmla="*/ 182 h 1031"/>
              <a:gd name="T44" fmla="*/ 501 w 1678"/>
              <a:gd name="T45" fmla="*/ 181 h 1031"/>
              <a:gd name="T46" fmla="*/ 482 w 1678"/>
              <a:gd name="T47" fmla="*/ 180 h 1031"/>
              <a:gd name="T48" fmla="*/ 305 w 1678"/>
              <a:gd name="T49" fmla="*/ 315 h 1031"/>
              <a:gd name="T50" fmla="*/ 302 w 1678"/>
              <a:gd name="T51" fmla="*/ 326 h 1031"/>
              <a:gd name="T52" fmla="*/ 287 w 1678"/>
              <a:gd name="T53" fmla="*/ 326 h 1031"/>
              <a:gd name="T54" fmla="*/ 281 w 1678"/>
              <a:gd name="T55" fmla="*/ 326 h 1031"/>
              <a:gd name="T56" fmla="*/ 0 w 1678"/>
              <a:gd name="T57" fmla="*/ 607 h 1031"/>
              <a:gd name="T58" fmla="*/ 281 w 1678"/>
              <a:gd name="T59" fmla="*/ 889 h 1031"/>
              <a:gd name="T60" fmla="*/ 363 w 1678"/>
              <a:gd name="T61" fmla="*/ 877 h 1031"/>
              <a:gd name="T62" fmla="*/ 373 w 1678"/>
              <a:gd name="T63" fmla="*/ 874 h 10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78" h="1031">
                <a:moveTo>
                  <a:pt x="373" y="874"/>
                </a:moveTo>
                <a:cubicBezTo>
                  <a:pt x="379" y="882"/>
                  <a:pt x="379" y="882"/>
                  <a:pt x="379" y="882"/>
                </a:cubicBezTo>
                <a:cubicBezTo>
                  <a:pt x="456" y="976"/>
                  <a:pt x="570" y="1031"/>
                  <a:pt x="692" y="1031"/>
                </a:cubicBezTo>
                <a:cubicBezTo>
                  <a:pt x="782" y="1031"/>
                  <a:pt x="868" y="1001"/>
                  <a:pt x="939" y="946"/>
                </a:cubicBezTo>
                <a:cubicBezTo>
                  <a:pt x="949" y="938"/>
                  <a:pt x="949" y="938"/>
                  <a:pt x="949" y="938"/>
                </a:cubicBezTo>
                <a:cubicBezTo>
                  <a:pt x="958" y="946"/>
                  <a:pt x="958" y="946"/>
                  <a:pt x="958" y="946"/>
                </a:cubicBezTo>
                <a:cubicBezTo>
                  <a:pt x="1012" y="989"/>
                  <a:pt x="1077" y="1012"/>
                  <a:pt x="1146" y="1012"/>
                </a:cubicBezTo>
                <a:cubicBezTo>
                  <a:pt x="1237" y="1012"/>
                  <a:pt x="1322" y="971"/>
                  <a:pt x="1379" y="900"/>
                </a:cubicBezTo>
                <a:cubicBezTo>
                  <a:pt x="1384" y="894"/>
                  <a:pt x="1384" y="894"/>
                  <a:pt x="1384" y="894"/>
                </a:cubicBezTo>
                <a:cubicBezTo>
                  <a:pt x="1393" y="895"/>
                  <a:pt x="1393" y="895"/>
                  <a:pt x="1393" y="895"/>
                </a:cubicBezTo>
                <a:cubicBezTo>
                  <a:pt x="1404" y="896"/>
                  <a:pt x="1415" y="897"/>
                  <a:pt x="1426" y="897"/>
                </a:cubicBezTo>
                <a:cubicBezTo>
                  <a:pt x="1565" y="897"/>
                  <a:pt x="1678" y="784"/>
                  <a:pt x="1678" y="645"/>
                </a:cubicBezTo>
                <a:cubicBezTo>
                  <a:pt x="1678" y="517"/>
                  <a:pt x="1582" y="409"/>
                  <a:pt x="1454" y="394"/>
                </a:cubicBezTo>
                <a:cubicBezTo>
                  <a:pt x="1444" y="393"/>
                  <a:pt x="1444" y="393"/>
                  <a:pt x="1444" y="393"/>
                </a:cubicBezTo>
                <a:cubicBezTo>
                  <a:pt x="1441" y="383"/>
                  <a:pt x="1441" y="383"/>
                  <a:pt x="1441" y="383"/>
                </a:cubicBezTo>
                <a:cubicBezTo>
                  <a:pt x="1401" y="241"/>
                  <a:pt x="1268" y="141"/>
                  <a:pt x="1120" y="141"/>
                </a:cubicBezTo>
                <a:cubicBezTo>
                  <a:pt x="1089" y="141"/>
                  <a:pt x="1059" y="145"/>
                  <a:pt x="1029" y="153"/>
                </a:cubicBezTo>
                <a:cubicBezTo>
                  <a:pt x="1017" y="157"/>
                  <a:pt x="1017" y="157"/>
                  <a:pt x="1017" y="157"/>
                </a:cubicBezTo>
                <a:cubicBezTo>
                  <a:pt x="1011" y="146"/>
                  <a:pt x="1011" y="146"/>
                  <a:pt x="1011" y="146"/>
                </a:cubicBezTo>
                <a:cubicBezTo>
                  <a:pt x="964" y="56"/>
                  <a:pt x="871" y="0"/>
                  <a:pt x="770" y="0"/>
                </a:cubicBezTo>
                <a:cubicBezTo>
                  <a:pt x="658" y="0"/>
                  <a:pt x="559" y="68"/>
                  <a:pt x="517" y="171"/>
                </a:cubicBezTo>
                <a:cubicBezTo>
                  <a:pt x="513" y="182"/>
                  <a:pt x="513" y="182"/>
                  <a:pt x="513" y="182"/>
                </a:cubicBezTo>
                <a:cubicBezTo>
                  <a:pt x="501" y="181"/>
                  <a:pt x="501" y="181"/>
                  <a:pt x="501" y="181"/>
                </a:cubicBezTo>
                <a:cubicBezTo>
                  <a:pt x="495" y="180"/>
                  <a:pt x="488" y="180"/>
                  <a:pt x="482" y="180"/>
                </a:cubicBezTo>
                <a:cubicBezTo>
                  <a:pt x="399" y="180"/>
                  <a:pt x="327" y="235"/>
                  <a:pt x="305" y="315"/>
                </a:cubicBezTo>
                <a:cubicBezTo>
                  <a:pt x="302" y="326"/>
                  <a:pt x="302" y="326"/>
                  <a:pt x="302" y="326"/>
                </a:cubicBezTo>
                <a:cubicBezTo>
                  <a:pt x="287" y="326"/>
                  <a:pt x="287" y="326"/>
                  <a:pt x="287" y="326"/>
                </a:cubicBezTo>
                <a:cubicBezTo>
                  <a:pt x="285" y="326"/>
                  <a:pt x="283" y="326"/>
                  <a:pt x="281" y="326"/>
                </a:cubicBezTo>
                <a:cubicBezTo>
                  <a:pt x="126" y="326"/>
                  <a:pt x="0" y="452"/>
                  <a:pt x="0" y="607"/>
                </a:cubicBezTo>
                <a:cubicBezTo>
                  <a:pt x="0" y="763"/>
                  <a:pt x="126" y="889"/>
                  <a:pt x="281" y="889"/>
                </a:cubicBezTo>
                <a:cubicBezTo>
                  <a:pt x="309" y="889"/>
                  <a:pt x="336" y="885"/>
                  <a:pt x="363" y="877"/>
                </a:cubicBezTo>
                <a:lnTo>
                  <a:pt x="373" y="874"/>
                </a:lnTo>
                <a:close/>
              </a:path>
            </a:pathLst>
          </a:custGeom>
          <a:solidFill>
            <a:schemeClr val="accent5"/>
          </a:solidFill>
          <a:ln w="12700"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rot="10800000" flipV="1">
            <a:off x="5583488" y="3273473"/>
            <a:ext cx="1400149" cy="811446"/>
          </a:xfrm>
          <a:custGeom>
            <a:avLst/>
            <a:gdLst>
              <a:gd name="T0" fmla="*/ 373 w 1678"/>
              <a:gd name="T1" fmla="*/ 874 h 1031"/>
              <a:gd name="T2" fmla="*/ 379 w 1678"/>
              <a:gd name="T3" fmla="*/ 882 h 1031"/>
              <a:gd name="T4" fmla="*/ 692 w 1678"/>
              <a:gd name="T5" fmla="*/ 1031 h 1031"/>
              <a:gd name="T6" fmla="*/ 939 w 1678"/>
              <a:gd name="T7" fmla="*/ 946 h 1031"/>
              <a:gd name="T8" fmla="*/ 949 w 1678"/>
              <a:gd name="T9" fmla="*/ 938 h 1031"/>
              <a:gd name="T10" fmla="*/ 958 w 1678"/>
              <a:gd name="T11" fmla="*/ 946 h 1031"/>
              <a:gd name="T12" fmla="*/ 1146 w 1678"/>
              <a:gd name="T13" fmla="*/ 1012 h 1031"/>
              <a:gd name="T14" fmla="*/ 1379 w 1678"/>
              <a:gd name="T15" fmla="*/ 900 h 1031"/>
              <a:gd name="T16" fmla="*/ 1384 w 1678"/>
              <a:gd name="T17" fmla="*/ 894 h 1031"/>
              <a:gd name="T18" fmla="*/ 1393 w 1678"/>
              <a:gd name="T19" fmla="*/ 895 h 1031"/>
              <a:gd name="T20" fmla="*/ 1426 w 1678"/>
              <a:gd name="T21" fmla="*/ 897 h 1031"/>
              <a:gd name="T22" fmla="*/ 1678 w 1678"/>
              <a:gd name="T23" fmla="*/ 645 h 1031"/>
              <a:gd name="T24" fmla="*/ 1454 w 1678"/>
              <a:gd name="T25" fmla="*/ 394 h 1031"/>
              <a:gd name="T26" fmla="*/ 1444 w 1678"/>
              <a:gd name="T27" fmla="*/ 393 h 1031"/>
              <a:gd name="T28" fmla="*/ 1441 w 1678"/>
              <a:gd name="T29" fmla="*/ 383 h 1031"/>
              <a:gd name="T30" fmla="*/ 1120 w 1678"/>
              <a:gd name="T31" fmla="*/ 141 h 1031"/>
              <a:gd name="T32" fmla="*/ 1029 w 1678"/>
              <a:gd name="T33" fmla="*/ 153 h 1031"/>
              <a:gd name="T34" fmla="*/ 1017 w 1678"/>
              <a:gd name="T35" fmla="*/ 157 h 1031"/>
              <a:gd name="T36" fmla="*/ 1011 w 1678"/>
              <a:gd name="T37" fmla="*/ 146 h 1031"/>
              <a:gd name="T38" fmla="*/ 770 w 1678"/>
              <a:gd name="T39" fmla="*/ 0 h 1031"/>
              <a:gd name="T40" fmla="*/ 517 w 1678"/>
              <a:gd name="T41" fmla="*/ 171 h 1031"/>
              <a:gd name="T42" fmla="*/ 513 w 1678"/>
              <a:gd name="T43" fmla="*/ 182 h 1031"/>
              <a:gd name="T44" fmla="*/ 501 w 1678"/>
              <a:gd name="T45" fmla="*/ 181 h 1031"/>
              <a:gd name="T46" fmla="*/ 482 w 1678"/>
              <a:gd name="T47" fmla="*/ 180 h 1031"/>
              <a:gd name="T48" fmla="*/ 305 w 1678"/>
              <a:gd name="T49" fmla="*/ 315 h 1031"/>
              <a:gd name="T50" fmla="*/ 302 w 1678"/>
              <a:gd name="T51" fmla="*/ 326 h 1031"/>
              <a:gd name="T52" fmla="*/ 287 w 1678"/>
              <a:gd name="T53" fmla="*/ 326 h 1031"/>
              <a:gd name="T54" fmla="*/ 281 w 1678"/>
              <a:gd name="T55" fmla="*/ 326 h 1031"/>
              <a:gd name="T56" fmla="*/ 0 w 1678"/>
              <a:gd name="T57" fmla="*/ 607 h 1031"/>
              <a:gd name="T58" fmla="*/ 281 w 1678"/>
              <a:gd name="T59" fmla="*/ 889 h 1031"/>
              <a:gd name="T60" fmla="*/ 363 w 1678"/>
              <a:gd name="T61" fmla="*/ 877 h 1031"/>
              <a:gd name="T62" fmla="*/ 373 w 1678"/>
              <a:gd name="T63" fmla="*/ 874 h 10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78" h="1031">
                <a:moveTo>
                  <a:pt x="373" y="874"/>
                </a:moveTo>
                <a:cubicBezTo>
                  <a:pt x="379" y="882"/>
                  <a:pt x="379" y="882"/>
                  <a:pt x="379" y="882"/>
                </a:cubicBezTo>
                <a:cubicBezTo>
                  <a:pt x="456" y="976"/>
                  <a:pt x="570" y="1031"/>
                  <a:pt x="692" y="1031"/>
                </a:cubicBezTo>
                <a:cubicBezTo>
                  <a:pt x="782" y="1031"/>
                  <a:pt x="868" y="1001"/>
                  <a:pt x="939" y="946"/>
                </a:cubicBezTo>
                <a:cubicBezTo>
                  <a:pt x="949" y="938"/>
                  <a:pt x="949" y="938"/>
                  <a:pt x="949" y="938"/>
                </a:cubicBezTo>
                <a:cubicBezTo>
                  <a:pt x="958" y="946"/>
                  <a:pt x="958" y="946"/>
                  <a:pt x="958" y="946"/>
                </a:cubicBezTo>
                <a:cubicBezTo>
                  <a:pt x="1012" y="989"/>
                  <a:pt x="1077" y="1012"/>
                  <a:pt x="1146" y="1012"/>
                </a:cubicBezTo>
                <a:cubicBezTo>
                  <a:pt x="1237" y="1012"/>
                  <a:pt x="1322" y="971"/>
                  <a:pt x="1379" y="900"/>
                </a:cubicBezTo>
                <a:cubicBezTo>
                  <a:pt x="1384" y="894"/>
                  <a:pt x="1384" y="894"/>
                  <a:pt x="1384" y="894"/>
                </a:cubicBezTo>
                <a:cubicBezTo>
                  <a:pt x="1393" y="895"/>
                  <a:pt x="1393" y="895"/>
                  <a:pt x="1393" y="895"/>
                </a:cubicBezTo>
                <a:cubicBezTo>
                  <a:pt x="1404" y="896"/>
                  <a:pt x="1415" y="897"/>
                  <a:pt x="1426" y="897"/>
                </a:cubicBezTo>
                <a:cubicBezTo>
                  <a:pt x="1565" y="897"/>
                  <a:pt x="1678" y="784"/>
                  <a:pt x="1678" y="645"/>
                </a:cubicBezTo>
                <a:cubicBezTo>
                  <a:pt x="1678" y="517"/>
                  <a:pt x="1582" y="409"/>
                  <a:pt x="1454" y="394"/>
                </a:cubicBezTo>
                <a:cubicBezTo>
                  <a:pt x="1444" y="393"/>
                  <a:pt x="1444" y="393"/>
                  <a:pt x="1444" y="393"/>
                </a:cubicBezTo>
                <a:cubicBezTo>
                  <a:pt x="1441" y="383"/>
                  <a:pt x="1441" y="383"/>
                  <a:pt x="1441" y="383"/>
                </a:cubicBezTo>
                <a:cubicBezTo>
                  <a:pt x="1401" y="241"/>
                  <a:pt x="1268" y="141"/>
                  <a:pt x="1120" y="141"/>
                </a:cubicBezTo>
                <a:cubicBezTo>
                  <a:pt x="1089" y="141"/>
                  <a:pt x="1059" y="145"/>
                  <a:pt x="1029" y="153"/>
                </a:cubicBezTo>
                <a:cubicBezTo>
                  <a:pt x="1017" y="157"/>
                  <a:pt x="1017" y="157"/>
                  <a:pt x="1017" y="157"/>
                </a:cubicBezTo>
                <a:cubicBezTo>
                  <a:pt x="1011" y="146"/>
                  <a:pt x="1011" y="146"/>
                  <a:pt x="1011" y="146"/>
                </a:cubicBezTo>
                <a:cubicBezTo>
                  <a:pt x="964" y="56"/>
                  <a:pt x="871" y="0"/>
                  <a:pt x="770" y="0"/>
                </a:cubicBezTo>
                <a:cubicBezTo>
                  <a:pt x="658" y="0"/>
                  <a:pt x="559" y="68"/>
                  <a:pt x="517" y="171"/>
                </a:cubicBezTo>
                <a:cubicBezTo>
                  <a:pt x="513" y="182"/>
                  <a:pt x="513" y="182"/>
                  <a:pt x="513" y="182"/>
                </a:cubicBezTo>
                <a:cubicBezTo>
                  <a:pt x="501" y="181"/>
                  <a:pt x="501" y="181"/>
                  <a:pt x="501" y="181"/>
                </a:cubicBezTo>
                <a:cubicBezTo>
                  <a:pt x="495" y="180"/>
                  <a:pt x="488" y="180"/>
                  <a:pt x="482" y="180"/>
                </a:cubicBezTo>
                <a:cubicBezTo>
                  <a:pt x="399" y="180"/>
                  <a:pt x="327" y="235"/>
                  <a:pt x="305" y="315"/>
                </a:cubicBezTo>
                <a:cubicBezTo>
                  <a:pt x="302" y="326"/>
                  <a:pt x="302" y="326"/>
                  <a:pt x="302" y="326"/>
                </a:cubicBezTo>
                <a:cubicBezTo>
                  <a:pt x="287" y="326"/>
                  <a:pt x="287" y="326"/>
                  <a:pt x="287" y="326"/>
                </a:cubicBezTo>
                <a:cubicBezTo>
                  <a:pt x="285" y="326"/>
                  <a:pt x="283" y="326"/>
                  <a:pt x="281" y="326"/>
                </a:cubicBezTo>
                <a:cubicBezTo>
                  <a:pt x="126" y="326"/>
                  <a:pt x="0" y="452"/>
                  <a:pt x="0" y="607"/>
                </a:cubicBezTo>
                <a:cubicBezTo>
                  <a:pt x="0" y="763"/>
                  <a:pt x="126" y="889"/>
                  <a:pt x="281" y="889"/>
                </a:cubicBezTo>
                <a:cubicBezTo>
                  <a:pt x="309" y="889"/>
                  <a:pt x="336" y="885"/>
                  <a:pt x="363" y="877"/>
                </a:cubicBezTo>
                <a:lnTo>
                  <a:pt x="373" y="874"/>
                </a:lnTo>
                <a:close/>
              </a:path>
            </a:pathLst>
          </a:custGeom>
          <a:solidFill>
            <a:schemeClr val="accent1"/>
          </a:solidFill>
          <a:ln w="12700"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" name="Freeform 9"/>
          <p:cNvSpPr>
            <a:spLocks/>
          </p:cNvSpPr>
          <p:nvPr/>
        </p:nvSpPr>
        <p:spPr bwMode="auto">
          <a:xfrm rot="10800000" flipV="1">
            <a:off x="3917622" y="3273473"/>
            <a:ext cx="1400149" cy="811446"/>
          </a:xfrm>
          <a:custGeom>
            <a:avLst/>
            <a:gdLst>
              <a:gd name="T0" fmla="*/ 373 w 1678"/>
              <a:gd name="T1" fmla="*/ 874 h 1031"/>
              <a:gd name="T2" fmla="*/ 379 w 1678"/>
              <a:gd name="T3" fmla="*/ 882 h 1031"/>
              <a:gd name="T4" fmla="*/ 692 w 1678"/>
              <a:gd name="T5" fmla="*/ 1031 h 1031"/>
              <a:gd name="T6" fmla="*/ 939 w 1678"/>
              <a:gd name="T7" fmla="*/ 946 h 1031"/>
              <a:gd name="T8" fmla="*/ 949 w 1678"/>
              <a:gd name="T9" fmla="*/ 938 h 1031"/>
              <a:gd name="T10" fmla="*/ 958 w 1678"/>
              <a:gd name="T11" fmla="*/ 946 h 1031"/>
              <a:gd name="T12" fmla="*/ 1146 w 1678"/>
              <a:gd name="T13" fmla="*/ 1012 h 1031"/>
              <a:gd name="T14" fmla="*/ 1379 w 1678"/>
              <a:gd name="T15" fmla="*/ 900 h 1031"/>
              <a:gd name="T16" fmla="*/ 1384 w 1678"/>
              <a:gd name="T17" fmla="*/ 894 h 1031"/>
              <a:gd name="T18" fmla="*/ 1393 w 1678"/>
              <a:gd name="T19" fmla="*/ 895 h 1031"/>
              <a:gd name="T20" fmla="*/ 1426 w 1678"/>
              <a:gd name="T21" fmla="*/ 897 h 1031"/>
              <a:gd name="T22" fmla="*/ 1678 w 1678"/>
              <a:gd name="T23" fmla="*/ 645 h 1031"/>
              <a:gd name="T24" fmla="*/ 1454 w 1678"/>
              <a:gd name="T25" fmla="*/ 394 h 1031"/>
              <a:gd name="T26" fmla="*/ 1444 w 1678"/>
              <a:gd name="T27" fmla="*/ 393 h 1031"/>
              <a:gd name="T28" fmla="*/ 1441 w 1678"/>
              <a:gd name="T29" fmla="*/ 383 h 1031"/>
              <a:gd name="T30" fmla="*/ 1120 w 1678"/>
              <a:gd name="T31" fmla="*/ 141 h 1031"/>
              <a:gd name="T32" fmla="*/ 1029 w 1678"/>
              <a:gd name="T33" fmla="*/ 153 h 1031"/>
              <a:gd name="T34" fmla="*/ 1017 w 1678"/>
              <a:gd name="T35" fmla="*/ 157 h 1031"/>
              <a:gd name="T36" fmla="*/ 1011 w 1678"/>
              <a:gd name="T37" fmla="*/ 146 h 1031"/>
              <a:gd name="T38" fmla="*/ 770 w 1678"/>
              <a:gd name="T39" fmla="*/ 0 h 1031"/>
              <a:gd name="T40" fmla="*/ 517 w 1678"/>
              <a:gd name="T41" fmla="*/ 171 h 1031"/>
              <a:gd name="T42" fmla="*/ 513 w 1678"/>
              <a:gd name="T43" fmla="*/ 182 h 1031"/>
              <a:gd name="T44" fmla="*/ 501 w 1678"/>
              <a:gd name="T45" fmla="*/ 181 h 1031"/>
              <a:gd name="T46" fmla="*/ 482 w 1678"/>
              <a:gd name="T47" fmla="*/ 180 h 1031"/>
              <a:gd name="T48" fmla="*/ 305 w 1678"/>
              <a:gd name="T49" fmla="*/ 315 h 1031"/>
              <a:gd name="T50" fmla="*/ 302 w 1678"/>
              <a:gd name="T51" fmla="*/ 326 h 1031"/>
              <a:gd name="T52" fmla="*/ 287 w 1678"/>
              <a:gd name="T53" fmla="*/ 326 h 1031"/>
              <a:gd name="T54" fmla="*/ 281 w 1678"/>
              <a:gd name="T55" fmla="*/ 326 h 1031"/>
              <a:gd name="T56" fmla="*/ 0 w 1678"/>
              <a:gd name="T57" fmla="*/ 607 h 1031"/>
              <a:gd name="T58" fmla="*/ 281 w 1678"/>
              <a:gd name="T59" fmla="*/ 889 h 1031"/>
              <a:gd name="T60" fmla="*/ 363 w 1678"/>
              <a:gd name="T61" fmla="*/ 877 h 1031"/>
              <a:gd name="T62" fmla="*/ 373 w 1678"/>
              <a:gd name="T63" fmla="*/ 874 h 10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78" h="1031">
                <a:moveTo>
                  <a:pt x="373" y="874"/>
                </a:moveTo>
                <a:cubicBezTo>
                  <a:pt x="379" y="882"/>
                  <a:pt x="379" y="882"/>
                  <a:pt x="379" y="882"/>
                </a:cubicBezTo>
                <a:cubicBezTo>
                  <a:pt x="456" y="976"/>
                  <a:pt x="570" y="1031"/>
                  <a:pt x="692" y="1031"/>
                </a:cubicBezTo>
                <a:cubicBezTo>
                  <a:pt x="782" y="1031"/>
                  <a:pt x="868" y="1001"/>
                  <a:pt x="939" y="946"/>
                </a:cubicBezTo>
                <a:cubicBezTo>
                  <a:pt x="949" y="938"/>
                  <a:pt x="949" y="938"/>
                  <a:pt x="949" y="938"/>
                </a:cubicBezTo>
                <a:cubicBezTo>
                  <a:pt x="958" y="946"/>
                  <a:pt x="958" y="946"/>
                  <a:pt x="958" y="946"/>
                </a:cubicBezTo>
                <a:cubicBezTo>
                  <a:pt x="1012" y="989"/>
                  <a:pt x="1077" y="1012"/>
                  <a:pt x="1146" y="1012"/>
                </a:cubicBezTo>
                <a:cubicBezTo>
                  <a:pt x="1237" y="1012"/>
                  <a:pt x="1322" y="971"/>
                  <a:pt x="1379" y="900"/>
                </a:cubicBezTo>
                <a:cubicBezTo>
                  <a:pt x="1384" y="894"/>
                  <a:pt x="1384" y="894"/>
                  <a:pt x="1384" y="894"/>
                </a:cubicBezTo>
                <a:cubicBezTo>
                  <a:pt x="1393" y="895"/>
                  <a:pt x="1393" y="895"/>
                  <a:pt x="1393" y="895"/>
                </a:cubicBezTo>
                <a:cubicBezTo>
                  <a:pt x="1404" y="896"/>
                  <a:pt x="1415" y="897"/>
                  <a:pt x="1426" y="897"/>
                </a:cubicBezTo>
                <a:cubicBezTo>
                  <a:pt x="1565" y="897"/>
                  <a:pt x="1678" y="784"/>
                  <a:pt x="1678" y="645"/>
                </a:cubicBezTo>
                <a:cubicBezTo>
                  <a:pt x="1678" y="517"/>
                  <a:pt x="1582" y="409"/>
                  <a:pt x="1454" y="394"/>
                </a:cubicBezTo>
                <a:cubicBezTo>
                  <a:pt x="1444" y="393"/>
                  <a:pt x="1444" y="393"/>
                  <a:pt x="1444" y="393"/>
                </a:cubicBezTo>
                <a:cubicBezTo>
                  <a:pt x="1441" y="383"/>
                  <a:pt x="1441" y="383"/>
                  <a:pt x="1441" y="383"/>
                </a:cubicBezTo>
                <a:cubicBezTo>
                  <a:pt x="1401" y="241"/>
                  <a:pt x="1268" y="141"/>
                  <a:pt x="1120" y="141"/>
                </a:cubicBezTo>
                <a:cubicBezTo>
                  <a:pt x="1089" y="141"/>
                  <a:pt x="1059" y="145"/>
                  <a:pt x="1029" y="153"/>
                </a:cubicBezTo>
                <a:cubicBezTo>
                  <a:pt x="1017" y="157"/>
                  <a:pt x="1017" y="157"/>
                  <a:pt x="1017" y="157"/>
                </a:cubicBezTo>
                <a:cubicBezTo>
                  <a:pt x="1011" y="146"/>
                  <a:pt x="1011" y="146"/>
                  <a:pt x="1011" y="146"/>
                </a:cubicBezTo>
                <a:cubicBezTo>
                  <a:pt x="964" y="56"/>
                  <a:pt x="871" y="0"/>
                  <a:pt x="770" y="0"/>
                </a:cubicBezTo>
                <a:cubicBezTo>
                  <a:pt x="658" y="0"/>
                  <a:pt x="559" y="68"/>
                  <a:pt x="517" y="171"/>
                </a:cubicBezTo>
                <a:cubicBezTo>
                  <a:pt x="513" y="182"/>
                  <a:pt x="513" y="182"/>
                  <a:pt x="513" y="182"/>
                </a:cubicBezTo>
                <a:cubicBezTo>
                  <a:pt x="501" y="181"/>
                  <a:pt x="501" y="181"/>
                  <a:pt x="501" y="181"/>
                </a:cubicBezTo>
                <a:cubicBezTo>
                  <a:pt x="495" y="180"/>
                  <a:pt x="488" y="180"/>
                  <a:pt x="482" y="180"/>
                </a:cubicBezTo>
                <a:cubicBezTo>
                  <a:pt x="399" y="180"/>
                  <a:pt x="327" y="235"/>
                  <a:pt x="305" y="315"/>
                </a:cubicBezTo>
                <a:cubicBezTo>
                  <a:pt x="302" y="326"/>
                  <a:pt x="302" y="326"/>
                  <a:pt x="302" y="326"/>
                </a:cubicBezTo>
                <a:cubicBezTo>
                  <a:pt x="287" y="326"/>
                  <a:pt x="287" y="326"/>
                  <a:pt x="287" y="326"/>
                </a:cubicBezTo>
                <a:cubicBezTo>
                  <a:pt x="285" y="326"/>
                  <a:pt x="283" y="326"/>
                  <a:pt x="281" y="326"/>
                </a:cubicBezTo>
                <a:cubicBezTo>
                  <a:pt x="126" y="326"/>
                  <a:pt x="0" y="452"/>
                  <a:pt x="0" y="607"/>
                </a:cubicBezTo>
                <a:cubicBezTo>
                  <a:pt x="0" y="763"/>
                  <a:pt x="126" y="889"/>
                  <a:pt x="281" y="889"/>
                </a:cubicBezTo>
                <a:cubicBezTo>
                  <a:pt x="309" y="889"/>
                  <a:pt x="336" y="885"/>
                  <a:pt x="363" y="877"/>
                </a:cubicBezTo>
                <a:lnTo>
                  <a:pt x="373" y="874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2700"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1574801" y="3734350"/>
            <a:ext cx="6336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533705" y="3617499"/>
            <a:ext cx="233027" cy="232106"/>
            <a:chOff x="4367736" y="3851561"/>
            <a:chExt cx="280852" cy="279741"/>
          </a:xfrm>
        </p:grpSpPr>
        <p:sp>
          <p:nvSpPr>
            <p:cNvPr id="28" name="Oval 88"/>
            <p:cNvSpPr>
              <a:spLocks noChangeArrowheads="1"/>
            </p:cNvSpPr>
            <p:nvPr/>
          </p:nvSpPr>
          <p:spPr bwMode="auto">
            <a:xfrm>
              <a:off x="4367736" y="3851561"/>
              <a:ext cx="280852" cy="2797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>
                <a:solidFill>
                  <a:srgbClr val="03143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Freeform 89"/>
            <p:cNvSpPr>
              <a:spLocks/>
            </p:cNvSpPr>
            <p:nvPr/>
          </p:nvSpPr>
          <p:spPr bwMode="auto">
            <a:xfrm>
              <a:off x="4469863" y="4012523"/>
              <a:ext cx="76596" cy="99908"/>
            </a:xfrm>
            <a:custGeom>
              <a:avLst/>
              <a:gdLst>
                <a:gd name="T0" fmla="*/ 69 w 69"/>
                <a:gd name="T1" fmla="*/ 34 h 90"/>
                <a:gd name="T2" fmla="*/ 36 w 69"/>
                <a:gd name="T3" fmla="*/ 0 h 90"/>
                <a:gd name="T4" fmla="*/ 0 w 69"/>
                <a:gd name="T5" fmla="*/ 34 h 90"/>
                <a:gd name="T6" fmla="*/ 19 w 69"/>
                <a:gd name="T7" fmla="*/ 34 h 90"/>
                <a:gd name="T8" fmla="*/ 19 w 69"/>
                <a:gd name="T9" fmla="*/ 90 h 90"/>
                <a:gd name="T10" fmla="*/ 50 w 69"/>
                <a:gd name="T11" fmla="*/ 90 h 90"/>
                <a:gd name="T12" fmla="*/ 50 w 69"/>
                <a:gd name="T13" fmla="*/ 34 h 90"/>
                <a:gd name="T14" fmla="*/ 69 w 69"/>
                <a:gd name="T15" fmla="*/ 3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90">
                  <a:moveTo>
                    <a:pt x="69" y="34"/>
                  </a:moveTo>
                  <a:lnTo>
                    <a:pt x="36" y="0"/>
                  </a:lnTo>
                  <a:lnTo>
                    <a:pt x="0" y="34"/>
                  </a:lnTo>
                  <a:lnTo>
                    <a:pt x="19" y="34"/>
                  </a:lnTo>
                  <a:lnTo>
                    <a:pt x="19" y="90"/>
                  </a:lnTo>
                  <a:lnTo>
                    <a:pt x="50" y="90"/>
                  </a:lnTo>
                  <a:lnTo>
                    <a:pt x="50" y="34"/>
                  </a:lnTo>
                  <a:lnTo>
                    <a:pt x="69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>
                <a:solidFill>
                  <a:srgbClr val="03143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Freeform 90"/>
            <p:cNvSpPr>
              <a:spLocks/>
            </p:cNvSpPr>
            <p:nvPr/>
          </p:nvSpPr>
          <p:spPr bwMode="auto">
            <a:xfrm>
              <a:off x="4469863" y="3870432"/>
              <a:ext cx="76596" cy="97687"/>
            </a:xfrm>
            <a:custGeom>
              <a:avLst/>
              <a:gdLst>
                <a:gd name="T0" fmla="*/ 0 w 69"/>
                <a:gd name="T1" fmla="*/ 57 h 88"/>
                <a:gd name="T2" fmla="*/ 36 w 69"/>
                <a:gd name="T3" fmla="*/ 88 h 88"/>
                <a:gd name="T4" fmla="*/ 69 w 69"/>
                <a:gd name="T5" fmla="*/ 57 h 88"/>
                <a:gd name="T6" fmla="*/ 50 w 69"/>
                <a:gd name="T7" fmla="*/ 57 h 88"/>
                <a:gd name="T8" fmla="*/ 50 w 69"/>
                <a:gd name="T9" fmla="*/ 0 h 88"/>
                <a:gd name="T10" fmla="*/ 19 w 69"/>
                <a:gd name="T11" fmla="*/ 0 h 88"/>
                <a:gd name="T12" fmla="*/ 19 w 69"/>
                <a:gd name="T13" fmla="*/ 57 h 88"/>
                <a:gd name="T14" fmla="*/ 0 w 69"/>
                <a:gd name="T15" fmla="*/ 57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8">
                  <a:moveTo>
                    <a:pt x="0" y="57"/>
                  </a:moveTo>
                  <a:lnTo>
                    <a:pt x="36" y="88"/>
                  </a:lnTo>
                  <a:lnTo>
                    <a:pt x="69" y="57"/>
                  </a:lnTo>
                  <a:lnTo>
                    <a:pt x="50" y="57"/>
                  </a:lnTo>
                  <a:lnTo>
                    <a:pt x="50" y="0"/>
                  </a:lnTo>
                  <a:lnTo>
                    <a:pt x="19" y="0"/>
                  </a:lnTo>
                  <a:lnTo>
                    <a:pt x="19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>
                <a:solidFill>
                  <a:srgbClr val="03143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Freeform 91"/>
            <p:cNvSpPr>
              <a:spLocks/>
            </p:cNvSpPr>
            <p:nvPr/>
          </p:nvSpPr>
          <p:spPr bwMode="auto">
            <a:xfrm flipH="1">
              <a:off x="4388827" y="3954799"/>
              <a:ext cx="96577" cy="74376"/>
            </a:xfrm>
            <a:custGeom>
              <a:avLst/>
              <a:gdLst>
                <a:gd name="T0" fmla="*/ 54 w 87"/>
                <a:gd name="T1" fmla="*/ 67 h 67"/>
                <a:gd name="T2" fmla="*/ 87 w 87"/>
                <a:gd name="T3" fmla="*/ 33 h 67"/>
                <a:gd name="T4" fmla="*/ 54 w 87"/>
                <a:gd name="T5" fmla="*/ 0 h 67"/>
                <a:gd name="T6" fmla="*/ 54 w 87"/>
                <a:gd name="T7" fmla="*/ 17 h 67"/>
                <a:gd name="T8" fmla="*/ 0 w 87"/>
                <a:gd name="T9" fmla="*/ 17 h 67"/>
                <a:gd name="T10" fmla="*/ 0 w 87"/>
                <a:gd name="T11" fmla="*/ 48 h 67"/>
                <a:gd name="T12" fmla="*/ 54 w 87"/>
                <a:gd name="T13" fmla="*/ 48 h 67"/>
                <a:gd name="T14" fmla="*/ 54 w 87"/>
                <a:gd name="T15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7" h="67">
                  <a:moveTo>
                    <a:pt x="54" y="67"/>
                  </a:moveTo>
                  <a:lnTo>
                    <a:pt x="87" y="33"/>
                  </a:lnTo>
                  <a:lnTo>
                    <a:pt x="54" y="0"/>
                  </a:lnTo>
                  <a:lnTo>
                    <a:pt x="54" y="17"/>
                  </a:lnTo>
                  <a:lnTo>
                    <a:pt x="0" y="17"/>
                  </a:lnTo>
                  <a:lnTo>
                    <a:pt x="0" y="48"/>
                  </a:lnTo>
                  <a:lnTo>
                    <a:pt x="54" y="48"/>
                  </a:lnTo>
                  <a:lnTo>
                    <a:pt x="54" y="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>
                <a:solidFill>
                  <a:srgbClr val="03143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Freeform 92"/>
            <p:cNvSpPr>
              <a:spLocks/>
            </p:cNvSpPr>
            <p:nvPr/>
          </p:nvSpPr>
          <p:spPr bwMode="auto">
            <a:xfrm flipH="1">
              <a:off x="4530917" y="3954799"/>
              <a:ext cx="96577" cy="74376"/>
            </a:xfrm>
            <a:custGeom>
              <a:avLst/>
              <a:gdLst>
                <a:gd name="T0" fmla="*/ 33 w 87"/>
                <a:gd name="T1" fmla="*/ 0 h 67"/>
                <a:gd name="T2" fmla="*/ 0 w 87"/>
                <a:gd name="T3" fmla="*/ 33 h 67"/>
                <a:gd name="T4" fmla="*/ 33 w 87"/>
                <a:gd name="T5" fmla="*/ 67 h 67"/>
                <a:gd name="T6" fmla="*/ 33 w 87"/>
                <a:gd name="T7" fmla="*/ 48 h 67"/>
                <a:gd name="T8" fmla="*/ 87 w 87"/>
                <a:gd name="T9" fmla="*/ 48 h 67"/>
                <a:gd name="T10" fmla="*/ 87 w 87"/>
                <a:gd name="T11" fmla="*/ 17 h 67"/>
                <a:gd name="T12" fmla="*/ 33 w 87"/>
                <a:gd name="T13" fmla="*/ 17 h 67"/>
                <a:gd name="T14" fmla="*/ 33 w 87"/>
                <a:gd name="T1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7" h="67">
                  <a:moveTo>
                    <a:pt x="33" y="0"/>
                  </a:moveTo>
                  <a:lnTo>
                    <a:pt x="0" y="33"/>
                  </a:lnTo>
                  <a:lnTo>
                    <a:pt x="33" y="67"/>
                  </a:lnTo>
                  <a:lnTo>
                    <a:pt x="33" y="48"/>
                  </a:lnTo>
                  <a:lnTo>
                    <a:pt x="87" y="48"/>
                  </a:lnTo>
                  <a:lnTo>
                    <a:pt x="87" y="17"/>
                  </a:lnTo>
                  <a:lnTo>
                    <a:pt x="33" y="17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>
                <a:solidFill>
                  <a:srgbClr val="03143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317293" y="3617499"/>
            <a:ext cx="233027" cy="232106"/>
            <a:chOff x="4367736" y="3851561"/>
            <a:chExt cx="280852" cy="279741"/>
          </a:xfrm>
        </p:grpSpPr>
        <p:sp>
          <p:nvSpPr>
            <p:cNvPr id="34" name="Oval 88"/>
            <p:cNvSpPr>
              <a:spLocks noChangeArrowheads="1"/>
            </p:cNvSpPr>
            <p:nvPr/>
          </p:nvSpPr>
          <p:spPr bwMode="auto">
            <a:xfrm>
              <a:off x="4367736" y="3851561"/>
              <a:ext cx="280852" cy="2797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>
                <a:solidFill>
                  <a:srgbClr val="03143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Freeform 89"/>
            <p:cNvSpPr>
              <a:spLocks/>
            </p:cNvSpPr>
            <p:nvPr/>
          </p:nvSpPr>
          <p:spPr bwMode="auto">
            <a:xfrm>
              <a:off x="4469863" y="4012523"/>
              <a:ext cx="76596" cy="99908"/>
            </a:xfrm>
            <a:custGeom>
              <a:avLst/>
              <a:gdLst>
                <a:gd name="T0" fmla="*/ 69 w 69"/>
                <a:gd name="T1" fmla="*/ 34 h 90"/>
                <a:gd name="T2" fmla="*/ 36 w 69"/>
                <a:gd name="T3" fmla="*/ 0 h 90"/>
                <a:gd name="T4" fmla="*/ 0 w 69"/>
                <a:gd name="T5" fmla="*/ 34 h 90"/>
                <a:gd name="T6" fmla="*/ 19 w 69"/>
                <a:gd name="T7" fmla="*/ 34 h 90"/>
                <a:gd name="T8" fmla="*/ 19 w 69"/>
                <a:gd name="T9" fmla="*/ 90 h 90"/>
                <a:gd name="T10" fmla="*/ 50 w 69"/>
                <a:gd name="T11" fmla="*/ 90 h 90"/>
                <a:gd name="T12" fmla="*/ 50 w 69"/>
                <a:gd name="T13" fmla="*/ 34 h 90"/>
                <a:gd name="T14" fmla="*/ 69 w 69"/>
                <a:gd name="T15" fmla="*/ 3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90">
                  <a:moveTo>
                    <a:pt x="69" y="34"/>
                  </a:moveTo>
                  <a:lnTo>
                    <a:pt x="36" y="0"/>
                  </a:lnTo>
                  <a:lnTo>
                    <a:pt x="0" y="34"/>
                  </a:lnTo>
                  <a:lnTo>
                    <a:pt x="19" y="34"/>
                  </a:lnTo>
                  <a:lnTo>
                    <a:pt x="19" y="90"/>
                  </a:lnTo>
                  <a:lnTo>
                    <a:pt x="50" y="90"/>
                  </a:lnTo>
                  <a:lnTo>
                    <a:pt x="50" y="34"/>
                  </a:lnTo>
                  <a:lnTo>
                    <a:pt x="69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>
                <a:solidFill>
                  <a:srgbClr val="03143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Freeform 90"/>
            <p:cNvSpPr>
              <a:spLocks/>
            </p:cNvSpPr>
            <p:nvPr/>
          </p:nvSpPr>
          <p:spPr bwMode="auto">
            <a:xfrm>
              <a:off x="4469863" y="3870432"/>
              <a:ext cx="76596" cy="97687"/>
            </a:xfrm>
            <a:custGeom>
              <a:avLst/>
              <a:gdLst>
                <a:gd name="T0" fmla="*/ 0 w 69"/>
                <a:gd name="T1" fmla="*/ 57 h 88"/>
                <a:gd name="T2" fmla="*/ 36 w 69"/>
                <a:gd name="T3" fmla="*/ 88 h 88"/>
                <a:gd name="T4" fmla="*/ 69 w 69"/>
                <a:gd name="T5" fmla="*/ 57 h 88"/>
                <a:gd name="T6" fmla="*/ 50 w 69"/>
                <a:gd name="T7" fmla="*/ 57 h 88"/>
                <a:gd name="T8" fmla="*/ 50 w 69"/>
                <a:gd name="T9" fmla="*/ 0 h 88"/>
                <a:gd name="T10" fmla="*/ 19 w 69"/>
                <a:gd name="T11" fmla="*/ 0 h 88"/>
                <a:gd name="T12" fmla="*/ 19 w 69"/>
                <a:gd name="T13" fmla="*/ 57 h 88"/>
                <a:gd name="T14" fmla="*/ 0 w 69"/>
                <a:gd name="T15" fmla="*/ 57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8">
                  <a:moveTo>
                    <a:pt x="0" y="57"/>
                  </a:moveTo>
                  <a:lnTo>
                    <a:pt x="36" y="88"/>
                  </a:lnTo>
                  <a:lnTo>
                    <a:pt x="69" y="57"/>
                  </a:lnTo>
                  <a:lnTo>
                    <a:pt x="50" y="57"/>
                  </a:lnTo>
                  <a:lnTo>
                    <a:pt x="50" y="0"/>
                  </a:lnTo>
                  <a:lnTo>
                    <a:pt x="19" y="0"/>
                  </a:lnTo>
                  <a:lnTo>
                    <a:pt x="19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>
                <a:solidFill>
                  <a:srgbClr val="03143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Freeform 91"/>
            <p:cNvSpPr>
              <a:spLocks/>
            </p:cNvSpPr>
            <p:nvPr/>
          </p:nvSpPr>
          <p:spPr bwMode="auto">
            <a:xfrm flipH="1">
              <a:off x="4388827" y="3954799"/>
              <a:ext cx="96577" cy="74376"/>
            </a:xfrm>
            <a:custGeom>
              <a:avLst/>
              <a:gdLst>
                <a:gd name="T0" fmla="*/ 54 w 87"/>
                <a:gd name="T1" fmla="*/ 67 h 67"/>
                <a:gd name="T2" fmla="*/ 87 w 87"/>
                <a:gd name="T3" fmla="*/ 33 h 67"/>
                <a:gd name="T4" fmla="*/ 54 w 87"/>
                <a:gd name="T5" fmla="*/ 0 h 67"/>
                <a:gd name="T6" fmla="*/ 54 w 87"/>
                <a:gd name="T7" fmla="*/ 17 h 67"/>
                <a:gd name="T8" fmla="*/ 0 w 87"/>
                <a:gd name="T9" fmla="*/ 17 h 67"/>
                <a:gd name="T10" fmla="*/ 0 w 87"/>
                <a:gd name="T11" fmla="*/ 48 h 67"/>
                <a:gd name="T12" fmla="*/ 54 w 87"/>
                <a:gd name="T13" fmla="*/ 48 h 67"/>
                <a:gd name="T14" fmla="*/ 54 w 87"/>
                <a:gd name="T15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7" h="67">
                  <a:moveTo>
                    <a:pt x="54" y="67"/>
                  </a:moveTo>
                  <a:lnTo>
                    <a:pt x="87" y="33"/>
                  </a:lnTo>
                  <a:lnTo>
                    <a:pt x="54" y="0"/>
                  </a:lnTo>
                  <a:lnTo>
                    <a:pt x="54" y="17"/>
                  </a:lnTo>
                  <a:lnTo>
                    <a:pt x="0" y="17"/>
                  </a:lnTo>
                  <a:lnTo>
                    <a:pt x="0" y="48"/>
                  </a:lnTo>
                  <a:lnTo>
                    <a:pt x="54" y="48"/>
                  </a:lnTo>
                  <a:lnTo>
                    <a:pt x="54" y="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>
                <a:solidFill>
                  <a:srgbClr val="03143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" name="Freeform 92"/>
            <p:cNvSpPr>
              <a:spLocks/>
            </p:cNvSpPr>
            <p:nvPr/>
          </p:nvSpPr>
          <p:spPr bwMode="auto">
            <a:xfrm flipH="1">
              <a:off x="4530917" y="3954799"/>
              <a:ext cx="96577" cy="74376"/>
            </a:xfrm>
            <a:custGeom>
              <a:avLst/>
              <a:gdLst>
                <a:gd name="T0" fmla="*/ 33 w 87"/>
                <a:gd name="T1" fmla="*/ 0 h 67"/>
                <a:gd name="T2" fmla="*/ 0 w 87"/>
                <a:gd name="T3" fmla="*/ 33 h 67"/>
                <a:gd name="T4" fmla="*/ 33 w 87"/>
                <a:gd name="T5" fmla="*/ 67 h 67"/>
                <a:gd name="T6" fmla="*/ 33 w 87"/>
                <a:gd name="T7" fmla="*/ 48 h 67"/>
                <a:gd name="T8" fmla="*/ 87 w 87"/>
                <a:gd name="T9" fmla="*/ 48 h 67"/>
                <a:gd name="T10" fmla="*/ 87 w 87"/>
                <a:gd name="T11" fmla="*/ 17 h 67"/>
                <a:gd name="T12" fmla="*/ 33 w 87"/>
                <a:gd name="T13" fmla="*/ 17 h 67"/>
                <a:gd name="T14" fmla="*/ 33 w 87"/>
                <a:gd name="T1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7" h="67">
                  <a:moveTo>
                    <a:pt x="33" y="0"/>
                  </a:moveTo>
                  <a:lnTo>
                    <a:pt x="0" y="33"/>
                  </a:lnTo>
                  <a:lnTo>
                    <a:pt x="33" y="67"/>
                  </a:lnTo>
                  <a:lnTo>
                    <a:pt x="33" y="48"/>
                  </a:lnTo>
                  <a:lnTo>
                    <a:pt x="87" y="48"/>
                  </a:lnTo>
                  <a:lnTo>
                    <a:pt x="87" y="17"/>
                  </a:lnTo>
                  <a:lnTo>
                    <a:pt x="33" y="17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>
                <a:solidFill>
                  <a:srgbClr val="03143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923664" y="3617499"/>
            <a:ext cx="233027" cy="232106"/>
            <a:chOff x="4367736" y="3851561"/>
            <a:chExt cx="280852" cy="279741"/>
          </a:xfrm>
        </p:grpSpPr>
        <p:sp>
          <p:nvSpPr>
            <p:cNvPr id="40" name="Oval 88"/>
            <p:cNvSpPr>
              <a:spLocks noChangeArrowheads="1"/>
            </p:cNvSpPr>
            <p:nvPr/>
          </p:nvSpPr>
          <p:spPr bwMode="auto">
            <a:xfrm>
              <a:off x="4367736" y="3851561"/>
              <a:ext cx="280852" cy="2797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>
                <a:solidFill>
                  <a:srgbClr val="03143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" name="Freeform 89"/>
            <p:cNvSpPr>
              <a:spLocks/>
            </p:cNvSpPr>
            <p:nvPr/>
          </p:nvSpPr>
          <p:spPr bwMode="auto">
            <a:xfrm>
              <a:off x="4469863" y="4012523"/>
              <a:ext cx="76596" cy="99908"/>
            </a:xfrm>
            <a:custGeom>
              <a:avLst/>
              <a:gdLst>
                <a:gd name="T0" fmla="*/ 69 w 69"/>
                <a:gd name="T1" fmla="*/ 34 h 90"/>
                <a:gd name="T2" fmla="*/ 36 w 69"/>
                <a:gd name="T3" fmla="*/ 0 h 90"/>
                <a:gd name="T4" fmla="*/ 0 w 69"/>
                <a:gd name="T5" fmla="*/ 34 h 90"/>
                <a:gd name="T6" fmla="*/ 19 w 69"/>
                <a:gd name="T7" fmla="*/ 34 h 90"/>
                <a:gd name="T8" fmla="*/ 19 w 69"/>
                <a:gd name="T9" fmla="*/ 90 h 90"/>
                <a:gd name="T10" fmla="*/ 50 w 69"/>
                <a:gd name="T11" fmla="*/ 90 h 90"/>
                <a:gd name="T12" fmla="*/ 50 w 69"/>
                <a:gd name="T13" fmla="*/ 34 h 90"/>
                <a:gd name="T14" fmla="*/ 69 w 69"/>
                <a:gd name="T15" fmla="*/ 3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90">
                  <a:moveTo>
                    <a:pt x="69" y="34"/>
                  </a:moveTo>
                  <a:lnTo>
                    <a:pt x="36" y="0"/>
                  </a:lnTo>
                  <a:lnTo>
                    <a:pt x="0" y="34"/>
                  </a:lnTo>
                  <a:lnTo>
                    <a:pt x="19" y="34"/>
                  </a:lnTo>
                  <a:lnTo>
                    <a:pt x="19" y="90"/>
                  </a:lnTo>
                  <a:lnTo>
                    <a:pt x="50" y="90"/>
                  </a:lnTo>
                  <a:lnTo>
                    <a:pt x="50" y="34"/>
                  </a:lnTo>
                  <a:lnTo>
                    <a:pt x="69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>
                <a:solidFill>
                  <a:srgbClr val="03143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Freeform 90"/>
            <p:cNvSpPr>
              <a:spLocks/>
            </p:cNvSpPr>
            <p:nvPr/>
          </p:nvSpPr>
          <p:spPr bwMode="auto">
            <a:xfrm>
              <a:off x="4469863" y="3870432"/>
              <a:ext cx="76596" cy="97687"/>
            </a:xfrm>
            <a:custGeom>
              <a:avLst/>
              <a:gdLst>
                <a:gd name="T0" fmla="*/ 0 w 69"/>
                <a:gd name="T1" fmla="*/ 57 h 88"/>
                <a:gd name="T2" fmla="*/ 36 w 69"/>
                <a:gd name="T3" fmla="*/ 88 h 88"/>
                <a:gd name="T4" fmla="*/ 69 w 69"/>
                <a:gd name="T5" fmla="*/ 57 h 88"/>
                <a:gd name="T6" fmla="*/ 50 w 69"/>
                <a:gd name="T7" fmla="*/ 57 h 88"/>
                <a:gd name="T8" fmla="*/ 50 w 69"/>
                <a:gd name="T9" fmla="*/ 0 h 88"/>
                <a:gd name="T10" fmla="*/ 19 w 69"/>
                <a:gd name="T11" fmla="*/ 0 h 88"/>
                <a:gd name="T12" fmla="*/ 19 w 69"/>
                <a:gd name="T13" fmla="*/ 57 h 88"/>
                <a:gd name="T14" fmla="*/ 0 w 69"/>
                <a:gd name="T15" fmla="*/ 57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8">
                  <a:moveTo>
                    <a:pt x="0" y="57"/>
                  </a:moveTo>
                  <a:lnTo>
                    <a:pt x="36" y="88"/>
                  </a:lnTo>
                  <a:lnTo>
                    <a:pt x="69" y="57"/>
                  </a:lnTo>
                  <a:lnTo>
                    <a:pt x="50" y="57"/>
                  </a:lnTo>
                  <a:lnTo>
                    <a:pt x="50" y="0"/>
                  </a:lnTo>
                  <a:lnTo>
                    <a:pt x="19" y="0"/>
                  </a:lnTo>
                  <a:lnTo>
                    <a:pt x="19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>
                <a:solidFill>
                  <a:srgbClr val="03143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Freeform 91"/>
            <p:cNvSpPr>
              <a:spLocks/>
            </p:cNvSpPr>
            <p:nvPr/>
          </p:nvSpPr>
          <p:spPr bwMode="auto">
            <a:xfrm flipH="1">
              <a:off x="4388827" y="3954799"/>
              <a:ext cx="96577" cy="74376"/>
            </a:xfrm>
            <a:custGeom>
              <a:avLst/>
              <a:gdLst>
                <a:gd name="T0" fmla="*/ 54 w 87"/>
                <a:gd name="T1" fmla="*/ 67 h 67"/>
                <a:gd name="T2" fmla="*/ 87 w 87"/>
                <a:gd name="T3" fmla="*/ 33 h 67"/>
                <a:gd name="T4" fmla="*/ 54 w 87"/>
                <a:gd name="T5" fmla="*/ 0 h 67"/>
                <a:gd name="T6" fmla="*/ 54 w 87"/>
                <a:gd name="T7" fmla="*/ 17 h 67"/>
                <a:gd name="T8" fmla="*/ 0 w 87"/>
                <a:gd name="T9" fmla="*/ 17 h 67"/>
                <a:gd name="T10" fmla="*/ 0 w 87"/>
                <a:gd name="T11" fmla="*/ 48 h 67"/>
                <a:gd name="T12" fmla="*/ 54 w 87"/>
                <a:gd name="T13" fmla="*/ 48 h 67"/>
                <a:gd name="T14" fmla="*/ 54 w 87"/>
                <a:gd name="T15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7" h="67">
                  <a:moveTo>
                    <a:pt x="54" y="67"/>
                  </a:moveTo>
                  <a:lnTo>
                    <a:pt x="87" y="33"/>
                  </a:lnTo>
                  <a:lnTo>
                    <a:pt x="54" y="0"/>
                  </a:lnTo>
                  <a:lnTo>
                    <a:pt x="54" y="17"/>
                  </a:lnTo>
                  <a:lnTo>
                    <a:pt x="0" y="17"/>
                  </a:lnTo>
                  <a:lnTo>
                    <a:pt x="0" y="48"/>
                  </a:lnTo>
                  <a:lnTo>
                    <a:pt x="54" y="48"/>
                  </a:lnTo>
                  <a:lnTo>
                    <a:pt x="54" y="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>
                <a:solidFill>
                  <a:srgbClr val="03143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4" name="Freeform 92"/>
            <p:cNvSpPr>
              <a:spLocks/>
            </p:cNvSpPr>
            <p:nvPr/>
          </p:nvSpPr>
          <p:spPr bwMode="auto">
            <a:xfrm flipH="1">
              <a:off x="4530917" y="3954799"/>
              <a:ext cx="96577" cy="74376"/>
            </a:xfrm>
            <a:custGeom>
              <a:avLst/>
              <a:gdLst>
                <a:gd name="T0" fmla="*/ 33 w 87"/>
                <a:gd name="T1" fmla="*/ 0 h 67"/>
                <a:gd name="T2" fmla="*/ 0 w 87"/>
                <a:gd name="T3" fmla="*/ 33 h 67"/>
                <a:gd name="T4" fmla="*/ 33 w 87"/>
                <a:gd name="T5" fmla="*/ 67 h 67"/>
                <a:gd name="T6" fmla="*/ 33 w 87"/>
                <a:gd name="T7" fmla="*/ 48 h 67"/>
                <a:gd name="T8" fmla="*/ 87 w 87"/>
                <a:gd name="T9" fmla="*/ 48 h 67"/>
                <a:gd name="T10" fmla="*/ 87 w 87"/>
                <a:gd name="T11" fmla="*/ 17 h 67"/>
                <a:gd name="T12" fmla="*/ 33 w 87"/>
                <a:gd name="T13" fmla="*/ 17 h 67"/>
                <a:gd name="T14" fmla="*/ 33 w 87"/>
                <a:gd name="T1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7" h="67">
                  <a:moveTo>
                    <a:pt x="33" y="0"/>
                  </a:moveTo>
                  <a:lnTo>
                    <a:pt x="0" y="33"/>
                  </a:lnTo>
                  <a:lnTo>
                    <a:pt x="33" y="67"/>
                  </a:lnTo>
                  <a:lnTo>
                    <a:pt x="33" y="48"/>
                  </a:lnTo>
                  <a:lnTo>
                    <a:pt x="87" y="48"/>
                  </a:lnTo>
                  <a:lnTo>
                    <a:pt x="87" y="17"/>
                  </a:lnTo>
                  <a:lnTo>
                    <a:pt x="33" y="17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>
                <a:solidFill>
                  <a:srgbClr val="03143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093952" y="3617499"/>
            <a:ext cx="233027" cy="232106"/>
            <a:chOff x="4367736" y="3851561"/>
            <a:chExt cx="280852" cy="279741"/>
          </a:xfrm>
        </p:grpSpPr>
        <p:sp>
          <p:nvSpPr>
            <p:cNvPr id="46" name="Oval 88"/>
            <p:cNvSpPr>
              <a:spLocks noChangeArrowheads="1"/>
            </p:cNvSpPr>
            <p:nvPr/>
          </p:nvSpPr>
          <p:spPr bwMode="auto">
            <a:xfrm>
              <a:off x="4367736" y="3851561"/>
              <a:ext cx="280852" cy="2797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>
                <a:solidFill>
                  <a:srgbClr val="03143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Freeform 89"/>
            <p:cNvSpPr>
              <a:spLocks/>
            </p:cNvSpPr>
            <p:nvPr/>
          </p:nvSpPr>
          <p:spPr bwMode="auto">
            <a:xfrm>
              <a:off x="4469863" y="4012523"/>
              <a:ext cx="76596" cy="99908"/>
            </a:xfrm>
            <a:custGeom>
              <a:avLst/>
              <a:gdLst>
                <a:gd name="T0" fmla="*/ 69 w 69"/>
                <a:gd name="T1" fmla="*/ 34 h 90"/>
                <a:gd name="T2" fmla="*/ 36 w 69"/>
                <a:gd name="T3" fmla="*/ 0 h 90"/>
                <a:gd name="T4" fmla="*/ 0 w 69"/>
                <a:gd name="T5" fmla="*/ 34 h 90"/>
                <a:gd name="T6" fmla="*/ 19 w 69"/>
                <a:gd name="T7" fmla="*/ 34 h 90"/>
                <a:gd name="T8" fmla="*/ 19 w 69"/>
                <a:gd name="T9" fmla="*/ 90 h 90"/>
                <a:gd name="T10" fmla="*/ 50 w 69"/>
                <a:gd name="T11" fmla="*/ 90 h 90"/>
                <a:gd name="T12" fmla="*/ 50 w 69"/>
                <a:gd name="T13" fmla="*/ 34 h 90"/>
                <a:gd name="T14" fmla="*/ 69 w 69"/>
                <a:gd name="T15" fmla="*/ 3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90">
                  <a:moveTo>
                    <a:pt x="69" y="34"/>
                  </a:moveTo>
                  <a:lnTo>
                    <a:pt x="36" y="0"/>
                  </a:lnTo>
                  <a:lnTo>
                    <a:pt x="0" y="34"/>
                  </a:lnTo>
                  <a:lnTo>
                    <a:pt x="19" y="34"/>
                  </a:lnTo>
                  <a:lnTo>
                    <a:pt x="19" y="90"/>
                  </a:lnTo>
                  <a:lnTo>
                    <a:pt x="50" y="90"/>
                  </a:lnTo>
                  <a:lnTo>
                    <a:pt x="50" y="34"/>
                  </a:lnTo>
                  <a:lnTo>
                    <a:pt x="69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>
                <a:solidFill>
                  <a:srgbClr val="03143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Freeform 90"/>
            <p:cNvSpPr>
              <a:spLocks/>
            </p:cNvSpPr>
            <p:nvPr/>
          </p:nvSpPr>
          <p:spPr bwMode="auto">
            <a:xfrm>
              <a:off x="4469863" y="3870432"/>
              <a:ext cx="76596" cy="97687"/>
            </a:xfrm>
            <a:custGeom>
              <a:avLst/>
              <a:gdLst>
                <a:gd name="T0" fmla="*/ 0 w 69"/>
                <a:gd name="T1" fmla="*/ 57 h 88"/>
                <a:gd name="T2" fmla="*/ 36 w 69"/>
                <a:gd name="T3" fmla="*/ 88 h 88"/>
                <a:gd name="T4" fmla="*/ 69 w 69"/>
                <a:gd name="T5" fmla="*/ 57 h 88"/>
                <a:gd name="T6" fmla="*/ 50 w 69"/>
                <a:gd name="T7" fmla="*/ 57 h 88"/>
                <a:gd name="T8" fmla="*/ 50 w 69"/>
                <a:gd name="T9" fmla="*/ 0 h 88"/>
                <a:gd name="T10" fmla="*/ 19 w 69"/>
                <a:gd name="T11" fmla="*/ 0 h 88"/>
                <a:gd name="T12" fmla="*/ 19 w 69"/>
                <a:gd name="T13" fmla="*/ 57 h 88"/>
                <a:gd name="T14" fmla="*/ 0 w 69"/>
                <a:gd name="T15" fmla="*/ 57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8">
                  <a:moveTo>
                    <a:pt x="0" y="57"/>
                  </a:moveTo>
                  <a:lnTo>
                    <a:pt x="36" y="88"/>
                  </a:lnTo>
                  <a:lnTo>
                    <a:pt x="69" y="57"/>
                  </a:lnTo>
                  <a:lnTo>
                    <a:pt x="50" y="57"/>
                  </a:lnTo>
                  <a:lnTo>
                    <a:pt x="50" y="0"/>
                  </a:lnTo>
                  <a:lnTo>
                    <a:pt x="19" y="0"/>
                  </a:lnTo>
                  <a:lnTo>
                    <a:pt x="19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>
                <a:solidFill>
                  <a:srgbClr val="03143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9" name="Freeform 91"/>
            <p:cNvSpPr>
              <a:spLocks/>
            </p:cNvSpPr>
            <p:nvPr/>
          </p:nvSpPr>
          <p:spPr bwMode="auto">
            <a:xfrm flipH="1">
              <a:off x="4388827" y="3954799"/>
              <a:ext cx="96577" cy="74376"/>
            </a:xfrm>
            <a:custGeom>
              <a:avLst/>
              <a:gdLst>
                <a:gd name="T0" fmla="*/ 54 w 87"/>
                <a:gd name="T1" fmla="*/ 67 h 67"/>
                <a:gd name="T2" fmla="*/ 87 w 87"/>
                <a:gd name="T3" fmla="*/ 33 h 67"/>
                <a:gd name="T4" fmla="*/ 54 w 87"/>
                <a:gd name="T5" fmla="*/ 0 h 67"/>
                <a:gd name="T6" fmla="*/ 54 w 87"/>
                <a:gd name="T7" fmla="*/ 17 h 67"/>
                <a:gd name="T8" fmla="*/ 0 w 87"/>
                <a:gd name="T9" fmla="*/ 17 h 67"/>
                <a:gd name="T10" fmla="*/ 0 w 87"/>
                <a:gd name="T11" fmla="*/ 48 h 67"/>
                <a:gd name="T12" fmla="*/ 54 w 87"/>
                <a:gd name="T13" fmla="*/ 48 h 67"/>
                <a:gd name="T14" fmla="*/ 54 w 87"/>
                <a:gd name="T15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7" h="67">
                  <a:moveTo>
                    <a:pt x="54" y="67"/>
                  </a:moveTo>
                  <a:lnTo>
                    <a:pt x="87" y="33"/>
                  </a:lnTo>
                  <a:lnTo>
                    <a:pt x="54" y="0"/>
                  </a:lnTo>
                  <a:lnTo>
                    <a:pt x="54" y="17"/>
                  </a:lnTo>
                  <a:lnTo>
                    <a:pt x="0" y="17"/>
                  </a:lnTo>
                  <a:lnTo>
                    <a:pt x="0" y="48"/>
                  </a:lnTo>
                  <a:lnTo>
                    <a:pt x="54" y="48"/>
                  </a:lnTo>
                  <a:lnTo>
                    <a:pt x="54" y="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>
                <a:solidFill>
                  <a:srgbClr val="03143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0" name="Freeform 92"/>
            <p:cNvSpPr>
              <a:spLocks/>
            </p:cNvSpPr>
            <p:nvPr/>
          </p:nvSpPr>
          <p:spPr bwMode="auto">
            <a:xfrm flipH="1">
              <a:off x="4530917" y="3954799"/>
              <a:ext cx="96577" cy="74376"/>
            </a:xfrm>
            <a:custGeom>
              <a:avLst/>
              <a:gdLst>
                <a:gd name="T0" fmla="*/ 33 w 87"/>
                <a:gd name="T1" fmla="*/ 0 h 67"/>
                <a:gd name="T2" fmla="*/ 0 w 87"/>
                <a:gd name="T3" fmla="*/ 33 h 67"/>
                <a:gd name="T4" fmla="*/ 33 w 87"/>
                <a:gd name="T5" fmla="*/ 67 h 67"/>
                <a:gd name="T6" fmla="*/ 33 w 87"/>
                <a:gd name="T7" fmla="*/ 48 h 67"/>
                <a:gd name="T8" fmla="*/ 87 w 87"/>
                <a:gd name="T9" fmla="*/ 48 h 67"/>
                <a:gd name="T10" fmla="*/ 87 w 87"/>
                <a:gd name="T11" fmla="*/ 17 h 67"/>
                <a:gd name="T12" fmla="*/ 33 w 87"/>
                <a:gd name="T13" fmla="*/ 17 h 67"/>
                <a:gd name="T14" fmla="*/ 33 w 87"/>
                <a:gd name="T1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7" h="67">
                  <a:moveTo>
                    <a:pt x="33" y="0"/>
                  </a:moveTo>
                  <a:lnTo>
                    <a:pt x="0" y="33"/>
                  </a:lnTo>
                  <a:lnTo>
                    <a:pt x="33" y="67"/>
                  </a:lnTo>
                  <a:lnTo>
                    <a:pt x="33" y="48"/>
                  </a:lnTo>
                  <a:lnTo>
                    <a:pt x="87" y="48"/>
                  </a:lnTo>
                  <a:lnTo>
                    <a:pt x="87" y="17"/>
                  </a:lnTo>
                  <a:lnTo>
                    <a:pt x="33" y="17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>
                <a:solidFill>
                  <a:srgbClr val="03143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775643" y="3617499"/>
            <a:ext cx="233027" cy="232106"/>
            <a:chOff x="4367736" y="3851561"/>
            <a:chExt cx="280852" cy="279741"/>
          </a:xfrm>
        </p:grpSpPr>
        <p:sp>
          <p:nvSpPr>
            <p:cNvPr id="52" name="Oval 88"/>
            <p:cNvSpPr>
              <a:spLocks noChangeArrowheads="1"/>
            </p:cNvSpPr>
            <p:nvPr/>
          </p:nvSpPr>
          <p:spPr bwMode="auto">
            <a:xfrm>
              <a:off x="4367736" y="3851561"/>
              <a:ext cx="280852" cy="2797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>
                <a:solidFill>
                  <a:srgbClr val="03143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3" name="Freeform 89"/>
            <p:cNvSpPr>
              <a:spLocks/>
            </p:cNvSpPr>
            <p:nvPr/>
          </p:nvSpPr>
          <p:spPr bwMode="auto">
            <a:xfrm>
              <a:off x="4469863" y="4012523"/>
              <a:ext cx="76596" cy="99908"/>
            </a:xfrm>
            <a:custGeom>
              <a:avLst/>
              <a:gdLst>
                <a:gd name="T0" fmla="*/ 69 w 69"/>
                <a:gd name="T1" fmla="*/ 34 h 90"/>
                <a:gd name="T2" fmla="*/ 36 w 69"/>
                <a:gd name="T3" fmla="*/ 0 h 90"/>
                <a:gd name="T4" fmla="*/ 0 w 69"/>
                <a:gd name="T5" fmla="*/ 34 h 90"/>
                <a:gd name="T6" fmla="*/ 19 w 69"/>
                <a:gd name="T7" fmla="*/ 34 h 90"/>
                <a:gd name="T8" fmla="*/ 19 w 69"/>
                <a:gd name="T9" fmla="*/ 90 h 90"/>
                <a:gd name="T10" fmla="*/ 50 w 69"/>
                <a:gd name="T11" fmla="*/ 90 h 90"/>
                <a:gd name="T12" fmla="*/ 50 w 69"/>
                <a:gd name="T13" fmla="*/ 34 h 90"/>
                <a:gd name="T14" fmla="*/ 69 w 69"/>
                <a:gd name="T15" fmla="*/ 3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90">
                  <a:moveTo>
                    <a:pt x="69" y="34"/>
                  </a:moveTo>
                  <a:lnTo>
                    <a:pt x="36" y="0"/>
                  </a:lnTo>
                  <a:lnTo>
                    <a:pt x="0" y="34"/>
                  </a:lnTo>
                  <a:lnTo>
                    <a:pt x="19" y="34"/>
                  </a:lnTo>
                  <a:lnTo>
                    <a:pt x="19" y="90"/>
                  </a:lnTo>
                  <a:lnTo>
                    <a:pt x="50" y="90"/>
                  </a:lnTo>
                  <a:lnTo>
                    <a:pt x="50" y="34"/>
                  </a:lnTo>
                  <a:lnTo>
                    <a:pt x="69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>
                <a:solidFill>
                  <a:srgbClr val="03143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4" name="Freeform 90"/>
            <p:cNvSpPr>
              <a:spLocks/>
            </p:cNvSpPr>
            <p:nvPr/>
          </p:nvSpPr>
          <p:spPr bwMode="auto">
            <a:xfrm>
              <a:off x="4469863" y="3870432"/>
              <a:ext cx="76596" cy="97687"/>
            </a:xfrm>
            <a:custGeom>
              <a:avLst/>
              <a:gdLst>
                <a:gd name="T0" fmla="*/ 0 w 69"/>
                <a:gd name="T1" fmla="*/ 57 h 88"/>
                <a:gd name="T2" fmla="*/ 36 w 69"/>
                <a:gd name="T3" fmla="*/ 88 h 88"/>
                <a:gd name="T4" fmla="*/ 69 w 69"/>
                <a:gd name="T5" fmla="*/ 57 h 88"/>
                <a:gd name="T6" fmla="*/ 50 w 69"/>
                <a:gd name="T7" fmla="*/ 57 h 88"/>
                <a:gd name="T8" fmla="*/ 50 w 69"/>
                <a:gd name="T9" fmla="*/ 0 h 88"/>
                <a:gd name="T10" fmla="*/ 19 w 69"/>
                <a:gd name="T11" fmla="*/ 0 h 88"/>
                <a:gd name="T12" fmla="*/ 19 w 69"/>
                <a:gd name="T13" fmla="*/ 57 h 88"/>
                <a:gd name="T14" fmla="*/ 0 w 69"/>
                <a:gd name="T15" fmla="*/ 57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8">
                  <a:moveTo>
                    <a:pt x="0" y="57"/>
                  </a:moveTo>
                  <a:lnTo>
                    <a:pt x="36" y="88"/>
                  </a:lnTo>
                  <a:lnTo>
                    <a:pt x="69" y="57"/>
                  </a:lnTo>
                  <a:lnTo>
                    <a:pt x="50" y="57"/>
                  </a:lnTo>
                  <a:lnTo>
                    <a:pt x="50" y="0"/>
                  </a:lnTo>
                  <a:lnTo>
                    <a:pt x="19" y="0"/>
                  </a:lnTo>
                  <a:lnTo>
                    <a:pt x="19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>
                <a:solidFill>
                  <a:srgbClr val="03143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5" name="Freeform 91"/>
            <p:cNvSpPr>
              <a:spLocks/>
            </p:cNvSpPr>
            <p:nvPr/>
          </p:nvSpPr>
          <p:spPr bwMode="auto">
            <a:xfrm flipH="1">
              <a:off x="4388827" y="3954799"/>
              <a:ext cx="96577" cy="74376"/>
            </a:xfrm>
            <a:custGeom>
              <a:avLst/>
              <a:gdLst>
                <a:gd name="T0" fmla="*/ 54 w 87"/>
                <a:gd name="T1" fmla="*/ 67 h 67"/>
                <a:gd name="T2" fmla="*/ 87 w 87"/>
                <a:gd name="T3" fmla="*/ 33 h 67"/>
                <a:gd name="T4" fmla="*/ 54 w 87"/>
                <a:gd name="T5" fmla="*/ 0 h 67"/>
                <a:gd name="T6" fmla="*/ 54 w 87"/>
                <a:gd name="T7" fmla="*/ 17 h 67"/>
                <a:gd name="T8" fmla="*/ 0 w 87"/>
                <a:gd name="T9" fmla="*/ 17 h 67"/>
                <a:gd name="T10" fmla="*/ 0 w 87"/>
                <a:gd name="T11" fmla="*/ 48 h 67"/>
                <a:gd name="T12" fmla="*/ 54 w 87"/>
                <a:gd name="T13" fmla="*/ 48 h 67"/>
                <a:gd name="T14" fmla="*/ 54 w 87"/>
                <a:gd name="T15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7" h="67">
                  <a:moveTo>
                    <a:pt x="54" y="67"/>
                  </a:moveTo>
                  <a:lnTo>
                    <a:pt x="87" y="33"/>
                  </a:lnTo>
                  <a:lnTo>
                    <a:pt x="54" y="0"/>
                  </a:lnTo>
                  <a:lnTo>
                    <a:pt x="54" y="17"/>
                  </a:lnTo>
                  <a:lnTo>
                    <a:pt x="0" y="17"/>
                  </a:lnTo>
                  <a:lnTo>
                    <a:pt x="0" y="48"/>
                  </a:lnTo>
                  <a:lnTo>
                    <a:pt x="54" y="48"/>
                  </a:lnTo>
                  <a:lnTo>
                    <a:pt x="54" y="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>
                <a:solidFill>
                  <a:srgbClr val="03143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Freeform 92"/>
            <p:cNvSpPr>
              <a:spLocks/>
            </p:cNvSpPr>
            <p:nvPr/>
          </p:nvSpPr>
          <p:spPr bwMode="auto">
            <a:xfrm flipH="1">
              <a:off x="4530917" y="3954799"/>
              <a:ext cx="96577" cy="74376"/>
            </a:xfrm>
            <a:custGeom>
              <a:avLst/>
              <a:gdLst>
                <a:gd name="T0" fmla="*/ 33 w 87"/>
                <a:gd name="T1" fmla="*/ 0 h 67"/>
                <a:gd name="T2" fmla="*/ 0 w 87"/>
                <a:gd name="T3" fmla="*/ 33 h 67"/>
                <a:gd name="T4" fmla="*/ 33 w 87"/>
                <a:gd name="T5" fmla="*/ 67 h 67"/>
                <a:gd name="T6" fmla="*/ 33 w 87"/>
                <a:gd name="T7" fmla="*/ 48 h 67"/>
                <a:gd name="T8" fmla="*/ 87 w 87"/>
                <a:gd name="T9" fmla="*/ 48 h 67"/>
                <a:gd name="T10" fmla="*/ 87 w 87"/>
                <a:gd name="T11" fmla="*/ 17 h 67"/>
                <a:gd name="T12" fmla="*/ 33 w 87"/>
                <a:gd name="T13" fmla="*/ 17 h 67"/>
                <a:gd name="T14" fmla="*/ 33 w 87"/>
                <a:gd name="T1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7" h="67">
                  <a:moveTo>
                    <a:pt x="33" y="0"/>
                  </a:moveTo>
                  <a:lnTo>
                    <a:pt x="0" y="33"/>
                  </a:lnTo>
                  <a:lnTo>
                    <a:pt x="33" y="67"/>
                  </a:lnTo>
                  <a:lnTo>
                    <a:pt x="33" y="48"/>
                  </a:lnTo>
                  <a:lnTo>
                    <a:pt x="87" y="48"/>
                  </a:lnTo>
                  <a:lnTo>
                    <a:pt x="87" y="17"/>
                  </a:lnTo>
                  <a:lnTo>
                    <a:pt x="33" y="17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>
                <a:solidFill>
                  <a:srgbClr val="03143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3473772" y="3617499"/>
            <a:ext cx="233027" cy="232106"/>
            <a:chOff x="4367736" y="3851561"/>
            <a:chExt cx="280852" cy="279741"/>
          </a:xfrm>
        </p:grpSpPr>
        <p:sp>
          <p:nvSpPr>
            <p:cNvPr id="58" name="Oval 88"/>
            <p:cNvSpPr>
              <a:spLocks noChangeArrowheads="1"/>
            </p:cNvSpPr>
            <p:nvPr/>
          </p:nvSpPr>
          <p:spPr bwMode="auto">
            <a:xfrm>
              <a:off x="4367736" y="3851561"/>
              <a:ext cx="280852" cy="2797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>
                <a:solidFill>
                  <a:srgbClr val="03143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Freeform 89"/>
            <p:cNvSpPr>
              <a:spLocks/>
            </p:cNvSpPr>
            <p:nvPr/>
          </p:nvSpPr>
          <p:spPr bwMode="auto">
            <a:xfrm>
              <a:off x="4469863" y="4012523"/>
              <a:ext cx="76596" cy="99908"/>
            </a:xfrm>
            <a:custGeom>
              <a:avLst/>
              <a:gdLst>
                <a:gd name="T0" fmla="*/ 69 w 69"/>
                <a:gd name="T1" fmla="*/ 34 h 90"/>
                <a:gd name="T2" fmla="*/ 36 w 69"/>
                <a:gd name="T3" fmla="*/ 0 h 90"/>
                <a:gd name="T4" fmla="*/ 0 w 69"/>
                <a:gd name="T5" fmla="*/ 34 h 90"/>
                <a:gd name="T6" fmla="*/ 19 w 69"/>
                <a:gd name="T7" fmla="*/ 34 h 90"/>
                <a:gd name="T8" fmla="*/ 19 w 69"/>
                <a:gd name="T9" fmla="*/ 90 h 90"/>
                <a:gd name="T10" fmla="*/ 50 w 69"/>
                <a:gd name="T11" fmla="*/ 90 h 90"/>
                <a:gd name="T12" fmla="*/ 50 w 69"/>
                <a:gd name="T13" fmla="*/ 34 h 90"/>
                <a:gd name="T14" fmla="*/ 69 w 69"/>
                <a:gd name="T15" fmla="*/ 3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90">
                  <a:moveTo>
                    <a:pt x="69" y="34"/>
                  </a:moveTo>
                  <a:lnTo>
                    <a:pt x="36" y="0"/>
                  </a:lnTo>
                  <a:lnTo>
                    <a:pt x="0" y="34"/>
                  </a:lnTo>
                  <a:lnTo>
                    <a:pt x="19" y="34"/>
                  </a:lnTo>
                  <a:lnTo>
                    <a:pt x="19" y="90"/>
                  </a:lnTo>
                  <a:lnTo>
                    <a:pt x="50" y="90"/>
                  </a:lnTo>
                  <a:lnTo>
                    <a:pt x="50" y="34"/>
                  </a:lnTo>
                  <a:lnTo>
                    <a:pt x="69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>
                <a:solidFill>
                  <a:srgbClr val="03143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0" name="Freeform 90"/>
            <p:cNvSpPr>
              <a:spLocks/>
            </p:cNvSpPr>
            <p:nvPr/>
          </p:nvSpPr>
          <p:spPr bwMode="auto">
            <a:xfrm>
              <a:off x="4469863" y="3870432"/>
              <a:ext cx="76596" cy="97687"/>
            </a:xfrm>
            <a:custGeom>
              <a:avLst/>
              <a:gdLst>
                <a:gd name="T0" fmla="*/ 0 w 69"/>
                <a:gd name="T1" fmla="*/ 57 h 88"/>
                <a:gd name="T2" fmla="*/ 36 w 69"/>
                <a:gd name="T3" fmla="*/ 88 h 88"/>
                <a:gd name="T4" fmla="*/ 69 w 69"/>
                <a:gd name="T5" fmla="*/ 57 h 88"/>
                <a:gd name="T6" fmla="*/ 50 w 69"/>
                <a:gd name="T7" fmla="*/ 57 h 88"/>
                <a:gd name="T8" fmla="*/ 50 w 69"/>
                <a:gd name="T9" fmla="*/ 0 h 88"/>
                <a:gd name="T10" fmla="*/ 19 w 69"/>
                <a:gd name="T11" fmla="*/ 0 h 88"/>
                <a:gd name="T12" fmla="*/ 19 w 69"/>
                <a:gd name="T13" fmla="*/ 57 h 88"/>
                <a:gd name="T14" fmla="*/ 0 w 69"/>
                <a:gd name="T15" fmla="*/ 57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8">
                  <a:moveTo>
                    <a:pt x="0" y="57"/>
                  </a:moveTo>
                  <a:lnTo>
                    <a:pt x="36" y="88"/>
                  </a:lnTo>
                  <a:lnTo>
                    <a:pt x="69" y="57"/>
                  </a:lnTo>
                  <a:lnTo>
                    <a:pt x="50" y="57"/>
                  </a:lnTo>
                  <a:lnTo>
                    <a:pt x="50" y="0"/>
                  </a:lnTo>
                  <a:lnTo>
                    <a:pt x="19" y="0"/>
                  </a:lnTo>
                  <a:lnTo>
                    <a:pt x="19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>
                <a:solidFill>
                  <a:srgbClr val="03143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" name="Freeform 91"/>
            <p:cNvSpPr>
              <a:spLocks/>
            </p:cNvSpPr>
            <p:nvPr/>
          </p:nvSpPr>
          <p:spPr bwMode="auto">
            <a:xfrm flipH="1">
              <a:off x="4388827" y="3954799"/>
              <a:ext cx="96577" cy="74376"/>
            </a:xfrm>
            <a:custGeom>
              <a:avLst/>
              <a:gdLst>
                <a:gd name="T0" fmla="*/ 54 w 87"/>
                <a:gd name="T1" fmla="*/ 67 h 67"/>
                <a:gd name="T2" fmla="*/ 87 w 87"/>
                <a:gd name="T3" fmla="*/ 33 h 67"/>
                <a:gd name="T4" fmla="*/ 54 w 87"/>
                <a:gd name="T5" fmla="*/ 0 h 67"/>
                <a:gd name="T6" fmla="*/ 54 w 87"/>
                <a:gd name="T7" fmla="*/ 17 h 67"/>
                <a:gd name="T8" fmla="*/ 0 w 87"/>
                <a:gd name="T9" fmla="*/ 17 h 67"/>
                <a:gd name="T10" fmla="*/ 0 w 87"/>
                <a:gd name="T11" fmla="*/ 48 h 67"/>
                <a:gd name="T12" fmla="*/ 54 w 87"/>
                <a:gd name="T13" fmla="*/ 48 h 67"/>
                <a:gd name="T14" fmla="*/ 54 w 87"/>
                <a:gd name="T15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7" h="67">
                  <a:moveTo>
                    <a:pt x="54" y="67"/>
                  </a:moveTo>
                  <a:lnTo>
                    <a:pt x="87" y="33"/>
                  </a:lnTo>
                  <a:lnTo>
                    <a:pt x="54" y="0"/>
                  </a:lnTo>
                  <a:lnTo>
                    <a:pt x="54" y="17"/>
                  </a:lnTo>
                  <a:lnTo>
                    <a:pt x="0" y="17"/>
                  </a:lnTo>
                  <a:lnTo>
                    <a:pt x="0" y="48"/>
                  </a:lnTo>
                  <a:lnTo>
                    <a:pt x="54" y="48"/>
                  </a:lnTo>
                  <a:lnTo>
                    <a:pt x="54" y="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>
                <a:solidFill>
                  <a:srgbClr val="03143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2" name="Freeform 92"/>
            <p:cNvSpPr>
              <a:spLocks/>
            </p:cNvSpPr>
            <p:nvPr/>
          </p:nvSpPr>
          <p:spPr bwMode="auto">
            <a:xfrm flipH="1">
              <a:off x="4530917" y="3954799"/>
              <a:ext cx="96577" cy="74376"/>
            </a:xfrm>
            <a:custGeom>
              <a:avLst/>
              <a:gdLst>
                <a:gd name="T0" fmla="*/ 33 w 87"/>
                <a:gd name="T1" fmla="*/ 0 h 67"/>
                <a:gd name="T2" fmla="*/ 0 w 87"/>
                <a:gd name="T3" fmla="*/ 33 h 67"/>
                <a:gd name="T4" fmla="*/ 33 w 87"/>
                <a:gd name="T5" fmla="*/ 67 h 67"/>
                <a:gd name="T6" fmla="*/ 33 w 87"/>
                <a:gd name="T7" fmla="*/ 48 h 67"/>
                <a:gd name="T8" fmla="*/ 87 w 87"/>
                <a:gd name="T9" fmla="*/ 48 h 67"/>
                <a:gd name="T10" fmla="*/ 87 w 87"/>
                <a:gd name="T11" fmla="*/ 17 h 67"/>
                <a:gd name="T12" fmla="*/ 33 w 87"/>
                <a:gd name="T13" fmla="*/ 17 h 67"/>
                <a:gd name="T14" fmla="*/ 33 w 87"/>
                <a:gd name="T1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7" h="67">
                  <a:moveTo>
                    <a:pt x="33" y="0"/>
                  </a:moveTo>
                  <a:lnTo>
                    <a:pt x="0" y="33"/>
                  </a:lnTo>
                  <a:lnTo>
                    <a:pt x="33" y="67"/>
                  </a:lnTo>
                  <a:lnTo>
                    <a:pt x="33" y="48"/>
                  </a:lnTo>
                  <a:lnTo>
                    <a:pt x="87" y="48"/>
                  </a:lnTo>
                  <a:lnTo>
                    <a:pt x="87" y="17"/>
                  </a:lnTo>
                  <a:lnTo>
                    <a:pt x="33" y="17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342900"/>
              <a:endParaRPr lang="en-US" sz="1350">
                <a:solidFill>
                  <a:srgbClr val="03143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 rot="2700000">
            <a:off x="1903973" y="3688830"/>
            <a:ext cx="94203" cy="94203"/>
            <a:chOff x="3788229" y="5340699"/>
            <a:chExt cx="125604" cy="125604"/>
          </a:xfrm>
        </p:grpSpPr>
        <p:sp>
          <p:nvSpPr>
            <p:cNvPr id="73" name="Rectangle 72"/>
            <p:cNvSpPr/>
            <p:nvPr/>
          </p:nvSpPr>
          <p:spPr>
            <a:xfrm>
              <a:off x="3788229" y="5340699"/>
              <a:ext cx="125604" cy="125604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74" name="Oval 73"/>
            <p:cNvSpPr/>
            <p:nvPr/>
          </p:nvSpPr>
          <p:spPr>
            <a:xfrm>
              <a:off x="3818374" y="5375869"/>
              <a:ext cx="65314" cy="6531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7" name="Rectangle 86"/>
          <p:cNvSpPr/>
          <p:nvPr/>
        </p:nvSpPr>
        <p:spPr>
          <a:xfrm rot="2700000">
            <a:off x="3768705" y="3688831"/>
            <a:ext cx="94203" cy="94203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3708928" y="3822239"/>
            <a:ext cx="195567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750" dirty="0">
                <a:solidFill>
                  <a:srgbClr val="03143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ENNI</a:t>
            </a:r>
          </a:p>
        </p:txBody>
      </p:sp>
      <p:sp>
        <p:nvSpPr>
          <p:cNvPr id="89" name="Rectangle 88"/>
          <p:cNvSpPr/>
          <p:nvPr/>
        </p:nvSpPr>
        <p:spPr>
          <a:xfrm rot="2700000">
            <a:off x="5382192" y="3688832"/>
            <a:ext cx="94203" cy="94203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322415" y="3822240"/>
            <a:ext cx="195567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750" dirty="0">
                <a:solidFill>
                  <a:srgbClr val="03143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ENNI</a:t>
            </a:r>
          </a:p>
        </p:txBody>
      </p:sp>
      <p:cxnSp>
        <p:nvCxnSpPr>
          <p:cNvPr id="91" name="Straight Connector 90"/>
          <p:cNvCxnSpPr/>
          <p:nvPr/>
        </p:nvCxnSpPr>
        <p:spPr>
          <a:xfrm>
            <a:off x="3771404" y="3736051"/>
            <a:ext cx="76944" cy="0"/>
          </a:xfrm>
          <a:prstGeom prst="line">
            <a:avLst/>
          </a:prstGeom>
          <a:ln w="2222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5386583" y="3736051"/>
            <a:ext cx="76944" cy="0"/>
          </a:xfrm>
          <a:prstGeom prst="line">
            <a:avLst/>
          </a:prstGeom>
          <a:ln w="2222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" name="Group 92"/>
          <p:cNvGrpSpPr/>
          <p:nvPr/>
        </p:nvGrpSpPr>
        <p:grpSpPr>
          <a:xfrm rot="2700000">
            <a:off x="7318304" y="3688831"/>
            <a:ext cx="94203" cy="94203"/>
            <a:chOff x="3788229" y="5340699"/>
            <a:chExt cx="125604" cy="125604"/>
          </a:xfrm>
        </p:grpSpPr>
        <p:sp>
          <p:nvSpPr>
            <p:cNvPr id="94" name="Rectangle 93"/>
            <p:cNvSpPr/>
            <p:nvPr/>
          </p:nvSpPr>
          <p:spPr>
            <a:xfrm>
              <a:off x="3788229" y="5340699"/>
              <a:ext cx="125604" cy="125604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95" name="Oval 94"/>
            <p:cNvSpPr/>
            <p:nvPr/>
          </p:nvSpPr>
          <p:spPr>
            <a:xfrm>
              <a:off x="3818374" y="5375869"/>
              <a:ext cx="65314" cy="6531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96" name="TextBox 95"/>
          <p:cNvSpPr txBox="1"/>
          <p:nvPr/>
        </p:nvSpPr>
        <p:spPr>
          <a:xfrm>
            <a:off x="1971169" y="3822240"/>
            <a:ext cx="147477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750" dirty="0">
                <a:solidFill>
                  <a:srgbClr val="03143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7185706" y="3822240"/>
            <a:ext cx="147477" cy="11541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750" dirty="0">
                <a:solidFill>
                  <a:srgbClr val="03143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</a:t>
            </a:r>
          </a:p>
        </p:txBody>
      </p:sp>
      <p:pic>
        <p:nvPicPr>
          <p:cNvPr id="122" name="Picture 2" descr="Related imag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785" y="3314932"/>
            <a:ext cx="636449" cy="636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4" descr="Related image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9507" y="3493823"/>
            <a:ext cx="477654" cy="47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Geant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2348" y="3398793"/>
            <a:ext cx="623676" cy="27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10928" y="3410976"/>
            <a:ext cx="8435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prstClr val="white"/>
                </a:solidFill>
              </a:rPr>
              <a:t>NREN 1</a:t>
            </a:r>
            <a:endParaRPr lang="en-US" sz="1400" b="1" dirty="0">
              <a:solidFill>
                <a:prstClr val="white"/>
              </a:solidFill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5871517" y="3424873"/>
            <a:ext cx="8435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prstClr val="white"/>
                </a:solidFill>
              </a:rPr>
              <a:t>NREN 2</a:t>
            </a:r>
            <a:endParaRPr lang="en-US" sz="1400" b="1" dirty="0">
              <a:solidFill>
                <a:prstClr val="white"/>
              </a:solidFill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2481715" y="2209810"/>
            <a:ext cx="1209525" cy="618473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prstClr val="white"/>
                </a:solidFill>
              </a:rPr>
              <a:t>Business and Service Orchestration</a:t>
            </a:r>
          </a:p>
        </p:txBody>
      </p:sp>
      <p:sp>
        <p:nvSpPr>
          <p:cNvPr id="133" name="Rectangle 132"/>
          <p:cNvSpPr/>
          <p:nvPr/>
        </p:nvSpPr>
        <p:spPr>
          <a:xfrm>
            <a:off x="4096582" y="2209810"/>
            <a:ext cx="1209525" cy="6184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031432"/>
                </a:solidFill>
              </a:rPr>
              <a:t>Business and Service Orchestration</a:t>
            </a:r>
          </a:p>
        </p:txBody>
      </p:sp>
      <p:sp>
        <p:nvSpPr>
          <p:cNvPr id="134" name="Rectangle 133"/>
          <p:cNvSpPr/>
          <p:nvPr/>
        </p:nvSpPr>
        <p:spPr>
          <a:xfrm>
            <a:off x="5714407" y="2209810"/>
            <a:ext cx="1209525" cy="618473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prstClr val="white"/>
                </a:solidFill>
              </a:rPr>
              <a:t>Business and Service Orchestration</a:t>
            </a:r>
          </a:p>
        </p:txBody>
      </p:sp>
      <p:cxnSp>
        <p:nvCxnSpPr>
          <p:cNvPr id="135" name="Straight Arrow Connector 134"/>
          <p:cNvCxnSpPr>
            <a:stCxn id="129" idx="3"/>
            <a:endCxn id="133" idx="1"/>
          </p:cNvCxnSpPr>
          <p:nvPr/>
        </p:nvCxnSpPr>
        <p:spPr>
          <a:xfrm>
            <a:off x="3691240" y="2519047"/>
            <a:ext cx="405342" cy="0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/>
          <p:cNvCxnSpPr/>
          <p:nvPr/>
        </p:nvCxnSpPr>
        <p:spPr>
          <a:xfrm>
            <a:off x="5293235" y="2519046"/>
            <a:ext cx="405342" cy="0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/>
          <p:nvPr/>
        </p:nvCxnSpPr>
        <p:spPr>
          <a:xfrm>
            <a:off x="6892155" y="2519864"/>
            <a:ext cx="1062954" cy="0"/>
          </a:xfrm>
          <a:prstGeom prst="straightConnector1">
            <a:avLst/>
          </a:prstGeom>
          <a:ln w="28575">
            <a:solidFill>
              <a:schemeClr val="accent2"/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>
            <a:stCxn id="129" idx="2"/>
            <a:endCxn id="6" idx="19"/>
          </p:cNvCxnSpPr>
          <p:nvPr/>
        </p:nvCxnSpPr>
        <p:spPr>
          <a:xfrm flipH="1">
            <a:off x="3049957" y="2828283"/>
            <a:ext cx="0" cy="44519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/>
          <p:nvPr/>
        </p:nvCxnSpPr>
        <p:spPr>
          <a:xfrm flipH="1">
            <a:off x="4656747" y="2828282"/>
            <a:ext cx="0" cy="44519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/>
          <p:nvPr/>
        </p:nvCxnSpPr>
        <p:spPr>
          <a:xfrm flipH="1">
            <a:off x="6319169" y="2828282"/>
            <a:ext cx="0" cy="44519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/>
          <p:nvPr/>
        </p:nvCxnSpPr>
        <p:spPr>
          <a:xfrm flipH="1">
            <a:off x="1342573" y="2519046"/>
            <a:ext cx="1152000" cy="0"/>
          </a:xfrm>
          <a:prstGeom prst="straightConnector1">
            <a:avLst/>
          </a:prstGeom>
          <a:ln w="28575">
            <a:solidFill>
              <a:schemeClr val="accent2"/>
            </a:solidFill>
            <a:prstDash val="sysDot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/>
          <p:nvPr/>
        </p:nvCxnSpPr>
        <p:spPr>
          <a:xfrm flipH="1">
            <a:off x="1328052" y="2519046"/>
            <a:ext cx="10626" cy="835890"/>
          </a:xfrm>
          <a:prstGeom prst="straightConnector1">
            <a:avLst/>
          </a:prstGeom>
          <a:ln w="28575">
            <a:solidFill>
              <a:schemeClr val="accent2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/>
          <p:nvPr/>
        </p:nvCxnSpPr>
        <p:spPr>
          <a:xfrm flipH="1">
            <a:off x="7944483" y="2519046"/>
            <a:ext cx="11467" cy="902065"/>
          </a:xfrm>
          <a:prstGeom prst="straightConnector1">
            <a:avLst/>
          </a:prstGeom>
          <a:ln w="28575">
            <a:solidFill>
              <a:schemeClr val="accent2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Title 153"/>
          <p:cNvSpPr>
            <a:spLocks noGrp="1"/>
          </p:cNvSpPr>
          <p:nvPr>
            <p:ph type="title"/>
          </p:nvPr>
        </p:nvSpPr>
        <p:spPr>
          <a:xfrm>
            <a:off x="117964" y="96410"/>
            <a:ext cx="8602030" cy="582174"/>
          </a:xfrm>
        </p:spPr>
        <p:txBody>
          <a:bodyPr>
            <a:normAutofit/>
          </a:bodyPr>
          <a:lstStyle/>
          <a:p>
            <a:r>
              <a:rPr lang="en-US" spc="-5" dirty="0" smtClean="0">
                <a:solidFill>
                  <a:schemeClr val="bg1"/>
                </a:solidFill>
              </a:rPr>
              <a:t>Can also be used to connect NRENS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78" name="Straight Arrow Connector 77"/>
          <p:cNvCxnSpPr/>
          <p:nvPr/>
        </p:nvCxnSpPr>
        <p:spPr>
          <a:xfrm flipH="1">
            <a:off x="3341584" y="1493841"/>
            <a:ext cx="1140160" cy="6844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5022051" y="1090020"/>
            <a:ext cx="1894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57FF"/>
                </a:solidFill>
              </a:rPr>
              <a:t>LSO Innovation Platform</a:t>
            </a:r>
            <a:endParaRPr lang="en-US" dirty="0">
              <a:solidFill>
                <a:srgbClr val="0057FF"/>
              </a:solidFill>
            </a:endParaRPr>
          </a:p>
        </p:txBody>
      </p:sp>
      <p:cxnSp>
        <p:nvCxnSpPr>
          <p:cNvPr id="84" name="Straight Arrow Connector 83"/>
          <p:cNvCxnSpPr/>
          <p:nvPr/>
        </p:nvCxnSpPr>
        <p:spPr>
          <a:xfrm flipH="1">
            <a:off x="4564351" y="1585339"/>
            <a:ext cx="2313" cy="6161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4654790" y="1513841"/>
            <a:ext cx="1400843" cy="6482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Oval 6"/>
          <p:cNvSpPr>
            <a:spLocks noChangeAspect="1" noChangeArrowheads="1"/>
          </p:cNvSpPr>
          <p:nvPr/>
        </p:nvSpPr>
        <p:spPr bwMode="auto">
          <a:xfrm>
            <a:off x="4312348" y="1190261"/>
            <a:ext cx="508633" cy="508633"/>
          </a:xfrm>
          <a:prstGeom prst="ellipse">
            <a:avLst/>
          </a:prstGeom>
          <a:solidFill>
            <a:srgbClr val="0057FF"/>
          </a:solidFill>
          <a:ln w="38100">
            <a:noFill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 smtClean="0">
                <a:solidFill>
                  <a:prstClr val="white"/>
                </a:solidFill>
              </a:rPr>
              <a:t>ECI</a:t>
            </a:r>
            <a:endParaRPr lang="en-US" sz="1600" b="1" dirty="0">
              <a:solidFill>
                <a:prstClr val="white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117964" y="936723"/>
            <a:ext cx="36762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31432"/>
                </a:solidFill>
              </a:rPr>
              <a:t>ECI’s LSO Innovation Platform, working through MEF, provides an ideal tool to explore automated service connectivity between NREN domains</a:t>
            </a:r>
            <a:endParaRPr lang="en-US" sz="1600" dirty="0">
              <a:solidFill>
                <a:srgbClr val="031432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2152649" y="4248739"/>
            <a:ext cx="5038725" cy="1899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prstClr val="white"/>
                </a:solidFill>
                <a:cs typeface="Calibri" panose="020F0502020204030204" pitchFamily="34" charset="0"/>
              </a:rPr>
              <a:t>Orchestrated E2E E-Line Service</a:t>
            </a:r>
          </a:p>
        </p:txBody>
      </p:sp>
    </p:spTree>
    <p:extLst>
      <p:ext uri="{BB962C8B-B14F-4D97-AF65-F5344CB8AC3E}">
        <p14:creationId xmlns:p14="http://schemas.microsoft.com/office/powerpoint/2010/main" val="290857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242069" y="3613569"/>
            <a:ext cx="3604387" cy="76425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Please be sure to stop by booth #14 for further discussion.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74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CustomShape 1"/>
          <p:cNvSpPr/>
          <p:nvPr/>
        </p:nvSpPr>
        <p:spPr>
          <a:xfrm>
            <a:off x="1331640" y="87480"/>
            <a:ext cx="5124600" cy="588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680" tIns="33840" rIns="67680" bIns="33840" anchor="ctr"/>
          <a:lstStyle/>
          <a:p>
            <a:pPr algn="ctr">
              <a:lnSpc>
                <a:spcPct val="100000"/>
              </a:lnSpc>
            </a:pPr>
            <a:r>
              <a:rPr lang="en-US" sz="2400" b="0" strike="noStrike" spc="-1">
                <a:solidFill>
                  <a:srgbClr val="E46C0A"/>
                </a:solidFill>
                <a:latin typeface="Calibri"/>
                <a:ea typeface="DejaVu Sans"/>
              </a:rPr>
              <a:t>Lightpaths in the GRNET OSS/BSS stack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349" name="CustomShape 2"/>
          <p:cNvSpPr/>
          <p:nvPr/>
        </p:nvSpPr>
        <p:spPr>
          <a:xfrm>
            <a:off x="6057720" y="4767480"/>
            <a:ext cx="1594440" cy="267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50" name="Picture 3"/>
          <p:cNvPicPr/>
          <p:nvPr/>
        </p:nvPicPr>
        <p:blipFill>
          <a:blip r:embed="rId2"/>
          <a:stretch/>
        </p:blipFill>
        <p:spPr>
          <a:xfrm>
            <a:off x="3370680" y="714600"/>
            <a:ext cx="2427840" cy="4047120"/>
          </a:xfrm>
          <a:prstGeom prst="rect">
            <a:avLst/>
          </a:prstGeom>
          <a:ln>
            <a:noFill/>
          </a:ln>
        </p:spPr>
      </p:pic>
      <p:sp>
        <p:nvSpPr>
          <p:cNvPr id="351" name="CustomShape 3"/>
          <p:cNvSpPr/>
          <p:nvPr/>
        </p:nvSpPr>
        <p:spPr>
          <a:xfrm>
            <a:off x="2249640" y="3976200"/>
            <a:ext cx="1074240" cy="33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CustomShape 1"/>
          <p:cNvSpPr/>
          <p:nvPr/>
        </p:nvSpPr>
        <p:spPr>
          <a:xfrm>
            <a:off x="1331640" y="87480"/>
            <a:ext cx="5124600" cy="588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680" tIns="33840" rIns="67680" bIns="33840" anchor="ctr"/>
          <a:lstStyle/>
          <a:p>
            <a:pPr algn="ctr">
              <a:lnSpc>
                <a:spcPct val="100000"/>
              </a:lnSpc>
            </a:pPr>
            <a:r>
              <a:rPr lang="en-US" sz="2400" b="0" strike="noStrike" spc="-1">
                <a:solidFill>
                  <a:srgbClr val="E46C0A"/>
                </a:solidFill>
                <a:latin typeface="Calibri"/>
                <a:ea typeface="DejaVu Sans"/>
              </a:rPr>
              <a:t>Lightpaths in the GRNET OSS/BSS stack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353" name="CustomShape 2"/>
          <p:cNvSpPr/>
          <p:nvPr/>
        </p:nvSpPr>
        <p:spPr>
          <a:xfrm>
            <a:off x="6057720" y="4767480"/>
            <a:ext cx="1594440" cy="267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54" name="Picture 3"/>
          <p:cNvPicPr/>
          <p:nvPr/>
        </p:nvPicPr>
        <p:blipFill>
          <a:blip r:embed="rId2"/>
          <a:stretch/>
        </p:blipFill>
        <p:spPr>
          <a:xfrm>
            <a:off x="3370680" y="714600"/>
            <a:ext cx="2427840" cy="4047120"/>
          </a:xfrm>
          <a:prstGeom prst="rect">
            <a:avLst/>
          </a:prstGeom>
          <a:ln>
            <a:noFill/>
          </a:ln>
        </p:spPr>
      </p:pic>
      <p:sp>
        <p:nvSpPr>
          <p:cNvPr id="355" name="CustomShape 3"/>
          <p:cNvSpPr/>
          <p:nvPr/>
        </p:nvSpPr>
        <p:spPr>
          <a:xfrm>
            <a:off x="3438000" y="3976200"/>
            <a:ext cx="2100600" cy="372240"/>
          </a:xfrm>
          <a:prstGeom prst="rect">
            <a:avLst/>
          </a:prstGeom>
          <a:noFill/>
          <a:ln w="3816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6" name="CustomShape 4"/>
          <p:cNvSpPr/>
          <p:nvPr/>
        </p:nvSpPr>
        <p:spPr>
          <a:xfrm>
            <a:off x="2249640" y="3976200"/>
            <a:ext cx="1074240" cy="33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680" tIns="33840" rIns="67680" bIns="33840"/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FF0000"/>
                </a:solidFill>
                <a:latin typeface="Calibri"/>
                <a:ea typeface="DejaVu Sans"/>
              </a:rPr>
              <a:t>Phaethon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CustomShape 1"/>
          <p:cNvSpPr/>
          <p:nvPr/>
        </p:nvSpPr>
        <p:spPr>
          <a:xfrm>
            <a:off x="1331640" y="87480"/>
            <a:ext cx="5124600" cy="588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680" tIns="33840" rIns="67680" bIns="3384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3000" b="0" strike="noStrike" spc="-1">
                <a:solidFill>
                  <a:srgbClr val="E46C0A"/>
                </a:solidFill>
                <a:latin typeface="Calibri"/>
                <a:ea typeface="DejaVu Sans"/>
              </a:rPr>
              <a:t>Provisioning sequence diagram</a:t>
            </a:r>
            <a:endParaRPr lang="en-US" sz="3000" b="0" strike="noStrike" spc="-1">
              <a:latin typeface="Arial"/>
            </a:endParaRPr>
          </a:p>
        </p:txBody>
      </p:sp>
      <p:sp>
        <p:nvSpPr>
          <p:cNvPr id="358" name="CustomShape 2"/>
          <p:cNvSpPr/>
          <p:nvPr/>
        </p:nvSpPr>
        <p:spPr>
          <a:xfrm>
            <a:off x="6057720" y="4767480"/>
            <a:ext cx="1594440" cy="267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59" name="Image8"/>
          <p:cNvPicPr/>
          <p:nvPr/>
        </p:nvPicPr>
        <p:blipFill>
          <a:blip r:embed="rId2"/>
          <a:stretch/>
        </p:blipFill>
        <p:spPr>
          <a:xfrm>
            <a:off x="1817640" y="1329480"/>
            <a:ext cx="5664600" cy="3180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CustomShape 1"/>
          <p:cNvSpPr/>
          <p:nvPr/>
        </p:nvSpPr>
        <p:spPr>
          <a:xfrm>
            <a:off x="1331640" y="87480"/>
            <a:ext cx="5124600" cy="588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680" tIns="33840" rIns="67680" bIns="33840" anchor="ctr"/>
          <a:lstStyle/>
          <a:p>
            <a:pPr algn="ctr">
              <a:lnSpc>
                <a:spcPct val="100000"/>
              </a:lnSpc>
            </a:pPr>
            <a:r>
              <a:rPr lang="en-US" sz="3300" b="0" strike="noStrike" spc="-1">
                <a:solidFill>
                  <a:srgbClr val="E46C0A"/>
                </a:solidFill>
                <a:latin typeface="Calibri"/>
                <a:ea typeface="DejaVu Sans"/>
              </a:rPr>
              <a:t>Phaethon</a:t>
            </a:r>
            <a:endParaRPr lang="en-US" sz="3300" b="0" strike="noStrike" spc="-1">
              <a:latin typeface="Arial"/>
            </a:endParaRPr>
          </a:p>
        </p:txBody>
      </p:sp>
      <p:sp>
        <p:nvSpPr>
          <p:cNvPr id="361" name="CustomShape 2"/>
          <p:cNvSpPr/>
          <p:nvPr/>
        </p:nvSpPr>
        <p:spPr>
          <a:xfrm>
            <a:off x="1488960" y="754560"/>
            <a:ext cx="6166440" cy="156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680" tIns="33840" rIns="67680" bIns="33840">
            <a:normAutofit fontScale="92500" lnSpcReduction="20000"/>
          </a:bodyPr>
          <a:lstStyle/>
          <a:p>
            <a:pPr marL="257400" indent="-251640">
              <a:lnSpc>
                <a:spcPct val="100000"/>
              </a:lnSpc>
              <a:spcBef>
                <a:spcPts val="482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Adapter of the MTNM TMF-814 (NorthBound Interface) for LightSoft</a:t>
            </a:r>
            <a:endParaRPr lang="en-US" sz="1800" b="0" strike="noStrike" spc="-1">
              <a:latin typeface="Arial"/>
            </a:endParaRPr>
          </a:p>
          <a:p>
            <a:pPr marL="257400" indent="-251640">
              <a:lnSpc>
                <a:spcPct val="100000"/>
              </a:lnSpc>
              <a:spcBef>
                <a:spcPts val="482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Direct transformation of CORBA calls to HTTP Rest calls (JSON payload)</a:t>
            </a:r>
            <a:endParaRPr lang="en-US" sz="1800" b="0" strike="noStrike" spc="-1">
              <a:latin typeface="Arial"/>
            </a:endParaRPr>
          </a:p>
          <a:p>
            <a:pPr marL="257400" indent="-251640">
              <a:lnSpc>
                <a:spcPct val="100000"/>
              </a:lnSpc>
              <a:spcBef>
                <a:spcPts val="482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Complex requests - Operations extension (Phaethon manager)</a:t>
            </a:r>
            <a:endParaRPr lang="en-US" sz="1800" b="0" strike="noStrike" spc="-1">
              <a:latin typeface="Arial"/>
            </a:endParaRPr>
          </a:p>
          <a:p>
            <a:pPr marL="257400" indent="-251640">
              <a:lnSpc>
                <a:spcPct val="100000"/>
              </a:lnSpc>
              <a:spcBef>
                <a:spcPts val="482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Notification service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82"/>
              </a:spcBef>
            </a:pPr>
            <a:endParaRPr lang="en-US" sz="1800" b="0" strike="noStrike" spc="-1">
              <a:latin typeface="Arial"/>
            </a:endParaRPr>
          </a:p>
        </p:txBody>
      </p:sp>
      <p:sp>
        <p:nvSpPr>
          <p:cNvPr id="362" name="CustomShape 3"/>
          <p:cNvSpPr/>
          <p:nvPr/>
        </p:nvSpPr>
        <p:spPr>
          <a:xfrm>
            <a:off x="6057720" y="4767480"/>
            <a:ext cx="1594440" cy="267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63" name="Picture 2"/>
          <p:cNvPicPr/>
          <p:nvPr/>
        </p:nvPicPr>
        <p:blipFill>
          <a:blip r:embed="rId2"/>
          <a:stretch/>
        </p:blipFill>
        <p:spPr>
          <a:xfrm>
            <a:off x="1837080" y="2345400"/>
            <a:ext cx="5430600" cy="2415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Picture 110"/>
          <p:cNvPicPr/>
          <p:nvPr/>
        </p:nvPicPr>
        <p:blipFill>
          <a:blip r:embed="rId2"/>
          <a:stretch/>
        </p:blipFill>
        <p:spPr>
          <a:xfrm>
            <a:off x="-55440" y="604800"/>
            <a:ext cx="3244680" cy="1576440"/>
          </a:xfrm>
          <a:prstGeom prst="rect">
            <a:avLst/>
          </a:prstGeom>
          <a:ln>
            <a:noFill/>
          </a:ln>
        </p:spPr>
      </p:pic>
      <p:sp>
        <p:nvSpPr>
          <p:cNvPr id="365" name="CustomShape 1"/>
          <p:cNvSpPr/>
          <p:nvPr/>
        </p:nvSpPr>
        <p:spPr>
          <a:xfrm>
            <a:off x="148320" y="874440"/>
            <a:ext cx="2669400" cy="91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680" tIns="33840" rIns="67680" bIns="33840"/>
          <a:lstStyle/>
          <a:p>
            <a:pPr marL="162000" indent="-156600">
              <a:lnSpc>
                <a:spcPct val="100000"/>
              </a:lnSpc>
              <a:spcBef>
                <a:spcPts val="21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  <a:ea typeface="DejaVu Sans"/>
              </a:rPr>
              <a:t>getAllSubnetworkConnections: Retrieval of all SNCs of all subnetworks</a:t>
            </a:r>
            <a:endParaRPr lang="en-US" sz="900" b="0" strike="noStrike" spc="-1">
              <a:latin typeface="Arial"/>
            </a:endParaRPr>
          </a:p>
          <a:p>
            <a:pPr marL="162000" indent="-156600">
              <a:lnSpc>
                <a:spcPct val="100000"/>
              </a:lnSpc>
              <a:spcBef>
                <a:spcPts val="21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  <a:ea typeface="DejaVu Sans"/>
              </a:rPr>
              <a:t>getAllSubnetworkConnectionsWithTp: Retrieval of all SNCs that use specific termination points</a:t>
            </a:r>
            <a:endParaRPr lang="en-US" sz="900" b="0" strike="noStrike" spc="-1">
              <a:latin typeface="Arial"/>
            </a:endParaRPr>
          </a:p>
          <a:p>
            <a:pPr marL="162000" indent="-156600">
              <a:lnSpc>
                <a:spcPct val="100000"/>
              </a:lnSpc>
              <a:spcBef>
                <a:spcPts val="21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  <a:ea typeface="DejaVu Sans"/>
              </a:rPr>
              <a:t>getRoute: Retrieval routes for a specific SNC</a:t>
            </a:r>
            <a:endParaRPr lang="en-US" sz="900" b="0" strike="noStrike" spc="-1">
              <a:latin typeface="Arial"/>
            </a:endParaRPr>
          </a:p>
          <a:p>
            <a:pPr marL="162000" indent="-1566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  <a:ea typeface="DejaVu Sans"/>
              </a:rPr>
              <a:t>getSubnetworkConnection: Retrieval of SNC with all associated details)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366" name="CustomShape 2"/>
          <p:cNvSpPr/>
          <p:nvPr/>
        </p:nvSpPr>
        <p:spPr>
          <a:xfrm>
            <a:off x="545400" y="687960"/>
            <a:ext cx="1777680" cy="25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680" tIns="33840" rIns="67680" bIns="33840"/>
          <a:lstStyle/>
          <a:p>
            <a:pPr>
              <a:lnSpc>
                <a:spcPct val="100000"/>
              </a:lnSpc>
            </a:pPr>
            <a:r>
              <a:rPr lang="en-US" sz="1350" b="0" strike="noStrike" spc="-1">
                <a:solidFill>
                  <a:srgbClr val="000000"/>
                </a:solidFill>
                <a:latin typeface="Arial"/>
                <a:ea typeface="Source Han Sans CN Regular"/>
              </a:rPr>
              <a:t>Connection Retrieval</a:t>
            </a:r>
            <a:endParaRPr lang="en-US" sz="1350" b="0" strike="noStrike" spc="-1">
              <a:latin typeface="Arial"/>
            </a:endParaRPr>
          </a:p>
        </p:txBody>
      </p:sp>
      <p:sp>
        <p:nvSpPr>
          <p:cNvPr id="367" name="CustomShape 3"/>
          <p:cNvSpPr/>
          <p:nvPr/>
        </p:nvSpPr>
        <p:spPr>
          <a:xfrm>
            <a:off x="640080" y="51120"/>
            <a:ext cx="6074280" cy="588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680" tIns="33840" rIns="67680" bIns="33840" anchor="ctr"/>
          <a:lstStyle/>
          <a:p>
            <a:pPr algn="ctr">
              <a:lnSpc>
                <a:spcPct val="100000"/>
              </a:lnSpc>
            </a:pPr>
            <a:r>
              <a:rPr lang="en-US" sz="3300" b="0" strike="noStrike" spc="-1">
                <a:solidFill>
                  <a:srgbClr val="E46C0A"/>
                </a:solidFill>
                <a:latin typeface="Calibri"/>
                <a:ea typeface="DejaVu Sans"/>
              </a:rPr>
              <a:t>API Direct Requests (MTOSI v4.0)</a:t>
            </a:r>
            <a:endParaRPr lang="en-US" sz="3300" b="0" strike="noStrike" spc="-1">
              <a:latin typeface="Arial"/>
            </a:endParaRPr>
          </a:p>
        </p:txBody>
      </p:sp>
      <p:pic>
        <p:nvPicPr>
          <p:cNvPr id="368" name="Picture 114"/>
          <p:cNvPicPr/>
          <p:nvPr/>
        </p:nvPicPr>
        <p:blipFill>
          <a:blip r:embed="rId2"/>
          <a:stretch/>
        </p:blipFill>
        <p:spPr>
          <a:xfrm>
            <a:off x="6309360" y="640080"/>
            <a:ext cx="3038400" cy="1434960"/>
          </a:xfrm>
          <a:prstGeom prst="rect">
            <a:avLst/>
          </a:prstGeom>
          <a:ln>
            <a:noFill/>
          </a:ln>
        </p:spPr>
      </p:pic>
      <p:sp>
        <p:nvSpPr>
          <p:cNvPr id="369" name="CustomShape 4"/>
          <p:cNvSpPr/>
          <p:nvPr/>
        </p:nvSpPr>
        <p:spPr>
          <a:xfrm>
            <a:off x="6472800" y="951840"/>
            <a:ext cx="2669400" cy="91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680" tIns="33840" rIns="67680" bIns="33840"/>
          <a:lstStyle/>
          <a:p>
            <a:pPr marL="162000" indent="-156600">
              <a:lnSpc>
                <a:spcPct val="100000"/>
              </a:lnSpc>
              <a:spcBef>
                <a:spcPts val="21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  <a:ea typeface="DejaVu Sans"/>
              </a:rPr>
              <a:t>getAllEquipment: Retrieval of the equipment included in a managed element</a:t>
            </a:r>
            <a:endParaRPr lang="en-US" sz="900" b="0" strike="noStrike" spc="-1">
              <a:latin typeface="Arial"/>
            </a:endParaRPr>
          </a:p>
          <a:p>
            <a:pPr marL="162000" indent="-156600">
              <a:lnSpc>
                <a:spcPct val="100000"/>
              </a:lnSpc>
              <a:spcBef>
                <a:spcPts val="21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  <a:ea typeface="DejaVu Sans"/>
              </a:rPr>
              <a:t>getAllSupportingEquipment: Retrieval of equipment with PTP/FTP ή Matrix Flow Domain</a:t>
            </a:r>
            <a:endParaRPr lang="en-US" sz="900" b="0" strike="noStrike" spc="-1">
              <a:latin typeface="Arial"/>
            </a:endParaRPr>
          </a:p>
          <a:p>
            <a:pPr marL="162000" indent="-156600">
              <a:lnSpc>
                <a:spcPct val="100000"/>
              </a:lnSpc>
              <a:spcBef>
                <a:spcPts val="21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  <a:ea typeface="DejaVu Sans"/>
              </a:rPr>
              <a:t>getEquipment: Retrieval of details of equipment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370" name="CustomShape 5"/>
          <p:cNvSpPr/>
          <p:nvPr/>
        </p:nvSpPr>
        <p:spPr>
          <a:xfrm>
            <a:off x="6815520" y="736920"/>
            <a:ext cx="1777680" cy="25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680" tIns="33840" rIns="67680" bIns="33840"/>
          <a:lstStyle/>
          <a:p>
            <a:pPr>
              <a:lnSpc>
                <a:spcPct val="100000"/>
              </a:lnSpc>
            </a:pPr>
            <a:r>
              <a:rPr lang="en-US" sz="1350" b="0" strike="noStrike" spc="-1">
                <a:solidFill>
                  <a:srgbClr val="000000"/>
                </a:solidFill>
                <a:latin typeface="Arial"/>
                <a:ea typeface="DejaVu Sans"/>
              </a:rPr>
              <a:t>Equipment Retrieval</a:t>
            </a:r>
            <a:endParaRPr lang="en-US" sz="1350" b="0" strike="noStrike" spc="-1">
              <a:latin typeface="Arial"/>
            </a:endParaRPr>
          </a:p>
        </p:txBody>
      </p:sp>
      <p:pic>
        <p:nvPicPr>
          <p:cNvPr id="371" name="Picture 117"/>
          <p:cNvPicPr/>
          <p:nvPr/>
        </p:nvPicPr>
        <p:blipFill>
          <a:blip r:embed="rId2"/>
          <a:stretch/>
        </p:blipFill>
        <p:spPr>
          <a:xfrm>
            <a:off x="-55440" y="1968120"/>
            <a:ext cx="3255120" cy="1310400"/>
          </a:xfrm>
          <a:prstGeom prst="rect">
            <a:avLst/>
          </a:prstGeom>
          <a:ln>
            <a:noFill/>
          </a:ln>
        </p:spPr>
      </p:pic>
      <p:sp>
        <p:nvSpPr>
          <p:cNvPr id="372" name="CustomShape 6"/>
          <p:cNvSpPr/>
          <p:nvPr/>
        </p:nvSpPr>
        <p:spPr>
          <a:xfrm>
            <a:off x="108000" y="2279880"/>
            <a:ext cx="2669400" cy="661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680" tIns="33840" rIns="67680" bIns="33840"/>
          <a:lstStyle/>
          <a:p>
            <a:pPr marL="162000" indent="-156600">
              <a:lnSpc>
                <a:spcPct val="100000"/>
              </a:lnSpc>
              <a:spcBef>
                <a:spcPts val="21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9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getAllManagedElements</a:t>
            </a:r>
            <a:r>
              <a:rPr lang="en-US" sz="9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: Retrieval of all managed </a:t>
            </a:r>
            <a:r>
              <a:rPr lang="en-US" sz="9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Managed</a:t>
            </a:r>
            <a:r>
              <a:rPr lang="en-US" sz="9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Elements under control of a specific </a:t>
            </a:r>
            <a:r>
              <a:rPr lang="en-US" sz="9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ManagedElementMgr</a:t>
            </a:r>
            <a:endParaRPr lang="en-US" sz="900" b="0" strike="noStrike" spc="-1" dirty="0">
              <a:latin typeface="Arial"/>
            </a:endParaRPr>
          </a:p>
          <a:p>
            <a:pPr marL="162000" indent="-156600">
              <a:lnSpc>
                <a:spcPct val="100000"/>
              </a:lnSpc>
              <a:spcBef>
                <a:spcPts val="21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9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getManagedElement</a:t>
            </a:r>
            <a:r>
              <a:rPr lang="en-US" sz="9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: Retrieval of Managed Element with details</a:t>
            </a:r>
            <a:endParaRPr lang="en-US" sz="900" b="0" strike="noStrike" spc="-1" dirty="0">
              <a:latin typeface="Arial"/>
            </a:endParaRPr>
          </a:p>
        </p:txBody>
      </p:sp>
      <p:sp>
        <p:nvSpPr>
          <p:cNvPr id="373" name="CustomShape 7"/>
          <p:cNvSpPr/>
          <p:nvPr/>
        </p:nvSpPr>
        <p:spPr>
          <a:xfrm>
            <a:off x="450720" y="2064960"/>
            <a:ext cx="1777680" cy="25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680" tIns="33840" rIns="67680" bIns="33840"/>
          <a:lstStyle/>
          <a:p>
            <a:pPr>
              <a:lnSpc>
                <a:spcPct val="100000"/>
              </a:lnSpc>
            </a:pPr>
            <a:r>
              <a:rPr lang="en-US" sz="1350" b="0" strike="noStrike" spc="-1">
                <a:solidFill>
                  <a:srgbClr val="000000"/>
                </a:solidFill>
                <a:latin typeface="Arial"/>
                <a:ea typeface="DejaVu Sans"/>
              </a:rPr>
              <a:t>Managed Element</a:t>
            </a:r>
            <a:endParaRPr lang="en-US" sz="1350" b="0" strike="noStrike" spc="-1">
              <a:latin typeface="Arial"/>
            </a:endParaRPr>
          </a:p>
        </p:txBody>
      </p:sp>
      <p:pic>
        <p:nvPicPr>
          <p:cNvPr id="374" name="Picture 120"/>
          <p:cNvPicPr/>
          <p:nvPr/>
        </p:nvPicPr>
        <p:blipFill>
          <a:blip r:embed="rId2"/>
          <a:stretch/>
        </p:blipFill>
        <p:spPr>
          <a:xfrm>
            <a:off x="6309360" y="2016360"/>
            <a:ext cx="3038400" cy="1466640"/>
          </a:xfrm>
          <a:prstGeom prst="rect">
            <a:avLst/>
          </a:prstGeom>
          <a:ln>
            <a:noFill/>
          </a:ln>
        </p:spPr>
      </p:pic>
      <p:sp>
        <p:nvSpPr>
          <p:cNvPr id="375" name="CustomShape 8"/>
          <p:cNvSpPr/>
          <p:nvPr/>
        </p:nvSpPr>
        <p:spPr>
          <a:xfrm>
            <a:off x="6472800" y="2328120"/>
            <a:ext cx="2669400" cy="91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680" tIns="33840" rIns="67680" bIns="33840"/>
          <a:lstStyle/>
          <a:p>
            <a:pPr marL="162000" indent="-156600">
              <a:lnSpc>
                <a:spcPct val="100000"/>
              </a:lnSpc>
              <a:spcBef>
                <a:spcPts val="21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  <a:ea typeface="DejaVu Sans"/>
              </a:rPr>
              <a:t>getContainingMultiLayerSubnetworkNames: Retrieve all names of MultiLayerSubnetwork</a:t>
            </a:r>
            <a:endParaRPr lang="en-US" sz="900" b="0" strike="noStrike" spc="-1">
              <a:latin typeface="Arial"/>
            </a:endParaRPr>
          </a:p>
          <a:p>
            <a:pPr marL="162000" indent="-156600">
              <a:lnSpc>
                <a:spcPct val="100000"/>
              </a:lnSpc>
              <a:spcBef>
                <a:spcPts val="21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  <a:ea typeface="DejaVu Sans"/>
              </a:rPr>
              <a:t>getContainingMultiLayerSubnetwork: Retrieve all MultiLayerSubnetworks</a:t>
            </a:r>
            <a:endParaRPr lang="en-US" sz="900" b="0" strike="noStrike" spc="-1">
              <a:latin typeface="Arial"/>
            </a:endParaRPr>
          </a:p>
          <a:p>
            <a:pPr marL="162000" indent="-156600">
              <a:lnSpc>
                <a:spcPct val="100000"/>
              </a:lnSpc>
              <a:spcBef>
                <a:spcPts val="21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  <a:ea typeface="DejaVu Sans"/>
              </a:rPr>
              <a:t>getAllTopLevelMultiLayerSubnetworks:  -  Retrieve all top level MultiLayerSubnetworks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376" name="CustomShape 9"/>
          <p:cNvSpPr/>
          <p:nvPr/>
        </p:nvSpPr>
        <p:spPr>
          <a:xfrm>
            <a:off x="6541200" y="2113200"/>
            <a:ext cx="2600640" cy="25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680" tIns="33840" rIns="67680" bIns="33840"/>
          <a:lstStyle/>
          <a:p>
            <a:pPr>
              <a:lnSpc>
                <a:spcPct val="100000"/>
              </a:lnSpc>
            </a:pPr>
            <a:r>
              <a:rPr lang="en-US" sz="1350" b="0" strike="noStrike" spc="-1">
                <a:solidFill>
                  <a:srgbClr val="000000"/>
                </a:solidFill>
                <a:latin typeface="Arial"/>
                <a:ea typeface="DejaVu Sans"/>
              </a:rPr>
              <a:t>Multilayer Subnetwork Retrieval</a:t>
            </a:r>
            <a:endParaRPr lang="en-US" sz="1350" b="0" strike="noStrike" spc="-1">
              <a:latin typeface="Arial"/>
            </a:endParaRPr>
          </a:p>
        </p:txBody>
      </p:sp>
      <p:pic>
        <p:nvPicPr>
          <p:cNvPr id="377" name="Picture 123"/>
          <p:cNvPicPr/>
          <p:nvPr/>
        </p:nvPicPr>
        <p:blipFill>
          <a:blip r:embed="rId2"/>
          <a:stretch/>
        </p:blipFill>
        <p:spPr>
          <a:xfrm>
            <a:off x="-55440" y="3013920"/>
            <a:ext cx="3255120" cy="2014560"/>
          </a:xfrm>
          <a:prstGeom prst="rect">
            <a:avLst/>
          </a:prstGeom>
          <a:ln>
            <a:noFill/>
          </a:ln>
        </p:spPr>
      </p:pic>
      <p:sp>
        <p:nvSpPr>
          <p:cNvPr id="378" name="CustomShape 10"/>
          <p:cNvSpPr/>
          <p:nvPr/>
        </p:nvSpPr>
        <p:spPr>
          <a:xfrm>
            <a:off x="118080" y="3489120"/>
            <a:ext cx="2944080" cy="1401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680" tIns="33840" rIns="67680" bIns="33840"/>
          <a:lstStyle/>
          <a:p>
            <a:pPr marL="162000" indent="-156600">
              <a:lnSpc>
                <a:spcPct val="100000"/>
              </a:lnSpc>
              <a:spcBef>
                <a:spcPts val="21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  <a:ea typeface="DejaVu Sans"/>
              </a:rPr>
              <a:t>getAllEdgePoints: Retrieve all Edge points – Termination points that are able to undertake a connection</a:t>
            </a:r>
            <a:endParaRPr lang="en-US" sz="900" b="0" strike="noStrike" spc="-1">
              <a:latin typeface="Arial"/>
            </a:endParaRPr>
          </a:p>
          <a:p>
            <a:pPr marL="162000" indent="-156600">
              <a:lnSpc>
                <a:spcPct val="100000"/>
              </a:lnSpc>
              <a:spcBef>
                <a:spcPts val="21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  <a:ea typeface="DejaVu Sans"/>
              </a:rPr>
              <a:t>getTerminationPoint: Retrieve a Termination point in detail.</a:t>
            </a:r>
            <a:endParaRPr lang="en-US" sz="900" b="0" strike="noStrike" spc="-1">
              <a:latin typeface="Arial"/>
            </a:endParaRPr>
          </a:p>
          <a:p>
            <a:pPr marL="162000" indent="-156600">
              <a:lnSpc>
                <a:spcPct val="100000"/>
              </a:lnSpc>
              <a:spcBef>
                <a:spcPts val="21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  <a:ea typeface="DejaVu Sans"/>
              </a:rPr>
              <a:t>getContainedCurrentTPNames: Created to managed produced exceptions (not served by the Corba server)</a:t>
            </a:r>
            <a:endParaRPr lang="en-US" sz="900" b="0" strike="noStrike" spc="-1">
              <a:latin typeface="Arial"/>
            </a:endParaRPr>
          </a:p>
          <a:p>
            <a:pPr marL="162000" indent="-156600">
              <a:lnSpc>
                <a:spcPct val="100000"/>
              </a:lnSpc>
              <a:spcBef>
                <a:spcPts val="21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  <a:ea typeface="DejaVu Sans"/>
              </a:rPr>
              <a:t>getContainedPotentialTPNames: Created to managed produced exceptions (not served by the Corba server)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379" name="CustomShape 11"/>
          <p:cNvSpPr/>
          <p:nvPr/>
        </p:nvSpPr>
        <p:spPr>
          <a:xfrm>
            <a:off x="261360" y="3242880"/>
            <a:ext cx="2388960" cy="25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680" tIns="33840" rIns="67680" bIns="33840"/>
          <a:lstStyle/>
          <a:p>
            <a:pPr>
              <a:lnSpc>
                <a:spcPct val="100000"/>
              </a:lnSpc>
            </a:pPr>
            <a:r>
              <a:rPr lang="en-US" sz="1350" b="0" strike="noStrike" spc="-1">
                <a:solidFill>
                  <a:srgbClr val="000000"/>
                </a:solidFill>
                <a:latin typeface="Arial"/>
                <a:ea typeface="Source Han Sans CN Regular"/>
              </a:rPr>
              <a:t>Termination Point  Retrieval</a:t>
            </a:r>
            <a:endParaRPr lang="en-US" sz="1350" b="0" strike="noStrike" spc="-1">
              <a:latin typeface="Arial"/>
            </a:endParaRPr>
          </a:p>
        </p:txBody>
      </p:sp>
      <p:pic>
        <p:nvPicPr>
          <p:cNvPr id="380" name="Picture 126"/>
          <p:cNvPicPr/>
          <p:nvPr/>
        </p:nvPicPr>
        <p:blipFill>
          <a:blip r:embed="rId2"/>
          <a:stretch/>
        </p:blipFill>
        <p:spPr>
          <a:xfrm>
            <a:off x="6309360" y="3387960"/>
            <a:ext cx="3038400" cy="1434960"/>
          </a:xfrm>
          <a:prstGeom prst="rect">
            <a:avLst/>
          </a:prstGeom>
          <a:ln>
            <a:noFill/>
          </a:ln>
        </p:spPr>
      </p:pic>
      <p:sp>
        <p:nvSpPr>
          <p:cNvPr id="381" name="CustomShape 12"/>
          <p:cNvSpPr/>
          <p:nvPr/>
        </p:nvSpPr>
        <p:spPr>
          <a:xfrm>
            <a:off x="6476040" y="3698640"/>
            <a:ext cx="2669400" cy="91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680" tIns="33840" rIns="67680" bIns="33840"/>
          <a:lstStyle/>
          <a:p>
            <a:pPr marL="162000" indent="-156600">
              <a:lnSpc>
                <a:spcPct val="100000"/>
              </a:lnSpc>
              <a:spcBef>
                <a:spcPts val="21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  <a:ea typeface="DejaVu Sans"/>
              </a:rPr>
              <a:t>getAllTopLevelTopologicalLinks </a:t>
            </a:r>
            <a:endParaRPr lang="en-US" sz="900" b="0" strike="noStrike" spc="-1">
              <a:latin typeface="Arial"/>
            </a:endParaRPr>
          </a:p>
          <a:p>
            <a:pPr marL="162000" indent="-156600">
              <a:lnSpc>
                <a:spcPct val="100000"/>
              </a:lnSpc>
              <a:spcBef>
                <a:spcPts val="21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  <a:ea typeface="DejaVu Sans"/>
              </a:rPr>
              <a:t>getAllTopologicalLinks: Retrieve all topological links in the NMS.</a:t>
            </a:r>
            <a:endParaRPr lang="en-US" sz="900" b="0" strike="noStrike" spc="-1">
              <a:latin typeface="Arial"/>
            </a:endParaRPr>
          </a:p>
          <a:p>
            <a:pPr marL="162000" indent="-156600">
              <a:lnSpc>
                <a:spcPct val="100000"/>
              </a:lnSpc>
              <a:spcBef>
                <a:spcPts val="21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  <a:ea typeface="DejaVu Sans"/>
              </a:rPr>
              <a:t>getTopLevelTopologicalLink: Retrieve details of Topological Link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382" name="CustomShape 13"/>
          <p:cNvSpPr/>
          <p:nvPr/>
        </p:nvSpPr>
        <p:spPr>
          <a:xfrm>
            <a:off x="6678360" y="3484800"/>
            <a:ext cx="2120760" cy="25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680" tIns="33840" rIns="67680" bIns="33840"/>
          <a:lstStyle/>
          <a:p>
            <a:pPr>
              <a:lnSpc>
                <a:spcPct val="100000"/>
              </a:lnSpc>
            </a:pPr>
            <a:r>
              <a:rPr lang="en-US" sz="1350" b="0" strike="noStrike" spc="-1">
                <a:solidFill>
                  <a:srgbClr val="000000"/>
                </a:solidFill>
                <a:latin typeface="Arial"/>
                <a:ea typeface="Source Han Sans CN Regular"/>
              </a:rPr>
              <a:t>Topological Link Retrieval</a:t>
            </a:r>
            <a:endParaRPr lang="en-US" sz="1350" b="0" strike="noStrike" spc="-1">
              <a:latin typeface="Arial"/>
            </a:endParaRPr>
          </a:p>
        </p:txBody>
      </p:sp>
      <p:pic>
        <p:nvPicPr>
          <p:cNvPr id="383" name="Picture 130"/>
          <p:cNvPicPr/>
          <p:nvPr/>
        </p:nvPicPr>
        <p:blipFill>
          <a:blip r:embed="rId2"/>
          <a:stretch/>
        </p:blipFill>
        <p:spPr>
          <a:xfrm>
            <a:off x="3108960" y="2053440"/>
            <a:ext cx="3038400" cy="1023480"/>
          </a:xfrm>
          <a:prstGeom prst="rect">
            <a:avLst/>
          </a:prstGeom>
          <a:ln>
            <a:noFill/>
          </a:ln>
        </p:spPr>
      </p:pic>
      <p:sp>
        <p:nvSpPr>
          <p:cNvPr id="384" name="CustomShape 14"/>
          <p:cNvSpPr/>
          <p:nvPr/>
        </p:nvSpPr>
        <p:spPr>
          <a:xfrm>
            <a:off x="3272400" y="2365200"/>
            <a:ext cx="2669400" cy="437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680" tIns="33840" rIns="67680" bIns="33840"/>
          <a:lstStyle/>
          <a:p>
            <a:pPr marL="162000" indent="-156600">
              <a:lnSpc>
                <a:spcPct val="100000"/>
              </a:lnSpc>
              <a:spcBef>
                <a:spcPts val="21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  <a:ea typeface="DejaVu Sans"/>
              </a:rPr>
              <a:t>setTerminationPointData: Modify the parameters of a termination point (Termination Point, CTP, PTP or FTP). Best effort process.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385" name="CustomShape 15"/>
          <p:cNvSpPr/>
          <p:nvPr/>
        </p:nvSpPr>
        <p:spPr>
          <a:xfrm>
            <a:off x="3477960" y="2150280"/>
            <a:ext cx="2120400" cy="25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680" tIns="33840" rIns="67680" bIns="33840"/>
          <a:lstStyle/>
          <a:p>
            <a:pPr>
              <a:lnSpc>
                <a:spcPct val="100000"/>
              </a:lnSpc>
            </a:pPr>
            <a:r>
              <a:rPr lang="en-US" sz="1350" b="0" strike="noStrike" spc="-1">
                <a:solidFill>
                  <a:srgbClr val="000000"/>
                </a:solidFill>
                <a:latin typeface="Arial"/>
                <a:ea typeface="Source Han Sans CN Regular"/>
              </a:rPr>
              <a:t>Termination Point Control</a:t>
            </a:r>
            <a:endParaRPr lang="en-US" sz="135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CustomShape 1"/>
          <p:cNvSpPr/>
          <p:nvPr/>
        </p:nvSpPr>
        <p:spPr>
          <a:xfrm>
            <a:off x="1143000" y="92520"/>
            <a:ext cx="5337000" cy="588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680" tIns="33840" rIns="67680" bIns="33840" anchor="ctr"/>
          <a:lstStyle/>
          <a:p>
            <a:pPr algn="ctr">
              <a:lnSpc>
                <a:spcPct val="100000"/>
              </a:lnSpc>
            </a:pPr>
            <a:r>
              <a:rPr lang="en-US" sz="3150" b="0" strike="noStrike" spc="-1">
                <a:solidFill>
                  <a:srgbClr val="E46C0A"/>
                </a:solidFill>
                <a:latin typeface="Calibri"/>
                <a:ea typeface="DejaVu Sans"/>
              </a:rPr>
              <a:t>API Update Delete (MTOSI v4.0) </a:t>
            </a:r>
            <a:endParaRPr lang="en-US" sz="3150" b="0" strike="noStrike" spc="-1">
              <a:latin typeface="Arial"/>
            </a:endParaRPr>
          </a:p>
        </p:txBody>
      </p:sp>
      <p:pic>
        <p:nvPicPr>
          <p:cNvPr id="387" name="Picture 130"/>
          <p:cNvPicPr/>
          <p:nvPr/>
        </p:nvPicPr>
        <p:blipFill>
          <a:blip r:embed="rId2"/>
          <a:stretch/>
        </p:blipFill>
        <p:spPr>
          <a:xfrm>
            <a:off x="1459800" y="1303200"/>
            <a:ext cx="3038400" cy="1023480"/>
          </a:xfrm>
          <a:prstGeom prst="rect">
            <a:avLst/>
          </a:prstGeom>
          <a:ln>
            <a:noFill/>
          </a:ln>
        </p:spPr>
      </p:pic>
      <p:sp>
        <p:nvSpPr>
          <p:cNvPr id="388" name="CustomShape 2"/>
          <p:cNvSpPr/>
          <p:nvPr/>
        </p:nvSpPr>
        <p:spPr>
          <a:xfrm>
            <a:off x="1623240" y="1614960"/>
            <a:ext cx="2669400" cy="437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680" tIns="33840" rIns="67680" bIns="33840"/>
          <a:lstStyle/>
          <a:p>
            <a:pPr marL="162000" indent="-156600">
              <a:lnSpc>
                <a:spcPct val="100000"/>
              </a:lnSpc>
              <a:spcBef>
                <a:spcPts val="21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  <a:ea typeface="DejaVu Sans"/>
              </a:rPr>
              <a:t>setTerminationPointData: Modify the parameters of a termination point (Termination Point, CTP, PTP or FTP). Best effort process.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389" name="CustomShape 3"/>
          <p:cNvSpPr/>
          <p:nvPr/>
        </p:nvSpPr>
        <p:spPr>
          <a:xfrm>
            <a:off x="1828800" y="1400040"/>
            <a:ext cx="2120400" cy="25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680" tIns="33840" rIns="67680" bIns="33840"/>
          <a:lstStyle/>
          <a:p>
            <a:pPr>
              <a:lnSpc>
                <a:spcPct val="100000"/>
              </a:lnSpc>
            </a:pPr>
            <a:r>
              <a:rPr lang="en-US" sz="1350" b="0" strike="noStrike" spc="-1">
                <a:solidFill>
                  <a:srgbClr val="000000"/>
                </a:solidFill>
                <a:latin typeface="Arial"/>
                <a:ea typeface="Source Han Sans CN Regular"/>
              </a:rPr>
              <a:t>Termination Point Control</a:t>
            </a:r>
            <a:endParaRPr lang="en-US" sz="1350" b="0" strike="noStrike" spc="-1">
              <a:latin typeface="Arial"/>
            </a:endParaRPr>
          </a:p>
        </p:txBody>
      </p:sp>
      <p:pic>
        <p:nvPicPr>
          <p:cNvPr id="390" name="Picture 133"/>
          <p:cNvPicPr/>
          <p:nvPr/>
        </p:nvPicPr>
        <p:blipFill>
          <a:blip r:embed="rId2"/>
          <a:stretch/>
        </p:blipFill>
        <p:spPr>
          <a:xfrm>
            <a:off x="4503600" y="2674800"/>
            <a:ext cx="3038400" cy="1230120"/>
          </a:xfrm>
          <a:prstGeom prst="rect">
            <a:avLst/>
          </a:prstGeom>
          <a:ln>
            <a:noFill/>
          </a:ln>
        </p:spPr>
      </p:pic>
      <p:sp>
        <p:nvSpPr>
          <p:cNvPr id="391" name="CustomShape 4"/>
          <p:cNvSpPr/>
          <p:nvPr/>
        </p:nvSpPr>
        <p:spPr>
          <a:xfrm>
            <a:off x="4666680" y="2986560"/>
            <a:ext cx="2669400" cy="54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680" tIns="33840" rIns="67680" bIns="33840"/>
          <a:lstStyle/>
          <a:p>
            <a:pPr marL="162000" indent="-156600">
              <a:lnSpc>
                <a:spcPct val="100000"/>
              </a:lnSpc>
              <a:spcBef>
                <a:spcPts val="42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  <a:ea typeface="DejaVu Sans"/>
              </a:rPr>
              <a:t>createTopologicalLink: Creation of a Topological Link</a:t>
            </a:r>
            <a:endParaRPr lang="en-US" sz="900" b="0" strike="noStrike" spc="-1">
              <a:latin typeface="Arial"/>
            </a:endParaRPr>
          </a:p>
          <a:p>
            <a:pPr marL="162000" indent="-156600">
              <a:lnSpc>
                <a:spcPct val="100000"/>
              </a:lnSpc>
              <a:spcBef>
                <a:spcPts val="21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  <a:ea typeface="DejaVu Sans"/>
              </a:rPr>
              <a:t>deleteTopologicalLink: Deletion of a Topological Link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392" name="CustomShape 5"/>
          <p:cNvSpPr/>
          <p:nvPr/>
        </p:nvSpPr>
        <p:spPr>
          <a:xfrm>
            <a:off x="4872600" y="2771640"/>
            <a:ext cx="2120400" cy="25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680" tIns="33840" rIns="67680" bIns="33840"/>
          <a:lstStyle/>
          <a:p>
            <a:pPr>
              <a:lnSpc>
                <a:spcPct val="100000"/>
              </a:lnSpc>
            </a:pPr>
            <a:r>
              <a:rPr lang="en-US" sz="1350" b="0" strike="noStrike" spc="-1">
                <a:solidFill>
                  <a:srgbClr val="000000"/>
                </a:solidFill>
                <a:latin typeface="Arial"/>
                <a:ea typeface="Source Han Sans CN Regular"/>
              </a:rPr>
              <a:t>Topological Link Control</a:t>
            </a:r>
            <a:endParaRPr lang="en-US" sz="135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CustomShape 1"/>
          <p:cNvSpPr/>
          <p:nvPr/>
        </p:nvSpPr>
        <p:spPr>
          <a:xfrm>
            <a:off x="1331640" y="87480"/>
            <a:ext cx="5124600" cy="588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680" tIns="33840" rIns="67680" bIns="33840" anchor="ctr"/>
          <a:lstStyle/>
          <a:p>
            <a:pPr algn="ctr">
              <a:lnSpc>
                <a:spcPct val="100000"/>
              </a:lnSpc>
            </a:pPr>
            <a:r>
              <a:rPr lang="en-US" sz="3300" b="0" strike="noStrike" spc="-1">
                <a:solidFill>
                  <a:srgbClr val="E46C0A"/>
                </a:solidFill>
                <a:latin typeface="Calibri"/>
                <a:ea typeface="DejaVu Sans"/>
              </a:rPr>
              <a:t>API Ph_Managers calls</a:t>
            </a:r>
            <a:endParaRPr lang="en-US" sz="3300" b="0" strike="noStrike" spc="-1">
              <a:latin typeface="Arial"/>
            </a:endParaRPr>
          </a:p>
        </p:txBody>
      </p:sp>
      <p:pic>
        <p:nvPicPr>
          <p:cNvPr id="394" name="Picture 137"/>
          <p:cNvPicPr/>
          <p:nvPr/>
        </p:nvPicPr>
        <p:blipFill>
          <a:blip r:embed="rId2"/>
          <a:stretch/>
        </p:blipFill>
        <p:spPr>
          <a:xfrm>
            <a:off x="1074600" y="1920240"/>
            <a:ext cx="3038400" cy="956160"/>
          </a:xfrm>
          <a:prstGeom prst="rect">
            <a:avLst/>
          </a:prstGeom>
          <a:ln>
            <a:noFill/>
          </a:ln>
        </p:spPr>
      </p:pic>
      <p:sp>
        <p:nvSpPr>
          <p:cNvPr id="395" name="CustomShape 2"/>
          <p:cNvSpPr/>
          <p:nvPr/>
        </p:nvSpPr>
        <p:spPr>
          <a:xfrm>
            <a:off x="1374840" y="2017080"/>
            <a:ext cx="2233080" cy="25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680" tIns="33840" rIns="67680" bIns="33840"/>
          <a:lstStyle/>
          <a:p>
            <a:pPr>
              <a:lnSpc>
                <a:spcPct val="100000"/>
              </a:lnSpc>
            </a:pPr>
            <a:r>
              <a:rPr lang="en-US" sz="1350" b="0" strike="noStrike" spc="-1">
                <a:solidFill>
                  <a:srgbClr val="000000"/>
                </a:solidFill>
                <a:latin typeface="Arial"/>
                <a:ea typeface="DejaVu Sans"/>
              </a:rPr>
              <a:t>Termination Point Retrieval</a:t>
            </a:r>
            <a:endParaRPr lang="en-US" sz="1350" b="0" strike="noStrike" spc="-1">
              <a:latin typeface="Arial"/>
            </a:endParaRPr>
          </a:p>
        </p:txBody>
      </p:sp>
      <p:pic>
        <p:nvPicPr>
          <p:cNvPr id="396" name="Picture 139"/>
          <p:cNvPicPr/>
          <p:nvPr/>
        </p:nvPicPr>
        <p:blipFill>
          <a:blip r:embed="rId3"/>
          <a:stretch/>
        </p:blipFill>
        <p:spPr>
          <a:xfrm rot="10820400">
            <a:off x="3611880" y="2199240"/>
            <a:ext cx="870120" cy="206280"/>
          </a:xfrm>
          <a:prstGeom prst="rect">
            <a:avLst/>
          </a:prstGeom>
          <a:ln>
            <a:noFill/>
          </a:ln>
        </p:spPr>
      </p:pic>
      <p:sp>
        <p:nvSpPr>
          <p:cNvPr id="397" name="CustomShape 3"/>
          <p:cNvSpPr/>
          <p:nvPr/>
        </p:nvSpPr>
        <p:spPr>
          <a:xfrm>
            <a:off x="1237680" y="2232000"/>
            <a:ext cx="2669400" cy="438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680" tIns="33840" rIns="67680" bIns="33840"/>
          <a:lstStyle/>
          <a:p>
            <a:pPr marL="162000" indent="-156600">
              <a:lnSpc>
                <a:spcPct val="100000"/>
              </a:lnSpc>
              <a:spcBef>
                <a:spcPts val="21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  <a:ea typeface="DejaVu Sans"/>
              </a:rPr>
              <a:t>getAllConnectionlessPortTerminationPoints</a:t>
            </a:r>
            <a:endParaRPr lang="en-US" sz="900" b="0" strike="noStrike" spc="-1">
              <a:latin typeface="Arial"/>
            </a:endParaRPr>
          </a:p>
          <a:p>
            <a:pPr marL="162000" indent="-156600">
              <a:lnSpc>
                <a:spcPct val="100000"/>
              </a:lnSpc>
              <a:spcBef>
                <a:spcPts val="21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  <a:ea typeface="DejaVu Sans"/>
              </a:rPr>
              <a:t>getAllConnectionlessPortTerminationPointsForME</a:t>
            </a:r>
            <a:endParaRPr lang="en-US" sz="9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10"/>
              </a:spcBef>
            </a:pPr>
            <a:endParaRPr lang="en-US" sz="900" b="0" strike="noStrike" spc="-1">
              <a:latin typeface="Arial"/>
            </a:endParaRPr>
          </a:p>
        </p:txBody>
      </p:sp>
      <p:pic>
        <p:nvPicPr>
          <p:cNvPr id="398" name="Picture 141"/>
          <p:cNvPicPr/>
          <p:nvPr/>
        </p:nvPicPr>
        <p:blipFill>
          <a:blip r:embed="rId4"/>
          <a:stretch/>
        </p:blipFill>
        <p:spPr>
          <a:xfrm>
            <a:off x="4377240" y="1359360"/>
            <a:ext cx="1522080" cy="866160"/>
          </a:xfrm>
          <a:prstGeom prst="rect">
            <a:avLst/>
          </a:prstGeom>
          <a:ln>
            <a:noFill/>
          </a:ln>
        </p:spPr>
      </p:pic>
      <p:sp>
        <p:nvSpPr>
          <p:cNvPr id="399" name="CustomShape 4"/>
          <p:cNvSpPr/>
          <p:nvPr/>
        </p:nvSpPr>
        <p:spPr>
          <a:xfrm>
            <a:off x="4521960" y="1546200"/>
            <a:ext cx="1229040" cy="438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680" tIns="33840" rIns="67680" bIns="33840"/>
          <a:lstStyle/>
          <a:p>
            <a:pPr marL="162000" indent="-156600">
              <a:lnSpc>
                <a:spcPct val="100000"/>
              </a:lnSpc>
              <a:spcBef>
                <a:spcPts val="21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  <a:ea typeface="DejaVu Sans"/>
              </a:rPr>
              <a:t>Managed Elements</a:t>
            </a:r>
            <a:endParaRPr lang="en-US" sz="900" b="0" strike="noStrike" spc="-1">
              <a:latin typeface="Arial"/>
            </a:endParaRPr>
          </a:p>
          <a:p>
            <a:pPr marL="162000" indent="-156600">
              <a:lnSpc>
                <a:spcPct val="100000"/>
              </a:lnSpc>
              <a:spcBef>
                <a:spcPts val="21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  <a:ea typeface="DejaVu Sans"/>
              </a:rPr>
              <a:t>All TPs </a:t>
            </a:r>
            <a:endParaRPr lang="en-US" sz="9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10"/>
              </a:spcBef>
            </a:pPr>
            <a:endParaRPr lang="en-US" sz="900" b="0" strike="noStrike" spc="-1">
              <a:latin typeface="Arial"/>
            </a:endParaRPr>
          </a:p>
        </p:txBody>
      </p:sp>
      <p:pic>
        <p:nvPicPr>
          <p:cNvPr id="400" name="Picture 143"/>
          <p:cNvPicPr/>
          <p:nvPr/>
        </p:nvPicPr>
        <p:blipFill>
          <a:blip r:embed="rId4"/>
          <a:stretch/>
        </p:blipFill>
        <p:spPr>
          <a:xfrm>
            <a:off x="4160520" y="2764800"/>
            <a:ext cx="2122200" cy="934560"/>
          </a:xfrm>
          <a:prstGeom prst="rect">
            <a:avLst/>
          </a:prstGeom>
          <a:ln>
            <a:noFill/>
          </a:ln>
        </p:spPr>
      </p:pic>
      <p:sp>
        <p:nvSpPr>
          <p:cNvPr id="401" name="CustomShape 5"/>
          <p:cNvSpPr/>
          <p:nvPr/>
        </p:nvSpPr>
        <p:spPr>
          <a:xfrm>
            <a:off x="4299120" y="2849400"/>
            <a:ext cx="1846440" cy="64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680" tIns="33840" rIns="67680" bIns="33840"/>
          <a:lstStyle/>
          <a:p>
            <a:pPr marL="162000" indent="-156600">
              <a:lnSpc>
                <a:spcPct val="100000"/>
              </a:lnSpc>
              <a:spcBef>
                <a:spcPts val="21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  <a:ea typeface="DejaVu Sans"/>
              </a:rPr>
              <a:t>All Subnetwork Connections</a:t>
            </a:r>
            <a:endParaRPr lang="en-US" sz="900" b="0" strike="noStrike" spc="-1">
              <a:latin typeface="Arial"/>
            </a:endParaRPr>
          </a:p>
          <a:p>
            <a:pPr marL="162000" indent="-156600">
              <a:lnSpc>
                <a:spcPct val="100000"/>
              </a:lnSpc>
              <a:spcBef>
                <a:spcPts val="21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  <a:ea typeface="DejaVu Sans"/>
              </a:rPr>
              <a:t>Route</a:t>
            </a:r>
            <a:endParaRPr lang="en-US" sz="900" b="0" strike="noStrike" spc="-1">
              <a:latin typeface="Arial"/>
            </a:endParaRPr>
          </a:p>
          <a:p>
            <a:pPr marL="162000" indent="-156600">
              <a:lnSpc>
                <a:spcPct val="100000"/>
              </a:lnSpc>
              <a:spcBef>
                <a:spcPts val="21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  <a:ea typeface="DejaVu Sans"/>
              </a:rPr>
              <a:t>Route Endpoints</a:t>
            </a:r>
            <a:endParaRPr lang="en-US" sz="900" b="0" strike="noStrike" spc="-1">
              <a:latin typeface="Arial"/>
            </a:endParaRPr>
          </a:p>
          <a:p>
            <a:pPr marL="162000" indent="-156600">
              <a:lnSpc>
                <a:spcPct val="100000"/>
              </a:lnSpc>
              <a:spcBef>
                <a:spcPts val="21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900" b="0" strike="noStrike" spc="-1">
                <a:solidFill>
                  <a:srgbClr val="000000"/>
                </a:solidFill>
                <a:latin typeface="Calibri"/>
                <a:ea typeface="DejaVu Sans"/>
              </a:rPr>
              <a:t>CrossConnections (aEnds-zEnds)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402" name="CustomShape 6"/>
          <p:cNvSpPr/>
          <p:nvPr/>
        </p:nvSpPr>
        <p:spPr>
          <a:xfrm>
            <a:off x="5943600" y="754560"/>
            <a:ext cx="1985040" cy="1299240"/>
          </a:xfrm>
          <a:prstGeom prst="ellipse">
            <a:avLst/>
          </a:prstGeom>
          <a:solidFill>
            <a:srgbClr val="729FCF">
              <a:alpha val="43000"/>
            </a:srgbClr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67680" tIns="33840" rIns="67680" bIns="33840" anchor="ctr"/>
          <a:lstStyle/>
          <a:p>
            <a:pPr marL="162000" indent="-1580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750" b="0" strike="noStrike" spc="-1">
                <a:solidFill>
                  <a:srgbClr val="000000"/>
                </a:solidFill>
                <a:latin typeface="Arial"/>
                <a:ea typeface="DejaVu Sans"/>
              </a:rPr>
              <a:t>LSNExt_SpeificClientType is</a:t>
            </a:r>
            <a:endParaRPr lang="en-US" sz="75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75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 ODU2, ODU2E, </a:t>
            </a:r>
            <a:endParaRPr lang="en-US" sz="75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75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 10GbE, 100GbE</a:t>
            </a:r>
            <a:endParaRPr lang="en-US" sz="750" b="0" strike="noStrike" spc="-1">
              <a:latin typeface="Arial"/>
            </a:endParaRPr>
          </a:p>
          <a:p>
            <a:pPr marL="162000" indent="-1580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750" b="0" strike="noStrike" spc="-1">
                <a:solidFill>
                  <a:srgbClr val="000000"/>
                </a:solidFill>
                <a:latin typeface="Arial"/>
                <a:ea typeface="DejaVu Sans"/>
              </a:rPr>
              <a:t>LSNExt_LEUnit contains TR</a:t>
            </a:r>
            <a:r>
              <a:t/>
            </a:r>
            <a:br/>
            <a:r>
              <a:rPr lang="en-US" sz="750" b="0" strike="noStrike" spc="-1">
                <a:solidFill>
                  <a:srgbClr val="000000"/>
                </a:solidFill>
                <a:latin typeface="Arial"/>
                <a:ea typeface="DejaVu Sans"/>
              </a:rPr>
              <a:t>(Transponder)</a:t>
            </a:r>
            <a:endParaRPr lang="en-US" sz="750" b="0" strike="noStrike" spc="-1">
              <a:latin typeface="Arial"/>
            </a:endParaRPr>
          </a:p>
          <a:p>
            <a:pPr marL="162000" indent="-1580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750" b="0" strike="noStrike" spc="-1">
                <a:solidFill>
                  <a:srgbClr val="000000"/>
                </a:solidFill>
                <a:latin typeface="Arial"/>
                <a:ea typeface="DejaVu Sans"/>
              </a:rPr>
              <a:t>Termination Point name</a:t>
            </a:r>
            <a:r>
              <a:t/>
            </a:r>
            <a:br/>
            <a:r>
              <a:rPr lang="en-US" sz="750" b="0" strike="noStrike" spc="-1">
                <a:solidFill>
                  <a:srgbClr val="000000"/>
                </a:solidFill>
                <a:latin typeface="Arial"/>
                <a:ea typeface="DejaVu Sans"/>
              </a:rPr>
              <a:t>contains UME</a:t>
            </a:r>
            <a:endParaRPr lang="en-US" sz="750" b="0" strike="noStrike" spc="-1">
              <a:latin typeface="Arial"/>
            </a:endParaRPr>
          </a:p>
        </p:txBody>
      </p:sp>
      <p:pic>
        <p:nvPicPr>
          <p:cNvPr id="403" name="Picture 146"/>
          <p:cNvPicPr/>
          <p:nvPr/>
        </p:nvPicPr>
        <p:blipFill>
          <a:blip r:embed="rId5"/>
          <a:stretch/>
        </p:blipFill>
        <p:spPr>
          <a:xfrm rot="21045000">
            <a:off x="5241960" y="1677960"/>
            <a:ext cx="907560" cy="164880"/>
          </a:xfrm>
          <a:prstGeom prst="rect">
            <a:avLst/>
          </a:prstGeom>
          <a:ln>
            <a:noFill/>
          </a:ln>
        </p:spPr>
      </p:pic>
      <p:pic>
        <p:nvPicPr>
          <p:cNvPr id="404" name="Picture 147"/>
          <p:cNvPicPr/>
          <p:nvPr/>
        </p:nvPicPr>
        <p:blipFill>
          <a:blip r:embed="rId5"/>
          <a:stretch/>
        </p:blipFill>
        <p:spPr>
          <a:xfrm rot="18116400">
            <a:off x="5065920" y="2631600"/>
            <a:ext cx="1906200" cy="127440"/>
          </a:xfrm>
          <a:prstGeom prst="rect">
            <a:avLst/>
          </a:prstGeom>
          <a:ln>
            <a:noFill/>
          </a:ln>
        </p:spPr>
      </p:pic>
      <p:sp>
        <p:nvSpPr>
          <p:cNvPr id="405" name="CustomShape 7"/>
          <p:cNvSpPr/>
          <p:nvPr/>
        </p:nvSpPr>
        <p:spPr>
          <a:xfrm>
            <a:off x="4385520" y="1194480"/>
            <a:ext cx="1643760" cy="21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680" tIns="33840" rIns="67680" bIns="33840"/>
          <a:lstStyle/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000000"/>
                </a:solidFill>
                <a:latin typeface="Calibri"/>
                <a:ea typeface="DejaVu Sans"/>
              </a:rPr>
              <a:t>All Termination Points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406" name="CustomShape 8"/>
          <p:cNvSpPr/>
          <p:nvPr/>
        </p:nvSpPr>
        <p:spPr>
          <a:xfrm>
            <a:off x="4299120" y="2606040"/>
            <a:ext cx="1734480" cy="21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680" tIns="33840" rIns="67680" bIns="33840"/>
          <a:lstStyle/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000000"/>
                </a:solidFill>
                <a:latin typeface="Calibri"/>
                <a:ea typeface="DejaVu Sans"/>
              </a:rPr>
              <a:t>Used Termination Points</a:t>
            </a:r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31432"/>
      </a:dk2>
      <a:lt2>
        <a:srgbClr val="EEECE1"/>
      </a:lt2>
      <a:accent1>
        <a:srgbClr val="B500FF"/>
      </a:accent1>
      <a:accent2>
        <a:srgbClr val="0057FF"/>
      </a:accent2>
      <a:accent3>
        <a:srgbClr val="00FF7D"/>
      </a:accent3>
      <a:accent4>
        <a:srgbClr val="FFEC00"/>
      </a:accent4>
      <a:accent5>
        <a:srgbClr val="FF2283"/>
      </a:accent5>
      <a:accent6>
        <a:srgbClr val="FFAF00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new ppt template 16_9">
  <a:themeElements>
    <a:clrScheme name="ECI Elastic">
      <a:dk1>
        <a:sysClr val="windowText" lastClr="000000"/>
      </a:dk1>
      <a:lt1>
        <a:sysClr val="window" lastClr="FFFFFF"/>
      </a:lt1>
      <a:dk2>
        <a:srgbClr val="031432"/>
      </a:dk2>
      <a:lt2>
        <a:srgbClr val="EEECE1"/>
      </a:lt2>
      <a:accent1>
        <a:srgbClr val="B500FF"/>
      </a:accent1>
      <a:accent2>
        <a:srgbClr val="0057FF"/>
      </a:accent2>
      <a:accent3>
        <a:srgbClr val="00FF7D"/>
      </a:accent3>
      <a:accent4>
        <a:srgbClr val="FFEC00"/>
      </a:accent4>
      <a:accent5>
        <a:srgbClr val="FF2283"/>
      </a:accent5>
      <a:accent6>
        <a:srgbClr val="FFAF0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31432"/>
      </a:dk2>
      <a:lt2>
        <a:srgbClr val="EEECE1"/>
      </a:lt2>
      <a:accent1>
        <a:srgbClr val="B500FF"/>
      </a:accent1>
      <a:accent2>
        <a:srgbClr val="0057FF"/>
      </a:accent2>
      <a:accent3>
        <a:srgbClr val="00FF7D"/>
      </a:accent3>
      <a:accent4>
        <a:srgbClr val="FFEC00"/>
      </a:accent4>
      <a:accent5>
        <a:srgbClr val="FF2283"/>
      </a:accent5>
      <a:accent6>
        <a:srgbClr val="FFAF00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ECI Template ppt 16X9</Template>
  <TotalTime>9369</TotalTime>
  <Words>1158</Words>
  <Application>Microsoft Office PowerPoint</Application>
  <PresentationFormat>On-screen Show (16:9)</PresentationFormat>
  <Paragraphs>323</Paragraphs>
  <Slides>28</Slides>
  <Notes>10</Notes>
  <HiddenSlides>3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Arial</vt:lpstr>
      <vt:lpstr>Calibri</vt:lpstr>
      <vt:lpstr>DejaVu Sans</vt:lpstr>
      <vt:lpstr>Monospace</vt:lpstr>
      <vt:lpstr>Source Han Sans CN Regular</vt:lpstr>
      <vt:lpstr>Symbol</vt:lpstr>
      <vt:lpstr>Times New Roman</vt:lpstr>
      <vt:lpstr>Wingdings</vt:lpstr>
      <vt:lpstr>Office Theme</vt:lpstr>
      <vt:lpstr>Office Theme</vt:lpstr>
      <vt:lpstr>new ppt template 16_9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Automated Service creation between NREN Domains</vt:lpstr>
      <vt:lpstr>Local service orchestration</vt:lpstr>
      <vt:lpstr>challenge</vt:lpstr>
      <vt:lpstr>Physical Connectivity not an issue</vt:lpstr>
      <vt:lpstr>Inter-NREN Service orchestration</vt:lpstr>
      <vt:lpstr>MEF 3.0 solution framework</vt:lpstr>
      <vt:lpstr>MEF 3.0 Lifecycle service orchestration (LSO) Reference Architecture</vt:lpstr>
      <vt:lpstr>ECI LSO Innovation platform</vt:lpstr>
      <vt:lpstr>MEFNET: building “LSO use cases”</vt:lpstr>
      <vt:lpstr>PowerPoint Presentation</vt:lpstr>
      <vt:lpstr>WHERE ECI FITS</vt:lpstr>
      <vt:lpstr>Can also be used to connect NRENS</vt:lpstr>
      <vt:lpstr>Thank YOU!</vt:lpstr>
    </vt:vector>
  </TitlesOfParts>
  <Company>ECI Telecom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ECI SmartLIGHT PORTFOLIO:   today, tomorrow, beyond</dc:title>
  <dc:subject/>
  <dc:creator>Jonathan Homa</dc:creator>
  <dc:description/>
  <cp:lastModifiedBy>Jonathan Homa</cp:lastModifiedBy>
  <cp:revision>742</cp:revision>
  <cp:lastPrinted>2015-01-21T10:21:47Z</cp:lastPrinted>
  <dcterms:created xsi:type="dcterms:W3CDTF">2017-03-05T08:20:12Z</dcterms:created>
  <dcterms:modified xsi:type="dcterms:W3CDTF">2018-06-12T05:41:22Z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ECI Telecom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10</vt:i4>
  </property>
  <property fmtid="{D5CDD505-2E9C-101B-9397-08002B2CF9AE}" pid="9" name="PresentationFormat">
    <vt:lpwstr>On-screen Show (16:9)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28</vt:i4>
  </property>
</Properties>
</file>