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acifico" panose="020B0604020202020204" charset="0"/>
      <p:regular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898134-A826-4716-8E31-5C23DED0611C}">
  <a:tblStyle styleId="{5A898134-A826-4716-8E31-5C23DED061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screenshots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REST endpoint returning the flows installed in a switch at a certain datetime. The web view is not ready yet, but the look will be similar to this.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Error: Flow Space Firewall rejecting FLOW MODs</a:t>
            </a: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 descr="Amlight_connection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848" y="-15984"/>
            <a:ext cx="12250127" cy="689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-13569" y="4783865"/>
            <a:ext cx="11384428" cy="174647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40005" dist="22984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76148" y="4899391"/>
            <a:ext cx="10325128" cy="79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76149" y="5706876"/>
            <a:ext cx="8404692" cy="50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6148913" y="1068256"/>
            <a:ext cx="6043087" cy="646890"/>
          </a:xfrm>
          <a:prstGeom prst="rect">
            <a:avLst/>
          </a:prstGeom>
          <a:solidFill>
            <a:schemeClr val="dk1">
              <a:alpha val="4196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" name="Shape 26" descr="amlight_exp_black.png"/>
          <p:cNvPicPr preferRelativeResize="0"/>
          <p:nvPr/>
        </p:nvPicPr>
        <p:blipFill rotWithShape="1">
          <a:blip r:embed="rId3">
            <a:alphaModFix amt="43000"/>
          </a:blip>
          <a:srcRect/>
          <a:stretch/>
        </p:blipFill>
        <p:spPr>
          <a:xfrm>
            <a:off x="7507911" y="122714"/>
            <a:ext cx="4524599" cy="94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" y="6257802"/>
            <a:ext cx="789100" cy="31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45574" y="448316"/>
            <a:ext cx="11746425" cy="8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0" y="1750925"/>
            <a:ext cx="10972801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Char char="▪"/>
              <a:defRPr sz="22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Char char="▪"/>
              <a:defRPr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Char char="▪"/>
              <a:defRPr sz="1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bluegradien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3093" y="1"/>
            <a:ext cx="12357793" cy="69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 descr="Amlight_connections.jpg"/>
          <p:cNvPicPr preferRelativeResize="0"/>
          <p:nvPr/>
        </p:nvPicPr>
        <p:blipFill rotWithShape="1">
          <a:blip r:embed="rId3">
            <a:alphaModFix amt="17000"/>
          </a:blip>
          <a:srcRect/>
          <a:stretch/>
        </p:blipFill>
        <p:spPr>
          <a:xfrm>
            <a:off x="-125424" y="-1"/>
            <a:ext cx="12380123" cy="692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-62725" y="4911264"/>
            <a:ext cx="12317423" cy="11643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" name="Shape 36" descr="AtlanticWaveSD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785" y="5273671"/>
            <a:ext cx="2641600" cy="43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AmLightEx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7969" y="5256367"/>
            <a:ext cx="18288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8257" y="5275673"/>
            <a:ext cx="1941324" cy="513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-109765" y="3004548"/>
            <a:ext cx="12279488" cy="56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FCD40B"/>
              </a:buClr>
              <a:buSzPts val="3120"/>
              <a:buFont typeface="Noto Sans Symbols"/>
              <a:buNone/>
              <a:defRPr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-49373" y="2327695"/>
            <a:ext cx="12219096" cy="67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1" name="Shape 41" descr="nsf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389" y="5039079"/>
            <a:ext cx="1137907" cy="86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FIU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74513" y="5176531"/>
            <a:ext cx="1219200" cy="6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AmLight_small.jpg"/>
          <p:cNvPicPr preferRelativeResize="0"/>
          <p:nvPr/>
        </p:nvPicPr>
        <p:blipFill rotWithShape="1">
          <a:blip r:embed="rId9">
            <a:alphaModFix/>
          </a:blip>
          <a:srcRect l="20445" t="4251" r="22254" b="6233"/>
          <a:stretch/>
        </p:blipFill>
        <p:spPr>
          <a:xfrm>
            <a:off x="3121593" y="5049239"/>
            <a:ext cx="700033" cy="82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AMPATH logo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07104" y="5083199"/>
            <a:ext cx="602187" cy="739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" y="6257802"/>
            <a:ext cx="789100" cy="31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45574" y="448316"/>
            <a:ext cx="11746425" cy="8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599" y="1817799"/>
            <a:ext cx="537667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Char char="▪"/>
              <a:defRPr sz="22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Char char="▪"/>
              <a:defRPr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Char char="▪"/>
              <a:defRPr sz="1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193536" y="1817800"/>
            <a:ext cx="538886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Char char="▪"/>
              <a:defRPr sz="22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Char char="▪"/>
              <a:defRPr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Char char="▪"/>
              <a:defRPr sz="1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Amlight_connection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848" y="-15984"/>
            <a:ext cx="12250127" cy="689069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13569" y="4783865"/>
            <a:ext cx="11384428" cy="174647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ffectLst>
            <a:outerShdw blurRad="40005" dist="22984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76148" y="4899391"/>
            <a:ext cx="10325128" cy="79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76149" y="5706876"/>
            <a:ext cx="8404692" cy="50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6148913" y="1068256"/>
            <a:ext cx="6043087" cy="646890"/>
          </a:xfrm>
          <a:prstGeom prst="rect">
            <a:avLst/>
          </a:prstGeom>
          <a:solidFill>
            <a:schemeClr val="dk1">
              <a:alpha val="41568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9" name="Shape 69" descr="amlight_exp_black.png"/>
          <p:cNvPicPr preferRelativeResize="0"/>
          <p:nvPr/>
        </p:nvPicPr>
        <p:blipFill rotWithShape="1">
          <a:blip r:embed="rId3">
            <a:alphaModFix amt="43000"/>
          </a:blip>
          <a:srcRect/>
          <a:stretch/>
        </p:blipFill>
        <p:spPr>
          <a:xfrm>
            <a:off x="7507911" y="122714"/>
            <a:ext cx="4524599" cy="94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" y="6257802"/>
            <a:ext cx="789100" cy="31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45574" y="448316"/>
            <a:ext cx="11746425" cy="8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09600" y="1750925"/>
            <a:ext cx="10972801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Char char="▪"/>
              <a:defRPr sz="22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Char char="▪"/>
              <a:defRPr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Char char="▪"/>
              <a:defRPr sz="1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bluegradien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3093" y="1"/>
            <a:ext cx="12357793" cy="69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Amlight_connections.jpg"/>
          <p:cNvPicPr preferRelativeResize="0"/>
          <p:nvPr/>
        </p:nvPicPr>
        <p:blipFill rotWithShape="1">
          <a:blip r:embed="rId3">
            <a:alphaModFix amt="17000"/>
          </a:blip>
          <a:srcRect/>
          <a:stretch/>
        </p:blipFill>
        <p:spPr>
          <a:xfrm>
            <a:off x="-125424" y="-1"/>
            <a:ext cx="12380123" cy="692855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-62725" y="4911264"/>
            <a:ext cx="12317423" cy="11643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Shape 79" descr="AtlanticWaveSD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785" y="5273671"/>
            <a:ext cx="2641600" cy="43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AmLightEx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7969" y="5256367"/>
            <a:ext cx="18288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8257" y="5275673"/>
            <a:ext cx="1941324" cy="51320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-109765" y="3004548"/>
            <a:ext cx="12279488" cy="56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D40B"/>
              </a:buClr>
              <a:buSzPts val="3120"/>
              <a:buFont typeface="Noto Sans Symbols"/>
              <a:buNone/>
              <a:defRPr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49373" y="2327695"/>
            <a:ext cx="12219096" cy="67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Shape 84" descr="nsf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389" y="5039079"/>
            <a:ext cx="1137907" cy="86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FIU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74513" y="5176531"/>
            <a:ext cx="1219200" cy="6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AmLight_small.jpg"/>
          <p:cNvPicPr preferRelativeResize="0"/>
          <p:nvPr/>
        </p:nvPicPr>
        <p:blipFill rotWithShape="1">
          <a:blip r:embed="rId9">
            <a:alphaModFix/>
          </a:blip>
          <a:srcRect l="20445" t="4251" r="22254" b="6233"/>
          <a:stretch/>
        </p:blipFill>
        <p:spPr>
          <a:xfrm>
            <a:off x="3121593" y="5049239"/>
            <a:ext cx="700033" cy="82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AMPATH logo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07104" y="5083199"/>
            <a:ext cx="602187" cy="739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" y="6257802"/>
            <a:ext cx="789100" cy="31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45574" y="448316"/>
            <a:ext cx="11746425" cy="8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09599" y="1817799"/>
            <a:ext cx="537667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Char char="▪"/>
              <a:defRPr sz="22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Char char="▪"/>
              <a:defRPr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Char char="▪"/>
              <a:defRPr sz="1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193536" y="1817800"/>
            <a:ext cx="538886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Char char="▪"/>
              <a:defRPr sz="22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Char char="▪"/>
              <a:defRPr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Char char="▪"/>
              <a:defRPr sz="1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6172201"/>
            <a:ext cx="9675603" cy="511459"/>
            <a:chOff x="0" y="6172200"/>
            <a:chExt cx="7256702" cy="511459"/>
          </a:xfrm>
        </p:grpSpPr>
        <p:pic>
          <p:nvPicPr>
            <p:cNvPr id="11" name="Shape 11" descr="footer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36891" y="6172201"/>
              <a:ext cx="4619811" cy="511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2" descr="footer.png"/>
            <p:cNvPicPr preferRelativeResize="0"/>
            <p:nvPr/>
          </p:nvPicPr>
          <p:blipFill rotWithShape="1">
            <a:blip r:embed="rId6">
              <a:alphaModFix/>
            </a:blip>
            <a:srcRect t="-1" r="36830" b="-1"/>
            <a:stretch/>
          </p:blipFill>
          <p:spPr>
            <a:xfrm flipH="1">
              <a:off x="0" y="6172200"/>
              <a:ext cx="2644588" cy="5114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Shape 13" descr="header0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205024" cy="118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45574" y="448316"/>
            <a:ext cx="11746425" cy="8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45573" y="2030944"/>
            <a:ext cx="11136827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Char char="▪"/>
              <a:defRPr sz="22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Char char="▪"/>
              <a:defRPr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Char char="▪"/>
              <a:defRPr sz="1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" y="6257802"/>
            <a:ext cx="789100" cy="31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8" name="Shape 18"/>
          <p:cNvCxnSpPr/>
          <p:nvPr/>
        </p:nvCxnSpPr>
        <p:spPr>
          <a:xfrm rot="10800000" flipH="1">
            <a:off x="0" y="1204278"/>
            <a:ext cx="12205024" cy="15436"/>
          </a:xfrm>
          <a:prstGeom prst="straightConnector1">
            <a:avLst/>
          </a:prstGeom>
          <a:noFill/>
          <a:ln w="76200" cap="flat" cmpd="sng">
            <a:solidFill>
              <a:srgbClr val="FCD40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Shape 19" descr="AmLightEXP-logo.ep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9709" y="6220816"/>
            <a:ext cx="2377444" cy="4628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0" y="6172201"/>
            <a:ext cx="9675603" cy="511459"/>
            <a:chOff x="0" y="6172200"/>
            <a:chExt cx="7256702" cy="511459"/>
          </a:xfrm>
        </p:grpSpPr>
        <p:pic>
          <p:nvPicPr>
            <p:cNvPr id="54" name="Shape 54" descr="footer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36891" y="6172201"/>
              <a:ext cx="4619811" cy="511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Shape 55" descr="footer.png"/>
            <p:cNvPicPr preferRelativeResize="0"/>
            <p:nvPr/>
          </p:nvPicPr>
          <p:blipFill rotWithShape="1">
            <a:blip r:embed="rId6">
              <a:alphaModFix/>
            </a:blip>
            <a:srcRect t="-1" r="36830" b="-1"/>
            <a:stretch/>
          </p:blipFill>
          <p:spPr>
            <a:xfrm flipH="1">
              <a:off x="0" y="6172200"/>
              <a:ext cx="2644588" cy="5114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" name="Shape 56" descr="header0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205024" cy="118195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45574" y="448316"/>
            <a:ext cx="11746425" cy="8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  <a:defRPr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45573" y="2030944"/>
            <a:ext cx="11136827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Char char="▪"/>
              <a:defRPr sz="22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Char char="▪"/>
              <a:defRPr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D40B"/>
              </a:buClr>
              <a:buSzPts val="2340"/>
              <a:buFont typeface="Noto Sans Symbols"/>
              <a:buChar char="▪"/>
              <a:defRPr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CD40B"/>
              </a:buClr>
              <a:buSzPts val="2080"/>
              <a:buFont typeface="Noto Sans Symbols"/>
              <a:buChar char="▪"/>
              <a:defRPr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D40B"/>
              </a:buClr>
              <a:buSzPts val="1820"/>
              <a:buFont typeface="Noto Sans Symbols"/>
              <a:buChar char="▪"/>
              <a:defRPr sz="1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" y="6257802"/>
            <a:ext cx="789100" cy="31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61" name="Shape 61"/>
          <p:cNvCxnSpPr/>
          <p:nvPr/>
        </p:nvCxnSpPr>
        <p:spPr>
          <a:xfrm rot="10800000" flipH="1">
            <a:off x="0" y="1204278"/>
            <a:ext cx="12205024" cy="15436"/>
          </a:xfrm>
          <a:prstGeom prst="straightConnector1">
            <a:avLst/>
          </a:prstGeom>
          <a:noFill/>
          <a:ln w="76200" cap="flat" cmpd="sng">
            <a:solidFill>
              <a:srgbClr val="FCD40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" name="Shape 62" descr="AmLightEXP-logo.ep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9709" y="6220816"/>
            <a:ext cx="2377444" cy="4628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mlight/sdn-l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4596" y="4677103"/>
            <a:ext cx="11603421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072"/>
              <a:buFont typeface="Georgia"/>
              <a:buNone/>
            </a:pPr>
            <a:r>
              <a:rPr lang="en-US" sz="240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– An SDN </a:t>
            </a:r>
            <a:r>
              <a:rPr lang="en-US" sz="2400" b="0" i="1" dirty="0"/>
              <a:t>c</a:t>
            </a:r>
            <a:r>
              <a:rPr lang="en-US" sz="240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entralized monitoring </a:t>
            </a:r>
            <a:r>
              <a:rPr lang="en-US" sz="2400" b="0" i="1" dirty="0"/>
              <a:t>system</a:t>
            </a:r>
            <a:endParaRPr sz="2400" b="1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4294967295"/>
          </p:nvPr>
        </p:nvSpPr>
        <p:spPr>
          <a:xfrm>
            <a:off x="853347" y="5615757"/>
            <a:ext cx="35637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Jeronimo Bezerra &lt;jab@amlight.net&gt;</a:t>
            </a:r>
            <a:b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Florida International University</a:t>
            </a:r>
            <a:endParaRPr sz="22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8255977" y="1093550"/>
            <a:ext cx="3737648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TNC, June 12</a:t>
            </a:r>
            <a:r>
              <a:rPr lang="en-US" sz="3000" b="0" i="0" u="none" strike="noStrike" cap="none" baseline="30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0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2018</a:t>
            </a:r>
            <a:endParaRPr sz="30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4294967295"/>
          </p:nvPr>
        </p:nvSpPr>
        <p:spPr>
          <a:xfrm>
            <a:off x="6855372" y="5593697"/>
            <a:ext cx="38679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i="0" u="none" strike="noStrike" cap="none">
                <a:solidFill>
                  <a:schemeClr val="lt1"/>
                </a:solidFill>
              </a:rPr>
              <a:t>Antonio  Francisco &lt;antonio@amlight.net&gt;      </a:t>
            </a:r>
            <a:endParaRPr sz="1700" i="0" u="none" strike="noStrike" cap="none">
              <a:solidFill>
                <a:schemeClr val="lt1"/>
              </a:solidFill>
            </a:endParaRPr>
          </a:p>
          <a:p>
            <a:pPr marL="4572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i="0" u="none" strike="noStrike" cap="none">
                <a:solidFill>
                  <a:schemeClr val="lt1"/>
                </a:solidFill>
              </a:rPr>
              <a:t>Academic Network at São Paulo</a:t>
            </a:r>
            <a:endParaRPr sz="1700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31228" y="231228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 SDN Looking Glass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316886" y="1298367"/>
            <a:ext cx="11706900" cy="4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Developed in Python 3.6</a:t>
            </a:r>
            <a:endParaRPr sz="24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Built as a series of Napp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 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on top of Kytos SDN framework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Uses Influxdb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 and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Kytos/StoreHouse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 for persistence</a:t>
            </a:r>
            <a:endParaRPr sz="24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Uses Grafana and JavaScript D3 for visualization</a:t>
            </a:r>
            <a:endParaRPr sz="24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Supports both OpenFlow 1.0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 and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 OpenFlow 1.3</a:t>
            </a:r>
            <a:endParaRPr sz="24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Integrates with the AmLight OpenFlow Sniffer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Open Source/GPL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3200" y="1466850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7225" y="3590150"/>
            <a:ext cx="1019149" cy="11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l="30221" t="25047" r="27539" b="26069"/>
          <a:stretch/>
        </p:blipFill>
        <p:spPr>
          <a:xfrm>
            <a:off x="10756375" y="4810844"/>
            <a:ext cx="886450" cy="76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11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31228" y="231228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 SDN Looking Glass Software Stacks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114286" y="1255842"/>
            <a:ext cx="11706900" cy="4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30" y="2093623"/>
            <a:ext cx="1791994" cy="9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234807" y="6310623"/>
            <a:ext cx="6435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438" y="1861700"/>
            <a:ext cx="300037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190475" y="1636850"/>
            <a:ext cx="20418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Controller: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999875" y="4355800"/>
            <a:ext cx="20418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3675" y="2119175"/>
            <a:ext cx="3146689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2688950" y="1636850"/>
            <a:ext cx="20418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Web: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5689875" y="1613325"/>
            <a:ext cx="20418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DB: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9111925" y="1537125"/>
            <a:ext cx="20418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Messaging: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11925" y="2099025"/>
            <a:ext cx="2838344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7175" y="3218725"/>
            <a:ext cx="1047299" cy="104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2614898" y="3084375"/>
            <a:ext cx="27072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9999"/>
                </a:solidFill>
              </a:rPr>
              <a:t>{</a:t>
            </a:r>
            <a:r>
              <a:rPr lang="en-US" sz="3000" b="1">
                <a:solidFill>
                  <a:srgbClr val="434343"/>
                </a:solidFill>
              </a:rPr>
              <a:t>REST</a:t>
            </a:r>
            <a:r>
              <a:rPr lang="en-US" sz="3000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ful</a:t>
            </a:r>
            <a:r>
              <a:rPr lang="en-US" sz="3000"/>
              <a:t> </a:t>
            </a:r>
            <a:r>
              <a:rPr lang="en-US" sz="3000" b="1">
                <a:solidFill>
                  <a:srgbClr val="434343"/>
                </a:solidFill>
              </a:rPr>
              <a:t>API</a:t>
            </a:r>
            <a:r>
              <a:rPr lang="en-US" sz="3600">
                <a:solidFill>
                  <a:srgbClr val="999999"/>
                </a:solidFill>
              </a:rPr>
              <a:t>}</a:t>
            </a:r>
            <a:endParaRPr sz="3600">
              <a:solidFill>
                <a:srgbClr val="99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1507978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231228" y="231228"/>
            <a:ext cx="11960772" cy="92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362608" y="237223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Topology Discovery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2234807" y="6316136"/>
            <a:ext cx="6433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74" y="1297583"/>
            <a:ext cx="8783052" cy="483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1507978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231228" y="231228"/>
            <a:ext cx="11960772" cy="92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362608" y="245235"/>
            <a:ext cx="115665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Switch info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2234806" y="6316136"/>
            <a:ext cx="6435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1458933"/>
            <a:ext cx="11887201" cy="4422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1515989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231228" y="231228"/>
            <a:ext cx="11960772" cy="92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362608" y="245235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Flow Table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t="14280"/>
          <a:stretch/>
        </p:blipFill>
        <p:spPr>
          <a:xfrm>
            <a:off x="987171" y="1287687"/>
            <a:ext cx="10217658" cy="481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231228" y="231228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Tracing Paths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16886" y="1298367"/>
            <a:ext cx="11706900" cy="4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Plane: uses flow entries collected through OFP_STATS_REQUEST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Data Plane: sends Ethernet probes to match user flow entries (via OFPP_TABLE action)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Manual tests are supported: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The SDN LG always compares the Control Plane results ("</a:t>
            </a:r>
            <a:r>
              <a:rPr lang="en-US" sz="2400" i="1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correct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" path) with the Data Plane results ("</a:t>
            </a:r>
            <a:r>
              <a:rPr lang="en-US" sz="2400" i="1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actual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" path detected).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In case CP and DP results are different, a notification is send to Admins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Scheduled routine run CP path traces at every interval and randomly sample some circuits to test in the Data Plane: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Reason is to avoid overloading the switches' CPU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4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231228" y="231228"/>
            <a:ext cx="11960772" cy="92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62608" y="249330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Trace Path Form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909" y="1308535"/>
            <a:ext cx="10798182" cy="478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17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231228" y="231228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362608" y="249330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Trace Path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259" y="1316540"/>
            <a:ext cx="9925482" cy="478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1" y="6257802"/>
            <a:ext cx="789000" cy="31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45574" y="448316"/>
            <a:ext cx="11746500" cy="89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09600" y="1750925"/>
            <a:ext cx="109728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375" y="0"/>
            <a:ext cx="122394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1437801" y="6276789"/>
            <a:ext cx="7890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19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45574" y="287904"/>
            <a:ext cx="117465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SDN Looking Glass </a:t>
            </a:r>
            <a:r>
              <a:rPr lang="en-US"/>
              <a:t>Compatibility</a:t>
            </a:r>
            <a:r>
              <a:rPr lang="en-US"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0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45700" y="1691700"/>
            <a:ext cx="10972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CD40B"/>
              </a:buClr>
              <a:buSzPts val="2860"/>
              <a:buFont typeface="Noto Sans Symbols"/>
              <a:buNone/>
            </a:pPr>
            <a:r>
              <a:rPr lang="en-US" sz="2400"/>
              <a:t>Evaluated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 Open</a:t>
            </a:r>
            <a:r>
              <a:rPr lang="en-US" sz="2400"/>
              <a:t>Flow 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Switches:</a:t>
            </a:r>
            <a:endParaRPr sz="24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FCD40B"/>
              </a:buClr>
              <a:buSzPts val="2860"/>
              <a:buFont typeface="Noto Sans Symbols"/>
              <a:buNone/>
            </a:pPr>
            <a:endParaRPr sz="22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94" name="Shape 294"/>
          <p:cNvGraphicFramePr/>
          <p:nvPr/>
        </p:nvGraphicFramePr>
        <p:xfrm>
          <a:off x="188925" y="2867538"/>
          <a:ext cx="11793450" cy="2194410"/>
        </p:xfrm>
        <a:graphic>
          <a:graphicData uri="http://schemas.openxmlformats.org/drawingml/2006/table">
            <a:tbl>
              <a:tblPr>
                <a:noFill/>
                <a:tableStyleId>{5A898134-A826-4716-8E31-5C23DED0611C}</a:tableStyleId>
              </a:tblPr>
              <a:tblGrid>
                <a:gridCol w="168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4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Switch Platform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Firmware Version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OpenFlow version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Control Plane</a:t>
                      </a:r>
                      <a:endParaRPr b="1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Tracing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Data Plane Tracing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Topology </a:t>
                      </a:r>
                      <a:endParaRPr b="1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Discovery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Flow</a:t>
                      </a:r>
                      <a:endParaRPr b="1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Stats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OvS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2.9.0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Dell Z9100-ON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33333"/>
                          </a:solidFill>
                        </a:rPr>
                        <a:t>9.11(0.0P6)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NOT 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Corsa DP 2400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33333"/>
                          </a:solidFill>
                        </a:rPr>
                        <a:t>3.0.2 build 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NOT SUPPORTED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Brocade MLXe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333333"/>
                          </a:solidFill>
                        </a:rPr>
                        <a:t>6.2.0b T177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1.3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NOT SUPPORTED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SUPPORTED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24900" y="281075"/>
            <a:ext cx="112884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None/>
            </a:pPr>
            <a:r>
              <a:rPr lang="en-US" sz="3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AmLight: a Distributed Academic Exchange Point</a:t>
            </a:r>
            <a:r>
              <a:rPr lang="en-US" sz="2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lang="en-US" sz="28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60750" y="1551475"/>
            <a:ext cx="5980200" cy="4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●"/>
            </a:pPr>
            <a:r>
              <a:rPr lang="en-US" u="sng"/>
              <a:t>Production</a:t>
            </a:r>
            <a:r>
              <a:rPr lang="en-US"/>
              <a:t> SDN Infrastructure since Aug-2014</a:t>
            </a:r>
            <a:endParaRPr/>
          </a:p>
          <a:p>
            <a:pPr marL="342900" lvl="0" indent="-330200" rtl="0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●"/>
            </a:pPr>
            <a:r>
              <a:rPr lang="en-US"/>
              <a:t>NAPs: Miami, Brazil(2), Chile, and Panama</a:t>
            </a:r>
            <a:endParaRPr/>
          </a:p>
          <a:p>
            <a:pPr marL="342900" lvl="0" indent="-330200" rtl="0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●"/>
            </a:pPr>
            <a:r>
              <a:rPr lang="en-US"/>
              <a:t>Multiple 10G and 100G links</a:t>
            </a:r>
            <a:endParaRPr/>
          </a:p>
          <a:p>
            <a:pPr marL="342900" lvl="0" indent="-330200" rtl="0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●"/>
            </a:pPr>
            <a:r>
              <a:rPr lang="en-US"/>
              <a:t>Carries Academic and Commercial traffic</a:t>
            </a:r>
            <a:endParaRPr/>
          </a:p>
          <a:p>
            <a:pPr marL="342900" lvl="0" indent="-330200" rtl="0">
              <a:lnSpc>
                <a:spcPct val="115000"/>
              </a:lnSpc>
              <a:spcBef>
                <a:spcPts val="66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●"/>
            </a:pPr>
            <a:r>
              <a:rPr lang="en-US"/>
              <a:t>Control Plane: OpenFlow 1.0 and 1.3</a:t>
            </a:r>
            <a:endParaRPr/>
          </a:p>
          <a:p>
            <a:pPr marL="342900" lvl="0" indent="-330200" rtl="0">
              <a:lnSpc>
                <a:spcPct val="115000"/>
              </a:lnSpc>
              <a:spcBef>
                <a:spcPts val="66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●"/>
            </a:pPr>
            <a:r>
              <a:rPr lang="en-US"/>
              <a:t>Network Programmability/Slicing</a:t>
            </a:r>
            <a:endParaRPr/>
          </a:p>
          <a:p>
            <a:pPr marL="342900" lvl="0" indent="-330200" rtl="0">
              <a:lnSpc>
                <a:spcPct val="115000"/>
              </a:lnSpc>
              <a:spcBef>
                <a:spcPts val="66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●"/>
            </a:pPr>
            <a:r>
              <a:rPr lang="en-US"/>
              <a:t>Inter-domain Provisioning with NSI</a:t>
            </a:r>
            <a:endParaRPr/>
          </a:p>
          <a:p>
            <a:pPr marL="342900" lvl="0" indent="-330200" rtl="0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●"/>
            </a:pPr>
            <a:r>
              <a:rPr lang="en-US"/>
              <a:t>2000+ R&amp;E institutions connected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4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2226794" y="6316136"/>
            <a:ext cx="6435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575" y="1330475"/>
            <a:ext cx="5634025" cy="465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09600" y="1750925"/>
            <a:ext cx="10972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/>
              <a:t>Two installation methods:</a:t>
            </a:r>
            <a:endParaRPr sz="240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−"/>
            </a:pPr>
            <a:r>
              <a:rPr lang="en-US" sz="2400"/>
              <a:t>Single server with all components (complex how-to)</a:t>
            </a:r>
            <a:endParaRPr sz="240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−"/>
            </a:pPr>
            <a:r>
              <a:rPr lang="en-US" sz="2400"/>
              <a:t>Docker containers:</a:t>
            </a:r>
            <a:endParaRPr/>
          </a:p>
          <a:p>
            <a:pPr marL="1371600" marR="0" lvl="2" indent="-38099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▪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Kytos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2" indent="-38099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InfluxDB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2" indent="-38099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Grafana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2" indent="-38099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ofp_sniffer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1479F"/>
                </a:solidFill>
              </a:rPr>
              <a:t>GitHub: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https://github.com/amlight/sdn-lg</a:t>
            </a: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1347790" y="6280687"/>
            <a:ext cx="879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45574" y="287904"/>
            <a:ext cx="117465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SDN Looking Glass Deployment</a:t>
            </a:r>
            <a:endParaRPr sz="40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45575" y="1448700"/>
            <a:ext cx="11136900" cy="4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3000"/>
              <a:buFont typeface="Arial"/>
              <a:buChar char="•"/>
            </a:pPr>
            <a:r>
              <a:rPr lang="en-US" sz="3000"/>
              <a:t>Next Steps:</a:t>
            </a:r>
            <a:endParaRPr sz="300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−"/>
            </a:pPr>
            <a:r>
              <a:rPr lang="en-US" sz="2400"/>
              <a:t>Monitoring OpenFlow Meters</a:t>
            </a:r>
            <a:endParaRPr sz="240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−"/>
            </a:pPr>
            <a:r>
              <a:rPr lang="en-US" sz="2400"/>
              <a:t>Monitor Interface Queue utilization</a:t>
            </a:r>
            <a:endParaRPr sz="240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−"/>
            </a:pPr>
            <a:r>
              <a:rPr lang="en-US" sz="2400"/>
              <a:t>Use SNMP to monitor CPU and memory utilization</a:t>
            </a:r>
            <a:endParaRPr sz="240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−"/>
            </a:pPr>
            <a:r>
              <a:rPr lang="en-US" sz="2400"/>
              <a:t>Network configuration snapshots</a:t>
            </a:r>
            <a:endParaRPr sz="2400"/>
          </a:p>
          <a:p>
            <a:pPr marL="1371600" marR="0" lvl="2" indent="-34289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Save the network state (flows, CPU/memory, topology, link status, last OF messages exchanged, etc.) for future troubleshooting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−"/>
            </a:pPr>
            <a:r>
              <a:rPr lang="en-US" sz="2400"/>
              <a:t>Small functionalities:</a:t>
            </a:r>
            <a:endParaRPr sz="2400"/>
          </a:p>
          <a:p>
            <a:pPr marL="1371600" marR="0" lvl="2" indent="-34289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Work in fully passive mode (for parallel OF controller scenarios)</a:t>
            </a:r>
            <a:endParaRPr/>
          </a:p>
          <a:p>
            <a:pPr marL="1371600" marR="0" lvl="2" indent="-34289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"Discover" topology through other approaches (file, API, etc.)</a:t>
            </a: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1347790" y="6280687"/>
            <a:ext cx="879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21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45574" y="287904"/>
            <a:ext cx="117465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120"/>
              <a:buFont typeface="Georgia"/>
              <a:buNone/>
            </a:pPr>
            <a:r>
              <a:rPr lang="en-US"/>
              <a:t>Future</a:t>
            </a:r>
            <a:endParaRPr sz="40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821100" y="981500"/>
            <a:ext cx="45498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sz="6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4294967295"/>
          </p:nvPr>
        </p:nvSpPr>
        <p:spPr>
          <a:xfrm>
            <a:off x="7031850" y="2570175"/>
            <a:ext cx="35571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Antonio Francisco </a:t>
            </a:r>
            <a:b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&lt;antonio@amlight.net&gt;</a:t>
            </a: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 Network at São Paulo</a:t>
            </a: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body" idx="4294967295"/>
          </p:nvPr>
        </p:nvSpPr>
        <p:spPr>
          <a:xfrm>
            <a:off x="1578850" y="2570175"/>
            <a:ext cx="3765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Jeronimo Bezerra </a:t>
            </a:r>
            <a:b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&lt;jab@amlight.net&gt;</a:t>
            </a:r>
            <a:b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Florida International University</a:t>
            </a:r>
            <a:endParaRPr sz="22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CD40B"/>
              </a:buClr>
              <a:buSzPts val="2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0" y="6018034"/>
            <a:ext cx="11603421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048"/>
              <a:buFont typeface="Georgia"/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 SDN Looking Glass - Central monitoring system for SDN</a:t>
            </a:r>
            <a:endParaRPr sz="1600" b="0" i="1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048"/>
              <a:buFont typeface="Georgia"/>
              <a:buNone/>
            </a:pPr>
            <a:r>
              <a:rPr lang="en-US" sz="16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600" b="0" i="1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body" idx="4294967295"/>
          </p:nvPr>
        </p:nvSpPr>
        <p:spPr>
          <a:xfrm>
            <a:off x="7270499" y="3746950"/>
            <a:ext cx="34014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Rog</a:t>
            </a:r>
            <a:r>
              <a:rPr lang="en-US" sz="1700">
                <a:solidFill>
                  <a:schemeClr val="lt1"/>
                </a:solidFill>
              </a:rPr>
              <a:t>e</a:t>
            </a: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rio Motitsuki </a:t>
            </a: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&lt;rogerio@amlight.net&gt; </a:t>
            </a: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Academic Network at São Paulo</a:t>
            </a: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body" idx="4294967295"/>
          </p:nvPr>
        </p:nvSpPr>
        <p:spPr>
          <a:xfrm>
            <a:off x="1600199" y="3746950"/>
            <a:ext cx="3765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>
                <a:solidFill>
                  <a:schemeClr val="lt1"/>
                </a:solidFill>
              </a:rPr>
              <a:t>Vinicius Arcanjo</a:t>
            </a: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&lt;</a:t>
            </a:r>
            <a:r>
              <a:rPr lang="en-US" sz="1700">
                <a:solidFill>
                  <a:schemeClr val="lt1"/>
                </a:solidFill>
              </a:rPr>
              <a:t>vinicius@amlight.net</a:t>
            </a:r>
            <a:r>
              <a:rPr lang="en-US" sz="1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&gt; </a:t>
            </a: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D40B"/>
              </a:buClr>
              <a:buSzPts val="2210"/>
              <a:buFont typeface="Noto Sans Symbols"/>
              <a:buNone/>
            </a:pPr>
            <a:r>
              <a:rPr lang="en-US" sz="1700">
                <a:solidFill>
                  <a:schemeClr val="lt1"/>
                </a:solidFill>
              </a:rPr>
              <a:t>Rede Nacional de Ensino e Pesquisa</a:t>
            </a:r>
            <a:endParaRPr sz="17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4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686015" y="301752"/>
            <a:ext cx="8884647" cy="53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SDN vs. Troubleshooting</a:t>
            </a:r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354725" y="1392150"/>
            <a:ext cx="11837400" cy="4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79F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Why troubleshooting a SDN network is so complex?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 has minimum support for troubleshooting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For instance, there are no special/reserved flow cookies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524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 SDN applications only consider network provisioning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Need for troubleshooting features only appears once things start falling apart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27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Many academic papers suggesting solutions that do not fit in production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Highly dependent on the controller for actions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Heuristic and Machine Learning per unknown packet do not scale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31479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2226795" y="6316136"/>
            <a:ext cx="6443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4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686015" y="301752"/>
            <a:ext cx="8884647" cy="53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SDN vs. Troubleshooting (2)</a:t>
            </a:r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367862" y="1465727"/>
            <a:ext cx="11498317" cy="46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SDN concept itself makes things harder sometimes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datapaths have no intelligence at all, controllers always have to be involved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Creating scalability and timing issues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Making controllers more complex to operate and maintain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Lack of support from vendors for useful OpenFlow features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Trebuchet MS"/>
              <a:buChar char="–"/>
            </a:pPr>
            <a:r>
              <a:rPr lang="en-US" sz="20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Counters are not trustworthy, action OFPP_Table is not supported, ...</a:t>
            </a:r>
            <a:endParaRPr sz="20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>
              <a:solidFill>
                <a:srgbClr val="31479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>
              <a:solidFill>
                <a:srgbClr val="31479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226795" y="6316136"/>
            <a:ext cx="6435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4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686015" y="301752"/>
            <a:ext cx="8884647" cy="53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201</a:t>
            </a: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6/2017 </a:t>
            </a:r>
            <a:r>
              <a:rPr lang="en-US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Vision</a:t>
            </a:r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70490" y="1371134"/>
            <a:ext cx="11498400" cy="4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79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A single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side-application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 for troubleshooting ma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de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 sense: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Pros: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Frees the provisioning developers to focus on provisioning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Avoids duplicated data when multiple SDN applications are running in production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Eases auditing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Centralizes all troubleshooting data, making it easier to correlate events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 agent, NMS, SDN app, slicer and sniffer’s data are processed by just one entity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Cons: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Running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 applications in parallel is still a challenge: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200" lvl="3" indent="-215900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ONOS deletes unrecognized flows, which makes design with other third parties controllers inviable.</a:t>
            </a:r>
            <a:endParaRPr sz="16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00200" lvl="3" indent="-215900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 roles and multiple Masters: multiple masters ack as standalone controllers and just a few controllers actually support all role modes (SLAVE, MASTER, NONE)</a:t>
            </a:r>
            <a:endParaRPr sz="16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No East-West protocol standardized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2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90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Each SDN app will have to be customized to gather status and counters from a remote app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2226795" y="6316136"/>
            <a:ext cx="6385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686015" y="301752"/>
            <a:ext cx="88845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</a:t>
            </a: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2017/2018 </a:t>
            </a:r>
            <a:r>
              <a:rPr lang="en-US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Vision</a:t>
            </a:r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70490" y="1371134"/>
            <a:ext cx="11498400" cy="4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A set of single </a:t>
            </a:r>
            <a:r>
              <a:rPr lang="en-US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micro-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applications</a:t>
            </a:r>
            <a:r>
              <a:rPr lang="en-US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over the same framework</a:t>
            </a:r>
            <a:r>
              <a:rPr lang="en-US" sz="2400" b="0" i="0" u="none" strike="noStrike" cap="none">
                <a:solidFill>
                  <a:srgbClr val="31479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akes more </a:t>
            </a: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sense:</a:t>
            </a:r>
            <a:endParaRPr sz="1400" b="0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Pros:</a:t>
            </a:r>
            <a:endParaRPr sz="18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1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Frees the provisioning developers to focus on provisioning</a:t>
            </a:r>
            <a:endParaRPr sz="1400" b="0" i="1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1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Avoids duplicated data when multiple SDN applications are running in production</a:t>
            </a:r>
            <a:endParaRPr sz="1400" b="0" i="1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1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Eases auditing</a:t>
            </a:r>
            <a:endParaRPr sz="1400" b="0" i="1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1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Centralizes all troubleshooting data, making it easier to correlate events</a:t>
            </a:r>
            <a:endParaRPr sz="1400" b="0" i="1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 agent, NMS, SDN app, slicer and sniffer’s data are processed by just one entity</a:t>
            </a:r>
            <a:endParaRPr sz="1800" i="1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rebuchet MS"/>
              <a:buChar char="–"/>
            </a:pPr>
            <a:r>
              <a:rPr lang="en-US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No conflicts when running OpenFlow controllers in parallel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rebuchet MS"/>
              <a:buChar char="–"/>
            </a:pPr>
            <a:r>
              <a:rPr lang="en-US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Easy integration with production applications in the same framework (Kytos, ONOS, ODL, etc.)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Cons:</a:t>
            </a:r>
            <a:endParaRPr sz="18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Trebuchet MS"/>
              <a:buChar char="–"/>
            </a:pPr>
            <a:r>
              <a:rPr lang="en-US" sz="18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OpenFlow controller-dependent solution:</a:t>
            </a:r>
            <a:endParaRPr sz="18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Trebuchet MS"/>
              <a:buChar char="•"/>
            </a:pPr>
            <a:r>
              <a:rPr lang="en-US" sz="18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Kytos Napps only work with Kytos SDN controller, and ONOS apps only work with ONOS SDN controller</a:t>
            </a:r>
            <a:endParaRPr sz="18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rgbClr val="31479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2226795" y="6316136"/>
            <a:ext cx="6385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4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196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27" y="1758109"/>
            <a:ext cx="3035938" cy="304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2091" y="1597382"/>
            <a:ext cx="3545052" cy="348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6887" y="710158"/>
            <a:ext cx="3059304" cy="271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96039" y="3725926"/>
            <a:ext cx="3130660" cy="3031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Shape 154"/>
          <p:cNvCxnSpPr/>
          <p:nvPr/>
        </p:nvCxnSpPr>
        <p:spPr>
          <a:xfrm rot="10800000" flipH="1">
            <a:off x="3309150" y="3600825"/>
            <a:ext cx="4826400" cy="2400"/>
          </a:xfrm>
          <a:prstGeom prst="straightConnector1">
            <a:avLst/>
          </a:prstGeom>
          <a:noFill/>
          <a:ln w="114300" cap="flat" cmpd="sng">
            <a:solidFill>
              <a:srgbClr val="02519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5" name="Shape 155"/>
          <p:cNvCxnSpPr/>
          <p:nvPr/>
        </p:nvCxnSpPr>
        <p:spPr>
          <a:xfrm>
            <a:off x="3337034" y="3600555"/>
            <a:ext cx="4758900" cy="0"/>
          </a:xfrm>
          <a:prstGeom prst="straightConnector1">
            <a:avLst/>
          </a:prstGeom>
          <a:noFill/>
          <a:ln w="76200" cap="flat" cmpd="sng">
            <a:solidFill>
              <a:srgbClr val="FDB33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" name="Shape 156"/>
          <p:cNvSpPr txBox="1"/>
          <p:nvPr/>
        </p:nvSpPr>
        <p:spPr>
          <a:xfrm>
            <a:off x="920818" y="24283"/>
            <a:ext cx="2164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</a:t>
            </a: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636578" y="0"/>
            <a:ext cx="39203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Previous</a:t>
            </a: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602439" y="-1"/>
            <a:ext cx="2164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</a:t>
            </a:r>
            <a:endParaRPr sz="3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524001" y="6246175"/>
            <a:ext cx="72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fld>
            <a:endParaRPr sz="1200" b="1" i="0" u="none" strike="noStrike" cap="none">
              <a:solidFill>
                <a:srgbClr val="BFBFB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231228" y="231228"/>
            <a:ext cx="119607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 SDN Looking Glass</a:t>
            </a:r>
            <a:endParaRPr sz="4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358149" y="1255879"/>
            <a:ext cx="11706900" cy="4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Trebuchet MS"/>
              <a:buChar char="•"/>
            </a:pPr>
            <a:r>
              <a:rPr lang="en-US" sz="20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 point for SDN </a:t>
            </a:r>
            <a:r>
              <a:rPr lang="en-US" sz="2000" u="sng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monitoring</a:t>
            </a:r>
            <a:r>
              <a:rPr lang="en-US" sz="2000" b="0" i="0" u="sng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2000" b="0" i="0" u="sng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Centralizes all monitoring and troubleshooting information being slice/app-independent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Stores all statistical data (flow, ports, etc.) and OpenFlow messages into a persistent backend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Tracks real time OpenFlow control plane messages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Takes network snapshots: save the network state for future troubleshooting and capacity planning</a:t>
            </a: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 point for SDN </a:t>
            </a:r>
            <a:r>
              <a:rPr lang="en-US" sz="2000" u="sng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troubleshooting:</a:t>
            </a:r>
            <a:endParaRPr sz="20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Runs trace paths (”traceroute”) in both Data Plane and Control Plane</a:t>
            </a:r>
            <a:endParaRPr sz="18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Sends alerts via e-mail and Slack</a:t>
            </a:r>
            <a:endParaRPr sz="18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REST to be used by external SDN apps, auditing tools, and external NMS</a:t>
            </a:r>
            <a:endParaRPr sz="18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2234807" y="6310623"/>
            <a:ext cx="6435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1371601" y="6257802"/>
            <a:ext cx="789000" cy="31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45575" y="218450"/>
            <a:ext cx="11746500" cy="102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>
                <a:solidFill>
                  <a:schemeClr val="lt1"/>
                </a:solidFill>
              </a:rPr>
              <a:t>AmLight SDN Looking Glass - Components</a:t>
            </a: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316886" y="1298367"/>
            <a:ext cx="11706900" cy="4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The AmLight SDN Looking Glass is composed of the following Napps: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Stats: Gets flow stats from switches and store them.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Sniffer: Monitors the Control Plane</a:t>
            </a:r>
            <a:endParaRPr sz="24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Char char="○"/>
            </a:pPr>
            <a:r>
              <a:rPr lang="en-US" sz="2400" b="0" i="0" u="none" strike="noStrike" cap="none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DNTrace CP: Traces a path using flows acquired by the Stats app</a:t>
            </a:r>
            <a:endParaRPr sz="24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SDNTrace DP: Data Plane path tracing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Notifications: Sends notifications when problems occur 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Topology: Discovers topology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Trebuchet MS"/>
              <a:buChar char="○"/>
            </a:pPr>
            <a:r>
              <a:rPr lang="en-US" sz="24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Web UI for network visualization</a:t>
            </a:r>
            <a:endParaRPr sz="2400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9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2234807" y="6316136"/>
            <a:ext cx="6401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AmLight’s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SDN Looking Glass - </a:t>
            </a:r>
            <a:r>
              <a:rPr lang="en-US" sz="1050" b="0" i="1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SDN centralized monitoring system – </a:t>
            </a:r>
            <a:r>
              <a:rPr lang="en-US" sz="105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TNC 2018</a:t>
            </a:r>
            <a:endParaRPr sz="1050" b="0" i="1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1335</Words>
  <Application>Microsoft Office PowerPoint</Application>
  <PresentationFormat>Widescreen</PresentationFormat>
  <Paragraphs>232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Pacifico</vt:lpstr>
      <vt:lpstr>Noto Sans Symbols</vt:lpstr>
      <vt:lpstr>Trebuchet MS</vt:lpstr>
      <vt:lpstr>Georgia</vt:lpstr>
      <vt:lpstr>Slipstream</vt:lpstr>
      <vt:lpstr>Slipstream</vt:lpstr>
      <vt:lpstr>AmLight’s SDN Looking Glass – An SDN centralized monitoring system</vt:lpstr>
      <vt:lpstr>AmLight: a Distributed Academic Exchange Point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AmLight SDN Looking Glass - Components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SDN Looking Glass Compatibility </vt:lpstr>
      <vt:lpstr>SDN Looking Glass Deployment</vt:lpstr>
      <vt:lpstr>Future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AmLight’s SDN Looking Glass – An SDN centralized monitoring system</dc:title>
  <cp:lastModifiedBy>Antonio</cp:lastModifiedBy>
  <cp:revision>1</cp:revision>
  <dcterms:modified xsi:type="dcterms:W3CDTF">2018-06-11T14:09:47Z</dcterms:modified>
</cp:coreProperties>
</file>