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notesMasterIdLst>
    <p:notesMasterId r:id="rId39"/>
  </p:notesMasterIdLst>
  <p:sldIdLst>
    <p:sldId id="256" r:id="rId2"/>
    <p:sldId id="257" r:id="rId3"/>
    <p:sldId id="263" r:id="rId4"/>
    <p:sldId id="258" r:id="rId5"/>
    <p:sldId id="259" r:id="rId6"/>
    <p:sldId id="260" r:id="rId7"/>
    <p:sldId id="265" r:id="rId8"/>
    <p:sldId id="261" r:id="rId9"/>
    <p:sldId id="262" r:id="rId10"/>
    <p:sldId id="264" r:id="rId11"/>
    <p:sldId id="293" r:id="rId12"/>
    <p:sldId id="266" r:id="rId13"/>
    <p:sldId id="267" r:id="rId14"/>
    <p:sldId id="268" r:id="rId15"/>
    <p:sldId id="269" r:id="rId16"/>
    <p:sldId id="270" r:id="rId17"/>
    <p:sldId id="271" r:id="rId18"/>
    <p:sldId id="273" r:id="rId19"/>
    <p:sldId id="272" r:id="rId20"/>
    <p:sldId id="274" r:id="rId21"/>
    <p:sldId id="275" r:id="rId22"/>
    <p:sldId id="276" r:id="rId23"/>
    <p:sldId id="277" r:id="rId24"/>
    <p:sldId id="278" r:id="rId25"/>
    <p:sldId id="279" r:id="rId26"/>
    <p:sldId id="281" r:id="rId27"/>
    <p:sldId id="287" r:id="rId28"/>
    <p:sldId id="282" r:id="rId29"/>
    <p:sldId id="288" r:id="rId30"/>
    <p:sldId id="283" r:id="rId31"/>
    <p:sldId id="284" r:id="rId32"/>
    <p:sldId id="285" r:id="rId33"/>
    <p:sldId id="289" r:id="rId34"/>
    <p:sldId id="286" r:id="rId35"/>
    <p:sldId id="290" r:id="rId36"/>
    <p:sldId id="292"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5" autoAdjust="0"/>
    <p:restoredTop sz="84371" autoAdjust="0"/>
  </p:normalViewPr>
  <p:slideViewPr>
    <p:cSldViewPr>
      <p:cViewPr>
        <p:scale>
          <a:sx n="100" d="100"/>
          <a:sy n="100" d="100"/>
        </p:scale>
        <p:origin x="-18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 name="PlaceHolder 1"/>
          <p:cNvSpPr>
            <a:spLocks noGrp="1"/>
          </p:cNvSpPr>
          <p:nvPr>
            <p:ph type="body"/>
          </p:nvPr>
        </p:nvSpPr>
        <p:spPr>
          <a:xfrm>
            <a:off x="756000" y="5078520"/>
            <a:ext cx="6047640" cy="481104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90" name="PlaceHolder 2"/>
          <p:cNvSpPr>
            <a:spLocks noGrp="1"/>
          </p:cNvSpPr>
          <p:nvPr>
            <p:ph type="hdr"/>
          </p:nvPr>
        </p:nvSpPr>
        <p:spPr>
          <a:xfrm>
            <a:off x="0" y="0"/>
            <a:ext cx="3280680" cy="53424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91" name="PlaceHolder 3"/>
          <p:cNvSpPr>
            <a:spLocks noGrp="1"/>
          </p:cNvSpPr>
          <p:nvPr>
            <p:ph type="dt"/>
          </p:nvPr>
        </p:nvSpPr>
        <p:spPr>
          <a:xfrm>
            <a:off x="4278960" y="0"/>
            <a:ext cx="3280680" cy="53424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92" name="PlaceHolder 4"/>
          <p:cNvSpPr>
            <a:spLocks noGrp="1"/>
          </p:cNvSpPr>
          <p:nvPr>
            <p:ph type="ftr"/>
          </p:nvPr>
        </p:nvSpPr>
        <p:spPr>
          <a:xfrm>
            <a:off x="0" y="10157400"/>
            <a:ext cx="3280680" cy="53424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93" name="PlaceHolder 5"/>
          <p:cNvSpPr>
            <a:spLocks noGrp="1"/>
          </p:cNvSpPr>
          <p:nvPr>
            <p:ph type="sldNum"/>
          </p:nvPr>
        </p:nvSpPr>
        <p:spPr>
          <a:xfrm>
            <a:off x="4278960" y="10157400"/>
            <a:ext cx="3280680" cy="534240"/>
          </a:xfrm>
          <a:prstGeom prst="rect">
            <a:avLst/>
          </a:prstGeom>
        </p:spPr>
        <p:txBody>
          <a:bodyPr lIns="0" tIns="0" rIns="0" bIns="0" anchor="b"/>
          <a:lstStyle/>
          <a:p>
            <a:pPr algn="r"/>
            <a:fld id="{776ACA75-22B8-4576-95A7-9BC97243C67D}"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3955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 path for the Earth observation data, from the ESA Sentinel satellites all the way down to the end-user is a complex one, starting from the satellite, involving receiving stations as far away as Svalbard, including distributed processing </a:t>
            </a:r>
            <a:r>
              <a:rPr lang="en-US" dirty="0" err="1" smtClean="0"/>
              <a:t>centres</a:t>
            </a:r>
            <a:r>
              <a:rPr lang="en-US" dirty="0" smtClean="0"/>
              <a:t> for data calibration and geo-coding, especially considering the data should be delivered as fast as possible to the user communities in order to run models and make predictions for environmental effects and emergency incidents. GRNET is participating to this effort as one of the service/content distribution points for ESA’s Earth observation data, contributing to the European Union’s flagship Copernicus </a:t>
            </a:r>
            <a:r>
              <a:rPr lang="en-US" dirty="0" err="1" smtClean="0"/>
              <a:t>programme</a:t>
            </a:r>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15</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430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24</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25</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26</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27</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28</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Eventually, analyzing the throughput results using </a:t>
            </a:r>
            <a:r>
              <a:rPr lang="en-US" dirty="0" err="1" smtClean="0"/>
              <a:t>Wireshark</a:t>
            </a:r>
            <a:r>
              <a:rPr lang="en-US" dirty="0" smtClean="0"/>
              <a:t> we noticed that the throughput had been throttled many times per second  and it was like the sender was slowing down many times per second.</a:t>
            </a:r>
          </a:p>
          <a:p>
            <a:r>
              <a:rPr lang="en-US" dirty="0" smtClean="0"/>
              <a:t>We identified that the sender was never sending packets with a rate that could reach the maximum window size value that the receiver was announcing through its </a:t>
            </a:r>
            <a:r>
              <a:rPr lang="en-US" dirty="0" err="1" smtClean="0"/>
              <a:t>acks</a:t>
            </a:r>
            <a:r>
              <a:rPr lang="en-US" dirty="0" smtClean="0"/>
              <a:t>.</a:t>
            </a:r>
          </a:p>
          <a:p>
            <a:r>
              <a:rPr lang="en-US" dirty="0" smtClean="0"/>
              <a:t>We also noticed that the “bytes in flight” (</a:t>
            </a:r>
            <a:r>
              <a:rPr lang="en-US" dirty="0" err="1" smtClean="0"/>
              <a:t>a.k.a</a:t>
            </a:r>
            <a:r>
              <a:rPr lang="en-US" dirty="0" smtClean="0"/>
              <a:t> bytes of TCP packets that has not been yet </a:t>
            </a:r>
            <a:r>
              <a:rPr lang="en-US" dirty="0" err="1" smtClean="0"/>
              <a:t>acked</a:t>
            </a:r>
            <a:r>
              <a:rPr lang="en-US" dirty="0" smtClean="0"/>
              <a:t> from the receiver) were not exceeding the sender buffer size (net.ipv4.tcp_wmem).</a:t>
            </a:r>
          </a:p>
          <a:p>
            <a:r>
              <a:rPr lang="en-US" dirty="0" smtClean="0"/>
              <a:t>Hence, the sender’s buffer should be large enough in order to support a large number of bytes in flight.</a:t>
            </a:r>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29</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30</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31</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dirty="0" smtClean="0">
                <a:solidFill>
                  <a:schemeClr val="accent1">
                    <a:lumMod val="75000"/>
                  </a:schemeClr>
                </a:solidFill>
              </a:rPr>
              <a:t>We performed multiple bandwidth tests with single TCP flow between a server located to GRNET DC facilities and </a:t>
            </a:r>
            <a:r>
              <a:rPr lang="en-US" sz="1200" dirty="0" err="1" smtClean="0">
                <a:solidFill>
                  <a:schemeClr val="accent1">
                    <a:lumMod val="75000"/>
                  </a:schemeClr>
                </a:solidFill>
              </a:rPr>
              <a:t>ESnet</a:t>
            </a:r>
            <a:r>
              <a:rPr lang="en-US" sz="1200" dirty="0" smtClean="0">
                <a:solidFill>
                  <a:schemeClr val="accent1">
                    <a:lumMod val="75000"/>
                  </a:schemeClr>
                </a:solidFill>
              </a:rPr>
              <a:t> </a:t>
            </a:r>
            <a:r>
              <a:rPr lang="en-US" sz="1200" dirty="0" err="1" smtClean="0">
                <a:solidFill>
                  <a:schemeClr val="accent1">
                    <a:lumMod val="75000"/>
                  </a:schemeClr>
                </a:solidFill>
              </a:rPr>
              <a:t>perfSonar</a:t>
            </a:r>
            <a:r>
              <a:rPr lang="en-US" sz="1200" dirty="0" smtClean="0">
                <a:solidFill>
                  <a:schemeClr val="accent1">
                    <a:lumMod val="75000"/>
                  </a:schemeClr>
                </a:solidFill>
              </a:rPr>
              <a:t> servers to 3 different locations (CERN, London, New York) and an intra-DC test (test defined as YCR0502 to the attached graph). We run the intra-DC test from our </a:t>
            </a:r>
            <a:r>
              <a:rPr lang="en-US" sz="1200" dirty="0" err="1" smtClean="0">
                <a:solidFill>
                  <a:schemeClr val="accent1">
                    <a:lumMod val="75000"/>
                  </a:schemeClr>
                </a:solidFill>
              </a:rPr>
              <a:t>testbed</a:t>
            </a:r>
            <a:r>
              <a:rPr lang="en-US" sz="1200" dirty="0" smtClean="0">
                <a:solidFill>
                  <a:schemeClr val="accent1">
                    <a:lumMod val="75000"/>
                  </a:schemeClr>
                </a:solidFill>
              </a:rPr>
              <a:t> end-host to another end-host residing to the same rack, 1 switching device away, in order to have a baseline of the throughput that our server can produce.</a:t>
            </a:r>
          </a:p>
          <a:p>
            <a:r>
              <a:rPr lang="en-US" sz="1200" dirty="0" smtClean="0">
                <a:solidFill>
                  <a:schemeClr val="accent1">
                    <a:lumMod val="75000"/>
                  </a:schemeClr>
                </a:solidFill>
              </a:rPr>
              <a:t>For each value of buffer tune set we ran iterations with 1500 and 9000 bytes MTU (Maximum Transmission Unit) size to record the differences.</a:t>
            </a:r>
          </a:p>
          <a:p>
            <a:r>
              <a:rPr lang="en-US" sz="1200" dirty="0" smtClean="0">
                <a:solidFill>
                  <a:schemeClr val="accent1">
                    <a:lumMod val="75000"/>
                  </a:schemeClr>
                </a:solidFill>
              </a:rPr>
              <a:t>For our experiments we used 7 different buffer sets with 2 different MTU values (1500, 9000) for each buffer set</a:t>
            </a:r>
          </a:p>
          <a:p>
            <a:endParaRPr lang="en-US" sz="1200"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lumMod val="75000"/>
                  </a:schemeClr>
                </a:solidFill>
              </a:rPr>
              <a:t>In our tests the congestion threshold was ~8-9Gbit/s as defined by the background traffic at the moment of the tests. We see this on GRNET DC server – </a:t>
            </a:r>
            <a:r>
              <a:rPr lang="en-US" sz="1200" dirty="0" err="1" smtClean="0">
                <a:solidFill>
                  <a:schemeClr val="accent1">
                    <a:lumMod val="75000"/>
                  </a:schemeClr>
                </a:solidFill>
              </a:rPr>
              <a:t>ESnet</a:t>
            </a:r>
            <a:r>
              <a:rPr lang="en-US" sz="1200" dirty="0" smtClean="0">
                <a:solidFill>
                  <a:schemeClr val="accent1">
                    <a:lumMod val="75000"/>
                  </a:schemeClr>
                </a:solidFill>
              </a:rPr>
              <a:t> London server, GRNET DC server – </a:t>
            </a:r>
            <a:r>
              <a:rPr lang="en-US" sz="1200" dirty="0" err="1" smtClean="0">
                <a:solidFill>
                  <a:schemeClr val="accent1">
                    <a:lumMod val="75000"/>
                  </a:schemeClr>
                </a:solidFill>
              </a:rPr>
              <a:t>ESnet</a:t>
            </a:r>
            <a:r>
              <a:rPr lang="en-US" sz="1200" dirty="0" smtClean="0">
                <a:solidFill>
                  <a:schemeClr val="accent1">
                    <a:lumMod val="75000"/>
                  </a:schemeClr>
                </a:solidFill>
              </a:rPr>
              <a:t> CERN server tests. With 9000 MTU and large enough buffers to support the relevant propagation delays (GRNET-CERN, GRNET-London), the maximum bitrate is the same for CERN and London. We also observe that the achieved max bitrate for CERN and London is the same for 1500 MTU size.</a:t>
            </a:r>
          </a:p>
          <a:p>
            <a:endParaRPr lang="en-US" sz="1200" dirty="0" smtClean="0">
              <a:solidFill>
                <a:schemeClr val="accent1">
                  <a:lumMod val="75000"/>
                </a:schemeClr>
              </a:solidFill>
            </a:endParaRPr>
          </a:p>
          <a:p>
            <a:endParaRPr lang="en-US" sz="1200"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lumMod val="75000"/>
                  </a:schemeClr>
                </a:solidFill>
              </a:rPr>
              <a:t>Especially for small/default buffer values the effect of the relevant small </a:t>
            </a:r>
            <a:r>
              <a:rPr lang="en-US" sz="1200" dirty="0" err="1" smtClean="0">
                <a:solidFill>
                  <a:schemeClr val="accent1">
                    <a:lumMod val="75000"/>
                  </a:schemeClr>
                </a:solidFill>
              </a:rPr>
              <a:t>tcp</a:t>
            </a:r>
            <a:r>
              <a:rPr lang="en-US" sz="1200" dirty="0" smtClean="0">
                <a:solidFill>
                  <a:schemeClr val="accent1">
                    <a:lumMod val="75000"/>
                  </a:schemeClr>
                </a:solidFill>
              </a:rPr>
              <a:t> window size is clearly depicted and the throughput from GRNET DC server to </a:t>
            </a:r>
            <a:r>
              <a:rPr lang="en-US" sz="1200" dirty="0" err="1" smtClean="0">
                <a:solidFill>
                  <a:schemeClr val="accent1">
                    <a:lumMod val="75000"/>
                  </a:schemeClr>
                </a:solidFill>
              </a:rPr>
              <a:t>ESnet</a:t>
            </a:r>
            <a:r>
              <a:rPr lang="en-US" sz="1200" dirty="0" smtClean="0">
                <a:solidFill>
                  <a:schemeClr val="accent1">
                    <a:lumMod val="75000"/>
                  </a:schemeClr>
                </a:solidFill>
              </a:rPr>
              <a:t> New York server is the smallest, followed by that of GRNET DC server – </a:t>
            </a:r>
            <a:r>
              <a:rPr lang="en-US" sz="1200" dirty="0" err="1" smtClean="0">
                <a:solidFill>
                  <a:schemeClr val="accent1">
                    <a:lumMod val="75000"/>
                  </a:schemeClr>
                </a:solidFill>
              </a:rPr>
              <a:t>ESnet</a:t>
            </a:r>
            <a:r>
              <a:rPr lang="en-US" sz="1200" dirty="0" smtClean="0">
                <a:solidFill>
                  <a:schemeClr val="accent1">
                    <a:lumMod val="75000"/>
                  </a:schemeClr>
                </a:solidFill>
              </a:rPr>
              <a:t> London server, GRNET DC server – </a:t>
            </a:r>
            <a:r>
              <a:rPr lang="en-US" sz="1200" dirty="0" err="1" smtClean="0">
                <a:solidFill>
                  <a:schemeClr val="accent1">
                    <a:lumMod val="75000"/>
                  </a:schemeClr>
                </a:solidFill>
              </a:rPr>
              <a:t>ESnet</a:t>
            </a:r>
            <a:r>
              <a:rPr lang="en-US" sz="1200" dirty="0" smtClean="0">
                <a:solidFill>
                  <a:schemeClr val="accent1">
                    <a:lumMod val="75000"/>
                  </a:schemeClr>
                </a:solidFill>
              </a:rPr>
              <a:t> CERN server and GRNET DC – GRNET DC server, which is the biggest.</a:t>
            </a:r>
          </a:p>
          <a:p>
            <a:endParaRPr lang="en-GB" sz="1200" dirty="0" smtClean="0">
              <a:solidFill>
                <a:schemeClr val="accent1">
                  <a:lumMod val="75000"/>
                </a:schemeClr>
              </a:solidFill>
            </a:endParaRPr>
          </a:p>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32</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33</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dirty="0" smtClean="0">
                <a:solidFill>
                  <a:schemeClr val="accent1">
                    <a:lumMod val="75000"/>
                  </a:schemeClr>
                </a:solidFill>
              </a:rPr>
              <a:t>Data are distributed from the main DC of the ESA, in central Europe, to other DCs across Europe. One of these DCs is a newly-built GRNET DC connected to our WAN network with multiple 10Gbit links. The software handling the file download is using TCP connections for data transferring and resides on multiple Virtual Machines on multiple servers across the DC.</a:t>
            </a:r>
          </a:p>
          <a:p>
            <a:endParaRPr lang="en-US" sz="1200" dirty="0" smtClean="0">
              <a:solidFill>
                <a:schemeClr val="accent1">
                  <a:lumMod val="75000"/>
                </a:schemeClr>
              </a:solidFill>
            </a:endParaRPr>
          </a:p>
          <a:p>
            <a:r>
              <a:rPr lang="en-US" sz="1200" dirty="0" smtClean="0">
                <a:solidFill>
                  <a:schemeClr val="accent1">
                    <a:lumMod val="75000"/>
                  </a:schemeClr>
                </a:solidFill>
              </a:rPr>
              <a:t>After setting up the entire DC infrastructure we started to download datasets. The operation team noticed that the backlog of the files that were waiting to be downloaded was large. Even worse, new datasets were becoming available with fresh data from the satellites to the main DC. The total bandwidth consumed by the TCP connections between the two DCs was under 1Gbit/s.</a:t>
            </a:r>
          </a:p>
          <a:p>
            <a:r>
              <a:rPr lang="en-US" sz="1200" dirty="0" smtClean="0">
                <a:solidFill>
                  <a:schemeClr val="accent1">
                    <a:lumMod val="75000"/>
                  </a:schemeClr>
                </a:solidFill>
              </a:rPr>
              <a:t>Such a rate, taking into consideration the data volumes we had to handle, was like trying to download an HD movie 15 years ago via a home connection.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lumMod val="75000"/>
                  </a:schemeClr>
                </a:solidFill>
              </a:rPr>
              <a:t>One of our first thoughts </a:t>
            </a:r>
            <a:r>
              <a:rPr lang="en-US" sz="1200" dirty="0" smtClean="0">
                <a:solidFill>
                  <a:schemeClr val="accent1">
                    <a:lumMod val="75000"/>
                  </a:schemeClr>
                </a:solidFill>
                <a:sym typeface="Wingdings" pitchFamily="2" charset="2"/>
              </a:rPr>
              <a:t></a:t>
            </a:r>
            <a:r>
              <a:rPr lang="en-US" sz="1200" dirty="0" smtClean="0">
                <a:solidFill>
                  <a:schemeClr val="accent1">
                    <a:lumMod val="75000"/>
                  </a:schemeClr>
                </a:solidFill>
              </a:rPr>
              <a:t>distance (</a:t>
            </a:r>
            <a:r>
              <a:rPr lang="en-US" sz="1200" dirty="0" err="1" smtClean="0">
                <a:solidFill>
                  <a:schemeClr val="accent1">
                    <a:lumMod val="75000"/>
                  </a:schemeClr>
                </a:solidFill>
              </a:rPr>
              <a:t>a.k.a</a:t>
            </a:r>
            <a:r>
              <a:rPr lang="en-US" sz="1200" dirty="0" smtClean="0">
                <a:solidFill>
                  <a:schemeClr val="accent1">
                    <a:lumMod val="75000"/>
                  </a:schemeClr>
                </a:solidFill>
              </a:rPr>
              <a:t> propagation delay in networking) leading to TCP throttling</a:t>
            </a:r>
          </a:p>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16</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34</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35</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36</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37</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newly-built DC is using a spine-leaf collapsed CLOS topology with EVPN-VXLAN implementation as main pillars for the network fabric. The spine switches that also act as DC routers are connected to carrier routers that are running MPLS/IS-IS and provides L2 services in order to connect the DC routers to our main IP routers . The links among the carrier routers are implemented as optical services from our DWDM optical network. Each layer of the aforementioned WAN and DC Fabric are redundant to node, link and routing engine level. Some optical links are also protected. The overall number of the paths between end-hosts located to two different GRNET’s DCs is at least 128.</a:t>
            </a:r>
          </a:p>
          <a:p>
            <a:r>
              <a:rPr lang="en-US" dirty="0" smtClean="0"/>
              <a:t>Servers that host the service VMs are also </a:t>
            </a:r>
            <a:r>
              <a:rPr lang="en-US" dirty="0" err="1" smtClean="0"/>
              <a:t>multihomed</a:t>
            </a:r>
            <a:r>
              <a:rPr lang="en-US" dirty="0" smtClean="0"/>
              <a:t> to Top-Of-the-Rack (TOR) leaf switches. </a:t>
            </a:r>
            <a:r>
              <a:rPr lang="en-US" dirty="0" err="1" smtClean="0"/>
              <a:t>Ganetti</a:t>
            </a:r>
            <a:r>
              <a:rPr lang="en-US" dirty="0" smtClean="0"/>
              <a:t>/KVM is the Infrastructure-as-a-Service (</a:t>
            </a:r>
            <a:r>
              <a:rPr lang="en-US" dirty="0" err="1" smtClean="0"/>
              <a:t>IaaS</a:t>
            </a:r>
            <a:r>
              <a:rPr lang="en-US" dirty="0" smtClean="0"/>
              <a:t>) platform we are using. And on top of that the service specific software is running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lumMod val="75000"/>
                  </a:schemeClr>
                </a:solidFill>
              </a:rPr>
              <a:t>The main DC is located in central Europe and our capacity view is limited to the GRNET/GEANT network, two of the multiple pieces of the network topology puzzle. No view to the rest of the network links</a:t>
            </a:r>
          </a:p>
          <a:p>
            <a:r>
              <a:rPr lang="en-US" dirty="0" smtClean="0"/>
              <a:t>in order to download the file and make smart things that are beyond the scope of this text. </a:t>
            </a:r>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17</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18</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19</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 main DC is located in central Europe and our capacity view is limited to the GRNET and GEANT network, which are the two of the multiple pieces of the network topology puzzle. We had no view to the rest of the network links. Nonetheless, (1) taking into consideration the report that another DC somewhere in central Europe is downloading with higher speeds from the main DC, (2) not knowing exactly what the numbers behind this vague description are, (3) having assured there is no congestion inside our DC and WAN topology, we start thinking the TCP characteristics. After consideration our educated guess was that the bandwidth-delay product effect is throttling the TCP bandwidth of each connection.</a:t>
            </a:r>
          </a:p>
          <a:p>
            <a:r>
              <a:rPr lang="en-US" dirty="0" smtClean="0"/>
              <a:t>BUT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accent1">
                    <a:lumMod val="75000"/>
                  </a:schemeClr>
                </a:solidFill>
              </a:rPr>
              <a:t>With so main domains/operation teams between the host and not controlling both ends we had to prove it and suggest proper tuning</a:t>
            </a:r>
            <a:endParaRPr lang="en-GB" sz="1200" i="1" dirty="0" smtClean="0">
              <a:solidFill>
                <a:schemeClr val="accent1">
                  <a:lumMod val="75000"/>
                </a:schemeClr>
              </a:solidFill>
            </a:endParaRPr>
          </a:p>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20</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21</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We started to monitor the bandwidth consumed by each queue and the backlog for each queue of datasets that we had to download to our DC.</a:t>
            </a:r>
          </a:p>
          <a:p>
            <a:r>
              <a:rPr lang="en-US" dirty="0" smtClean="0"/>
              <a:t>These were the reasonable metrics in order to understand if we were tackling the problem with our work-around.</a:t>
            </a:r>
          </a:p>
          <a:p>
            <a:r>
              <a:rPr lang="en-US" dirty="0" smtClean="0"/>
              <a:t>In the same time these metrics were proper indicators for the backlog that would be going to be created during a possible outage.</a:t>
            </a:r>
          </a:p>
          <a:p>
            <a:endParaRPr lang="en-US" dirty="0" smtClean="0"/>
          </a:p>
          <a:p>
            <a:r>
              <a:rPr lang="en-US" dirty="0" smtClean="0"/>
              <a:t>As it is clearly depicted in Figure</a:t>
            </a:r>
            <a:r>
              <a:rPr lang="en-US" baseline="0" dirty="0" smtClean="0"/>
              <a:t> </a:t>
            </a:r>
            <a:r>
              <a:rPr lang="en-US" dirty="0" smtClean="0"/>
              <a:t>after 10th of June we doubled the parallel downloads, the aggregated incoming traffic for all TCP connections of each dataset queue (different color-line) increased and the queue lengths were steadily decreasing. The synchronized datasets per 10 minutes time window also increased, as a result of the higher overall bitrates per queue. Hence, we had found a solution to download datasets faster than they have being created and a mechanism to decrease the synch up time.</a:t>
            </a:r>
          </a:p>
          <a:p>
            <a:endParaRPr lang="en-US" dirty="0" smtClean="0"/>
          </a:p>
          <a:p>
            <a:r>
              <a:rPr lang="en-US" dirty="0" smtClean="0"/>
              <a:t>The remaining part and the more interesting was to verify the bandwidth delay product as the root cause for slow speeds and try to tune the related kernel buffers and parameters for speed optimization per TCP connection.</a:t>
            </a:r>
          </a:p>
          <a:p>
            <a:r>
              <a:rPr lang="en-US" dirty="0" smtClean="0"/>
              <a:t>This way we would be able to keep the queues as small as we could, under normal operation, and have the ability to eliminate larger queues after outages to our DC or the networks that connects the two DCs.</a:t>
            </a:r>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22</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776ACA75-22B8-4576-95A7-9BC97243C67D}" type="slidenum">
              <a:rPr lang="en-US" sz="1400" b="0" strike="noStrike" spc="-1" smtClean="0">
                <a:solidFill>
                  <a:srgbClr val="000000"/>
                </a:solidFill>
                <a:uFill>
                  <a:solidFill>
                    <a:srgbClr val="FFFFFF"/>
                  </a:solidFill>
                </a:uFill>
                <a:latin typeface="Times New Roman"/>
              </a:rPr>
              <a:t>23</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7207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4033925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1498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42219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85380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554232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373EB6-1478-4E82-8759-1B29A73FB914}" type="datetimeFigureOut">
              <a:rPr lang="en-GB" smtClean="0"/>
              <a:t>11/06/2018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03BA555-EAD3-4A88-A7A9-C7022B0ADBD6}" type="slidenum">
              <a:rPr lang="en-GB" smtClean="0"/>
              <a:t>‹#›</a:t>
            </a:fld>
            <a:endParaRPr lang="en-GB"/>
          </a:p>
        </p:txBody>
      </p:sp>
    </p:spTree>
    <p:extLst>
      <p:ext uri="{BB962C8B-B14F-4D97-AF65-F5344CB8AC3E}">
        <p14:creationId xmlns:p14="http://schemas.microsoft.com/office/powerpoint/2010/main" val="25565488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30191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8373EB6-1478-4E82-8759-1B29A73FB914}" type="datetimeFigureOut">
              <a:rPr lang="en-GB" smtClean="0"/>
              <a:t>11/06/2018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03BA555-EAD3-4A88-A7A9-C7022B0ADBD6}" type="slidenum">
              <a:rPr lang="en-GB" smtClean="0"/>
              <a:t>‹#›</a:t>
            </a:fld>
            <a:endParaRPr lang="en-GB"/>
          </a:p>
        </p:txBody>
      </p:sp>
    </p:spTree>
    <p:extLst>
      <p:ext uri="{BB962C8B-B14F-4D97-AF65-F5344CB8AC3E}">
        <p14:creationId xmlns:p14="http://schemas.microsoft.com/office/powerpoint/2010/main" val="10360317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70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00449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70726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9"/>
          <p:cNvPicPr/>
          <p:nvPr userDrawn="1"/>
        </p:nvPicPr>
        <p:blipFill>
          <a:blip r:embed="rId13"/>
          <a:stretch/>
        </p:blipFill>
        <p:spPr>
          <a:xfrm>
            <a:off x="0" y="6248520"/>
            <a:ext cx="1315440" cy="609120"/>
          </a:xfrm>
          <a:prstGeom prst="rect">
            <a:avLst/>
          </a:prstGeom>
          <a:ln>
            <a:noFill/>
          </a:ln>
        </p:spPr>
      </p:pic>
    </p:spTree>
    <p:extLst>
      <p:ext uri="{BB962C8B-B14F-4D97-AF65-F5344CB8AC3E}">
        <p14:creationId xmlns:p14="http://schemas.microsoft.com/office/powerpoint/2010/main" val="41120593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2"/>
          <p:cNvSpPr txBox="1"/>
          <p:nvPr/>
        </p:nvSpPr>
        <p:spPr>
          <a:xfrm>
            <a:off x="2400480" y="6019920"/>
            <a:ext cx="6552720" cy="685440"/>
          </a:xfrm>
          <a:prstGeom prst="rect">
            <a:avLst/>
          </a:prstGeom>
          <a:noFill/>
          <a:ln>
            <a:noFill/>
          </a:ln>
        </p:spPr>
        <p:txBody>
          <a:bodyPr lIns="90000" tIns="45000" rIns="90000" bIns="45000" anchor="ctr"/>
          <a:lstStyle/>
          <a:p>
            <a:pPr algn="r">
              <a:lnSpc>
                <a:spcPct val="100000"/>
              </a:lnSpc>
            </a:pPr>
            <a:r>
              <a:rPr lang="en-US" sz="2600" b="0" strike="noStrike" spc="-1" dirty="0">
                <a:solidFill>
                  <a:srgbClr val="FFFFFF"/>
                </a:solidFill>
                <a:uFill>
                  <a:solidFill>
                    <a:srgbClr val="FFFFFF"/>
                  </a:solidFill>
                </a:uFill>
                <a:latin typeface="Calibri"/>
              </a:rPr>
              <a:t>June 13, 2018, TNC18: Trondheim</a:t>
            </a:r>
            <a:endParaRPr lang="en-US" sz="3200" b="0" strike="noStrike" spc="-1" dirty="0">
              <a:solidFill>
                <a:srgbClr val="000000"/>
              </a:solidFill>
              <a:uFill>
                <a:solidFill>
                  <a:srgbClr val="FFFFFF"/>
                </a:solidFill>
              </a:uFill>
              <a:latin typeface="Arial"/>
            </a:endParaRPr>
          </a:p>
        </p:txBody>
      </p:sp>
      <p:sp>
        <p:nvSpPr>
          <p:cNvPr id="97" name="CustomShape 4"/>
          <p:cNvSpPr/>
          <p:nvPr/>
        </p:nvSpPr>
        <p:spPr>
          <a:xfrm>
            <a:off x="-10136" y="5229200"/>
            <a:ext cx="9144000" cy="10063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US" sz="2600" b="0" strike="noStrike" spc="-1" dirty="0">
              <a:solidFill>
                <a:srgbClr val="000000"/>
              </a:solidFill>
              <a:uFill>
                <a:solidFill>
                  <a:srgbClr val="FFFFFF"/>
                </a:solidFill>
              </a:uFill>
              <a:latin typeface="Arial"/>
            </a:endParaRPr>
          </a:p>
        </p:txBody>
      </p:sp>
      <p:sp>
        <p:nvSpPr>
          <p:cNvPr id="6" name="Title 5"/>
          <p:cNvSpPr>
            <a:spLocks noGrp="1"/>
          </p:cNvSpPr>
          <p:nvPr>
            <p:ph type="ctrTitle"/>
          </p:nvPr>
        </p:nvSpPr>
        <p:spPr>
          <a:xfrm>
            <a:off x="0" y="2130425"/>
            <a:ext cx="9144000" cy="1470025"/>
          </a:xfrm>
        </p:spPr>
        <p:txBody>
          <a:bodyPr>
            <a:normAutofit fontScale="90000"/>
          </a:bodyPr>
          <a:lstStyle/>
          <a:p>
            <a:r>
              <a:rPr lang="en-US" cap="all" spc="-1" dirty="0">
                <a:solidFill>
                  <a:srgbClr val="205460"/>
                </a:solidFill>
                <a:uFill>
                  <a:solidFill>
                    <a:srgbClr val="FFFFFF"/>
                  </a:solidFill>
                </a:uFill>
              </a:rPr>
              <a:t>Transferring Earth observation data around the globe</a:t>
            </a:r>
            <a:r>
              <a:rPr lang="en-GB" b="0" strike="noStrike" spc="-1" dirty="0" smtClean="0">
                <a:solidFill>
                  <a:srgbClr val="FFFFFF"/>
                </a:solidFill>
                <a:uFill>
                  <a:solidFill>
                    <a:srgbClr val="FFFFFF"/>
                  </a:solidFill>
                </a:uFill>
                <a:latin typeface="Arial"/>
              </a:rPr>
              <a:t/>
            </a:r>
            <a:br>
              <a:rPr lang="en-GB" b="0" strike="noStrike" spc="-1" dirty="0" smtClean="0">
                <a:solidFill>
                  <a:srgbClr val="FFFFFF"/>
                </a:solidFill>
                <a:uFill>
                  <a:solidFill>
                    <a:srgbClr val="FFFFFF"/>
                  </a:solidFill>
                </a:uFill>
                <a:latin typeface="Arial"/>
              </a:rPr>
            </a:br>
            <a:endParaRPr lang="en-GB" dirty="0"/>
          </a:p>
        </p:txBody>
      </p:sp>
      <p:sp>
        <p:nvSpPr>
          <p:cNvPr id="7" name="Subtitle 6"/>
          <p:cNvSpPr>
            <a:spLocks noGrp="1"/>
          </p:cNvSpPr>
          <p:nvPr>
            <p:ph type="subTitle" idx="1"/>
          </p:nvPr>
        </p:nvSpPr>
        <p:spPr>
          <a:xfrm>
            <a:off x="1361464" y="5105904"/>
            <a:ext cx="6400800" cy="1129680"/>
          </a:xfrm>
        </p:spPr>
        <p:txBody>
          <a:bodyPr>
            <a:normAutofit/>
          </a:bodyPr>
          <a:lstStyle/>
          <a:p>
            <a:r>
              <a:rPr lang="en-US" sz="2400" spc="-1" dirty="0">
                <a:solidFill>
                  <a:srgbClr val="355D7E"/>
                </a:solidFill>
                <a:uFill>
                  <a:solidFill>
                    <a:srgbClr val="FFFFFF"/>
                  </a:solidFill>
                </a:uFill>
              </a:rPr>
              <a:t>Christos Argyropoulos</a:t>
            </a:r>
            <a:endParaRPr lang="en-US" sz="2400" b="0" strike="noStrike" spc="-1" dirty="0" smtClean="0">
              <a:solidFill>
                <a:srgbClr val="000000"/>
              </a:solidFill>
              <a:uFill>
                <a:solidFill>
                  <a:srgbClr val="FFFFFF"/>
                </a:solidFill>
              </a:uFill>
              <a:latin typeface="Arial"/>
            </a:endParaRPr>
          </a:p>
          <a:p>
            <a:r>
              <a:rPr lang="en-US" sz="2400" spc="-1" dirty="0">
                <a:solidFill>
                  <a:srgbClr val="355D7E"/>
                </a:solidFill>
                <a:uFill>
                  <a:solidFill>
                    <a:srgbClr val="FFFFFF"/>
                  </a:solidFill>
                </a:uFill>
              </a:rPr>
              <a:t>cargious@noc.grnet.gr</a:t>
            </a:r>
            <a:endParaRPr lang="en-US" sz="2400" b="0" strike="noStrike" spc="-1" dirty="0" smtClean="0">
              <a:solidFill>
                <a:srgbClr val="000000"/>
              </a:solidFill>
              <a:uFill>
                <a:solidFill>
                  <a:srgbClr val="FFFFFF"/>
                </a:solidFill>
              </a:uFill>
              <a:latin typeface="Arial"/>
            </a:endParaRPr>
          </a:p>
          <a:p>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advTm="1765"/>
    </mc:Choice>
    <mc:Fallback>
      <p:transition spd="slow" advTm="176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2204864"/>
            <a:ext cx="8208912" cy="417646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operations</a:t>
            </a:r>
          </a:p>
        </p:txBody>
      </p:sp>
      <p:sp>
        <p:nvSpPr>
          <p:cNvPr id="16" name="Content Placeholder 15"/>
          <p:cNvSpPr>
            <a:spLocks noGrp="1"/>
          </p:cNvSpPr>
          <p:nvPr>
            <p:ph idx="1"/>
          </p:nvPr>
        </p:nvSpPr>
        <p:spPr>
          <a:xfrm>
            <a:off x="539552" y="1340768"/>
            <a:ext cx="8229600" cy="5328592"/>
          </a:xfrm>
        </p:spPr>
        <p:txBody>
          <a:bodyPr>
            <a:normAutofit fontScale="47500" lnSpcReduction="20000"/>
          </a:bodyPr>
          <a:lstStyle/>
          <a:p>
            <a:r>
              <a:rPr lang="en-US" sz="3800" dirty="0" smtClean="0">
                <a:solidFill>
                  <a:schemeClr val="accent1">
                    <a:lumMod val="75000"/>
                  </a:schemeClr>
                </a:solidFill>
              </a:rPr>
              <a:t>ESA </a:t>
            </a:r>
            <a:r>
              <a:rPr lang="en-US" sz="3800" dirty="0">
                <a:solidFill>
                  <a:schemeClr val="accent1">
                    <a:lumMod val="75000"/>
                  </a:schemeClr>
                </a:solidFill>
              </a:rPr>
              <a:t>developed a dedicated ground segment which </a:t>
            </a:r>
            <a:r>
              <a:rPr lang="en-US" sz="3800" dirty="0" smtClean="0">
                <a:solidFill>
                  <a:schemeClr val="accent1">
                    <a:lumMod val="75000"/>
                  </a:schemeClr>
                </a:solidFill>
              </a:rPr>
              <a:t>includes</a:t>
            </a:r>
          </a:p>
          <a:p>
            <a:pPr lvl="1"/>
            <a:r>
              <a:rPr lang="en-US" dirty="0" smtClean="0">
                <a:solidFill>
                  <a:schemeClr val="accent1">
                    <a:lumMod val="75000"/>
                  </a:schemeClr>
                </a:solidFill>
              </a:rPr>
              <a:t>Sentinel </a:t>
            </a:r>
            <a:r>
              <a:rPr lang="en-US" dirty="0">
                <a:solidFill>
                  <a:schemeClr val="accent1">
                    <a:lumMod val="75000"/>
                  </a:schemeClr>
                </a:solidFill>
              </a:rPr>
              <a:t>Flight Operations Segment (</a:t>
            </a:r>
            <a:r>
              <a:rPr lang="en-US" dirty="0" smtClean="0">
                <a:solidFill>
                  <a:schemeClr val="accent1">
                    <a:lumMod val="75000"/>
                  </a:schemeClr>
                </a:solidFill>
              </a:rPr>
              <a:t>FOS)                                                      The brain of the control-plane</a:t>
            </a:r>
          </a:p>
          <a:p>
            <a:pPr lvl="1"/>
            <a:r>
              <a:rPr lang="en-US" dirty="0" smtClean="0">
                <a:solidFill>
                  <a:schemeClr val="accent1">
                    <a:lumMod val="75000"/>
                  </a:schemeClr>
                </a:solidFill>
              </a:rPr>
              <a:t>Sentinel </a:t>
            </a:r>
            <a:r>
              <a:rPr lang="en-US" dirty="0">
                <a:solidFill>
                  <a:schemeClr val="accent1">
                    <a:lumMod val="75000"/>
                  </a:schemeClr>
                </a:solidFill>
              </a:rPr>
              <a:t>Payload Data Ground Segments (PDGS) </a:t>
            </a:r>
            <a:r>
              <a:rPr lang="en-US" dirty="0" smtClean="0">
                <a:solidFill>
                  <a:schemeClr val="accent1">
                    <a:lumMod val="75000"/>
                  </a:schemeClr>
                </a:solidFill>
              </a:rPr>
              <a:t>comprising                      The brain of the data-plane</a:t>
            </a:r>
            <a:endParaRPr lang="en-US" dirty="0">
              <a:solidFill>
                <a:schemeClr val="accent1">
                  <a:lumMod val="75000"/>
                </a:schemeClr>
              </a:solidFill>
            </a:endParaRPr>
          </a:p>
          <a:p>
            <a:pPr marL="0" indent="0">
              <a:buNone/>
            </a:pPr>
            <a:endParaRPr lang="en-US" dirty="0" smtClean="0">
              <a:solidFill>
                <a:schemeClr val="accent1">
                  <a:lumMod val="75000"/>
                </a:schemeClr>
              </a:solidFill>
            </a:endParaRPr>
          </a:p>
          <a:p>
            <a:r>
              <a:rPr lang="en-US" sz="3400" dirty="0" smtClean="0">
                <a:solidFill>
                  <a:schemeClr val="accent1">
                    <a:lumMod val="75000"/>
                  </a:schemeClr>
                </a:solidFill>
              </a:rPr>
              <a:t>Core </a:t>
            </a:r>
            <a:r>
              <a:rPr lang="en-US" sz="3400" dirty="0">
                <a:solidFill>
                  <a:schemeClr val="accent1">
                    <a:lumMod val="75000"/>
                  </a:schemeClr>
                </a:solidFill>
              </a:rPr>
              <a:t>Ground Stations (CGS) for Data Acquisition and product generation in Near Real </a:t>
            </a:r>
            <a:r>
              <a:rPr lang="en-US" sz="3400" dirty="0" smtClean="0">
                <a:solidFill>
                  <a:schemeClr val="accent1">
                    <a:lumMod val="75000"/>
                  </a:schemeClr>
                </a:solidFill>
              </a:rPr>
              <a:t>Time</a:t>
            </a:r>
          </a:p>
          <a:p>
            <a:pPr lvl="1"/>
            <a:r>
              <a:rPr lang="en-US" dirty="0" smtClean="0">
                <a:solidFill>
                  <a:schemeClr val="accent1">
                    <a:lumMod val="75000"/>
                  </a:schemeClr>
                </a:solidFill>
              </a:rPr>
              <a:t>Matera </a:t>
            </a:r>
            <a:r>
              <a:rPr lang="en-US" dirty="0">
                <a:solidFill>
                  <a:schemeClr val="accent1">
                    <a:lumMod val="75000"/>
                  </a:schemeClr>
                </a:solidFill>
              </a:rPr>
              <a:t>(</a:t>
            </a:r>
            <a:r>
              <a:rPr lang="en-US" dirty="0" err="1">
                <a:solidFill>
                  <a:schemeClr val="accent1">
                    <a:lumMod val="75000"/>
                  </a:schemeClr>
                </a:solidFill>
              </a:rPr>
              <a:t>eGeos</a:t>
            </a:r>
            <a:r>
              <a:rPr lang="en-US" dirty="0">
                <a:solidFill>
                  <a:schemeClr val="accent1">
                    <a:lumMod val="75000"/>
                  </a:schemeClr>
                </a:solidFill>
              </a:rPr>
              <a:t>, </a:t>
            </a:r>
            <a:r>
              <a:rPr lang="en-US" dirty="0" smtClean="0">
                <a:solidFill>
                  <a:schemeClr val="accent1">
                    <a:lumMod val="75000"/>
                  </a:schemeClr>
                </a:solidFill>
              </a:rPr>
              <a:t>IT)</a:t>
            </a:r>
          </a:p>
          <a:p>
            <a:pPr lvl="1"/>
            <a:r>
              <a:rPr lang="en-US" dirty="0" smtClean="0">
                <a:solidFill>
                  <a:schemeClr val="accent1">
                    <a:lumMod val="75000"/>
                  </a:schemeClr>
                </a:solidFill>
              </a:rPr>
              <a:t>Svalbard </a:t>
            </a:r>
            <a:r>
              <a:rPr lang="en-US" dirty="0">
                <a:solidFill>
                  <a:schemeClr val="accent1">
                    <a:lumMod val="75000"/>
                  </a:schemeClr>
                </a:solidFill>
              </a:rPr>
              <a:t>(K-Sat, </a:t>
            </a:r>
            <a:r>
              <a:rPr lang="en-US" dirty="0" smtClean="0">
                <a:solidFill>
                  <a:schemeClr val="accent1">
                    <a:lumMod val="75000"/>
                  </a:schemeClr>
                </a:solidFill>
              </a:rPr>
              <a:t>NO)</a:t>
            </a:r>
          </a:p>
          <a:p>
            <a:pPr lvl="1"/>
            <a:r>
              <a:rPr lang="en-US" dirty="0" err="1" smtClean="0">
                <a:solidFill>
                  <a:schemeClr val="accent1">
                    <a:lumMod val="75000"/>
                  </a:schemeClr>
                </a:solidFill>
              </a:rPr>
              <a:t>Maspalomas</a:t>
            </a:r>
            <a:r>
              <a:rPr lang="en-US" dirty="0" smtClean="0">
                <a:solidFill>
                  <a:schemeClr val="accent1">
                    <a:lumMod val="75000"/>
                  </a:schemeClr>
                </a:solidFill>
              </a:rPr>
              <a:t> </a:t>
            </a:r>
            <a:r>
              <a:rPr lang="en-US" dirty="0">
                <a:solidFill>
                  <a:schemeClr val="accent1">
                    <a:lumMod val="75000"/>
                  </a:schemeClr>
                </a:solidFill>
              </a:rPr>
              <a:t>(</a:t>
            </a:r>
            <a:r>
              <a:rPr lang="en-US" dirty="0" err="1">
                <a:solidFill>
                  <a:schemeClr val="accent1">
                    <a:lumMod val="75000"/>
                  </a:schemeClr>
                </a:solidFill>
              </a:rPr>
              <a:t>Inta</a:t>
            </a:r>
            <a:r>
              <a:rPr lang="en-US" dirty="0">
                <a:solidFill>
                  <a:schemeClr val="accent1">
                    <a:lumMod val="75000"/>
                  </a:schemeClr>
                </a:solidFill>
              </a:rPr>
              <a:t>, </a:t>
            </a:r>
            <a:r>
              <a:rPr lang="en-US" dirty="0" smtClean="0">
                <a:solidFill>
                  <a:schemeClr val="accent1">
                    <a:lumMod val="75000"/>
                  </a:schemeClr>
                </a:solidFill>
              </a:rPr>
              <a:t>SP)</a:t>
            </a:r>
          </a:p>
          <a:p>
            <a:pPr lvl="1"/>
            <a:r>
              <a:rPr lang="en-US" dirty="0" smtClean="0">
                <a:solidFill>
                  <a:schemeClr val="accent1">
                    <a:lumMod val="75000"/>
                  </a:schemeClr>
                </a:solidFill>
              </a:rPr>
              <a:t>Alaska </a:t>
            </a:r>
            <a:r>
              <a:rPr lang="en-US" dirty="0">
                <a:solidFill>
                  <a:schemeClr val="accent1">
                    <a:lumMod val="75000"/>
                  </a:schemeClr>
                </a:solidFill>
              </a:rPr>
              <a:t>(K-Sat, </a:t>
            </a:r>
            <a:r>
              <a:rPr lang="en-US" dirty="0" smtClean="0">
                <a:solidFill>
                  <a:schemeClr val="accent1">
                    <a:lumMod val="75000"/>
                  </a:schemeClr>
                </a:solidFill>
              </a:rPr>
              <a:t>USA)</a:t>
            </a:r>
          </a:p>
          <a:p>
            <a:pPr marL="0" indent="0">
              <a:buNone/>
            </a:pPr>
            <a:endParaRPr lang="en-US" dirty="0">
              <a:solidFill>
                <a:schemeClr val="accent1">
                  <a:lumMod val="75000"/>
                </a:schemeClr>
              </a:solidFill>
            </a:endParaRPr>
          </a:p>
          <a:p>
            <a:r>
              <a:rPr lang="en-US" sz="3400" dirty="0" smtClean="0">
                <a:solidFill>
                  <a:schemeClr val="accent1">
                    <a:lumMod val="75000"/>
                  </a:schemeClr>
                </a:solidFill>
              </a:rPr>
              <a:t>Sentinel </a:t>
            </a:r>
            <a:r>
              <a:rPr lang="en-US" sz="3400" dirty="0">
                <a:solidFill>
                  <a:schemeClr val="accent1">
                    <a:lumMod val="75000"/>
                  </a:schemeClr>
                </a:solidFill>
              </a:rPr>
              <a:t>Processing and Archiving </a:t>
            </a:r>
            <a:r>
              <a:rPr lang="en-US" sz="3400" dirty="0" smtClean="0">
                <a:solidFill>
                  <a:schemeClr val="accent1">
                    <a:lumMod val="75000"/>
                  </a:schemeClr>
                </a:solidFill>
              </a:rPr>
              <a:t>Centers </a:t>
            </a:r>
            <a:r>
              <a:rPr lang="en-US" sz="3400" dirty="0">
                <a:solidFill>
                  <a:schemeClr val="accent1">
                    <a:lumMod val="75000"/>
                  </a:schemeClr>
                </a:solidFill>
              </a:rPr>
              <a:t>(</a:t>
            </a:r>
            <a:r>
              <a:rPr lang="en-US" sz="3400" dirty="0" smtClean="0">
                <a:solidFill>
                  <a:schemeClr val="accent1">
                    <a:lumMod val="75000"/>
                  </a:schemeClr>
                </a:solidFill>
              </a:rPr>
              <a:t>PAC)</a:t>
            </a:r>
          </a:p>
          <a:p>
            <a:pPr lvl="1"/>
            <a:r>
              <a:rPr lang="en-US" dirty="0" smtClean="0">
                <a:solidFill>
                  <a:schemeClr val="accent1">
                    <a:lumMod val="75000"/>
                  </a:schemeClr>
                </a:solidFill>
              </a:rPr>
              <a:t>S1 </a:t>
            </a:r>
            <a:r>
              <a:rPr lang="en-US" dirty="0">
                <a:solidFill>
                  <a:schemeClr val="accent1">
                    <a:lumMod val="75000"/>
                  </a:schemeClr>
                </a:solidFill>
              </a:rPr>
              <a:t>(</a:t>
            </a:r>
            <a:r>
              <a:rPr lang="en-US" dirty="0" err="1">
                <a:solidFill>
                  <a:schemeClr val="accent1">
                    <a:lumMod val="75000"/>
                  </a:schemeClr>
                </a:solidFill>
              </a:rPr>
              <a:t>Astrium</a:t>
            </a:r>
            <a:r>
              <a:rPr lang="en-US" dirty="0">
                <a:solidFill>
                  <a:schemeClr val="accent1">
                    <a:lumMod val="75000"/>
                  </a:schemeClr>
                </a:solidFill>
              </a:rPr>
              <a:t>/UK, </a:t>
            </a:r>
            <a:r>
              <a:rPr lang="en-US" dirty="0" smtClean="0">
                <a:solidFill>
                  <a:schemeClr val="accent1">
                    <a:lumMod val="75000"/>
                  </a:schemeClr>
                </a:solidFill>
              </a:rPr>
              <a:t>DLR/DE)</a:t>
            </a:r>
          </a:p>
          <a:p>
            <a:pPr lvl="1"/>
            <a:r>
              <a:rPr lang="en-US" dirty="0" smtClean="0">
                <a:solidFill>
                  <a:schemeClr val="accent1">
                    <a:lumMod val="75000"/>
                  </a:schemeClr>
                </a:solidFill>
              </a:rPr>
              <a:t>S2 </a:t>
            </a:r>
            <a:r>
              <a:rPr lang="en-US" dirty="0">
                <a:solidFill>
                  <a:schemeClr val="accent1">
                    <a:lumMod val="75000"/>
                  </a:schemeClr>
                </a:solidFill>
              </a:rPr>
              <a:t>(</a:t>
            </a:r>
            <a:r>
              <a:rPr lang="en-US" dirty="0" err="1">
                <a:solidFill>
                  <a:schemeClr val="accent1">
                    <a:lumMod val="75000"/>
                  </a:schemeClr>
                </a:solidFill>
              </a:rPr>
              <a:t>Astrium</a:t>
            </a:r>
            <a:r>
              <a:rPr lang="en-US" dirty="0">
                <a:solidFill>
                  <a:schemeClr val="accent1">
                    <a:lumMod val="75000"/>
                  </a:schemeClr>
                </a:solidFill>
              </a:rPr>
              <a:t>/UK, </a:t>
            </a:r>
            <a:r>
              <a:rPr lang="en-US" dirty="0" err="1" smtClean="0">
                <a:solidFill>
                  <a:schemeClr val="accent1">
                    <a:lumMod val="75000"/>
                  </a:schemeClr>
                </a:solidFill>
              </a:rPr>
              <a:t>Indra</a:t>
            </a:r>
            <a:r>
              <a:rPr lang="en-US" dirty="0" smtClean="0">
                <a:solidFill>
                  <a:schemeClr val="accent1">
                    <a:lumMod val="75000"/>
                  </a:schemeClr>
                </a:solidFill>
              </a:rPr>
              <a:t>/SP)</a:t>
            </a:r>
          </a:p>
          <a:p>
            <a:pPr lvl="1"/>
            <a:r>
              <a:rPr lang="en-US" dirty="0" smtClean="0">
                <a:solidFill>
                  <a:schemeClr val="accent1">
                    <a:lumMod val="75000"/>
                  </a:schemeClr>
                </a:solidFill>
              </a:rPr>
              <a:t>S3 </a:t>
            </a:r>
            <a:r>
              <a:rPr lang="en-US" dirty="0">
                <a:solidFill>
                  <a:schemeClr val="accent1">
                    <a:lumMod val="75000"/>
                  </a:schemeClr>
                </a:solidFill>
              </a:rPr>
              <a:t>(OLCI Land DLR/DE, SRAL </a:t>
            </a:r>
            <a:r>
              <a:rPr lang="en-US" dirty="0" smtClean="0">
                <a:solidFill>
                  <a:schemeClr val="accent1">
                    <a:lumMod val="75000"/>
                  </a:schemeClr>
                </a:solidFill>
              </a:rPr>
              <a:t>CLS/FR, SLSTR-SYN ACRI/FR)</a:t>
            </a:r>
          </a:p>
          <a:p>
            <a:pPr lvl="1"/>
            <a:r>
              <a:rPr lang="en-US" dirty="0" smtClean="0">
                <a:solidFill>
                  <a:schemeClr val="accent1">
                    <a:lumMod val="75000"/>
                  </a:schemeClr>
                </a:solidFill>
              </a:rPr>
              <a:t>S3 </a:t>
            </a:r>
            <a:r>
              <a:rPr lang="en-US" dirty="0">
                <a:solidFill>
                  <a:schemeClr val="accent1">
                    <a:lumMod val="75000"/>
                  </a:schemeClr>
                </a:solidFill>
              </a:rPr>
              <a:t>(OLCI Marine EUMETSAT/DE</a:t>
            </a:r>
            <a:r>
              <a:rPr lang="en-US" dirty="0" smtClean="0">
                <a:solidFill>
                  <a:schemeClr val="accent1">
                    <a:lumMod val="75000"/>
                  </a:schemeClr>
                </a:solidFill>
              </a:rPr>
              <a:t>)</a:t>
            </a:r>
            <a:br>
              <a:rPr lang="en-US" dirty="0" smtClean="0">
                <a:solidFill>
                  <a:schemeClr val="accent1">
                    <a:lumMod val="75000"/>
                  </a:schemeClr>
                </a:solidFill>
              </a:rPr>
            </a:br>
            <a:endParaRPr lang="en-US" dirty="0" smtClean="0">
              <a:solidFill>
                <a:schemeClr val="accent1">
                  <a:lumMod val="75000"/>
                </a:schemeClr>
              </a:solidFill>
            </a:endParaRPr>
          </a:p>
          <a:p>
            <a:r>
              <a:rPr lang="en-US" sz="3400" dirty="0" smtClean="0">
                <a:solidFill>
                  <a:schemeClr val="accent1">
                    <a:lumMod val="75000"/>
                  </a:schemeClr>
                </a:solidFill>
              </a:rPr>
              <a:t>Sentinel </a:t>
            </a:r>
            <a:r>
              <a:rPr lang="en-US" sz="3400" dirty="0">
                <a:solidFill>
                  <a:schemeClr val="accent1">
                    <a:lumMod val="75000"/>
                  </a:schemeClr>
                </a:solidFill>
              </a:rPr>
              <a:t>Missions Performance </a:t>
            </a:r>
            <a:r>
              <a:rPr lang="en-US" sz="3400" dirty="0" smtClean="0">
                <a:solidFill>
                  <a:schemeClr val="accent1">
                    <a:lumMod val="75000"/>
                  </a:schemeClr>
                </a:solidFill>
              </a:rPr>
              <a:t>Centers </a:t>
            </a:r>
            <a:r>
              <a:rPr lang="en-US" sz="3400" dirty="0">
                <a:solidFill>
                  <a:schemeClr val="accent1">
                    <a:lumMod val="75000"/>
                  </a:schemeClr>
                </a:solidFill>
              </a:rPr>
              <a:t>(</a:t>
            </a:r>
            <a:r>
              <a:rPr lang="en-US" sz="3400" dirty="0" smtClean="0">
                <a:solidFill>
                  <a:schemeClr val="accent1">
                    <a:lumMod val="75000"/>
                  </a:schemeClr>
                </a:solidFill>
              </a:rPr>
              <a:t>MPC)</a:t>
            </a:r>
          </a:p>
          <a:p>
            <a:pPr lvl="1"/>
            <a:r>
              <a:rPr lang="en-US" dirty="0" smtClean="0">
                <a:solidFill>
                  <a:schemeClr val="accent1">
                    <a:lumMod val="75000"/>
                  </a:schemeClr>
                </a:solidFill>
              </a:rPr>
              <a:t>S1 </a:t>
            </a:r>
            <a:r>
              <a:rPr lang="en-US" dirty="0">
                <a:solidFill>
                  <a:schemeClr val="accent1">
                    <a:lumMod val="75000"/>
                  </a:schemeClr>
                </a:solidFill>
              </a:rPr>
              <a:t>(</a:t>
            </a:r>
            <a:r>
              <a:rPr lang="en-US" dirty="0" smtClean="0">
                <a:solidFill>
                  <a:schemeClr val="accent1">
                    <a:lumMod val="75000"/>
                  </a:schemeClr>
                </a:solidFill>
              </a:rPr>
              <a:t>CLS/FR)</a:t>
            </a:r>
          </a:p>
          <a:p>
            <a:pPr lvl="1"/>
            <a:r>
              <a:rPr lang="en-US" dirty="0" smtClean="0">
                <a:solidFill>
                  <a:schemeClr val="accent1">
                    <a:lumMod val="75000"/>
                  </a:schemeClr>
                </a:solidFill>
              </a:rPr>
              <a:t>S2 </a:t>
            </a:r>
            <a:r>
              <a:rPr lang="en-US" dirty="0">
                <a:solidFill>
                  <a:schemeClr val="accent1">
                    <a:lumMod val="75000"/>
                  </a:schemeClr>
                </a:solidFill>
              </a:rPr>
              <a:t>(</a:t>
            </a:r>
            <a:r>
              <a:rPr lang="en-US" dirty="0" smtClean="0">
                <a:solidFill>
                  <a:schemeClr val="accent1">
                    <a:lumMod val="75000"/>
                  </a:schemeClr>
                </a:solidFill>
              </a:rPr>
              <a:t>CS/FR)</a:t>
            </a:r>
          </a:p>
          <a:p>
            <a:pPr lvl="1"/>
            <a:r>
              <a:rPr lang="en-US" dirty="0" smtClean="0">
                <a:solidFill>
                  <a:schemeClr val="accent1">
                    <a:lumMod val="75000"/>
                  </a:schemeClr>
                </a:solidFill>
              </a:rPr>
              <a:t>S3 </a:t>
            </a:r>
            <a:r>
              <a:rPr lang="en-US" dirty="0">
                <a:solidFill>
                  <a:schemeClr val="accent1">
                    <a:lumMod val="75000"/>
                  </a:schemeClr>
                </a:solidFill>
              </a:rPr>
              <a:t>(</a:t>
            </a:r>
            <a:r>
              <a:rPr lang="en-US" dirty="0" smtClean="0">
                <a:solidFill>
                  <a:schemeClr val="accent1">
                    <a:lumMod val="75000"/>
                  </a:schemeClr>
                </a:solidFill>
              </a:rPr>
              <a:t>ACRI/FR)</a:t>
            </a:r>
            <a:br>
              <a:rPr lang="en-US" dirty="0" smtClean="0">
                <a:solidFill>
                  <a:schemeClr val="accent1">
                    <a:lumMod val="75000"/>
                  </a:schemeClr>
                </a:solidFill>
              </a:rPr>
            </a:br>
            <a:endParaRPr lang="en-US" dirty="0" smtClean="0">
              <a:solidFill>
                <a:schemeClr val="accent1">
                  <a:lumMod val="75000"/>
                </a:schemeClr>
              </a:solidFill>
            </a:endParaRPr>
          </a:p>
          <a:p>
            <a:r>
              <a:rPr lang="en-US" sz="3400" dirty="0" smtClean="0">
                <a:solidFill>
                  <a:schemeClr val="accent1">
                    <a:lumMod val="75000"/>
                  </a:schemeClr>
                </a:solidFill>
              </a:rPr>
              <a:t>Sentinel </a:t>
            </a:r>
            <a:r>
              <a:rPr lang="en-US" sz="3400" dirty="0">
                <a:solidFill>
                  <a:schemeClr val="accent1">
                    <a:lumMod val="75000"/>
                  </a:schemeClr>
                </a:solidFill>
              </a:rPr>
              <a:t>Precise Orbit Determination (POD</a:t>
            </a:r>
            <a:r>
              <a:rPr lang="en-US" sz="3400" dirty="0" smtClean="0">
                <a:solidFill>
                  <a:schemeClr val="accent1">
                    <a:lumMod val="75000"/>
                  </a:schemeClr>
                </a:solidFill>
              </a:rPr>
              <a:t>) operated by GMV-led (</a:t>
            </a:r>
            <a:r>
              <a:rPr lang="en-US" sz="3400" dirty="0" err="1" smtClean="0">
                <a:solidFill>
                  <a:schemeClr val="accent1">
                    <a:lumMod val="75000"/>
                  </a:schemeClr>
                </a:solidFill>
              </a:rPr>
              <a:t>Tres</a:t>
            </a:r>
            <a:r>
              <a:rPr lang="en-US" sz="3400" dirty="0" smtClean="0">
                <a:solidFill>
                  <a:schemeClr val="accent1">
                    <a:lumMod val="75000"/>
                  </a:schemeClr>
                </a:solidFill>
              </a:rPr>
              <a:t> Cantos, Spain)</a:t>
            </a:r>
          </a:p>
          <a:p>
            <a:r>
              <a:rPr lang="en-US" sz="3400" dirty="0" smtClean="0">
                <a:solidFill>
                  <a:schemeClr val="accent1">
                    <a:lumMod val="75000"/>
                  </a:schemeClr>
                </a:solidFill>
              </a:rPr>
              <a:t>Payload </a:t>
            </a:r>
            <a:r>
              <a:rPr lang="en-US" sz="3400" dirty="0">
                <a:solidFill>
                  <a:schemeClr val="accent1">
                    <a:lumMod val="75000"/>
                  </a:schemeClr>
                </a:solidFill>
              </a:rPr>
              <a:t>Data Management Centre </a:t>
            </a:r>
            <a:r>
              <a:rPr lang="en-US" sz="3400" dirty="0" smtClean="0">
                <a:solidFill>
                  <a:schemeClr val="accent1">
                    <a:lumMod val="75000"/>
                  </a:schemeClr>
                </a:solidFill>
              </a:rPr>
              <a:t>(PDMC) (European </a:t>
            </a:r>
            <a:r>
              <a:rPr lang="en-US" sz="3400" dirty="0">
                <a:solidFill>
                  <a:schemeClr val="accent1">
                    <a:lumMod val="75000"/>
                  </a:schemeClr>
                </a:solidFill>
              </a:rPr>
              <a:t>Space Research Institute </a:t>
            </a:r>
            <a:r>
              <a:rPr lang="en-US" sz="3400" dirty="0" smtClean="0">
                <a:solidFill>
                  <a:schemeClr val="accent1">
                    <a:lumMod val="75000"/>
                  </a:schemeClr>
                </a:solidFill>
              </a:rPr>
              <a:t>– ESRIN, </a:t>
            </a:r>
            <a:r>
              <a:rPr lang="en-US" sz="3400" dirty="0" err="1" smtClean="0">
                <a:solidFill>
                  <a:schemeClr val="accent1">
                    <a:lumMod val="75000"/>
                  </a:schemeClr>
                </a:solidFill>
              </a:rPr>
              <a:t>Frascati</a:t>
            </a:r>
            <a:r>
              <a:rPr lang="en-US" sz="3400" dirty="0" smtClean="0">
                <a:solidFill>
                  <a:schemeClr val="accent1">
                    <a:lumMod val="75000"/>
                  </a:schemeClr>
                </a:solidFill>
              </a:rPr>
              <a:t>/IT)</a:t>
            </a:r>
            <a:endParaRPr lang="en-US" sz="3400" dirty="0">
              <a:solidFill>
                <a:schemeClr val="accent1">
                  <a:lumMod val="75000"/>
                </a:schemeClr>
              </a:solidFill>
            </a:endParaRPr>
          </a:p>
        </p:txBody>
      </p:sp>
      <p:sp>
        <p:nvSpPr>
          <p:cNvPr id="2" name="Right Arrow 1"/>
          <p:cNvSpPr/>
          <p:nvPr/>
        </p:nvSpPr>
        <p:spPr>
          <a:xfrm rot="5400000">
            <a:off x="4283968" y="2015054"/>
            <a:ext cx="144016" cy="119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Arrow 3"/>
          <p:cNvSpPr/>
          <p:nvPr/>
        </p:nvSpPr>
        <p:spPr>
          <a:xfrm>
            <a:off x="4499992" y="1628800"/>
            <a:ext cx="165618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5508104" y="1844824"/>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4340910"/>
      </p:ext>
    </p:extLst>
  </p:cSld>
  <p:clrMapOvr>
    <a:masterClrMapping/>
  </p:clrMapOvr>
  <mc:AlternateContent xmlns:mc="http://schemas.openxmlformats.org/markup-compatibility/2006">
    <mc:Choice xmlns:p14="http://schemas.microsoft.com/office/powerpoint/2010/main" Requires="p14">
      <p:transition spd="slow" p14:dur="2000" advTm="861"/>
    </mc:Choice>
    <mc:Fallback>
      <p:transition spd="slow" advTm="86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1800" dirty="0" smtClean="0">
                <a:solidFill>
                  <a:schemeClr val="accent1">
                    <a:lumMod val="75000"/>
                  </a:schemeClr>
                </a:solidFill>
              </a:rPr>
              <a:t>Orbiting </a:t>
            </a:r>
            <a:r>
              <a:rPr lang="en-US" sz="1800" dirty="0">
                <a:solidFill>
                  <a:schemeClr val="accent1">
                    <a:lumMod val="75000"/>
                  </a:schemeClr>
                </a:solidFill>
              </a:rPr>
              <a:t>from pole to pole about 700 km up, Sentinel-1A transmits data to Earth routinely, but only when it passes over its ground stations in Europe. However, geostationary satellites, hovering 36 000 km above Earth, have their ground stations in permanent view so they can stream data to Earth all the </a:t>
            </a:r>
            <a:r>
              <a:rPr lang="en-US" sz="1800" dirty="0" smtClean="0">
                <a:solidFill>
                  <a:schemeClr val="accent1">
                    <a:lumMod val="75000"/>
                  </a:schemeClr>
                </a:solidFill>
              </a:rPr>
              <a:t>time</a:t>
            </a:r>
          </a:p>
          <a:p>
            <a:endParaRPr lang="en-US" sz="1800" dirty="0" smtClean="0">
              <a:solidFill>
                <a:schemeClr val="accent1">
                  <a:lumMod val="75000"/>
                </a:schemeClr>
              </a:solidFill>
            </a:endParaRPr>
          </a:p>
          <a:p>
            <a:r>
              <a:rPr lang="en-US" sz="1800" dirty="0">
                <a:solidFill>
                  <a:schemeClr val="accent1">
                    <a:lumMod val="75000"/>
                  </a:schemeClr>
                </a:solidFill>
              </a:rPr>
              <a:t>Marking a first in space, Sentinel-1A and </a:t>
            </a:r>
            <a:r>
              <a:rPr lang="en-US" sz="1800" dirty="0" err="1">
                <a:solidFill>
                  <a:schemeClr val="accent1">
                    <a:lumMod val="75000"/>
                  </a:schemeClr>
                </a:solidFill>
              </a:rPr>
              <a:t>Alphasat</a:t>
            </a:r>
            <a:r>
              <a:rPr lang="en-US" sz="1800" dirty="0">
                <a:solidFill>
                  <a:schemeClr val="accent1">
                    <a:lumMod val="75000"/>
                  </a:schemeClr>
                </a:solidFill>
              </a:rPr>
              <a:t> </a:t>
            </a:r>
            <a:r>
              <a:rPr lang="en-US" sz="1800" dirty="0" smtClean="0">
                <a:solidFill>
                  <a:schemeClr val="accent1">
                    <a:lumMod val="75000"/>
                  </a:schemeClr>
                </a:solidFill>
              </a:rPr>
              <a:t>(</a:t>
            </a:r>
            <a:r>
              <a:rPr lang="en-US" sz="1800" dirty="0" err="1" smtClean="0">
                <a:solidFill>
                  <a:schemeClr val="accent1">
                    <a:lumMod val="75000"/>
                  </a:schemeClr>
                </a:solidFill>
              </a:rPr>
              <a:t>telco</a:t>
            </a:r>
            <a:r>
              <a:rPr lang="en-US" sz="1800" dirty="0" smtClean="0">
                <a:solidFill>
                  <a:schemeClr val="accent1">
                    <a:lumMod val="75000"/>
                  </a:schemeClr>
                </a:solidFill>
              </a:rPr>
              <a:t> sat) have </a:t>
            </a:r>
            <a:r>
              <a:rPr lang="en-US" sz="1800" dirty="0">
                <a:solidFill>
                  <a:schemeClr val="accent1">
                    <a:lumMod val="75000"/>
                  </a:schemeClr>
                </a:solidFill>
              </a:rPr>
              <a:t>linked up by laser stretching almost 36 000 km</a:t>
            </a:r>
          </a:p>
          <a:p>
            <a:endParaRPr lang="en-US" sz="1800" dirty="0">
              <a:solidFill>
                <a:schemeClr val="accent1">
                  <a:lumMod val="75000"/>
                </a:schemeClr>
              </a:solidFill>
            </a:endParaRPr>
          </a:p>
          <a:p>
            <a:r>
              <a:rPr lang="en-US" sz="1800" dirty="0">
                <a:solidFill>
                  <a:schemeClr val="accent1">
                    <a:lumMod val="75000"/>
                  </a:schemeClr>
                </a:solidFill>
              </a:rPr>
              <a:t>Large volumes relay of data very quickly so that information from Earth-observing missions can be even more readily available (used maritime safety and helping to respond to natural disasters) </a:t>
            </a:r>
          </a:p>
        </p:txBody>
      </p:sp>
      <p:sp>
        <p:nvSpPr>
          <p:cNvPr id="11" name="Title 10"/>
          <p:cNvSpPr>
            <a:spLocks noGrp="1"/>
          </p:cNvSpPr>
          <p:nvPr>
            <p:ph type="title"/>
          </p:nvPr>
        </p:nvSpPr>
        <p:spPr/>
        <p:txBody>
          <a:bodyPr>
            <a:normAutofit/>
          </a:bodyPr>
          <a:lstStyle/>
          <a:p>
            <a:r>
              <a:rPr lang="en-US" smtClean="0">
                <a:solidFill>
                  <a:schemeClr val="accent1">
                    <a:lumMod val="75000"/>
                  </a:schemeClr>
                </a:solidFill>
                <a:latin typeface="Calibri" pitchFamily="34" charset="0"/>
                <a:cs typeface="Calibri" pitchFamily="34" charset="0"/>
              </a:rPr>
              <a:t>Space-to-Earth</a:t>
            </a:r>
            <a:r>
              <a:rPr lang="en-US" smtClean="0">
                <a:solidFill>
                  <a:schemeClr val="accent1">
                    <a:lumMod val="75000"/>
                  </a:schemeClr>
                </a:solidFill>
              </a:rPr>
              <a:t> </a:t>
            </a:r>
            <a:r>
              <a:rPr lang="en-US" dirty="0" smtClean="0">
                <a:solidFill>
                  <a:schemeClr val="accent1">
                    <a:lumMod val="75000"/>
                  </a:schemeClr>
                </a:solidFill>
              </a:rPr>
              <a:t>data delivery</a:t>
            </a:r>
          </a:p>
        </p:txBody>
      </p:sp>
    </p:spTree>
    <p:extLst>
      <p:ext uri="{BB962C8B-B14F-4D97-AF65-F5344CB8AC3E}">
        <p14:creationId xmlns:p14="http://schemas.microsoft.com/office/powerpoint/2010/main" val="3332922516"/>
      </p:ext>
    </p:extLst>
  </p:cSld>
  <p:clrMapOvr>
    <a:masterClrMapping/>
  </p:clrMapOvr>
  <mc:AlternateContent xmlns:mc="http://schemas.openxmlformats.org/markup-compatibility/2006">
    <mc:Choice xmlns:p14="http://schemas.microsoft.com/office/powerpoint/2010/main" Requires="p14">
      <p:transition spd="slow" p14:dur="2000" advTm="406"/>
    </mc:Choice>
    <mc:Fallback>
      <p:transition spd="slow" advTm="40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 Data Hubs	</a:t>
            </a:r>
            <a:endParaRPr lang="en-US" dirty="0" smtClean="0">
              <a:solidFill>
                <a:schemeClr val="accent1">
                  <a:lumMod val="75000"/>
                </a:schemeClr>
              </a:solidFill>
            </a:endParaRPr>
          </a:p>
        </p:txBody>
      </p:sp>
      <p:sp>
        <p:nvSpPr>
          <p:cNvPr id="16" name="Content Placeholder 15"/>
          <p:cNvSpPr>
            <a:spLocks noGrp="1"/>
          </p:cNvSpPr>
          <p:nvPr>
            <p:ph idx="1"/>
          </p:nvPr>
        </p:nvSpPr>
        <p:spPr>
          <a:xfrm>
            <a:off x="457200" y="1340769"/>
            <a:ext cx="8229600" cy="4824536"/>
          </a:xfrm>
        </p:spPr>
        <p:txBody>
          <a:bodyPr>
            <a:normAutofit fontScale="47500" lnSpcReduction="20000"/>
          </a:bodyPr>
          <a:lstStyle/>
          <a:p>
            <a:r>
              <a:rPr lang="en-US" sz="3800" b="1" dirty="0" smtClean="0">
                <a:solidFill>
                  <a:schemeClr val="accent1">
                    <a:lumMod val="75000"/>
                  </a:schemeClr>
                </a:solidFill>
              </a:rPr>
              <a:t>Copernicus Services Hub</a:t>
            </a:r>
          </a:p>
          <a:p>
            <a:pPr lvl="1"/>
            <a:r>
              <a:rPr lang="en-US" dirty="0" smtClean="0">
                <a:solidFill>
                  <a:schemeClr val="accent1">
                    <a:lumMod val="75000"/>
                  </a:schemeClr>
                </a:solidFill>
              </a:rPr>
              <a:t>Over 200 users</a:t>
            </a:r>
          </a:p>
          <a:p>
            <a:pPr lvl="1"/>
            <a:r>
              <a:rPr lang="en-US" dirty="0" smtClean="0">
                <a:solidFill>
                  <a:schemeClr val="accent1">
                    <a:lumMod val="75000"/>
                  </a:schemeClr>
                </a:solidFill>
              </a:rPr>
              <a:t>No rolling policy</a:t>
            </a:r>
          </a:p>
          <a:p>
            <a:pPr lvl="1"/>
            <a:r>
              <a:rPr lang="en-US" dirty="0" smtClean="0">
                <a:solidFill>
                  <a:schemeClr val="accent1">
                    <a:lumMod val="75000"/>
                  </a:schemeClr>
                </a:solidFill>
              </a:rPr>
              <a:t>Data on demand service is available</a:t>
            </a:r>
          </a:p>
          <a:p>
            <a:pPr lvl="1"/>
            <a:r>
              <a:rPr lang="en-US" dirty="0" smtClean="0">
                <a:solidFill>
                  <a:schemeClr val="accent1">
                    <a:lumMod val="75000"/>
                  </a:schemeClr>
                </a:solidFill>
              </a:rPr>
              <a:t>Service Level Agreement</a:t>
            </a:r>
            <a:endParaRPr lang="en-US" dirty="0">
              <a:solidFill>
                <a:schemeClr val="accent1">
                  <a:lumMod val="75000"/>
                </a:schemeClr>
              </a:solidFill>
            </a:endParaRPr>
          </a:p>
          <a:p>
            <a:r>
              <a:rPr lang="en-US" sz="3800" b="1" dirty="0" smtClean="0">
                <a:solidFill>
                  <a:schemeClr val="accent1">
                    <a:lumMod val="75000"/>
                  </a:schemeClr>
                </a:solidFill>
              </a:rPr>
              <a:t>International Hub</a:t>
            </a:r>
            <a:r>
              <a:rPr lang="en-US" sz="3800" dirty="0" smtClean="0">
                <a:solidFill>
                  <a:schemeClr val="accent1">
                    <a:lumMod val="75000"/>
                  </a:schemeClr>
                </a:solidFill>
              </a:rPr>
              <a:t> (hosted by </a:t>
            </a:r>
            <a:r>
              <a:rPr lang="en-US" sz="3800" b="1" dirty="0" smtClean="0">
                <a:solidFill>
                  <a:schemeClr val="accent1">
                    <a:lumMod val="75000"/>
                  </a:schemeClr>
                </a:solidFill>
              </a:rPr>
              <a:t>GRNET</a:t>
            </a:r>
            <a:r>
              <a:rPr lang="en-US" sz="3800" dirty="0" smtClean="0">
                <a:solidFill>
                  <a:schemeClr val="accent1">
                    <a:lumMod val="75000"/>
                  </a:schemeClr>
                </a:solidFill>
              </a:rPr>
              <a:t>, operated by </a:t>
            </a:r>
            <a:r>
              <a:rPr lang="en-US" sz="3800" b="1" dirty="0" smtClean="0">
                <a:solidFill>
                  <a:schemeClr val="accent1">
                    <a:lumMod val="75000"/>
                  </a:schemeClr>
                </a:solidFill>
              </a:rPr>
              <a:t>N</a:t>
            </a:r>
            <a:r>
              <a:rPr lang="en-US" sz="3800" dirty="0" smtClean="0">
                <a:solidFill>
                  <a:schemeClr val="accent1">
                    <a:lumMod val="75000"/>
                  </a:schemeClr>
                </a:solidFill>
              </a:rPr>
              <a:t>ational </a:t>
            </a:r>
            <a:r>
              <a:rPr lang="en-US" sz="3800" b="1" dirty="0" smtClean="0">
                <a:solidFill>
                  <a:schemeClr val="accent1">
                    <a:lumMod val="75000"/>
                  </a:schemeClr>
                </a:solidFill>
              </a:rPr>
              <a:t>O</a:t>
            </a:r>
            <a:r>
              <a:rPr lang="en-US" sz="3800" dirty="0" smtClean="0">
                <a:solidFill>
                  <a:schemeClr val="accent1">
                    <a:lumMod val="75000"/>
                  </a:schemeClr>
                </a:solidFill>
              </a:rPr>
              <a:t>bservatory of </a:t>
            </a:r>
            <a:r>
              <a:rPr lang="en-US" sz="3800" b="1" dirty="0" smtClean="0">
                <a:solidFill>
                  <a:schemeClr val="accent1">
                    <a:lumMod val="75000"/>
                  </a:schemeClr>
                </a:solidFill>
              </a:rPr>
              <a:t>A</a:t>
            </a:r>
            <a:r>
              <a:rPr lang="en-US" sz="3800" dirty="0" smtClean="0">
                <a:solidFill>
                  <a:schemeClr val="accent1">
                    <a:lumMod val="75000"/>
                  </a:schemeClr>
                </a:solidFill>
              </a:rPr>
              <a:t>thens)</a:t>
            </a:r>
          </a:p>
          <a:p>
            <a:pPr lvl="1"/>
            <a:r>
              <a:rPr lang="en-US" dirty="0" smtClean="0">
                <a:solidFill>
                  <a:schemeClr val="accent1">
                    <a:lumMod val="75000"/>
                  </a:schemeClr>
                </a:solidFill>
              </a:rPr>
              <a:t>4 </a:t>
            </a:r>
            <a:r>
              <a:rPr lang="en-US" dirty="0">
                <a:solidFill>
                  <a:schemeClr val="accent1">
                    <a:lumMod val="75000"/>
                  </a:schemeClr>
                </a:solidFill>
              </a:rPr>
              <a:t>users (</a:t>
            </a:r>
            <a:r>
              <a:rPr lang="en-US" b="1" dirty="0">
                <a:solidFill>
                  <a:schemeClr val="accent1">
                    <a:lumMod val="75000"/>
                  </a:schemeClr>
                </a:solidFill>
              </a:rPr>
              <a:t>N</a:t>
            </a:r>
            <a:r>
              <a:rPr lang="en-US" dirty="0">
                <a:solidFill>
                  <a:schemeClr val="accent1">
                    <a:lumMod val="75000"/>
                  </a:schemeClr>
                </a:solidFill>
              </a:rPr>
              <a:t>ational </a:t>
            </a:r>
            <a:r>
              <a:rPr lang="en-US" b="1" dirty="0">
                <a:solidFill>
                  <a:schemeClr val="accent1">
                    <a:lumMod val="75000"/>
                  </a:schemeClr>
                </a:solidFill>
              </a:rPr>
              <a:t>A</a:t>
            </a:r>
            <a:r>
              <a:rPr lang="en-US" dirty="0">
                <a:solidFill>
                  <a:schemeClr val="accent1">
                    <a:lumMod val="75000"/>
                  </a:schemeClr>
                </a:solidFill>
              </a:rPr>
              <a:t>eronautics and </a:t>
            </a:r>
            <a:r>
              <a:rPr lang="en-US" b="1" dirty="0">
                <a:solidFill>
                  <a:schemeClr val="accent1">
                    <a:lumMod val="75000"/>
                  </a:schemeClr>
                </a:solidFill>
              </a:rPr>
              <a:t>S</a:t>
            </a:r>
            <a:r>
              <a:rPr lang="en-US" dirty="0">
                <a:solidFill>
                  <a:schemeClr val="accent1">
                    <a:lumMod val="75000"/>
                  </a:schemeClr>
                </a:solidFill>
              </a:rPr>
              <a:t>pace </a:t>
            </a:r>
            <a:r>
              <a:rPr lang="en-US" b="1" dirty="0">
                <a:solidFill>
                  <a:schemeClr val="accent1">
                    <a:lumMod val="75000"/>
                  </a:schemeClr>
                </a:solidFill>
              </a:rPr>
              <a:t>A</a:t>
            </a:r>
            <a:r>
              <a:rPr lang="en-US" dirty="0">
                <a:solidFill>
                  <a:schemeClr val="accent1">
                    <a:lumMod val="75000"/>
                  </a:schemeClr>
                </a:solidFill>
              </a:rPr>
              <a:t>dministration/USA</a:t>
            </a:r>
            <a:r>
              <a:rPr lang="en-US" dirty="0" smtClean="0">
                <a:solidFill>
                  <a:schemeClr val="accent1">
                    <a:lumMod val="75000"/>
                  </a:schemeClr>
                </a:solidFill>
              </a:rPr>
              <a:t>, </a:t>
            </a:r>
            <a:r>
              <a:rPr lang="en-US" b="1" dirty="0" smtClean="0">
                <a:solidFill>
                  <a:schemeClr val="accent1">
                    <a:lumMod val="75000"/>
                  </a:schemeClr>
                </a:solidFill>
              </a:rPr>
              <a:t>N</a:t>
            </a:r>
            <a:r>
              <a:rPr lang="en-US" dirty="0" smtClean="0">
                <a:solidFill>
                  <a:schemeClr val="accent1">
                    <a:lumMod val="75000"/>
                  </a:schemeClr>
                </a:solidFill>
              </a:rPr>
              <a:t>ational </a:t>
            </a:r>
            <a:r>
              <a:rPr lang="en-US" b="1" dirty="0" smtClean="0">
                <a:solidFill>
                  <a:schemeClr val="accent1">
                    <a:lumMod val="75000"/>
                  </a:schemeClr>
                </a:solidFill>
              </a:rPr>
              <a:t>O</a:t>
            </a:r>
            <a:r>
              <a:rPr lang="en-US" dirty="0" smtClean="0">
                <a:solidFill>
                  <a:schemeClr val="accent1">
                    <a:lumMod val="75000"/>
                  </a:schemeClr>
                </a:solidFill>
              </a:rPr>
              <a:t>ceanic &amp; </a:t>
            </a:r>
            <a:r>
              <a:rPr lang="en-US" b="1" dirty="0" smtClean="0">
                <a:solidFill>
                  <a:schemeClr val="accent1">
                    <a:lumMod val="75000"/>
                  </a:schemeClr>
                </a:solidFill>
              </a:rPr>
              <a:t>A</a:t>
            </a:r>
            <a:r>
              <a:rPr lang="en-US" dirty="0" smtClean="0">
                <a:solidFill>
                  <a:schemeClr val="accent1">
                    <a:lumMod val="75000"/>
                  </a:schemeClr>
                </a:solidFill>
              </a:rPr>
              <a:t>tmospheric </a:t>
            </a:r>
            <a:r>
              <a:rPr lang="en-US" b="1" dirty="0" smtClean="0">
                <a:solidFill>
                  <a:schemeClr val="accent1">
                    <a:lumMod val="75000"/>
                  </a:schemeClr>
                </a:solidFill>
              </a:rPr>
              <a:t>A</a:t>
            </a:r>
            <a:r>
              <a:rPr lang="en-US" dirty="0" smtClean="0">
                <a:solidFill>
                  <a:schemeClr val="accent1">
                    <a:lumMod val="75000"/>
                  </a:schemeClr>
                </a:solidFill>
              </a:rPr>
              <a:t>dministration/USA, U.S. Geological Survey/USA, Geoscience/AUSTRALIA)</a:t>
            </a:r>
          </a:p>
          <a:p>
            <a:pPr lvl="1"/>
            <a:r>
              <a:rPr lang="en-US" dirty="0" smtClean="0">
                <a:solidFill>
                  <a:schemeClr val="accent1">
                    <a:lumMod val="75000"/>
                  </a:schemeClr>
                </a:solidFill>
              </a:rPr>
              <a:t>3-week rolling policy</a:t>
            </a:r>
          </a:p>
          <a:p>
            <a:pPr lvl="1"/>
            <a:r>
              <a:rPr lang="en-US" dirty="0">
                <a:solidFill>
                  <a:schemeClr val="accent1">
                    <a:lumMod val="75000"/>
                  </a:schemeClr>
                </a:solidFill>
              </a:rPr>
              <a:t>Service Level Agreement</a:t>
            </a:r>
          </a:p>
          <a:p>
            <a:r>
              <a:rPr lang="en-US" sz="3800" b="1" dirty="0" smtClean="0">
                <a:solidFill>
                  <a:schemeClr val="accent1">
                    <a:lumMod val="75000"/>
                  </a:schemeClr>
                </a:solidFill>
              </a:rPr>
              <a:t>Collaborative Hub</a:t>
            </a:r>
            <a:r>
              <a:rPr lang="en-US" sz="3800" dirty="0" smtClean="0">
                <a:solidFill>
                  <a:schemeClr val="accent1">
                    <a:lumMod val="75000"/>
                  </a:schemeClr>
                </a:solidFill>
              </a:rPr>
              <a:t> (hosted </a:t>
            </a:r>
            <a:r>
              <a:rPr lang="en-US" sz="3800" dirty="0">
                <a:solidFill>
                  <a:schemeClr val="accent1">
                    <a:lumMod val="75000"/>
                  </a:schemeClr>
                </a:solidFill>
              </a:rPr>
              <a:t>by </a:t>
            </a:r>
            <a:r>
              <a:rPr lang="en-US" sz="3800" b="1" dirty="0">
                <a:solidFill>
                  <a:schemeClr val="accent1">
                    <a:lumMod val="75000"/>
                  </a:schemeClr>
                </a:solidFill>
              </a:rPr>
              <a:t>GRNET</a:t>
            </a:r>
            <a:r>
              <a:rPr lang="en-US" sz="3800" dirty="0">
                <a:solidFill>
                  <a:schemeClr val="accent1">
                    <a:lumMod val="75000"/>
                  </a:schemeClr>
                </a:solidFill>
              </a:rPr>
              <a:t>, operated by </a:t>
            </a:r>
            <a:r>
              <a:rPr lang="en-US" sz="3800" b="1" dirty="0" smtClean="0">
                <a:solidFill>
                  <a:schemeClr val="accent1">
                    <a:lumMod val="75000"/>
                  </a:schemeClr>
                </a:solidFill>
              </a:rPr>
              <a:t>NOA</a:t>
            </a:r>
            <a:r>
              <a:rPr lang="en-US" sz="3800" dirty="0" smtClean="0">
                <a:solidFill>
                  <a:schemeClr val="accent1">
                    <a:lumMod val="75000"/>
                  </a:schemeClr>
                </a:solidFill>
              </a:rPr>
              <a:t>)</a:t>
            </a:r>
          </a:p>
          <a:p>
            <a:pPr lvl="1"/>
            <a:r>
              <a:rPr lang="en-US" dirty="0" smtClean="0">
                <a:solidFill>
                  <a:schemeClr val="accent1">
                    <a:lumMod val="75000"/>
                  </a:schemeClr>
                </a:solidFill>
              </a:rPr>
              <a:t>Over 25 users (including hub relays)</a:t>
            </a:r>
          </a:p>
          <a:p>
            <a:pPr lvl="1"/>
            <a:r>
              <a:rPr lang="en-US" dirty="0" smtClean="0">
                <a:solidFill>
                  <a:schemeClr val="accent1">
                    <a:lumMod val="75000"/>
                  </a:schemeClr>
                </a:solidFill>
              </a:rPr>
              <a:t>2-4 weeks rolling policy</a:t>
            </a:r>
          </a:p>
          <a:p>
            <a:pPr lvl="1"/>
            <a:r>
              <a:rPr lang="en-US" dirty="0">
                <a:solidFill>
                  <a:schemeClr val="accent1">
                    <a:lumMod val="75000"/>
                  </a:schemeClr>
                </a:solidFill>
              </a:rPr>
              <a:t>Service Level Agreement</a:t>
            </a:r>
          </a:p>
          <a:p>
            <a:r>
              <a:rPr lang="en-US" sz="3800" b="1" dirty="0" smtClean="0">
                <a:solidFill>
                  <a:schemeClr val="accent1">
                    <a:lumMod val="75000"/>
                  </a:schemeClr>
                </a:solidFill>
              </a:rPr>
              <a:t>Copernicus </a:t>
            </a:r>
            <a:r>
              <a:rPr lang="en-US" sz="3800" b="1" dirty="0" err="1" smtClean="0">
                <a:solidFill>
                  <a:schemeClr val="accent1">
                    <a:lumMod val="75000"/>
                  </a:schemeClr>
                </a:solidFill>
              </a:rPr>
              <a:t>OpenAccess</a:t>
            </a:r>
            <a:r>
              <a:rPr lang="en-US" sz="3800" b="1" dirty="0" smtClean="0">
                <a:solidFill>
                  <a:schemeClr val="accent1">
                    <a:lumMod val="75000"/>
                  </a:schemeClr>
                </a:solidFill>
              </a:rPr>
              <a:t> Hub</a:t>
            </a:r>
          </a:p>
          <a:p>
            <a:pPr lvl="1"/>
            <a:r>
              <a:rPr lang="en-US" dirty="0" smtClean="0">
                <a:solidFill>
                  <a:schemeClr val="accent1">
                    <a:lumMod val="75000"/>
                  </a:schemeClr>
                </a:solidFill>
              </a:rPr>
              <a:t>150.000 users</a:t>
            </a:r>
          </a:p>
          <a:p>
            <a:pPr lvl="1"/>
            <a:r>
              <a:rPr lang="en-US" dirty="0" smtClean="0">
                <a:solidFill>
                  <a:schemeClr val="accent1">
                    <a:lumMod val="75000"/>
                  </a:schemeClr>
                </a:solidFill>
              </a:rPr>
              <a:t>No rolling policy</a:t>
            </a:r>
          </a:p>
          <a:p>
            <a:r>
              <a:rPr lang="en-US" sz="3800" b="1" dirty="0" smtClean="0">
                <a:solidFill>
                  <a:schemeClr val="accent1">
                    <a:lumMod val="75000"/>
                  </a:schemeClr>
                </a:solidFill>
              </a:rPr>
              <a:t>Hub Relays, national mirror sites etc.</a:t>
            </a:r>
          </a:p>
          <a:p>
            <a:pPr lvl="1"/>
            <a:r>
              <a:rPr lang="en-US" sz="2700" dirty="0">
                <a:solidFill>
                  <a:schemeClr val="accent1">
                    <a:lumMod val="75000"/>
                  </a:schemeClr>
                </a:solidFill>
              </a:rPr>
              <a:t>Increase the </a:t>
            </a:r>
            <a:r>
              <a:rPr lang="en-US" sz="2700">
                <a:solidFill>
                  <a:schemeClr val="accent1">
                    <a:lumMod val="75000"/>
                  </a:schemeClr>
                </a:solidFill>
              </a:rPr>
              <a:t>overall </a:t>
            </a:r>
            <a:r>
              <a:rPr lang="en-US" sz="2700" smtClean="0">
                <a:solidFill>
                  <a:schemeClr val="accent1">
                    <a:lumMod val="75000"/>
                  </a:schemeClr>
                </a:solidFill>
              </a:rPr>
              <a:t>capacity</a:t>
            </a:r>
          </a:p>
          <a:p>
            <a:pPr lvl="1"/>
            <a:r>
              <a:rPr lang="en-US" smtClean="0">
                <a:solidFill>
                  <a:schemeClr val="accent1">
                    <a:lumMod val="75000"/>
                  </a:schemeClr>
                </a:solidFill>
              </a:rPr>
              <a:t>Different </a:t>
            </a:r>
            <a:r>
              <a:rPr lang="en-US" dirty="0" smtClean="0">
                <a:solidFill>
                  <a:schemeClr val="accent1">
                    <a:lumMod val="75000"/>
                  </a:schemeClr>
                </a:solidFill>
              </a:rPr>
              <a:t>flavors of data/metadata</a:t>
            </a:r>
          </a:p>
        </p:txBody>
      </p:sp>
    </p:spTree>
    <p:extLst>
      <p:ext uri="{BB962C8B-B14F-4D97-AF65-F5344CB8AC3E}">
        <p14:creationId xmlns:p14="http://schemas.microsoft.com/office/powerpoint/2010/main" val="3165939590"/>
      </p:ext>
    </p:extLst>
  </p:cSld>
  <p:clrMapOvr>
    <a:masterClrMapping/>
  </p:clrMapOvr>
  <mc:AlternateContent xmlns:mc="http://schemas.openxmlformats.org/markup-compatibility/2006">
    <mc:Choice xmlns:p14="http://schemas.microsoft.com/office/powerpoint/2010/main" Requires="p14">
      <p:transition spd="slow" p14:dur="2000" advTm="319"/>
    </mc:Choice>
    <mc:Fallback>
      <p:transition spd="slow" advTm="31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added-value services</a:t>
            </a:r>
          </a:p>
        </p:txBody>
      </p:sp>
      <p:sp>
        <p:nvSpPr>
          <p:cNvPr id="16" name="Content Placeholder 15"/>
          <p:cNvSpPr>
            <a:spLocks noGrp="1"/>
          </p:cNvSpPr>
          <p:nvPr>
            <p:ph idx="1"/>
          </p:nvPr>
        </p:nvSpPr>
        <p:spPr>
          <a:xfrm>
            <a:off x="457200" y="1340769"/>
            <a:ext cx="8229600" cy="4824536"/>
          </a:xfrm>
        </p:spPr>
        <p:txBody>
          <a:bodyPr>
            <a:normAutofit fontScale="62500" lnSpcReduction="20000"/>
          </a:bodyPr>
          <a:lstStyle/>
          <a:p>
            <a:pPr marL="0" indent="0">
              <a:buNone/>
            </a:pPr>
            <a:endParaRPr lang="en-US" dirty="0" smtClean="0">
              <a:solidFill>
                <a:schemeClr val="accent1">
                  <a:lumMod val="75000"/>
                </a:schemeClr>
              </a:solidFill>
            </a:endParaRPr>
          </a:p>
          <a:p>
            <a:r>
              <a:rPr lang="en-US" b="1" dirty="0" smtClean="0">
                <a:solidFill>
                  <a:schemeClr val="accent1">
                    <a:lumMod val="75000"/>
                  </a:schemeClr>
                </a:solidFill>
              </a:rPr>
              <a:t>The Copernicus Land Monitoring Service</a:t>
            </a:r>
            <a:r>
              <a:rPr lang="en-US" dirty="0" smtClean="0">
                <a:solidFill>
                  <a:schemeClr val="accent1">
                    <a:lumMod val="75000"/>
                  </a:schemeClr>
                </a:solidFill>
              </a:rPr>
              <a:t> (CLMS)</a:t>
            </a:r>
          </a:p>
          <a:p>
            <a:pPr lvl="1"/>
            <a:r>
              <a:rPr lang="en-US" dirty="0" smtClean="0">
                <a:solidFill>
                  <a:schemeClr val="accent1">
                    <a:lumMod val="75000"/>
                  </a:schemeClr>
                </a:solidFill>
              </a:rPr>
              <a:t>provides access to information on land-use and land-cover products (e.g. vegetation state or the water cycle)</a:t>
            </a:r>
          </a:p>
          <a:p>
            <a:r>
              <a:rPr lang="en-US" b="1" dirty="0" smtClean="0">
                <a:solidFill>
                  <a:schemeClr val="accent1">
                    <a:lumMod val="75000"/>
                  </a:schemeClr>
                </a:solidFill>
              </a:rPr>
              <a:t>The Copernicus Atmosphere Monitoring Service</a:t>
            </a:r>
            <a:r>
              <a:rPr lang="en-US" dirty="0" smtClean="0">
                <a:solidFill>
                  <a:schemeClr val="accent1">
                    <a:lumMod val="75000"/>
                  </a:schemeClr>
                </a:solidFill>
              </a:rPr>
              <a:t> (CAMS)</a:t>
            </a:r>
          </a:p>
          <a:p>
            <a:pPr lvl="1"/>
            <a:r>
              <a:rPr lang="en-US" dirty="0" smtClean="0">
                <a:solidFill>
                  <a:schemeClr val="accent1">
                    <a:lumMod val="75000"/>
                  </a:schemeClr>
                </a:solidFill>
              </a:rPr>
              <a:t>provides data and information on atmospheric composition (current situation, few days forecasts)</a:t>
            </a:r>
          </a:p>
          <a:p>
            <a:r>
              <a:rPr lang="en-US" b="1" dirty="0" smtClean="0">
                <a:solidFill>
                  <a:schemeClr val="accent1">
                    <a:lumMod val="75000"/>
                  </a:schemeClr>
                </a:solidFill>
              </a:rPr>
              <a:t>The Copernicus Marine Environment Monitoring Service</a:t>
            </a:r>
            <a:r>
              <a:rPr lang="en-US" dirty="0" smtClean="0">
                <a:solidFill>
                  <a:schemeClr val="accent1">
                    <a:lumMod val="75000"/>
                  </a:schemeClr>
                </a:solidFill>
              </a:rPr>
              <a:t> (CMEMS)</a:t>
            </a:r>
          </a:p>
          <a:p>
            <a:pPr lvl="1"/>
            <a:r>
              <a:rPr lang="en-US" dirty="0" smtClean="0">
                <a:solidFill>
                  <a:schemeClr val="accent1">
                    <a:lumMod val="75000"/>
                  </a:schemeClr>
                </a:solidFill>
              </a:rPr>
              <a:t>one-stop-shop for marine data</a:t>
            </a:r>
          </a:p>
          <a:p>
            <a:r>
              <a:rPr lang="en-US" b="1" dirty="0" smtClean="0">
                <a:solidFill>
                  <a:schemeClr val="accent1">
                    <a:lumMod val="75000"/>
                  </a:schemeClr>
                </a:solidFill>
              </a:rPr>
              <a:t>The Emergency Management Service</a:t>
            </a:r>
            <a:r>
              <a:rPr lang="en-US" dirty="0" smtClean="0">
                <a:solidFill>
                  <a:schemeClr val="accent1">
                    <a:lumMod val="75000"/>
                  </a:schemeClr>
                </a:solidFill>
              </a:rPr>
              <a:t> (EMS)</a:t>
            </a:r>
          </a:p>
          <a:p>
            <a:pPr lvl="1"/>
            <a:r>
              <a:rPr lang="en-US" dirty="0" smtClean="0">
                <a:solidFill>
                  <a:srgbClr val="FF0000"/>
                </a:solidFill>
              </a:rPr>
              <a:t>supports crisis management (disasters caused by natural hazards, man-made hazards and humanitarian crisis)</a:t>
            </a:r>
          </a:p>
          <a:p>
            <a:r>
              <a:rPr lang="en-US" dirty="0" smtClean="0">
                <a:solidFill>
                  <a:schemeClr val="accent1">
                    <a:lumMod val="75000"/>
                  </a:schemeClr>
                </a:solidFill>
              </a:rPr>
              <a:t> </a:t>
            </a:r>
            <a:r>
              <a:rPr lang="en-US" b="1" dirty="0" smtClean="0">
                <a:solidFill>
                  <a:schemeClr val="accent1">
                    <a:lumMod val="75000"/>
                  </a:schemeClr>
                </a:solidFill>
              </a:rPr>
              <a:t>The Copernicus Climate Change Service</a:t>
            </a:r>
            <a:r>
              <a:rPr lang="en-US" dirty="0" smtClean="0">
                <a:solidFill>
                  <a:schemeClr val="accent1">
                    <a:lumMod val="75000"/>
                  </a:schemeClr>
                </a:solidFill>
              </a:rPr>
              <a:t> (C3S)</a:t>
            </a:r>
          </a:p>
          <a:p>
            <a:pPr lvl="1"/>
            <a:r>
              <a:rPr lang="en-US" dirty="0" smtClean="0">
                <a:solidFill>
                  <a:schemeClr val="accent1">
                    <a:lumMod val="75000"/>
                  </a:schemeClr>
                </a:solidFill>
              </a:rPr>
              <a:t>provides high quality data and graphics for climate change</a:t>
            </a:r>
          </a:p>
          <a:p>
            <a:r>
              <a:rPr lang="en-US" b="1" dirty="0" smtClean="0">
                <a:solidFill>
                  <a:schemeClr val="accent1">
                    <a:lumMod val="75000"/>
                  </a:schemeClr>
                </a:solidFill>
              </a:rPr>
              <a:t>Security service aims to support EU policies</a:t>
            </a:r>
          </a:p>
          <a:p>
            <a:pPr lvl="1"/>
            <a:r>
              <a:rPr lang="en-US" dirty="0" smtClean="0">
                <a:solidFill>
                  <a:schemeClr val="accent1">
                    <a:lumMod val="75000"/>
                  </a:schemeClr>
                </a:solidFill>
              </a:rPr>
              <a:t>information in response to Europe’s security challenges (crisis prevention, border surveillance, maritime surveillance)</a:t>
            </a:r>
          </a:p>
        </p:txBody>
      </p:sp>
    </p:spTree>
    <p:extLst>
      <p:ext uri="{BB962C8B-B14F-4D97-AF65-F5344CB8AC3E}">
        <p14:creationId xmlns:p14="http://schemas.microsoft.com/office/powerpoint/2010/main" val="1934691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Data Metrics</a:t>
            </a:r>
          </a:p>
        </p:txBody>
      </p:sp>
      <p:sp>
        <p:nvSpPr>
          <p:cNvPr id="6" name="Text Placeholder 5"/>
          <p:cNvSpPr>
            <a:spLocks noGrp="1"/>
          </p:cNvSpPr>
          <p:nvPr>
            <p:ph type="body" idx="1"/>
          </p:nvPr>
        </p:nvSpPr>
        <p:spPr>
          <a:xfrm>
            <a:off x="467544" y="1268760"/>
            <a:ext cx="8219256" cy="1656184"/>
          </a:xfrm>
        </p:spPr>
        <p:txBody>
          <a:bodyPr anchor="t">
            <a:normAutofit fontScale="92500" lnSpcReduction="10000"/>
          </a:bodyPr>
          <a:lstStyle/>
          <a:p>
            <a:pPr algn="ctr"/>
            <a:r>
              <a:rPr lang="en-US" dirty="0">
                <a:solidFill>
                  <a:schemeClr val="accent1">
                    <a:lumMod val="75000"/>
                  </a:schemeClr>
                </a:solidFill>
              </a:rPr>
              <a:t>ESA</a:t>
            </a:r>
            <a:r>
              <a:rPr lang="el-GR" dirty="0">
                <a:solidFill>
                  <a:schemeClr val="accent1">
                    <a:lumMod val="75000"/>
                  </a:schemeClr>
                </a:solidFill>
              </a:rPr>
              <a:t> (</a:t>
            </a:r>
            <a:r>
              <a:rPr lang="en-US" dirty="0">
                <a:solidFill>
                  <a:schemeClr val="accent1">
                    <a:lumMod val="75000"/>
                  </a:schemeClr>
                </a:solidFill>
              </a:rPr>
              <a:t>all </a:t>
            </a:r>
            <a:r>
              <a:rPr lang="en-US" dirty="0" smtClean="0">
                <a:solidFill>
                  <a:schemeClr val="accent1">
                    <a:lumMod val="75000"/>
                  </a:schemeClr>
                </a:solidFill>
              </a:rPr>
              <a:t>hubs)</a:t>
            </a:r>
            <a:br>
              <a:rPr lang="en-US" dirty="0" smtClean="0">
                <a:solidFill>
                  <a:schemeClr val="accent1">
                    <a:lumMod val="75000"/>
                  </a:schemeClr>
                </a:solidFill>
              </a:rPr>
            </a:br>
            <a:r>
              <a:rPr lang="en-US" sz="2200" b="0" dirty="0" smtClean="0">
                <a:solidFill>
                  <a:schemeClr val="accent1">
                    <a:lumMod val="75000"/>
                  </a:schemeClr>
                </a:solidFill>
              </a:rPr>
              <a:t>8 </a:t>
            </a:r>
            <a:r>
              <a:rPr lang="en-US" sz="2200" b="0" dirty="0">
                <a:solidFill>
                  <a:schemeClr val="accent1">
                    <a:lumMod val="75000"/>
                  </a:schemeClr>
                </a:solidFill>
              </a:rPr>
              <a:t>Million published products</a:t>
            </a:r>
          </a:p>
          <a:p>
            <a:pPr lvl="1" algn="ctr"/>
            <a:r>
              <a:rPr lang="en-US" sz="2200" b="0" dirty="0">
                <a:solidFill>
                  <a:schemeClr val="accent1">
                    <a:lumMod val="75000"/>
                  </a:schemeClr>
                </a:solidFill>
              </a:rPr>
              <a:t>60 PB downloads from </a:t>
            </a:r>
            <a:r>
              <a:rPr lang="en-US" sz="2200" b="0" dirty="0" smtClean="0">
                <a:solidFill>
                  <a:schemeClr val="accent1">
                    <a:lumMod val="75000"/>
                  </a:schemeClr>
                </a:solidFill>
              </a:rPr>
              <a:t>users</a:t>
            </a:r>
            <a:br>
              <a:rPr lang="en-US" sz="2200" b="0" dirty="0" smtClean="0">
                <a:solidFill>
                  <a:schemeClr val="accent1">
                    <a:lumMod val="75000"/>
                  </a:schemeClr>
                </a:solidFill>
              </a:rPr>
            </a:br>
            <a:r>
              <a:rPr lang="en-US" sz="2200" b="0" dirty="0" smtClean="0">
                <a:solidFill>
                  <a:srgbClr val="FF0000"/>
                </a:solidFill>
              </a:rPr>
              <a:t>Sentinel-1 delivery: 1h (Near Real Time), 24h (Non Time Critical)</a:t>
            </a:r>
          </a:p>
          <a:p>
            <a:pPr lvl="1" algn="ctr"/>
            <a:r>
              <a:rPr lang="en-US" sz="2200" b="0" dirty="0" smtClean="0">
                <a:solidFill>
                  <a:srgbClr val="FF0000"/>
                </a:solidFill>
              </a:rPr>
              <a:t>Sentinel-3 </a:t>
            </a:r>
            <a:r>
              <a:rPr lang="en-US" sz="2200" b="0" dirty="0">
                <a:solidFill>
                  <a:srgbClr val="FF0000"/>
                </a:solidFill>
              </a:rPr>
              <a:t>delivery: &lt;</a:t>
            </a:r>
            <a:r>
              <a:rPr lang="en-US" sz="2200" b="0" dirty="0" smtClean="0">
                <a:solidFill>
                  <a:srgbClr val="FF0000"/>
                </a:solidFill>
              </a:rPr>
              <a:t>3h </a:t>
            </a:r>
            <a:r>
              <a:rPr lang="en-US" sz="2200" b="0" dirty="0">
                <a:solidFill>
                  <a:srgbClr val="FF0000"/>
                </a:solidFill>
              </a:rPr>
              <a:t>(Near Real </a:t>
            </a:r>
            <a:r>
              <a:rPr lang="en-US" sz="2200" b="0" dirty="0" smtClean="0">
                <a:solidFill>
                  <a:srgbClr val="FF0000"/>
                </a:solidFill>
              </a:rPr>
              <a:t>Time), &lt;</a:t>
            </a:r>
            <a:r>
              <a:rPr lang="en-US" sz="2200" b="0" dirty="0" smtClean="0">
                <a:solidFill>
                  <a:srgbClr val="FF0000"/>
                </a:solidFill>
              </a:rPr>
              <a:t>1month </a:t>
            </a:r>
            <a:r>
              <a:rPr lang="en-US" sz="2200" b="0" dirty="0">
                <a:solidFill>
                  <a:srgbClr val="FF0000"/>
                </a:solidFill>
              </a:rPr>
              <a:t>(Non Time Critical)</a:t>
            </a:r>
            <a:endParaRPr lang="el-GR" sz="2200" b="0" dirty="0">
              <a:solidFill>
                <a:srgbClr val="FF0000"/>
              </a:solidFill>
            </a:endParaRPr>
          </a:p>
          <a:p>
            <a:pPr lvl="1" algn="ctr"/>
            <a:endParaRPr lang="el-GR" sz="2200" b="0" dirty="0">
              <a:solidFill>
                <a:srgbClr val="FF0000"/>
              </a:solidFill>
            </a:endParaRPr>
          </a:p>
        </p:txBody>
      </p:sp>
      <p:sp>
        <p:nvSpPr>
          <p:cNvPr id="16" name="Content Placeholder 15"/>
          <p:cNvSpPr>
            <a:spLocks noGrp="1"/>
          </p:cNvSpPr>
          <p:nvPr>
            <p:ph sz="half" idx="2"/>
          </p:nvPr>
        </p:nvSpPr>
        <p:spPr>
          <a:xfrm>
            <a:off x="467544" y="3008709"/>
            <a:ext cx="4040188" cy="3849291"/>
          </a:xfrm>
        </p:spPr>
        <p:txBody>
          <a:bodyPr>
            <a:normAutofit/>
          </a:bodyPr>
          <a:lstStyle/>
          <a:p>
            <a:pPr marL="0" indent="0" algn="ctr">
              <a:buNone/>
            </a:pPr>
            <a:r>
              <a:rPr lang="en-US" b="1" dirty="0" smtClean="0">
                <a:solidFill>
                  <a:schemeClr val="accent1">
                    <a:lumMod val="75000"/>
                  </a:schemeClr>
                </a:solidFill>
              </a:rPr>
              <a:t>GRNET/NOA Consumes</a:t>
            </a:r>
          </a:p>
          <a:p>
            <a:r>
              <a:rPr lang="en-US" dirty="0" smtClean="0">
                <a:solidFill>
                  <a:schemeClr val="accent1">
                    <a:lumMod val="75000"/>
                  </a:schemeClr>
                </a:solidFill>
              </a:rPr>
              <a:t>~20k products /day</a:t>
            </a:r>
          </a:p>
          <a:p>
            <a:r>
              <a:rPr lang="en-US" dirty="0" smtClean="0">
                <a:solidFill>
                  <a:schemeClr val="accent1">
                    <a:lumMod val="75000"/>
                  </a:schemeClr>
                </a:solidFill>
              </a:rPr>
              <a:t>~13 </a:t>
            </a:r>
            <a:r>
              <a:rPr lang="en-US" dirty="0" err="1">
                <a:solidFill>
                  <a:schemeClr val="accent1">
                    <a:lumMod val="75000"/>
                  </a:schemeClr>
                </a:solidFill>
              </a:rPr>
              <a:t>TiB</a:t>
            </a:r>
            <a:r>
              <a:rPr lang="en-US" dirty="0">
                <a:solidFill>
                  <a:schemeClr val="accent1">
                    <a:lumMod val="75000"/>
                  </a:schemeClr>
                </a:solidFill>
              </a:rPr>
              <a:t> </a:t>
            </a:r>
            <a:r>
              <a:rPr lang="en-US" dirty="0" smtClean="0">
                <a:solidFill>
                  <a:schemeClr val="accent1">
                    <a:lumMod val="75000"/>
                  </a:schemeClr>
                </a:solidFill>
              </a:rPr>
              <a:t>/day</a:t>
            </a:r>
          </a:p>
          <a:p>
            <a:r>
              <a:rPr lang="en-US" dirty="0" smtClean="0">
                <a:solidFill>
                  <a:schemeClr val="accent1">
                    <a:lumMod val="75000"/>
                  </a:schemeClr>
                </a:solidFill>
              </a:rPr>
              <a:t>Data downloaded from the distribution DC</a:t>
            </a:r>
          </a:p>
          <a:p>
            <a:r>
              <a:rPr lang="en-US" i="1" dirty="0" smtClean="0">
                <a:solidFill>
                  <a:schemeClr val="accent1">
                    <a:lumMod val="75000"/>
                  </a:schemeClr>
                </a:solidFill>
              </a:rPr>
              <a:t>For Sentinel-5P GRNET will be the seeder</a:t>
            </a:r>
          </a:p>
        </p:txBody>
      </p:sp>
      <p:sp>
        <p:nvSpPr>
          <p:cNvPr id="8" name="Content Placeholder 7"/>
          <p:cNvSpPr>
            <a:spLocks noGrp="1"/>
          </p:cNvSpPr>
          <p:nvPr>
            <p:ph sz="quarter" idx="4"/>
          </p:nvPr>
        </p:nvSpPr>
        <p:spPr>
          <a:xfrm>
            <a:off x="4644008" y="3020914"/>
            <a:ext cx="4041775" cy="3849290"/>
          </a:xfrm>
        </p:spPr>
        <p:txBody>
          <a:bodyPr>
            <a:normAutofit lnSpcReduction="10000"/>
          </a:bodyPr>
          <a:lstStyle/>
          <a:p>
            <a:pPr marL="0" indent="0" algn="ctr">
              <a:buNone/>
            </a:pPr>
            <a:r>
              <a:rPr lang="en-US" b="1" dirty="0" smtClean="0">
                <a:solidFill>
                  <a:schemeClr val="accent1">
                    <a:lumMod val="75000"/>
                  </a:schemeClr>
                </a:solidFill>
              </a:rPr>
              <a:t>GRNET/NOA Provides</a:t>
            </a:r>
          </a:p>
          <a:p>
            <a:r>
              <a:rPr lang="en-US" dirty="0" smtClean="0">
                <a:solidFill>
                  <a:schemeClr val="accent1">
                    <a:lumMod val="75000"/>
                  </a:schemeClr>
                </a:solidFill>
              </a:rPr>
              <a:t>36k </a:t>
            </a:r>
            <a:r>
              <a:rPr lang="en-US" dirty="0">
                <a:solidFill>
                  <a:schemeClr val="accent1">
                    <a:lumMod val="75000"/>
                  </a:schemeClr>
                </a:solidFill>
              </a:rPr>
              <a:t>products = </a:t>
            </a:r>
            <a:r>
              <a:rPr lang="en-US" dirty="0" smtClean="0">
                <a:solidFill>
                  <a:schemeClr val="accent1">
                    <a:lumMod val="75000"/>
                  </a:schemeClr>
                </a:solidFill>
              </a:rPr>
              <a:t>13 </a:t>
            </a:r>
            <a:r>
              <a:rPr lang="en-US" dirty="0" err="1">
                <a:solidFill>
                  <a:schemeClr val="accent1">
                    <a:lumMod val="75000"/>
                  </a:schemeClr>
                </a:solidFill>
              </a:rPr>
              <a:t>TiB</a:t>
            </a:r>
            <a:r>
              <a:rPr lang="en-US" dirty="0">
                <a:solidFill>
                  <a:schemeClr val="accent1">
                    <a:lumMod val="75000"/>
                  </a:schemeClr>
                </a:solidFill>
              </a:rPr>
              <a:t> / day downloads (</a:t>
            </a:r>
            <a:r>
              <a:rPr lang="en-US" dirty="0" err="1" smtClean="0">
                <a:solidFill>
                  <a:schemeClr val="accent1">
                    <a:lumMod val="75000"/>
                  </a:schemeClr>
                </a:solidFill>
              </a:rPr>
              <a:t>IntHub</a:t>
            </a:r>
            <a:r>
              <a:rPr lang="en-US" dirty="0" smtClean="0">
                <a:solidFill>
                  <a:schemeClr val="accent1">
                    <a:lumMod val="75000"/>
                  </a:schemeClr>
                </a:solidFill>
              </a:rPr>
              <a:t>)</a:t>
            </a:r>
          </a:p>
          <a:p>
            <a:r>
              <a:rPr lang="en-US" dirty="0" smtClean="0">
                <a:solidFill>
                  <a:schemeClr val="accent1">
                    <a:lumMod val="75000"/>
                  </a:schemeClr>
                </a:solidFill>
              </a:rPr>
              <a:t>51k </a:t>
            </a:r>
            <a:r>
              <a:rPr lang="en-US" dirty="0">
                <a:solidFill>
                  <a:schemeClr val="accent1">
                    <a:lumMod val="75000"/>
                  </a:schemeClr>
                </a:solidFill>
              </a:rPr>
              <a:t>products = 17 </a:t>
            </a:r>
            <a:r>
              <a:rPr lang="en-US" dirty="0" err="1">
                <a:solidFill>
                  <a:schemeClr val="accent1">
                    <a:lumMod val="75000"/>
                  </a:schemeClr>
                </a:solidFill>
              </a:rPr>
              <a:t>TiB</a:t>
            </a:r>
            <a:r>
              <a:rPr lang="en-US" dirty="0">
                <a:solidFill>
                  <a:schemeClr val="accent1">
                    <a:lumMod val="75000"/>
                  </a:schemeClr>
                </a:solidFill>
              </a:rPr>
              <a:t> / day downloads (</a:t>
            </a:r>
            <a:r>
              <a:rPr lang="en-US" dirty="0" err="1" smtClean="0">
                <a:solidFill>
                  <a:schemeClr val="accent1">
                    <a:lumMod val="75000"/>
                  </a:schemeClr>
                </a:solidFill>
              </a:rPr>
              <a:t>ColHub</a:t>
            </a:r>
            <a:r>
              <a:rPr lang="en-US" dirty="0" smtClean="0">
                <a:solidFill>
                  <a:schemeClr val="accent1">
                    <a:lumMod val="75000"/>
                  </a:schemeClr>
                </a:solidFill>
              </a:rPr>
              <a:t>)</a:t>
            </a:r>
          </a:p>
          <a:p>
            <a:r>
              <a:rPr lang="en-US" dirty="0" smtClean="0">
                <a:solidFill>
                  <a:schemeClr val="accent1">
                    <a:lumMod val="75000"/>
                  </a:schemeClr>
                </a:solidFill>
              </a:rPr>
              <a:t>61k </a:t>
            </a:r>
            <a:r>
              <a:rPr lang="en-US" dirty="0">
                <a:solidFill>
                  <a:schemeClr val="accent1">
                    <a:lumMod val="75000"/>
                  </a:schemeClr>
                </a:solidFill>
              </a:rPr>
              <a:t>products = </a:t>
            </a:r>
            <a:r>
              <a:rPr lang="en-US" dirty="0" smtClean="0">
                <a:solidFill>
                  <a:schemeClr val="accent1">
                    <a:lumMod val="75000"/>
                  </a:schemeClr>
                </a:solidFill>
              </a:rPr>
              <a:t>15 </a:t>
            </a:r>
            <a:r>
              <a:rPr lang="en-US" dirty="0" err="1">
                <a:solidFill>
                  <a:schemeClr val="accent1">
                    <a:lumMod val="75000"/>
                  </a:schemeClr>
                </a:solidFill>
              </a:rPr>
              <a:t>TiB</a:t>
            </a:r>
            <a:r>
              <a:rPr lang="en-US" dirty="0">
                <a:solidFill>
                  <a:schemeClr val="accent1">
                    <a:lumMod val="75000"/>
                  </a:schemeClr>
                </a:solidFill>
              </a:rPr>
              <a:t> / day downloads (</a:t>
            </a:r>
            <a:r>
              <a:rPr lang="en-US" dirty="0" err="1" smtClean="0">
                <a:solidFill>
                  <a:schemeClr val="accent1">
                    <a:lumMod val="75000"/>
                  </a:schemeClr>
                </a:solidFill>
              </a:rPr>
              <a:t>DIASHub</a:t>
            </a:r>
            <a:r>
              <a:rPr lang="en-US" dirty="0" smtClean="0">
                <a:solidFill>
                  <a:schemeClr val="accent1">
                    <a:lumMod val="75000"/>
                  </a:schemeClr>
                </a:solidFill>
              </a:rPr>
              <a:t>)</a:t>
            </a:r>
          </a:p>
          <a:p>
            <a:r>
              <a:rPr lang="en-US" dirty="0" smtClean="0">
                <a:solidFill>
                  <a:schemeClr val="accent1">
                    <a:lumMod val="75000"/>
                  </a:schemeClr>
                </a:solidFill>
              </a:rPr>
              <a:t>Overall </a:t>
            </a:r>
            <a:r>
              <a:rPr lang="en-US" dirty="0" err="1">
                <a:solidFill>
                  <a:schemeClr val="accent1">
                    <a:lumMod val="75000"/>
                  </a:schemeClr>
                </a:solidFill>
              </a:rPr>
              <a:t>avg</a:t>
            </a:r>
            <a:r>
              <a:rPr lang="en-US" dirty="0">
                <a:solidFill>
                  <a:schemeClr val="accent1">
                    <a:lumMod val="75000"/>
                  </a:schemeClr>
                </a:solidFill>
              </a:rPr>
              <a:t> product size: 700 </a:t>
            </a:r>
            <a:r>
              <a:rPr lang="en-US" dirty="0" smtClean="0">
                <a:solidFill>
                  <a:schemeClr val="accent1">
                    <a:lumMod val="75000"/>
                  </a:schemeClr>
                </a:solidFill>
              </a:rPr>
              <a:t>MB</a:t>
            </a:r>
            <a:br>
              <a:rPr lang="en-US" dirty="0" smtClean="0">
                <a:solidFill>
                  <a:schemeClr val="accent1">
                    <a:lumMod val="75000"/>
                  </a:schemeClr>
                </a:solidFill>
              </a:rPr>
            </a:br>
            <a:r>
              <a:rPr lang="en-US" dirty="0" smtClean="0">
                <a:solidFill>
                  <a:schemeClr val="accent1">
                    <a:lumMod val="75000"/>
                  </a:schemeClr>
                </a:solidFill>
              </a:rPr>
              <a:t>(min</a:t>
            </a:r>
            <a:r>
              <a:rPr lang="en-US" dirty="0">
                <a:solidFill>
                  <a:schemeClr val="accent1">
                    <a:lumMod val="75000"/>
                  </a:schemeClr>
                </a:solidFill>
              </a:rPr>
              <a:t>: 15 </a:t>
            </a:r>
            <a:r>
              <a:rPr lang="en-US" dirty="0" err="1">
                <a:solidFill>
                  <a:schemeClr val="accent1">
                    <a:lumMod val="75000"/>
                  </a:schemeClr>
                </a:solidFill>
              </a:rPr>
              <a:t>MiB</a:t>
            </a:r>
            <a:r>
              <a:rPr lang="en-US" dirty="0">
                <a:solidFill>
                  <a:schemeClr val="accent1">
                    <a:lumMod val="75000"/>
                  </a:schemeClr>
                </a:solidFill>
              </a:rPr>
              <a:t>, max: 1.7GiB</a:t>
            </a:r>
            <a:r>
              <a:rPr lang="en-US" dirty="0" smtClean="0">
                <a:solidFill>
                  <a:schemeClr val="accent1">
                    <a:lumMod val="75000"/>
                  </a:schemeClr>
                </a:solidFill>
              </a:rPr>
              <a:t>)</a:t>
            </a:r>
            <a:endParaRPr lang="en-US" dirty="0">
              <a:solidFill>
                <a:schemeClr val="accent1">
                  <a:lumMod val="75000"/>
                </a:schemeClr>
              </a:solidFill>
            </a:endParaRPr>
          </a:p>
          <a:p>
            <a:endParaRPr lang="en-GB" dirty="0"/>
          </a:p>
        </p:txBody>
      </p:sp>
    </p:spTree>
    <p:extLst>
      <p:ext uri="{BB962C8B-B14F-4D97-AF65-F5344CB8AC3E}">
        <p14:creationId xmlns:p14="http://schemas.microsoft.com/office/powerpoint/2010/main" val="1786237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The Mission</a:t>
            </a:r>
            <a:endParaRPr lang="en-US" dirty="0" smtClean="0">
              <a:solidFill>
                <a:schemeClr val="accent1">
                  <a:lumMod val="75000"/>
                </a:schemeClr>
              </a:solidFill>
            </a:endParaRPr>
          </a:p>
        </p:txBody>
      </p:sp>
      <p:sp>
        <p:nvSpPr>
          <p:cNvPr id="7" name="TextBox 6"/>
          <p:cNvSpPr txBox="1"/>
          <p:nvPr/>
        </p:nvSpPr>
        <p:spPr>
          <a:xfrm>
            <a:off x="611560" y="1196752"/>
            <a:ext cx="8280920" cy="4893647"/>
          </a:xfrm>
          <a:prstGeom prst="rect">
            <a:avLst/>
          </a:prstGeom>
          <a:noFill/>
        </p:spPr>
        <p:txBody>
          <a:bodyPr wrap="square" rtlCol="0">
            <a:spAutoFit/>
          </a:bodyPr>
          <a:lstStyle/>
          <a:p>
            <a:pPr algn="ctr"/>
            <a:r>
              <a:rPr lang="en-US" sz="2400" dirty="0" smtClean="0">
                <a:solidFill>
                  <a:schemeClr val="accent1">
                    <a:lumMod val="75000"/>
                  </a:schemeClr>
                </a:solidFill>
              </a:rPr>
              <a:t>“Transfer satellite products from </a:t>
            </a:r>
            <a:r>
              <a:rPr lang="en-US" sz="2400" dirty="0">
                <a:solidFill>
                  <a:schemeClr val="accent1">
                    <a:lumMod val="75000"/>
                  </a:schemeClr>
                </a:solidFill>
              </a:rPr>
              <a:t>the main service distribution </a:t>
            </a:r>
            <a:r>
              <a:rPr lang="en-US" sz="2400" dirty="0" smtClean="0">
                <a:solidFill>
                  <a:schemeClr val="accent1">
                    <a:lumMod val="75000"/>
                  </a:schemeClr>
                </a:solidFill>
              </a:rPr>
              <a:t>DC (central Europe), </a:t>
            </a:r>
            <a:r>
              <a:rPr lang="en-US" sz="2400" dirty="0">
                <a:solidFill>
                  <a:schemeClr val="accent1">
                    <a:lumMod val="75000"/>
                  </a:schemeClr>
                </a:solidFill>
              </a:rPr>
              <a:t>to our DC in </a:t>
            </a:r>
            <a:r>
              <a:rPr lang="en-US" sz="2400" dirty="0" smtClean="0">
                <a:solidFill>
                  <a:schemeClr val="accent1">
                    <a:lumMod val="75000"/>
                  </a:schemeClr>
                </a:solidFill>
              </a:rPr>
              <a:t>Greece”</a:t>
            </a:r>
            <a:endParaRPr lang="en-US" sz="2400" dirty="0">
              <a:solidFill>
                <a:schemeClr val="accent1">
                  <a:lumMod val="75000"/>
                </a:schemeClr>
              </a:solidFill>
            </a:endParaRPr>
          </a:p>
          <a:p>
            <a:pPr algn="ctr"/>
            <a:r>
              <a:rPr lang="en-US" sz="2400" dirty="0" smtClean="0">
                <a:solidFill>
                  <a:schemeClr val="accent1">
                    <a:lumMod val="75000"/>
                  </a:schemeClr>
                </a:solidFill>
              </a:rPr>
              <a:t>OR</a:t>
            </a:r>
            <a:endParaRPr lang="en-US" sz="2400" dirty="0">
              <a:solidFill>
                <a:schemeClr val="accent1">
                  <a:lumMod val="75000"/>
                </a:schemeClr>
              </a:solidFill>
            </a:endParaRPr>
          </a:p>
          <a:p>
            <a:pPr algn="ctr"/>
            <a:r>
              <a:rPr lang="en-US" sz="2400" dirty="0" smtClean="0">
                <a:solidFill>
                  <a:schemeClr val="accent1">
                    <a:lumMod val="75000"/>
                  </a:schemeClr>
                </a:solidFill>
              </a:rPr>
              <a:t>“</a:t>
            </a:r>
            <a:r>
              <a:rPr lang="en-US" sz="2400" dirty="0">
                <a:solidFill>
                  <a:schemeClr val="accent1">
                    <a:lumMod val="75000"/>
                  </a:schemeClr>
                </a:solidFill>
              </a:rPr>
              <a:t>A constant flow of large files should be delivered daily from </a:t>
            </a:r>
            <a:r>
              <a:rPr lang="en-US" sz="2400" dirty="0" smtClean="0">
                <a:solidFill>
                  <a:schemeClr val="accent1">
                    <a:lumMod val="75000"/>
                  </a:schemeClr>
                </a:solidFill>
              </a:rPr>
              <a:t>DC </a:t>
            </a:r>
            <a:r>
              <a:rPr lang="en-US" sz="2400" i="1" dirty="0" smtClean="0">
                <a:solidFill>
                  <a:schemeClr val="accent1">
                    <a:lumMod val="75000"/>
                  </a:schemeClr>
                </a:solidFill>
              </a:rPr>
              <a:t>alpha</a:t>
            </a:r>
            <a:r>
              <a:rPr lang="en-US" sz="2400" dirty="0" smtClean="0">
                <a:solidFill>
                  <a:schemeClr val="accent1">
                    <a:lumMod val="75000"/>
                  </a:schemeClr>
                </a:solidFill>
              </a:rPr>
              <a:t> to DC </a:t>
            </a:r>
            <a:r>
              <a:rPr lang="en-US" sz="2400" i="1" dirty="0" smtClean="0">
                <a:solidFill>
                  <a:schemeClr val="accent1">
                    <a:lumMod val="75000"/>
                  </a:schemeClr>
                </a:solidFill>
              </a:rPr>
              <a:t>beta</a:t>
            </a:r>
            <a:r>
              <a:rPr lang="en-US" sz="2400" dirty="0" smtClean="0">
                <a:solidFill>
                  <a:schemeClr val="accent1">
                    <a:lumMod val="75000"/>
                  </a:schemeClr>
                </a:solidFill>
              </a:rPr>
              <a:t> residing </a:t>
            </a:r>
            <a:r>
              <a:rPr lang="en-US" sz="2400" dirty="0">
                <a:solidFill>
                  <a:schemeClr val="accent1">
                    <a:lumMod val="75000"/>
                  </a:schemeClr>
                </a:solidFill>
              </a:rPr>
              <a:t>thousands miles away, over Long Fat Networks (LFNs</a:t>
            </a:r>
            <a:r>
              <a:rPr lang="en-US" sz="2400" dirty="0" smtClean="0">
                <a:solidFill>
                  <a:schemeClr val="accent1">
                    <a:lumMod val="75000"/>
                  </a:schemeClr>
                </a:solidFill>
              </a:rPr>
              <a:t>)”</a:t>
            </a:r>
          </a:p>
          <a:p>
            <a:endParaRPr lang="en-US" sz="2400" dirty="0" smtClean="0">
              <a:solidFill>
                <a:schemeClr val="accent1">
                  <a:lumMod val="75000"/>
                </a:schemeClr>
              </a:solidFill>
            </a:endParaRPr>
          </a:p>
          <a:p>
            <a:pPr marL="342900" indent="-342900">
              <a:buFont typeface="Arial" pitchFamily="34" charset="0"/>
              <a:buChar char="•"/>
            </a:pPr>
            <a:r>
              <a:rPr lang="en-US" sz="2400" dirty="0" smtClean="0">
                <a:solidFill>
                  <a:schemeClr val="accent1">
                    <a:lumMod val="75000"/>
                  </a:schemeClr>
                </a:solidFill>
              </a:rPr>
              <a:t>Datasets should </a:t>
            </a:r>
            <a:r>
              <a:rPr lang="en-US" sz="2400" dirty="0">
                <a:solidFill>
                  <a:schemeClr val="accent1">
                    <a:lumMod val="75000"/>
                  </a:schemeClr>
                </a:solidFill>
              </a:rPr>
              <a:t>be transferred </a:t>
            </a:r>
            <a:r>
              <a:rPr lang="en-US" sz="2400" i="1" dirty="0" err="1" smtClean="0">
                <a:solidFill>
                  <a:srgbClr val="FF0000"/>
                </a:solidFill>
              </a:rPr>
              <a:t>asap</a:t>
            </a:r>
            <a:r>
              <a:rPr lang="en-US" sz="2400" dirty="0" smtClean="0">
                <a:solidFill>
                  <a:schemeClr val="accent1">
                    <a:lumMod val="75000"/>
                  </a:schemeClr>
                </a:solidFill>
              </a:rPr>
              <a:t> to </a:t>
            </a:r>
            <a:r>
              <a:rPr lang="en-US" sz="2400" dirty="0">
                <a:solidFill>
                  <a:schemeClr val="accent1">
                    <a:lumMod val="75000"/>
                  </a:schemeClr>
                </a:solidFill>
              </a:rPr>
              <a:t>the scientific </a:t>
            </a:r>
            <a:r>
              <a:rPr lang="en-US" sz="2400" dirty="0" smtClean="0">
                <a:solidFill>
                  <a:schemeClr val="accent1">
                    <a:lumMod val="75000"/>
                  </a:schemeClr>
                </a:solidFill>
              </a:rPr>
              <a:t>community and authorities</a:t>
            </a:r>
          </a:p>
          <a:p>
            <a:pPr marL="342900" indent="-342900">
              <a:buFont typeface="Arial" pitchFamily="34" charset="0"/>
              <a:buChar char="•"/>
            </a:pPr>
            <a:endParaRPr lang="en-US" sz="2400" dirty="0" smtClean="0">
              <a:solidFill>
                <a:schemeClr val="accent1">
                  <a:lumMod val="75000"/>
                </a:schemeClr>
              </a:solidFill>
            </a:endParaRPr>
          </a:p>
          <a:p>
            <a:pPr marL="342900" indent="-342900">
              <a:buFont typeface="Arial" pitchFamily="34" charset="0"/>
              <a:buChar char="•"/>
            </a:pPr>
            <a:r>
              <a:rPr lang="en-US" sz="2400" dirty="0" smtClean="0">
                <a:solidFill>
                  <a:schemeClr val="accent1">
                    <a:lumMod val="75000"/>
                  </a:schemeClr>
                </a:solidFill>
              </a:rPr>
              <a:t>The software handling </a:t>
            </a:r>
            <a:r>
              <a:rPr lang="en-US" sz="2400" dirty="0">
                <a:solidFill>
                  <a:schemeClr val="accent1">
                    <a:lumMod val="75000"/>
                  </a:schemeClr>
                </a:solidFill>
              </a:rPr>
              <a:t>the file download is using TCP connections for data </a:t>
            </a:r>
            <a:r>
              <a:rPr lang="en-US" sz="2400" dirty="0" smtClean="0">
                <a:solidFill>
                  <a:schemeClr val="accent1">
                    <a:lumMod val="75000"/>
                  </a:schemeClr>
                </a:solidFill>
              </a:rPr>
              <a:t>transferring and resides </a:t>
            </a:r>
            <a:r>
              <a:rPr lang="en-US" sz="2400" dirty="0">
                <a:solidFill>
                  <a:schemeClr val="accent1">
                    <a:lumMod val="75000"/>
                  </a:schemeClr>
                </a:solidFill>
              </a:rPr>
              <a:t>on multiple Virtual Machines on multiple servers across the DC</a:t>
            </a:r>
            <a:r>
              <a:rPr lang="en-US" sz="2400" dirty="0" smtClean="0">
                <a:solidFill>
                  <a:schemeClr val="accent1">
                    <a:lumMod val="75000"/>
                  </a:schemeClr>
                </a:solidFill>
              </a:rPr>
              <a:t>.</a:t>
            </a:r>
            <a:endParaRPr lang="en-US" sz="2400" dirty="0">
              <a:solidFill>
                <a:schemeClr val="accent1">
                  <a:lumMod val="75000"/>
                </a:schemeClr>
              </a:solidFill>
            </a:endParaRPr>
          </a:p>
        </p:txBody>
      </p:sp>
    </p:spTree>
    <p:extLst>
      <p:ext uri="{BB962C8B-B14F-4D97-AF65-F5344CB8AC3E}">
        <p14:creationId xmlns:p14="http://schemas.microsoft.com/office/powerpoint/2010/main" val="2792107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solidFill>
                  <a:schemeClr val="accent1">
                    <a:lumMod val="75000"/>
                  </a:schemeClr>
                </a:solidFill>
                <a:latin typeface="Calibri" pitchFamily="34" charset="0"/>
                <a:cs typeface="Calibri" pitchFamily="34" charset="0"/>
              </a:rPr>
              <a:t>The </a:t>
            </a:r>
            <a:r>
              <a:rPr lang="en-US" dirty="0" smtClean="0">
                <a:solidFill>
                  <a:schemeClr val="accent1">
                    <a:lumMod val="75000"/>
                  </a:schemeClr>
                </a:solidFill>
                <a:latin typeface="Calibri" pitchFamily="34" charset="0"/>
                <a:cs typeface="Calibri" pitchFamily="34" charset="0"/>
              </a:rPr>
              <a:t>Problem</a:t>
            </a:r>
            <a:r>
              <a:rPr lang="en-US" dirty="0">
                <a:solidFill>
                  <a:schemeClr val="accent1">
                    <a:lumMod val="75000"/>
                  </a:schemeClr>
                </a:solidFill>
                <a:latin typeface="Calibri" pitchFamily="34" charset="0"/>
                <a:cs typeface="Calibri" pitchFamily="34" charset="0"/>
              </a:rPr>
              <a:t/>
            </a:r>
            <a:br>
              <a:rPr lang="en-US" dirty="0">
                <a:solidFill>
                  <a:schemeClr val="accent1">
                    <a:lumMod val="75000"/>
                  </a:schemeClr>
                </a:solidFill>
                <a:latin typeface="Calibri" pitchFamily="34" charset="0"/>
                <a:cs typeface="Calibri" pitchFamily="34" charset="0"/>
              </a:rPr>
            </a:br>
            <a:r>
              <a:rPr lang="en-US" i="1" dirty="0">
                <a:solidFill>
                  <a:schemeClr val="accent1">
                    <a:lumMod val="75000"/>
                  </a:schemeClr>
                </a:solidFill>
                <a:latin typeface="Calibri" pitchFamily="34" charset="0"/>
                <a:cs typeface="Calibri" pitchFamily="34" charset="0"/>
              </a:rPr>
              <a:t>Products </a:t>
            </a:r>
            <a:r>
              <a:rPr lang="en-US" i="1" dirty="0" smtClean="0">
                <a:solidFill>
                  <a:schemeClr val="accent1">
                    <a:lumMod val="75000"/>
                  </a:schemeClr>
                </a:solidFill>
                <a:latin typeface="Calibri" pitchFamily="34" charset="0"/>
                <a:cs typeface="Calibri" pitchFamily="34" charset="0"/>
              </a:rPr>
              <a:t>Backlog</a:t>
            </a:r>
            <a:endParaRPr lang="en-US" i="1" dirty="0" smtClean="0">
              <a:solidFill>
                <a:schemeClr val="accent1">
                  <a:lumMod val="75000"/>
                </a:schemeClr>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339" y="1808844"/>
            <a:ext cx="8229600" cy="1545122"/>
          </a:xfrm>
        </p:spPr>
      </p:pic>
      <p:sp>
        <p:nvSpPr>
          <p:cNvPr id="7" name="TextBox 6"/>
          <p:cNvSpPr txBox="1"/>
          <p:nvPr/>
        </p:nvSpPr>
        <p:spPr>
          <a:xfrm>
            <a:off x="485453" y="3356992"/>
            <a:ext cx="8280920" cy="3046988"/>
          </a:xfrm>
          <a:prstGeom prst="rect">
            <a:avLst/>
          </a:prstGeom>
          <a:noFill/>
        </p:spPr>
        <p:txBody>
          <a:bodyPr wrap="square" rtlCol="0">
            <a:spAutoFit/>
          </a:bodyPr>
          <a:lstStyle/>
          <a:p>
            <a:pPr algn="ctr"/>
            <a:r>
              <a:rPr lang="en-US" sz="2400" dirty="0" smtClean="0">
                <a:solidFill>
                  <a:schemeClr val="accent1">
                    <a:lumMod val="75000"/>
                  </a:schemeClr>
                </a:solidFill>
              </a:rPr>
              <a:t>GRNET/GÉANT networks can </a:t>
            </a:r>
            <a:r>
              <a:rPr lang="en-US" sz="2400" dirty="0">
                <a:solidFill>
                  <a:schemeClr val="accent1">
                    <a:lumMod val="75000"/>
                  </a:schemeClr>
                </a:solidFill>
              </a:rPr>
              <a:t>achieve speeds of many </a:t>
            </a:r>
            <a:r>
              <a:rPr lang="en-US" sz="2400" dirty="0" err="1" smtClean="0">
                <a:solidFill>
                  <a:schemeClr val="accent1">
                    <a:lumMod val="75000"/>
                  </a:schemeClr>
                </a:solidFill>
              </a:rPr>
              <a:t>Gbps</a:t>
            </a:r>
            <a:endParaRPr lang="en-US" sz="2400" dirty="0" smtClean="0">
              <a:solidFill>
                <a:schemeClr val="accent1">
                  <a:lumMod val="75000"/>
                </a:schemeClr>
              </a:solidFill>
            </a:endParaRPr>
          </a:p>
          <a:p>
            <a:pPr algn="ctr"/>
            <a:r>
              <a:rPr lang="en-US" sz="2400" i="1" dirty="0" smtClean="0">
                <a:solidFill>
                  <a:schemeClr val="accent1">
                    <a:lumMod val="75000"/>
                  </a:schemeClr>
                </a:solidFill>
              </a:rPr>
              <a:t>but</a:t>
            </a:r>
          </a:p>
          <a:p>
            <a:pPr marL="342900" indent="-342900">
              <a:buFont typeface="Arial" pitchFamily="34" charset="0"/>
              <a:buChar char="•"/>
            </a:pPr>
            <a:r>
              <a:rPr lang="en-US" sz="2400" dirty="0" smtClean="0">
                <a:solidFill>
                  <a:schemeClr val="accent1">
                    <a:lumMod val="75000"/>
                  </a:schemeClr>
                </a:solidFill>
              </a:rPr>
              <a:t>The transfer </a:t>
            </a:r>
            <a:r>
              <a:rPr lang="en-US" sz="2400" dirty="0">
                <a:solidFill>
                  <a:schemeClr val="accent1">
                    <a:lumMod val="75000"/>
                  </a:schemeClr>
                </a:solidFill>
              </a:rPr>
              <a:t>speed was not </a:t>
            </a:r>
            <a:r>
              <a:rPr lang="en-US" sz="2400" dirty="0" smtClean="0">
                <a:solidFill>
                  <a:schemeClr val="accent1">
                    <a:lumMod val="75000"/>
                  </a:schemeClr>
                </a:solidFill>
              </a:rPr>
              <a:t>adequate</a:t>
            </a:r>
          </a:p>
          <a:p>
            <a:pPr marL="342900" indent="-342900">
              <a:buFont typeface="Arial" pitchFamily="34" charset="0"/>
              <a:buChar char="•"/>
            </a:pPr>
            <a:r>
              <a:rPr lang="en-US" sz="2400" dirty="0">
                <a:solidFill>
                  <a:schemeClr val="accent1">
                    <a:lumMod val="75000"/>
                  </a:schemeClr>
                </a:solidFill>
              </a:rPr>
              <a:t>T</a:t>
            </a:r>
            <a:r>
              <a:rPr lang="en-US" sz="2400" dirty="0" smtClean="0">
                <a:solidFill>
                  <a:schemeClr val="accent1">
                    <a:lumMod val="75000"/>
                  </a:schemeClr>
                </a:solidFill>
              </a:rPr>
              <a:t>he </a:t>
            </a:r>
            <a:r>
              <a:rPr lang="en-US" sz="2400" dirty="0">
                <a:solidFill>
                  <a:schemeClr val="accent1">
                    <a:lumMod val="75000"/>
                  </a:schemeClr>
                </a:solidFill>
              </a:rPr>
              <a:t>number of the datasets (files) per day, with a total size of many Terabytes, that were in the queue waiting to be transferred to our </a:t>
            </a:r>
            <a:r>
              <a:rPr lang="en-US" sz="2400" dirty="0" smtClean="0">
                <a:solidFill>
                  <a:schemeClr val="accent1">
                    <a:lumMod val="75000"/>
                  </a:schemeClr>
                </a:solidFill>
              </a:rPr>
              <a:t>DC was increasing</a:t>
            </a:r>
          </a:p>
          <a:p>
            <a:pPr marL="342900" indent="-342900">
              <a:buFont typeface="Arial" pitchFamily="34" charset="0"/>
              <a:buChar char="•"/>
            </a:pPr>
            <a:r>
              <a:rPr lang="en-US" sz="2400" dirty="0" smtClean="0">
                <a:solidFill>
                  <a:schemeClr val="accent1">
                    <a:lumMod val="75000"/>
                  </a:schemeClr>
                </a:solidFill>
              </a:rPr>
              <a:t>One </a:t>
            </a:r>
            <a:r>
              <a:rPr lang="en-US" sz="2400" dirty="0">
                <a:solidFill>
                  <a:schemeClr val="accent1">
                    <a:lumMod val="75000"/>
                  </a:schemeClr>
                </a:solidFill>
              </a:rPr>
              <a:t>of our first </a:t>
            </a:r>
            <a:r>
              <a:rPr lang="en-US" sz="2400" dirty="0" smtClean="0">
                <a:solidFill>
                  <a:schemeClr val="accent1">
                    <a:lumMod val="75000"/>
                  </a:schemeClr>
                </a:solidFill>
              </a:rPr>
              <a:t>thoughts </a:t>
            </a:r>
            <a:r>
              <a:rPr lang="en-US" sz="2400" dirty="0" smtClean="0">
                <a:solidFill>
                  <a:schemeClr val="accent1">
                    <a:lumMod val="75000"/>
                  </a:schemeClr>
                </a:solidFill>
                <a:sym typeface="Wingdings" pitchFamily="2" charset="2"/>
              </a:rPr>
              <a:t></a:t>
            </a:r>
            <a:r>
              <a:rPr lang="en-US" sz="2400" dirty="0" smtClean="0">
                <a:solidFill>
                  <a:schemeClr val="accent1">
                    <a:lumMod val="75000"/>
                  </a:schemeClr>
                </a:solidFill>
              </a:rPr>
              <a:t>distance (</a:t>
            </a:r>
            <a:r>
              <a:rPr lang="en-US" sz="2400" dirty="0" err="1" smtClean="0">
                <a:solidFill>
                  <a:schemeClr val="accent1">
                    <a:lumMod val="75000"/>
                  </a:schemeClr>
                </a:solidFill>
              </a:rPr>
              <a:t>a.k.a</a:t>
            </a:r>
            <a:r>
              <a:rPr lang="en-US" sz="2400" dirty="0" smtClean="0">
                <a:solidFill>
                  <a:schemeClr val="accent1">
                    <a:lumMod val="75000"/>
                  </a:schemeClr>
                </a:solidFill>
              </a:rPr>
              <a:t> propagation </a:t>
            </a:r>
            <a:r>
              <a:rPr lang="en-US" sz="2400" dirty="0">
                <a:solidFill>
                  <a:schemeClr val="accent1">
                    <a:lumMod val="75000"/>
                  </a:schemeClr>
                </a:solidFill>
              </a:rPr>
              <a:t>delay in networking) leading to TCP </a:t>
            </a:r>
            <a:r>
              <a:rPr lang="en-US" sz="2400" dirty="0" smtClean="0">
                <a:solidFill>
                  <a:schemeClr val="accent1">
                    <a:lumMod val="75000"/>
                  </a:schemeClr>
                </a:solidFill>
              </a:rPr>
              <a:t>throttling</a:t>
            </a:r>
          </a:p>
        </p:txBody>
      </p:sp>
    </p:spTree>
    <p:extLst>
      <p:ext uri="{BB962C8B-B14F-4D97-AF65-F5344CB8AC3E}">
        <p14:creationId xmlns:p14="http://schemas.microsoft.com/office/powerpoint/2010/main" val="509291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Ecosystem to deal with</a:t>
            </a:r>
            <a:endParaRPr lang="en-US" i="1" dirty="0" smtClean="0">
              <a:solidFill>
                <a:schemeClr val="accent1">
                  <a:lumMod val="75000"/>
                </a:schemeClr>
              </a:solidFill>
            </a:endParaRPr>
          </a:p>
        </p:txBody>
      </p:sp>
      <p:sp>
        <p:nvSpPr>
          <p:cNvPr id="7" name="TextBox 6"/>
          <p:cNvSpPr txBox="1"/>
          <p:nvPr/>
        </p:nvSpPr>
        <p:spPr>
          <a:xfrm>
            <a:off x="611560" y="1340768"/>
            <a:ext cx="8280920" cy="4708981"/>
          </a:xfrm>
          <a:prstGeom prst="rect">
            <a:avLst/>
          </a:prstGeom>
          <a:noFill/>
        </p:spPr>
        <p:txBody>
          <a:bodyPr wrap="square" rtlCol="0">
            <a:spAutoFit/>
          </a:bodyPr>
          <a:lstStyle/>
          <a:p>
            <a:pPr marL="342900" indent="-342900">
              <a:buFont typeface="Arial" pitchFamily="34" charset="0"/>
              <a:buChar char="•"/>
            </a:pPr>
            <a:r>
              <a:rPr lang="en-US" sz="2000" dirty="0">
                <a:solidFill>
                  <a:schemeClr val="accent1">
                    <a:lumMod val="75000"/>
                  </a:schemeClr>
                </a:solidFill>
              </a:rPr>
              <a:t>N</a:t>
            </a:r>
            <a:r>
              <a:rPr lang="en-US" sz="2000" dirty="0" smtClean="0">
                <a:solidFill>
                  <a:schemeClr val="accent1">
                    <a:lumMod val="75000"/>
                  </a:schemeClr>
                </a:solidFill>
              </a:rPr>
              <a:t>ewly-built </a:t>
            </a:r>
            <a:r>
              <a:rPr lang="en-US" sz="2000" dirty="0">
                <a:solidFill>
                  <a:schemeClr val="accent1">
                    <a:lumMod val="75000"/>
                  </a:schemeClr>
                </a:solidFill>
              </a:rPr>
              <a:t>DC </a:t>
            </a:r>
            <a:r>
              <a:rPr lang="en-US" sz="2000" dirty="0" smtClean="0">
                <a:solidFill>
                  <a:schemeClr val="accent1">
                    <a:lumMod val="75000"/>
                  </a:schemeClr>
                </a:solidFill>
              </a:rPr>
              <a:t>with spine-leaf </a:t>
            </a:r>
            <a:r>
              <a:rPr lang="en-US" sz="2000" dirty="0">
                <a:solidFill>
                  <a:schemeClr val="accent1">
                    <a:lumMod val="75000"/>
                  </a:schemeClr>
                </a:solidFill>
              </a:rPr>
              <a:t>collapsed CLOS </a:t>
            </a:r>
            <a:r>
              <a:rPr lang="en-US" sz="2000" dirty="0" smtClean="0">
                <a:solidFill>
                  <a:schemeClr val="accent1">
                    <a:lumMod val="75000"/>
                  </a:schemeClr>
                </a:solidFill>
              </a:rPr>
              <a:t>topology</a:t>
            </a:r>
          </a:p>
          <a:p>
            <a:pPr marL="342900" indent="-342900">
              <a:buFont typeface="Arial" pitchFamily="34" charset="0"/>
              <a:buChar char="•"/>
            </a:pPr>
            <a:r>
              <a:rPr lang="en-US" sz="2000" dirty="0" smtClean="0">
                <a:solidFill>
                  <a:schemeClr val="accent1">
                    <a:lumMod val="75000"/>
                  </a:schemeClr>
                </a:solidFill>
              </a:rPr>
              <a:t>EVPN-VXLAN for L2 connectivity (between servers &amp; DC-routers</a:t>
            </a:r>
            <a:r>
              <a:rPr lang="en-US" sz="2000" dirty="0">
                <a:solidFill>
                  <a:schemeClr val="accent1">
                    <a:lumMod val="75000"/>
                  </a:schemeClr>
                </a:solidFill>
              </a:rPr>
              <a:t>)</a:t>
            </a:r>
            <a:endParaRPr lang="en-US" sz="2000" dirty="0" smtClean="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Spine switches act as DC-routers</a:t>
            </a:r>
          </a:p>
          <a:p>
            <a:pPr marL="342900" indent="-342900">
              <a:buFont typeface="Arial" pitchFamily="34" charset="0"/>
              <a:buChar char="•"/>
            </a:pPr>
            <a:r>
              <a:rPr lang="en-US" sz="2000" dirty="0" smtClean="0">
                <a:solidFill>
                  <a:schemeClr val="accent1">
                    <a:lumMod val="75000"/>
                  </a:schemeClr>
                </a:solidFill>
              </a:rPr>
              <a:t>Carrier </a:t>
            </a:r>
            <a:r>
              <a:rPr lang="en-US" sz="2000" dirty="0">
                <a:solidFill>
                  <a:schemeClr val="accent1">
                    <a:lumMod val="75000"/>
                  </a:schemeClr>
                </a:solidFill>
              </a:rPr>
              <a:t>routers </a:t>
            </a:r>
            <a:r>
              <a:rPr lang="en-US" sz="2000" dirty="0" smtClean="0">
                <a:solidFill>
                  <a:schemeClr val="accent1">
                    <a:lumMod val="75000"/>
                  </a:schemeClr>
                </a:solidFill>
              </a:rPr>
              <a:t>running </a:t>
            </a:r>
            <a:r>
              <a:rPr lang="en-US" sz="2000" dirty="0">
                <a:solidFill>
                  <a:schemeClr val="accent1">
                    <a:lumMod val="75000"/>
                  </a:schemeClr>
                </a:solidFill>
              </a:rPr>
              <a:t>MPLS/IS-IS </a:t>
            </a:r>
            <a:r>
              <a:rPr lang="en-US" sz="2000" dirty="0" smtClean="0">
                <a:solidFill>
                  <a:schemeClr val="accent1">
                    <a:lumMod val="75000"/>
                  </a:schemeClr>
                </a:solidFill>
              </a:rPr>
              <a:t>provides L2VPNs to </a:t>
            </a:r>
            <a:r>
              <a:rPr lang="en-US" sz="2000" dirty="0">
                <a:solidFill>
                  <a:schemeClr val="accent1">
                    <a:lumMod val="75000"/>
                  </a:schemeClr>
                </a:solidFill>
              </a:rPr>
              <a:t>connect </a:t>
            </a:r>
            <a:r>
              <a:rPr lang="en-US" sz="2000" dirty="0" smtClean="0">
                <a:solidFill>
                  <a:schemeClr val="accent1">
                    <a:lumMod val="75000"/>
                  </a:schemeClr>
                </a:solidFill>
              </a:rPr>
              <a:t>DC-to-IP</a:t>
            </a:r>
          </a:p>
          <a:p>
            <a:pPr marL="342900" indent="-342900">
              <a:buFont typeface="Arial" pitchFamily="34" charset="0"/>
              <a:buChar char="•"/>
            </a:pPr>
            <a:r>
              <a:rPr lang="en-US" sz="2000" dirty="0">
                <a:solidFill>
                  <a:schemeClr val="accent1">
                    <a:lumMod val="75000"/>
                  </a:schemeClr>
                </a:solidFill>
              </a:rPr>
              <a:t>C</a:t>
            </a:r>
            <a:r>
              <a:rPr lang="en-US" sz="2000" dirty="0" smtClean="0">
                <a:solidFill>
                  <a:schemeClr val="accent1">
                    <a:lumMod val="75000"/>
                  </a:schemeClr>
                </a:solidFill>
              </a:rPr>
              <a:t>arrier </a:t>
            </a:r>
            <a:r>
              <a:rPr lang="en-US" sz="2000" dirty="0">
                <a:solidFill>
                  <a:schemeClr val="accent1">
                    <a:lumMod val="75000"/>
                  </a:schemeClr>
                </a:solidFill>
              </a:rPr>
              <a:t>routers </a:t>
            </a:r>
            <a:r>
              <a:rPr lang="en-US" sz="2000" dirty="0" smtClean="0">
                <a:solidFill>
                  <a:schemeClr val="accent1">
                    <a:lumMod val="75000"/>
                  </a:schemeClr>
                </a:solidFill>
              </a:rPr>
              <a:t>links over </a:t>
            </a:r>
            <a:r>
              <a:rPr lang="en-US" sz="2000" dirty="0">
                <a:solidFill>
                  <a:schemeClr val="accent1">
                    <a:lumMod val="75000"/>
                  </a:schemeClr>
                </a:solidFill>
              </a:rPr>
              <a:t>optical services (</a:t>
            </a:r>
            <a:r>
              <a:rPr lang="en-US" sz="2000" dirty="0" smtClean="0">
                <a:solidFill>
                  <a:schemeClr val="accent1">
                    <a:lumMod val="75000"/>
                  </a:schemeClr>
                </a:solidFill>
              </a:rPr>
              <a:t>DWDM </a:t>
            </a:r>
            <a:r>
              <a:rPr lang="en-US" sz="2000" dirty="0">
                <a:solidFill>
                  <a:schemeClr val="accent1">
                    <a:lumMod val="75000"/>
                  </a:schemeClr>
                </a:solidFill>
              </a:rPr>
              <a:t>optical </a:t>
            </a:r>
            <a:r>
              <a:rPr lang="en-US" sz="2000" dirty="0" smtClean="0">
                <a:solidFill>
                  <a:schemeClr val="accent1">
                    <a:lumMod val="75000"/>
                  </a:schemeClr>
                </a:solidFill>
              </a:rPr>
              <a:t>network)</a:t>
            </a:r>
          </a:p>
          <a:p>
            <a:pPr marL="342900" indent="-342900">
              <a:buFont typeface="Arial" pitchFamily="34" charset="0"/>
              <a:buChar char="•"/>
            </a:pPr>
            <a:r>
              <a:rPr lang="en-US" sz="2000" dirty="0" smtClean="0">
                <a:solidFill>
                  <a:schemeClr val="accent1">
                    <a:lumMod val="75000"/>
                  </a:schemeClr>
                </a:solidFill>
              </a:rPr>
              <a:t>Each </a:t>
            </a:r>
            <a:r>
              <a:rPr lang="en-US" sz="2000" dirty="0">
                <a:solidFill>
                  <a:schemeClr val="accent1">
                    <a:lumMod val="75000"/>
                  </a:schemeClr>
                </a:solidFill>
              </a:rPr>
              <a:t>layer of the aforementioned </a:t>
            </a:r>
            <a:r>
              <a:rPr lang="en-US" sz="2000" dirty="0" smtClean="0">
                <a:solidFill>
                  <a:schemeClr val="accent1">
                    <a:lumMod val="75000"/>
                  </a:schemeClr>
                </a:solidFill>
              </a:rPr>
              <a:t>WAN/DC </a:t>
            </a:r>
            <a:r>
              <a:rPr lang="en-US" sz="2000" dirty="0">
                <a:solidFill>
                  <a:schemeClr val="accent1">
                    <a:lumMod val="75000"/>
                  </a:schemeClr>
                </a:solidFill>
              </a:rPr>
              <a:t>Fabric are redundant to node, link and routing engine </a:t>
            </a:r>
            <a:r>
              <a:rPr lang="en-US" sz="2000" dirty="0" smtClean="0">
                <a:solidFill>
                  <a:schemeClr val="accent1">
                    <a:lumMod val="75000"/>
                  </a:schemeClr>
                </a:solidFill>
              </a:rPr>
              <a:t>level</a:t>
            </a:r>
          </a:p>
          <a:p>
            <a:pPr marL="342900" indent="-342900">
              <a:buFont typeface="Arial" pitchFamily="34" charset="0"/>
              <a:buChar char="•"/>
            </a:pPr>
            <a:r>
              <a:rPr lang="en-US" sz="2000" dirty="0" smtClean="0">
                <a:solidFill>
                  <a:schemeClr val="accent1">
                    <a:lumMod val="75000"/>
                  </a:schemeClr>
                </a:solidFill>
              </a:rPr>
              <a:t>The </a:t>
            </a:r>
            <a:r>
              <a:rPr lang="en-US" sz="2000" dirty="0">
                <a:solidFill>
                  <a:schemeClr val="accent1">
                    <a:lumMod val="75000"/>
                  </a:schemeClr>
                </a:solidFill>
              </a:rPr>
              <a:t>overall number of the paths between end-hosts located </a:t>
            </a:r>
            <a:r>
              <a:rPr lang="en-US" sz="2000" dirty="0" smtClean="0">
                <a:solidFill>
                  <a:schemeClr val="accent1">
                    <a:lumMod val="75000"/>
                  </a:schemeClr>
                </a:solidFill>
              </a:rPr>
              <a:t>to different </a:t>
            </a:r>
            <a:r>
              <a:rPr lang="en-US" sz="2000" dirty="0">
                <a:solidFill>
                  <a:schemeClr val="accent1">
                    <a:lumMod val="75000"/>
                  </a:schemeClr>
                </a:solidFill>
              </a:rPr>
              <a:t>GRNET’s DCs is at least </a:t>
            </a:r>
            <a:r>
              <a:rPr lang="en-US" sz="2000" dirty="0" smtClean="0">
                <a:solidFill>
                  <a:schemeClr val="accent1">
                    <a:lumMod val="75000"/>
                  </a:schemeClr>
                </a:solidFill>
              </a:rPr>
              <a:t>128</a:t>
            </a:r>
          </a:p>
          <a:p>
            <a:pPr marL="342900" indent="-342900">
              <a:buFont typeface="Arial" pitchFamily="34" charset="0"/>
              <a:buChar char="•"/>
            </a:pPr>
            <a:r>
              <a:rPr lang="en-US" sz="2000" dirty="0" smtClean="0">
                <a:solidFill>
                  <a:schemeClr val="accent1">
                    <a:lumMod val="75000"/>
                  </a:schemeClr>
                </a:solidFill>
              </a:rPr>
              <a:t>Servers running </a:t>
            </a:r>
            <a:r>
              <a:rPr lang="en-US" sz="2000" dirty="0">
                <a:solidFill>
                  <a:schemeClr val="accent1">
                    <a:lumMod val="75000"/>
                  </a:schemeClr>
                </a:solidFill>
              </a:rPr>
              <a:t>the service VMs </a:t>
            </a:r>
            <a:r>
              <a:rPr lang="en-US" sz="2000" dirty="0" smtClean="0">
                <a:solidFill>
                  <a:schemeClr val="accent1">
                    <a:lumMod val="75000"/>
                  </a:schemeClr>
                </a:solidFill>
              </a:rPr>
              <a:t>also multi-homed to TOR leaf switches</a:t>
            </a:r>
          </a:p>
          <a:p>
            <a:pPr marL="342900" indent="-342900">
              <a:buFont typeface="Arial" pitchFamily="34" charset="0"/>
              <a:buChar char="•"/>
            </a:pPr>
            <a:r>
              <a:rPr lang="en-US" sz="2000" dirty="0" err="1" smtClean="0">
                <a:solidFill>
                  <a:schemeClr val="accent1">
                    <a:lumMod val="75000"/>
                  </a:schemeClr>
                </a:solidFill>
              </a:rPr>
              <a:t>Ganetti</a:t>
            </a:r>
            <a:r>
              <a:rPr lang="en-US" sz="2000" dirty="0" smtClean="0">
                <a:solidFill>
                  <a:schemeClr val="accent1">
                    <a:lumMod val="75000"/>
                  </a:schemeClr>
                </a:solidFill>
              </a:rPr>
              <a:t>/KVM for </a:t>
            </a:r>
            <a:r>
              <a:rPr lang="en-US" sz="2000" dirty="0" err="1" smtClean="0">
                <a:solidFill>
                  <a:schemeClr val="accent1">
                    <a:lumMod val="75000"/>
                  </a:schemeClr>
                </a:solidFill>
              </a:rPr>
              <a:t>IaaS</a:t>
            </a:r>
            <a:r>
              <a:rPr lang="en-US" sz="2000" dirty="0" smtClean="0">
                <a:solidFill>
                  <a:schemeClr val="accent1">
                    <a:lumMod val="75000"/>
                  </a:schemeClr>
                </a:solidFill>
              </a:rPr>
              <a:t> deployment</a:t>
            </a:r>
          </a:p>
          <a:p>
            <a:pPr marL="342900" indent="-342900">
              <a:buFont typeface="Arial" pitchFamily="34" charset="0"/>
              <a:buChar char="•"/>
            </a:pPr>
            <a:r>
              <a:rPr lang="en-US" sz="2000" dirty="0">
                <a:solidFill>
                  <a:schemeClr val="accent1">
                    <a:lumMod val="75000"/>
                  </a:schemeClr>
                </a:solidFill>
              </a:rPr>
              <a:t>S</a:t>
            </a:r>
            <a:r>
              <a:rPr lang="en-US" sz="2000" dirty="0" smtClean="0">
                <a:solidFill>
                  <a:schemeClr val="accent1">
                    <a:lumMod val="75000"/>
                  </a:schemeClr>
                </a:solidFill>
              </a:rPr>
              <a:t>ervice </a:t>
            </a:r>
            <a:r>
              <a:rPr lang="en-US" sz="2000" dirty="0">
                <a:solidFill>
                  <a:schemeClr val="accent1">
                    <a:lumMod val="75000"/>
                  </a:schemeClr>
                </a:solidFill>
              </a:rPr>
              <a:t>specific software is </a:t>
            </a:r>
            <a:r>
              <a:rPr lang="en-US" sz="2000" dirty="0" smtClean="0">
                <a:solidFill>
                  <a:schemeClr val="accent1">
                    <a:lumMod val="75000"/>
                  </a:schemeClr>
                </a:solidFill>
              </a:rPr>
              <a:t>running to </a:t>
            </a:r>
            <a:r>
              <a:rPr lang="en-US" sz="2000" dirty="0">
                <a:solidFill>
                  <a:schemeClr val="accent1">
                    <a:lumMod val="75000"/>
                  </a:schemeClr>
                </a:solidFill>
              </a:rPr>
              <a:t>download the </a:t>
            </a:r>
            <a:r>
              <a:rPr lang="en-US" sz="2000" dirty="0" smtClean="0">
                <a:solidFill>
                  <a:schemeClr val="accent1">
                    <a:lumMod val="75000"/>
                  </a:schemeClr>
                </a:solidFill>
              </a:rPr>
              <a:t>datasets</a:t>
            </a:r>
          </a:p>
          <a:p>
            <a:pPr marL="342900" indent="-342900">
              <a:buFont typeface="Arial" pitchFamily="34" charset="0"/>
              <a:buChar char="•"/>
            </a:pPr>
            <a:r>
              <a:rPr lang="en-US" sz="2000" dirty="0">
                <a:solidFill>
                  <a:schemeClr val="accent1">
                    <a:lumMod val="75000"/>
                  </a:schemeClr>
                </a:solidFill>
              </a:rPr>
              <a:t>The main DC is located in central Europe and our capacity view is limited to the GRNET/GEANT network, two of the multiple pieces of the network topology </a:t>
            </a:r>
            <a:r>
              <a:rPr lang="en-US" sz="2000" dirty="0" smtClean="0">
                <a:solidFill>
                  <a:schemeClr val="accent1">
                    <a:lumMod val="75000"/>
                  </a:schemeClr>
                </a:solidFill>
              </a:rPr>
              <a:t>puzzle. No </a:t>
            </a:r>
            <a:r>
              <a:rPr lang="en-US" sz="2000" dirty="0">
                <a:solidFill>
                  <a:schemeClr val="accent1">
                    <a:lumMod val="75000"/>
                  </a:schemeClr>
                </a:solidFill>
              </a:rPr>
              <a:t>view to the rest of the network links</a:t>
            </a:r>
          </a:p>
        </p:txBody>
      </p:sp>
    </p:spTree>
    <p:extLst>
      <p:ext uri="{BB962C8B-B14F-4D97-AF65-F5344CB8AC3E}">
        <p14:creationId xmlns:p14="http://schemas.microsoft.com/office/powerpoint/2010/main" val="3936360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0"/>
            <a:ext cx="8351372" cy="6858000"/>
          </a:xfrm>
          <a:prstGeom prst="rect">
            <a:avLst/>
          </a:prstGeom>
        </p:spPr>
      </p:pic>
    </p:spTree>
    <p:extLst>
      <p:ext uri="{BB962C8B-B14F-4D97-AF65-F5344CB8AC3E}">
        <p14:creationId xmlns:p14="http://schemas.microsoft.com/office/powerpoint/2010/main" val="2650396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solidFill>
                  <a:schemeClr val="accent1">
                    <a:lumMod val="75000"/>
                  </a:schemeClr>
                </a:solidFill>
                <a:latin typeface="Calibri" pitchFamily="34" charset="0"/>
                <a:cs typeface="Calibri" pitchFamily="34" charset="0"/>
              </a:rPr>
              <a:t>Troubleshooting Approach</a:t>
            </a:r>
            <a:endParaRPr lang="en-US" i="1" dirty="0" smtClean="0">
              <a:solidFill>
                <a:schemeClr val="accent1">
                  <a:lumMod val="75000"/>
                </a:schemeClr>
              </a:solidFill>
            </a:endParaRPr>
          </a:p>
        </p:txBody>
      </p:sp>
      <p:sp>
        <p:nvSpPr>
          <p:cNvPr id="7" name="TextBox 6"/>
          <p:cNvSpPr txBox="1"/>
          <p:nvPr/>
        </p:nvSpPr>
        <p:spPr>
          <a:xfrm>
            <a:off x="611560" y="1340768"/>
            <a:ext cx="8280920" cy="1938992"/>
          </a:xfrm>
          <a:prstGeom prst="rect">
            <a:avLst/>
          </a:prstGeom>
          <a:noFill/>
        </p:spPr>
        <p:txBody>
          <a:bodyPr wrap="square" rtlCol="0">
            <a:spAutoFit/>
          </a:bodyPr>
          <a:lstStyle/>
          <a:p>
            <a:pPr algn="ctr"/>
            <a:r>
              <a:rPr lang="en-US" sz="2400" dirty="0">
                <a:solidFill>
                  <a:schemeClr val="accent1">
                    <a:lumMod val="75000"/>
                  </a:schemeClr>
                </a:solidFill>
              </a:rPr>
              <a:t>M</a:t>
            </a:r>
            <a:r>
              <a:rPr lang="en-US" sz="2400" dirty="0" smtClean="0">
                <a:solidFill>
                  <a:schemeClr val="accent1">
                    <a:lumMod val="75000"/>
                  </a:schemeClr>
                </a:solidFill>
              </a:rPr>
              <a:t>any software/hardware </a:t>
            </a:r>
            <a:r>
              <a:rPr lang="en-US" sz="2400" dirty="0">
                <a:solidFill>
                  <a:schemeClr val="accent1">
                    <a:lumMod val="75000"/>
                  </a:schemeClr>
                </a:solidFill>
              </a:rPr>
              <a:t>components taking part to the service provisioning there was no other </a:t>
            </a:r>
            <a:r>
              <a:rPr lang="en-US" sz="2400" dirty="0" smtClean="0">
                <a:solidFill>
                  <a:schemeClr val="accent1">
                    <a:lumMod val="75000"/>
                  </a:schemeClr>
                </a:solidFill>
              </a:rPr>
              <a:t>path </a:t>
            </a:r>
            <a:r>
              <a:rPr lang="en-US" sz="2400" dirty="0">
                <a:solidFill>
                  <a:schemeClr val="accent1">
                    <a:lumMod val="75000"/>
                  </a:schemeClr>
                </a:solidFill>
              </a:rPr>
              <a:t>rather </a:t>
            </a:r>
            <a:r>
              <a:rPr lang="en-US" sz="2400" dirty="0" smtClean="0">
                <a:solidFill>
                  <a:schemeClr val="accent1">
                    <a:lumMod val="75000"/>
                  </a:schemeClr>
                </a:solidFill>
              </a:rPr>
              <a:t>than..</a:t>
            </a:r>
          </a:p>
          <a:p>
            <a:pPr algn="ctr"/>
            <a:endParaRPr lang="en-US" sz="2400" dirty="0" smtClean="0">
              <a:solidFill>
                <a:schemeClr val="accent1">
                  <a:lumMod val="75000"/>
                </a:schemeClr>
              </a:solidFill>
            </a:endParaRPr>
          </a:p>
          <a:p>
            <a:pPr algn="ctr"/>
            <a:r>
              <a:rPr lang="en-US" sz="2400" dirty="0" smtClean="0">
                <a:solidFill>
                  <a:schemeClr val="accent1">
                    <a:lumMod val="75000"/>
                  </a:schemeClr>
                </a:solidFill>
              </a:rPr>
              <a:t> </a:t>
            </a:r>
            <a:r>
              <a:rPr lang="en-US" sz="2400" i="1" dirty="0">
                <a:solidFill>
                  <a:schemeClr val="accent1">
                    <a:lumMod val="75000"/>
                  </a:schemeClr>
                </a:solidFill>
              </a:rPr>
              <a:t>T</a:t>
            </a:r>
            <a:r>
              <a:rPr lang="en-US" sz="2400" i="1" dirty="0" smtClean="0">
                <a:solidFill>
                  <a:schemeClr val="accent1">
                    <a:lumMod val="75000"/>
                  </a:schemeClr>
                </a:solidFill>
              </a:rPr>
              <a:t>rying </a:t>
            </a:r>
            <a:r>
              <a:rPr lang="en-US" sz="2400" i="1" dirty="0">
                <a:solidFill>
                  <a:schemeClr val="accent1">
                    <a:lumMod val="75000"/>
                  </a:schemeClr>
                </a:solidFill>
              </a:rPr>
              <a:t>to make an educated guess as a starting point and adopt a top-down approach for our troubleshooting</a:t>
            </a:r>
            <a:r>
              <a:rPr lang="en-US" sz="2400" i="1" dirty="0" smtClean="0">
                <a:solidFill>
                  <a:schemeClr val="accent1">
                    <a:lumMod val="75000"/>
                  </a:schemeClr>
                </a:solidFill>
              </a:rPr>
              <a:t>.</a:t>
            </a:r>
          </a:p>
        </p:txBody>
      </p:sp>
    </p:spTree>
    <p:extLst>
      <p:ext uri="{BB962C8B-B14F-4D97-AF65-F5344CB8AC3E}">
        <p14:creationId xmlns:p14="http://schemas.microsoft.com/office/powerpoint/2010/main" val="2600962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Europe's eyes on Earth</a:t>
            </a:r>
          </a:p>
        </p:txBody>
      </p:sp>
      <p:sp>
        <p:nvSpPr>
          <p:cNvPr id="16" name="Content Placeholder 15"/>
          <p:cNvSpPr>
            <a:spLocks noGrp="1"/>
          </p:cNvSpPr>
          <p:nvPr>
            <p:ph idx="1"/>
          </p:nvPr>
        </p:nvSpPr>
        <p:spPr/>
        <p:txBody>
          <a:bodyPr/>
          <a:lstStyle/>
          <a:p>
            <a:r>
              <a:rPr lang="en-US" dirty="0" smtClean="0">
                <a:solidFill>
                  <a:schemeClr val="accent1">
                    <a:lumMod val="75000"/>
                  </a:schemeClr>
                </a:solidFill>
              </a:rPr>
              <a:t>The European Union's Earth Observation </a:t>
            </a:r>
            <a:r>
              <a:rPr lang="en-US" dirty="0" err="1" smtClean="0">
                <a:solidFill>
                  <a:schemeClr val="accent1">
                    <a:lumMod val="75000"/>
                  </a:schemeClr>
                </a:solidFill>
              </a:rPr>
              <a:t>Programme</a:t>
            </a:r>
            <a:endParaRPr lang="en-US" dirty="0" smtClean="0">
              <a:solidFill>
                <a:schemeClr val="accent1">
                  <a:lumMod val="75000"/>
                </a:schemeClr>
              </a:solidFill>
            </a:endParaRPr>
          </a:p>
          <a:p>
            <a:r>
              <a:rPr lang="en-US" dirty="0">
                <a:solidFill>
                  <a:schemeClr val="accent1">
                    <a:lumMod val="75000"/>
                  </a:schemeClr>
                </a:solidFill>
              </a:rPr>
              <a:t>L</a:t>
            </a:r>
            <a:r>
              <a:rPr lang="en-US" dirty="0" smtClean="0">
                <a:solidFill>
                  <a:schemeClr val="accent1">
                    <a:lumMod val="75000"/>
                  </a:schemeClr>
                </a:solidFill>
              </a:rPr>
              <a:t>ooking at our planet and its environment for the benefit of all European citizens</a:t>
            </a:r>
          </a:p>
          <a:p>
            <a:r>
              <a:rPr lang="en-US" dirty="0" smtClean="0">
                <a:solidFill>
                  <a:schemeClr val="accent1">
                    <a:lumMod val="75000"/>
                  </a:schemeClr>
                </a:solidFill>
              </a:rPr>
              <a:t>It offers information services based on satellite Earth Observation and in situ (non-space) data.</a:t>
            </a:r>
            <a:endParaRPr lang="en-GB" dirty="0"/>
          </a:p>
        </p:txBody>
      </p:sp>
    </p:spTree>
    <p:extLst>
      <p:ext uri="{BB962C8B-B14F-4D97-AF65-F5344CB8AC3E}">
        <p14:creationId xmlns:p14="http://schemas.microsoft.com/office/powerpoint/2010/main" val="2276531752"/>
      </p:ext>
    </p:extLst>
  </p:cSld>
  <p:clrMapOvr>
    <a:masterClrMapping/>
  </p:clrMapOvr>
  <mc:AlternateContent xmlns:mc="http://schemas.openxmlformats.org/markup-compatibility/2006">
    <mc:Choice xmlns:p14="http://schemas.microsoft.com/office/powerpoint/2010/main" Requires="p14">
      <p:transition spd="slow" p14:dur="2000" advTm="226"/>
    </mc:Choice>
    <mc:Fallback>
      <p:transition spd="slow" advTm="22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The educated guess</a:t>
            </a:r>
            <a:endParaRPr lang="en-US" i="1" dirty="0" smtClean="0">
              <a:solidFill>
                <a:schemeClr val="accent1">
                  <a:lumMod val="75000"/>
                </a:schemeClr>
              </a:solidFill>
            </a:endParaRPr>
          </a:p>
        </p:txBody>
      </p:sp>
      <p:sp>
        <p:nvSpPr>
          <p:cNvPr id="7" name="TextBox 6"/>
          <p:cNvSpPr txBox="1"/>
          <p:nvPr/>
        </p:nvSpPr>
        <p:spPr>
          <a:xfrm>
            <a:off x="611560" y="1340768"/>
            <a:ext cx="8280920" cy="5632311"/>
          </a:xfrm>
          <a:prstGeom prst="rect">
            <a:avLst/>
          </a:prstGeom>
          <a:noFill/>
        </p:spPr>
        <p:txBody>
          <a:bodyPr wrap="square" rtlCol="0">
            <a:spAutoFit/>
          </a:bodyPr>
          <a:lstStyle/>
          <a:p>
            <a:pPr marL="457200" indent="-457200">
              <a:buAutoNum type="arabicParenBoth"/>
            </a:pPr>
            <a:r>
              <a:rPr lang="en-US" sz="2400" i="1" dirty="0" smtClean="0">
                <a:solidFill>
                  <a:schemeClr val="accent1">
                    <a:lumMod val="75000"/>
                  </a:schemeClr>
                </a:solidFill>
              </a:rPr>
              <a:t>taking </a:t>
            </a:r>
            <a:r>
              <a:rPr lang="en-US" sz="2400" i="1" dirty="0">
                <a:solidFill>
                  <a:schemeClr val="accent1">
                    <a:lumMod val="75000"/>
                  </a:schemeClr>
                </a:solidFill>
              </a:rPr>
              <a:t>into consideration the report that another DC somewhere in central Europe is downloading with higher speeds from the main DC</a:t>
            </a:r>
          </a:p>
          <a:p>
            <a:pPr marL="457200" indent="-457200">
              <a:buAutoNum type="arabicParenBoth"/>
            </a:pPr>
            <a:r>
              <a:rPr lang="en-US" sz="2400" i="1" dirty="0">
                <a:solidFill>
                  <a:schemeClr val="accent1">
                    <a:lumMod val="75000"/>
                  </a:schemeClr>
                </a:solidFill>
              </a:rPr>
              <a:t>not knowing exactly what the numbers behind this vague description are</a:t>
            </a:r>
          </a:p>
          <a:p>
            <a:pPr marL="457200" indent="-457200">
              <a:buAutoNum type="arabicParenBoth"/>
            </a:pPr>
            <a:r>
              <a:rPr lang="en-US" sz="2400" i="1" dirty="0">
                <a:solidFill>
                  <a:schemeClr val="accent1">
                    <a:lumMod val="75000"/>
                  </a:schemeClr>
                </a:solidFill>
              </a:rPr>
              <a:t> having assured there is no congestion inside our DC and WAN topology, we start thinking the TCP characteristics.</a:t>
            </a:r>
          </a:p>
          <a:p>
            <a:endParaRPr lang="en-US" sz="2400" i="1" dirty="0" smtClean="0">
              <a:solidFill>
                <a:schemeClr val="accent1">
                  <a:lumMod val="75000"/>
                </a:schemeClr>
              </a:solidFill>
            </a:endParaRPr>
          </a:p>
          <a:p>
            <a:pPr algn="ctr"/>
            <a:r>
              <a:rPr lang="en-US" sz="2400" b="1" i="1" dirty="0" smtClean="0">
                <a:solidFill>
                  <a:schemeClr val="accent1">
                    <a:lumMod val="75000"/>
                  </a:schemeClr>
                </a:solidFill>
              </a:rPr>
              <a:t>the </a:t>
            </a:r>
            <a:r>
              <a:rPr lang="en-US" sz="2400" b="1" i="1" dirty="0">
                <a:solidFill>
                  <a:schemeClr val="accent1">
                    <a:lumMod val="75000"/>
                  </a:schemeClr>
                </a:solidFill>
              </a:rPr>
              <a:t>bandwidth-delay </a:t>
            </a:r>
            <a:r>
              <a:rPr lang="en-US" sz="2400" b="1" i="1" dirty="0" smtClean="0">
                <a:solidFill>
                  <a:schemeClr val="accent1">
                    <a:lumMod val="75000"/>
                  </a:schemeClr>
                </a:solidFill>
              </a:rPr>
              <a:t>(BD) product </a:t>
            </a:r>
            <a:r>
              <a:rPr lang="en-US" sz="2400" b="1" i="1" dirty="0">
                <a:solidFill>
                  <a:schemeClr val="accent1">
                    <a:lumMod val="75000"/>
                  </a:schemeClr>
                </a:solidFill>
              </a:rPr>
              <a:t>effect is throttling the </a:t>
            </a:r>
            <a:r>
              <a:rPr lang="en-US" sz="2400" b="1" i="1" dirty="0" smtClean="0">
                <a:solidFill>
                  <a:schemeClr val="accent1">
                    <a:lumMod val="75000"/>
                  </a:schemeClr>
                </a:solidFill>
              </a:rPr>
              <a:t>TCP bandwidth </a:t>
            </a:r>
            <a:r>
              <a:rPr lang="en-US" sz="2400" b="1" i="1" dirty="0">
                <a:solidFill>
                  <a:schemeClr val="accent1">
                    <a:lumMod val="75000"/>
                  </a:schemeClr>
                </a:solidFill>
              </a:rPr>
              <a:t>of each </a:t>
            </a:r>
            <a:r>
              <a:rPr lang="en-US" sz="2400" b="1" i="1" dirty="0" smtClean="0">
                <a:solidFill>
                  <a:schemeClr val="accent1">
                    <a:lumMod val="75000"/>
                  </a:schemeClr>
                </a:solidFill>
              </a:rPr>
              <a:t>connection</a:t>
            </a:r>
          </a:p>
          <a:p>
            <a:pPr algn="ctr"/>
            <a:r>
              <a:rPr lang="en-US" sz="2400" b="1" i="1" dirty="0" smtClean="0">
                <a:solidFill>
                  <a:srgbClr val="FF0000"/>
                </a:solidFill>
              </a:rPr>
              <a:t>BUT</a:t>
            </a:r>
          </a:p>
          <a:p>
            <a:pPr algn="ctr"/>
            <a:r>
              <a:rPr lang="en-US" sz="2400" i="1" dirty="0" smtClean="0">
                <a:solidFill>
                  <a:schemeClr val="accent1">
                    <a:lumMod val="75000"/>
                  </a:schemeClr>
                </a:solidFill>
              </a:rPr>
              <a:t>With </a:t>
            </a:r>
            <a:r>
              <a:rPr lang="en-US" sz="2400" i="1" smtClean="0">
                <a:solidFill>
                  <a:schemeClr val="accent1">
                    <a:lumMod val="75000"/>
                  </a:schemeClr>
                </a:solidFill>
              </a:rPr>
              <a:t>so many </a:t>
            </a:r>
            <a:r>
              <a:rPr lang="en-US" sz="2400" i="1" dirty="0" smtClean="0">
                <a:solidFill>
                  <a:schemeClr val="accent1">
                    <a:lumMod val="75000"/>
                  </a:schemeClr>
                </a:solidFill>
              </a:rPr>
              <a:t>domains/operation teams between the host and not controlling both ends we had to prove it and suggest proper tuning</a:t>
            </a:r>
            <a:endParaRPr lang="en-GB" sz="2400" i="1" dirty="0">
              <a:solidFill>
                <a:schemeClr val="accent1">
                  <a:lumMod val="75000"/>
                </a:schemeClr>
              </a:solidFill>
            </a:endParaRPr>
          </a:p>
          <a:p>
            <a:pPr marL="342900" indent="-342900">
              <a:buFont typeface="Arial" pitchFamily="34" charset="0"/>
              <a:buChar char="•"/>
            </a:pPr>
            <a:endParaRPr lang="en-US" sz="2400" dirty="0">
              <a:solidFill>
                <a:schemeClr val="accent1">
                  <a:lumMod val="75000"/>
                </a:schemeClr>
              </a:solidFill>
            </a:endParaRPr>
          </a:p>
        </p:txBody>
      </p:sp>
    </p:spTree>
    <p:extLst>
      <p:ext uri="{BB962C8B-B14F-4D97-AF65-F5344CB8AC3E}">
        <p14:creationId xmlns:p14="http://schemas.microsoft.com/office/powerpoint/2010/main" val="2348169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Fast work-around</a:t>
            </a:r>
            <a:endParaRPr lang="en-US" i="1" dirty="0" smtClean="0">
              <a:solidFill>
                <a:schemeClr val="accent1">
                  <a:lumMod val="75000"/>
                </a:schemeClr>
              </a:solidFill>
            </a:endParaRPr>
          </a:p>
        </p:txBody>
      </p:sp>
      <p:sp>
        <p:nvSpPr>
          <p:cNvPr id="7" name="TextBox 6"/>
          <p:cNvSpPr txBox="1"/>
          <p:nvPr/>
        </p:nvSpPr>
        <p:spPr>
          <a:xfrm>
            <a:off x="611560" y="1340768"/>
            <a:ext cx="8280920" cy="4893647"/>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accent1">
                    <a:lumMod val="75000"/>
                  </a:schemeClr>
                </a:solidFill>
              </a:rPr>
              <a:t>Each satellite </a:t>
            </a:r>
            <a:r>
              <a:rPr lang="en-US" sz="2400" dirty="0">
                <a:solidFill>
                  <a:schemeClr val="accent1">
                    <a:lumMod val="75000"/>
                  </a:schemeClr>
                </a:solidFill>
              </a:rPr>
              <a:t>has its own </a:t>
            </a:r>
            <a:r>
              <a:rPr lang="en-US" sz="2400" dirty="0" smtClean="0">
                <a:solidFill>
                  <a:schemeClr val="accent1">
                    <a:lumMod val="75000"/>
                  </a:schemeClr>
                </a:solidFill>
              </a:rPr>
              <a:t>datasets, handled separately: one </a:t>
            </a:r>
            <a:r>
              <a:rPr lang="en-US" sz="2400" dirty="0">
                <a:solidFill>
                  <a:schemeClr val="accent1">
                    <a:lumMod val="75000"/>
                  </a:schemeClr>
                </a:solidFill>
              </a:rPr>
              <a:t>FIFO queue of datasets per satellite waiting to the main DC to be downloaded to our </a:t>
            </a:r>
            <a:r>
              <a:rPr lang="en-US" sz="2400" dirty="0" smtClean="0">
                <a:solidFill>
                  <a:schemeClr val="accent1">
                    <a:lumMod val="75000"/>
                  </a:schemeClr>
                </a:solidFill>
              </a:rPr>
              <a:t>DC</a:t>
            </a:r>
          </a:p>
          <a:p>
            <a:pPr marL="342900" indent="-342900">
              <a:buFont typeface="Arial" pitchFamily="34" charset="0"/>
              <a:buChar char="•"/>
            </a:pPr>
            <a:r>
              <a:rPr lang="en-US" sz="2400" dirty="0" smtClean="0">
                <a:solidFill>
                  <a:schemeClr val="accent1">
                    <a:lumMod val="75000"/>
                  </a:schemeClr>
                </a:solidFill>
              </a:rPr>
              <a:t>Multiple </a:t>
            </a:r>
            <a:r>
              <a:rPr lang="en-US" sz="2400" dirty="0">
                <a:solidFill>
                  <a:schemeClr val="accent1">
                    <a:lumMod val="75000"/>
                  </a:schemeClr>
                </a:solidFill>
              </a:rPr>
              <a:t>TCP connections are used in order to transfer datasets in </a:t>
            </a:r>
            <a:r>
              <a:rPr lang="en-US" sz="2400" dirty="0" smtClean="0">
                <a:solidFill>
                  <a:schemeClr val="accent1">
                    <a:lumMod val="75000"/>
                  </a:schemeClr>
                </a:solidFill>
              </a:rPr>
              <a:t>parallel</a:t>
            </a:r>
            <a:endParaRPr lang="en-US" sz="2400" dirty="0">
              <a:solidFill>
                <a:schemeClr val="accent1">
                  <a:lumMod val="75000"/>
                </a:schemeClr>
              </a:solidFill>
            </a:endParaRPr>
          </a:p>
          <a:p>
            <a:pPr marL="342900" indent="-342900">
              <a:buFont typeface="Arial" pitchFamily="34" charset="0"/>
              <a:buChar char="•"/>
            </a:pPr>
            <a:r>
              <a:rPr lang="en-US" sz="2400" dirty="0">
                <a:solidFill>
                  <a:schemeClr val="accent1">
                    <a:lumMod val="75000"/>
                  </a:schemeClr>
                </a:solidFill>
              </a:rPr>
              <a:t>The immediate work-around we decided to test if it really works </a:t>
            </a:r>
            <a:r>
              <a:rPr lang="en-US" sz="2400" dirty="0" smtClean="0">
                <a:solidFill>
                  <a:schemeClr val="accent1">
                    <a:lumMod val="75000"/>
                  </a:schemeClr>
                </a:solidFill>
              </a:rPr>
              <a:t>was </a:t>
            </a:r>
            <a:r>
              <a:rPr lang="en-US" sz="2400" dirty="0">
                <a:solidFill>
                  <a:schemeClr val="accent1">
                    <a:lumMod val="75000"/>
                  </a:schemeClr>
                </a:solidFill>
              </a:rPr>
              <a:t>to increase the number of parallel TCP </a:t>
            </a:r>
            <a:r>
              <a:rPr lang="en-US" sz="2400" dirty="0" smtClean="0">
                <a:solidFill>
                  <a:schemeClr val="accent1">
                    <a:lumMod val="75000"/>
                  </a:schemeClr>
                </a:solidFill>
              </a:rPr>
              <a:t>connections</a:t>
            </a:r>
            <a:endParaRPr lang="en-US" sz="2400" dirty="0" smtClean="0">
              <a:solidFill>
                <a:srgbClr val="FF0000"/>
              </a:solidFill>
            </a:endParaRPr>
          </a:p>
          <a:p>
            <a:pPr marL="342900" indent="-342900">
              <a:buFont typeface="Arial" pitchFamily="34" charset="0"/>
              <a:buChar char="•"/>
            </a:pPr>
            <a:r>
              <a:rPr lang="en-US" sz="2400" dirty="0" smtClean="0">
                <a:solidFill>
                  <a:srgbClr val="FF0000"/>
                </a:solidFill>
              </a:rPr>
              <a:t>IF</a:t>
            </a:r>
            <a:r>
              <a:rPr lang="en-US" sz="2400" dirty="0" smtClean="0">
                <a:solidFill>
                  <a:schemeClr val="accent1">
                    <a:lumMod val="75000"/>
                  </a:schemeClr>
                </a:solidFill>
              </a:rPr>
              <a:t> </a:t>
            </a:r>
            <a:r>
              <a:rPr lang="en-US" sz="2400" dirty="0">
                <a:solidFill>
                  <a:schemeClr val="accent1">
                    <a:lumMod val="75000"/>
                  </a:schemeClr>
                </a:solidFill>
              </a:rPr>
              <a:t>the </a:t>
            </a:r>
            <a:r>
              <a:rPr lang="en-US" sz="2400" dirty="0" smtClean="0">
                <a:solidFill>
                  <a:schemeClr val="accent1">
                    <a:lumMod val="75000"/>
                  </a:schemeClr>
                </a:solidFill>
              </a:rPr>
              <a:t>BD </a:t>
            </a:r>
            <a:r>
              <a:rPr lang="en-US" sz="2400" dirty="0">
                <a:solidFill>
                  <a:schemeClr val="accent1">
                    <a:lumMod val="75000"/>
                  </a:schemeClr>
                </a:solidFill>
              </a:rPr>
              <a:t>product </a:t>
            </a:r>
            <a:r>
              <a:rPr lang="en-US" sz="2400" dirty="0" smtClean="0">
                <a:solidFill>
                  <a:schemeClr val="accent1">
                    <a:lumMod val="75000"/>
                  </a:schemeClr>
                </a:solidFill>
              </a:rPr>
              <a:t>the </a:t>
            </a:r>
            <a:r>
              <a:rPr lang="en-US" sz="2400" dirty="0">
                <a:solidFill>
                  <a:schemeClr val="accent1">
                    <a:lumMod val="75000"/>
                  </a:schemeClr>
                </a:solidFill>
              </a:rPr>
              <a:t>only cause of the “low </a:t>
            </a:r>
            <a:r>
              <a:rPr lang="en-US" sz="2400" dirty="0" smtClean="0">
                <a:solidFill>
                  <a:schemeClr val="accent1">
                    <a:lumMod val="75000"/>
                  </a:schemeClr>
                </a:solidFill>
              </a:rPr>
              <a:t>speeds”</a:t>
            </a:r>
          </a:p>
          <a:p>
            <a:pPr marL="342900" indent="-342900">
              <a:buFont typeface="Arial" pitchFamily="34" charset="0"/>
              <a:buChar char="•"/>
            </a:pPr>
            <a:r>
              <a:rPr lang="en-US" sz="2400" dirty="0" smtClean="0">
                <a:solidFill>
                  <a:srgbClr val="FF0000"/>
                </a:solidFill>
              </a:rPr>
              <a:t>IF</a:t>
            </a:r>
            <a:r>
              <a:rPr lang="en-US" sz="2400" dirty="0" smtClean="0">
                <a:solidFill>
                  <a:schemeClr val="accent1">
                    <a:lumMod val="75000"/>
                  </a:schemeClr>
                </a:solidFill>
              </a:rPr>
              <a:t> no </a:t>
            </a:r>
            <a:r>
              <a:rPr lang="en-US" sz="2400" dirty="0">
                <a:solidFill>
                  <a:schemeClr val="accent1">
                    <a:lumMod val="75000"/>
                  </a:schemeClr>
                </a:solidFill>
              </a:rPr>
              <a:t>packet </a:t>
            </a:r>
            <a:r>
              <a:rPr lang="en-US" sz="2400" dirty="0" smtClean="0">
                <a:solidFill>
                  <a:schemeClr val="accent1">
                    <a:lumMod val="75000"/>
                  </a:schemeClr>
                </a:solidFill>
              </a:rPr>
              <a:t>loss (buffer </a:t>
            </a:r>
            <a:r>
              <a:rPr lang="en-US" sz="2400" dirty="0">
                <a:solidFill>
                  <a:schemeClr val="accent1">
                    <a:lumMod val="75000"/>
                  </a:schemeClr>
                </a:solidFill>
              </a:rPr>
              <a:t>overflow, link congestion etc</a:t>
            </a:r>
            <a:r>
              <a:rPr lang="en-US" sz="2400" dirty="0" smtClean="0">
                <a:solidFill>
                  <a:schemeClr val="accent1">
                    <a:lumMod val="75000"/>
                  </a:schemeClr>
                </a:solidFill>
              </a:rPr>
              <a:t>.)</a:t>
            </a:r>
          </a:p>
          <a:p>
            <a:pPr marL="342900" indent="-342900">
              <a:buFont typeface="Arial" pitchFamily="34" charset="0"/>
              <a:buChar char="•"/>
            </a:pPr>
            <a:r>
              <a:rPr lang="en-US" sz="2400" dirty="0" smtClean="0">
                <a:solidFill>
                  <a:srgbClr val="FF0000"/>
                </a:solidFill>
              </a:rPr>
              <a:t>THEN</a:t>
            </a:r>
            <a:r>
              <a:rPr lang="en-US" sz="2400" dirty="0" smtClean="0">
                <a:solidFill>
                  <a:schemeClr val="accent1">
                    <a:lumMod val="75000"/>
                  </a:schemeClr>
                </a:solidFill>
              </a:rPr>
              <a:t> the </a:t>
            </a:r>
            <a:r>
              <a:rPr lang="en-US" sz="2400" dirty="0">
                <a:solidFill>
                  <a:schemeClr val="accent1">
                    <a:lumMod val="75000"/>
                  </a:schemeClr>
                </a:solidFill>
              </a:rPr>
              <a:t>congestion window would not be activated, letting each TCP connection to carry as many bits as the </a:t>
            </a:r>
            <a:r>
              <a:rPr lang="en-US" sz="2400" dirty="0" smtClean="0">
                <a:solidFill>
                  <a:schemeClr val="accent1">
                    <a:lumMod val="75000"/>
                  </a:schemeClr>
                </a:solidFill>
              </a:rPr>
              <a:t>BD </a:t>
            </a:r>
            <a:r>
              <a:rPr lang="en-US" sz="2400" dirty="0">
                <a:solidFill>
                  <a:schemeClr val="accent1">
                    <a:lumMod val="75000"/>
                  </a:schemeClr>
                </a:solidFill>
              </a:rPr>
              <a:t>product would let to fly on </a:t>
            </a:r>
            <a:r>
              <a:rPr lang="en-US" sz="2400" dirty="0" smtClean="0">
                <a:solidFill>
                  <a:schemeClr val="accent1">
                    <a:lumMod val="75000"/>
                  </a:schemeClr>
                </a:solidFill>
              </a:rPr>
              <a:t>wire</a:t>
            </a:r>
          </a:p>
          <a:p>
            <a:pPr marL="342900" indent="-342900">
              <a:buFont typeface="Arial" pitchFamily="34" charset="0"/>
              <a:buChar char="•"/>
            </a:pPr>
            <a:r>
              <a:rPr lang="en-US" sz="2400" i="1" dirty="0" smtClean="0">
                <a:solidFill>
                  <a:schemeClr val="accent1">
                    <a:lumMod val="75000"/>
                  </a:schemeClr>
                </a:solidFill>
              </a:rPr>
              <a:t>This </a:t>
            </a:r>
            <a:r>
              <a:rPr lang="en-US" sz="2400" i="1" dirty="0">
                <a:solidFill>
                  <a:schemeClr val="accent1">
                    <a:lumMod val="75000"/>
                  </a:schemeClr>
                </a:solidFill>
              </a:rPr>
              <a:t>was the obvious way to increase the aggregated </a:t>
            </a:r>
            <a:r>
              <a:rPr lang="en-US" sz="2400" i="1" dirty="0" smtClean="0">
                <a:solidFill>
                  <a:schemeClr val="accent1">
                    <a:lumMod val="75000"/>
                  </a:schemeClr>
                </a:solidFill>
              </a:rPr>
              <a:t>bitrate</a:t>
            </a:r>
            <a:endParaRPr lang="en-US" sz="2400" i="1" dirty="0">
              <a:solidFill>
                <a:schemeClr val="accent1">
                  <a:lumMod val="75000"/>
                </a:schemeClr>
              </a:solidFill>
            </a:endParaRPr>
          </a:p>
        </p:txBody>
      </p:sp>
    </p:spTree>
    <p:extLst>
      <p:ext uri="{BB962C8B-B14F-4D97-AF65-F5344CB8AC3E}">
        <p14:creationId xmlns:p14="http://schemas.microsoft.com/office/powerpoint/2010/main" val="2538933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Work-around impact</a:t>
            </a:r>
            <a:endParaRPr lang="en-US" i="1" dirty="0" smtClean="0">
              <a:solidFill>
                <a:schemeClr val="accent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4890"/>
            <a:ext cx="9144000" cy="4644390"/>
          </a:xfrm>
          <a:prstGeom prst="rect">
            <a:avLst/>
          </a:prstGeom>
        </p:spPr>
      </p:pic>
    </p:spTree>
    <p:extLst>
      <p:ext uri="{BB962C8B-B14F-4D97-AF65-F5344CB8AC3E}">
        <p14:creationId xmlns:p14="http://schemas.microsoft.com/office/powerpoint/2010/main" val="2376295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Assumptions</a:t>
            </a:r>
            <a:endParaRPr lang="en-US" i="1" dirty="0" smtClean="0">
              <a:solidFill>
                <a:schemeClr val="accent1">
                  <a:lumMod val="75000"/>
                </a:schemeClr>
              </a:solidFill>
            </a:endParaRPr>
          </a:p>
        </p:txBody>
      </p:sp>
      <p:sp>
        <p:nvSpPr>
          <p:cNvPr id="3" name="TextBox 2"/>
          <p:cNvSpPr txBox="1"/>
          <p:nvPr/>
        </p:nvSpPr>
        <p:spPr>
          <a:xfrm>
            <a:off x="683568" y="1268760"/>
            <a:ext cx="8064896" cy="4893647"/>
          </a:xfrm>
          <a:prstGeom prst="rect">
            <a:avLst/>
          </a:prstGeom>
          <a:noFill/>
        </p:spPr>
        <p:txBody>
          <a:bodyPr wrap="square" rtlCol="0">
            <a:spAutoFit/>
          </a:bodyPr>
          <a:lstStyle/>
          <a:p>
            <a:pPr marL="342900" indent="-342900">
              <a:buFont typeface="Arial" pitchFamily="34" charset="0"/>
              <a:buChar char="•"/>
            </a:pPr>
            <a:r>
              <a:rPr lang="en-US" sz="2400" b="1" dirty="0" smtClean="0">
                <a:solidFill>
                  <a:schemeClr val="accent1">
                    <a:lumMod val="75000"/>
                  </a:schemeClr>
                </a:solidFill>
              </a:rPr>
              <a:t>Argument: “</a:t>
            </a:r>
            <a:r>
              <a:rPr lang="en-US" sz="2400" dirty="0" smtClean="0">
                <a:solidFill>
                  <a:schemeClr val="accent1">
                    <a:lumMod val="75000"/>
                  </a:schemeClr>
                </a:solidFill>
              </a:rPr>
              <a:t>The BD </a:t>
            </a:r>
            <a:r>
              <a:rPr lang="en-US" sz="2400" dirty="0">
                <a:solidFill>
                  <a:schemeClr val="accent1">
                    <a:lumMod val="75000"/>
                  </a:schemeClr>
                </a:solidFill>
              </a:rPr>
              <a:t>product was the root </a:t>
            </a:r>
            <a:r>
              <a:rPr lang="en-US" sz="2400" dirty="0" smtClean="0">
                <a:solidFill>
                  <a:schemeClr val="accent1">
                    <a:lumMod val="75000"/>
                  </a:schemeClr>
                </a:solidFill>
              </a:rPr>
              <a:t>cause”</a:t>
            </a:r>
            <a:endParaRPr lang="en-US" sz="2400" dirty="0">
              <a:solidFill>
                <a:schemeClr val="accent1">
                  <a:lumMod val="75000"/>
                </a:schemeClr>
              </a:solidFill>
            </a:endParaRPr>
          </a:p>
          <a:p>
            <a:pPr marL="342900" indent="-342900">
              <a:buFont typeface="Arial" pitchFamily="34" charset="0"/>
              <a:buChar char="•"/>
            </a:pPr>
            <a:r>
              <a:rPr lang="en-US" sz="2400" b="1" dirty="0" smtClean="0">
                <a:solidFill>
                  <a:schemeClr val="accent1">
                    <a:lumMod val="75000"/>
                  </a:schemeClr>
                </a:solidFill>
              </a:rPr>
              <a:t>Baseline:</a:t>
            </a:r>
            <a:br>
              <a:rPr lang="en-US" sz="2400" b="1" dirty="0" smtClean="0">
                <a:solidFill>
                  <a:schemeClr val="accent1">
                    <a:lumMod val="75000"/>
                  </a:schemeClr>
                </a:solidFill>
              </a:rPr>
            </a:br>
            <a:r>
              <a:rPr lang="en-US" sz="2400" dirty="0" smtClean="0">
                <a:solidFill>
                  <a:schemeClr val="accent1">
                    <a:lumMod val="75000"/>
                  </a:schemeClr>
                </a:solidFill>
              </a:rPr>
              <a:t>RTT</a:t>
            </a:r>
            <a:r>
              <a:rPr lang="en-US" sz="2400" dirty="0">
                <a:solidFill>
                  <a:schemeClr val="accent1">
                    <a:lumMod val="75000"/>
                  </a:schemeClr>
                </a:solidFill>
              </a:rPr>
              <a:t>= </a:t>
            </a:r>
            <a:r>
              <a:rPr lang="en-US" sz="2400" dirty="0" smtClean="0">
                <a:solidFill>
                  <a:schemeClr val="accent1">
                    <a:lumMod val="75000"/>
                  </a:schemeClr>
                </a:solidFill>
              </a:rPr>
              <a:t>propagation </a:t>
            </a:r>
            <a:r>
              <a:rPr lang="en-US" sz="2400" dirty="0">
                <a:solidFill>
                  <a:schemeClr val="accent1">
                    <a:lumMod val="75000"/>
                  </a:schemeClr>
                </a:solidFill>
              </a:rPr>
              <a:t>+ </a:t>
            </a:r>
            <a:r>
              <a:rPr lang="en-US" sz="2400" dirty="0" smtClean="0">
                <a:solidFill>
                  <a:schemeClr val="accent1">
                    <a:lumMod val="75000"/>
                  </a:schemeClr>
                </a:solidFill>
              </a:rPr>
              <a:t>transmission </a:t>
            </a:r>
            <a:r>
              <a:rPr lang="en-US" sz="2400" dirty="0">
                <a:solidFill>
                  <a:schemeClr val="accent1">
                    <a:lumMod val="75000"/>
                  </a:schemeClr>
                </a:solidFill>
              </a:rPr>
              <a:t>+ </a:t>
            </a:r>
            <a:r>
              <a:rPr lang="en-US" sz="2400" dirty="0" smtClean="0">
                <a:solidFill>
                  <a:schemeClr val="accent1">
                    <a:lumMod val="75000"/>
                  </a:schemeClr>
                </a:solidFill>
              </a:rPr>
              <a:t>processing </a:t>
            </a:r>
            <a:r>
              <a:rPr lang="en-US" sz="2400" dirty="0">
                <a:solidFill>
                  <a:schemeClr val="accent1">
                    <a:lumMod val="75000"/>
                  </a:schemeClr>
                </a:solidFill>
              </a:rPr>
              <a:t>+ </a:t>
            </a:r>
            <a:r>
              <a:rPr lang="en-US" sz="2400" dirty="0" smtClean="0">
                <a:solidFill>
                  <a:schemeClr val="accent1">
                    <a:lumMod val="75000"/>
                  </a:schemeClr>
                </a:solidFill>
              </a:rPr>
              <a:t>queuing</a:t>
            </a:r>
            <a:br>
              <a:rPr lang="en-US" sz="2400" dirty="0" smtClean="0">
                <a:solidFill>
                  <a:schemeClr val="accent1">
                    <a:lumMod val="75000"/>
                  </a:schemeClr>
                </a:solidFill>
              </a:rPr>
            </a:br>
            <a:r>
              <a:rPr lang="en-US" sz="2400" i="1" dirty="0" smtClean="0">
                <a:solidFill>
                  <a:srgbClr val="FF0000"/>
                </a:solidFill>
              </a:rPr>
              <a:t>buffer(size</a:t>
            </a:r>
            <a:r>
              <a:rPr lang="en-US" sz="2400" i="1" dirty="0">
                <a:solidFill>
                  <a:srgbClr val="FF0000"/>
                </a:solidFill>
              </a:rPr>
              <a:t>)</a:t>
            </a:r>
            <a:r>
              <a:rPr lang="en-US" sz="2400" dirty="0">
                <a:solidFill>
                  <a:schemeClr val="accent1">
                    <a:lumMod val="75000"/>
                  </a:schemeClr>
                </a:solidFill>
              </a:rPr>
              <a:t> = bandwidth * RTT</a:t>
            </a:r>
          </a:p>
          <a:p>
            <a:r>
              <a:rPr lang="en-US" sz="2400" b="1" dirty="0" smtClean="0">
                <a:solidFill>
                  <a:schemeClr val="accent1">
                    <a:lumMod val="75000"/>
                  </a:schemeClr>
                </a:solidFill>
              </a:rPr>
              <a:t>1st assumption:</a:t>
            </a:r>
            <a:endParaRPr lang="en-US" sz="2400" b="1" dirty="0">
              <a:solidFill>
                <a:schemeClr val="accent1">
                  <a:lumMod val="75000"/>
                </a:schemeClr>
              </a:solidFill>
            </a:endParaRPr>
          </a:p>
          <a:p>
            <a:r>
              <a:rPr lang="en-US" sz="2400" dirty="0">
                <a:solidFill>
                  <a:schemeClr val="accent1">
                    <a:lumMod val="75000"/>
                  </a:schemeClr>
                </a:solidFill>
              </a:rPr>
              <a:t>    The propagation delay </a:t>
            </a:r>
            <a:r>
              <a:rPr lang="en-US" sz="2400" dirty="0" smtClean="0">
                <a:solidFill>
                  <a:schemeClr val="accent1">
                    <a:lumMod val="75000"/>
                  </a:schemeClr>
                </a:solidFill>
                <a:sym typeface="Wingdings" pitchFamily="2" charset="2"/>
              </a:rPr>
              <a:t></a:t>
            </a:r>
            <a:br>
              <a:rPr lang="en-US" sz="2400" dirty="0" smtClean="0">
                <a:solidFill>
                  <a:schemeClr val="accent1">
                    <a:lumMod val="75000"/>
                  </a:schemeClr>
                </a:solidFill>
                <a:sym typeface="Wingdings" pitchFamily="2" charset="2"/>
              </a:rPr>
            </a:br>
            <a:r>
              <a:rPr lang="en-US" sz="2400" dirty="0" smtClean="0">
                <a:solidFill>
                  <a:schemeClr val="accent1">
                    <a:lumMod val="75000"/>
                  </a:schemeClr>
                </a:solidFill>
                <a:sym typeface="Wingdings" pitchFamily="2" charset="2"/>
              </a:rPr>
              <a:t>    </a:t>
            </a:r>
            <a:r>
              <a:rPr lang="en-US" sz="2400" dirty="0" smtClean="0">
                <a:solidFill>
                  <a:schemeClr val="accent1">
                    <a:lumMod val="75000"/>
                  </a:schemeClr>
                </a:solidFill>
              </a:rPr>
              <a:t>the </a:t>
            </a:r>
            <a:r>
              <a:rPr lang="en-US" sz="2400" dirty="0">
                <a:solidFill>
                  <a:schemeClr val="accent1">
                    <a:lumMod val="75000"/>
                  </a:schemeClr>
                </a:solidFill>
              </a:rPr>
              <a:t>dominant type of delay for long-distance </a:t>
            </a:r>
            <a:r>
              <a:rPr lang="en-US" sz="2400" dirty="0" smtClean="0">
                <a:solidFill>
                  <a:schemeClr val="accent1">
                    <a:lumMod val="75000"/>
                  </a:schemeClr>
                </a:solidFill>
              </a:rPr>
              <a:t>paths </a:t>
            </a:r>
            <a:r>
              <a:rPr lang="en-US" sz="2400" dirty="0" smtClean="0">
                <a:solidFill>
                  <a:schemeClr val="accent1">
                    <a:lumMod val="75000"/>
                  </a:schemeClr>
                </a:solidFill>
                <a:sym typeface="Wingdings" pitchFamily="2" charset="2"/>
              </a:rPr>
              <a:t></a:t>
            </a:r>
            <a:br>
              <a:rPr lang="en-US" sz="2400" dirty="0" smtClean="0">
                <a:solidFill>
                  <a:schemeClr val="accent1">
                    <a:lumMod val="75000"/>
                  </a:schemeClr>
                </a:solidFill>
                <a:sym typeface="Wingdings" pitchFamily="2" charset="2"/>
              </a:rPr>
            </a:br>
            <a:r>
              <a:rPr lang="en-US" sz="2400" dirty="0" smtClean="0">
                <a:solidFill>
                  <a:schemeClr val="accent1">
                    <a:lumMod val="75000"/>
                  </a:schemeClr>
                </a:solidFill>
                <a:sym typeface="Wingdings" pitchFamily="2" charset="2"/>
              </a:rPr>
              <a:t>    </a:t>
            </a:r>
            <a:r>
              <a:rPr lang="en-US" sz="2400" dirty="0" smtClean="0">
                <a:solidFill>
                  <a:schemeClr val="accent1">
                    <a:lumMod val="75000"/>
                  </a:schemeClr>
                </a:solidFill>
              </a:rPr>
              <a:t>estimate </a:t>
            </a:r>
            <a:r>
              <a:rPr lang="en-US" sz="2400" dirty="0">
                <a:solidFill>
                  <a:schemeClr val="accent1">
                    <a:lumMod val="75000"/>
                  </a:schemeClr>
                </a:solidFill>
              </a:rPr>
              <a:t>the buffer size using the </a:t>
            </a:r>
            <a:r>
              <a:rPr lang="en-US" sz="2400" dirty="0" smtClean="0">
                <a:solidFill>
                  <a:schemeClr val="accent1">
                    <a:lumMod val="75000"/>
                  </a:schemeClr>
                </a:solidFill>
              </a:rPr>
              <a:t>equation </a:t>
            </a:r>
            <a:r>
              <a:rPr lang="en-US" sz="2400" dirty="0" smtClean="0">
                <a:solidFill>
                  <a:schemeClr val="accent1">
                    <a:lumMod val="75000"/>
                  </a:schemeClr>
                </a:solidFill>
                <a:sym typeface="Wingdings" pitchFamily="2" charset="2"/>
              </a:rPr>
              <a:t></a:t>
            </a:r>
            <a:br>
              <a:rPr lang="en-US" sz="2400" dirty="0" smtClean="0">
                <a:solidFill>
                  <a:schemeClr val="accent1">
                    <a:lumMod val="75000"/>
                  </a:schemeClr>
                </a:solidFill>
                <a:sym typeface="Wingdings" pitchFamily="2" charset="2"/>
              </a:rPr>
            </a:br>
            <a:r>
              <a:rPr lang="en-US" sz="2400" dirty="0" smtClean="0">
                <a:solidFill>
                  <a:schemeClr val="accent1">
                    <a:lumMod val="75000"/>
                  </a:schemeClr>
                </a:solidFill>
                <a:sym typeface="Wingdings" pitchFamily="2" charset="2"/>
              </a:rPr>
              <a:t>    </a:t>
            </a:r>
            <a:r>
              <a:rPr lang="en-US" sz="2400" dirty="0" smtClean="0">
                <a:solidFill>
                  <a:srgbClr val="FF0000"/>
                </a:solidFill>
              </a:rPr>
              <a:t>buffer </a:t>
            </a:r>
            <a:r>
              <a:rPr lang="en-US" sz="2400" dirty="0">
                <a:solidFill>
                  <a:srgbClr val="FF0000"/>
                </a:solidFill>
              </a:rPr>
              <a:t>size = bandwidth * propagation delay</a:t>
            </a:r>
          </a:p>
          <a:p>
            <a:r>
              <a:rPr lang="en-US" sz="2400" b="1" dirty="0" smtClean="0">
                <a:solidFill>
                  <a:schemeClr val="accent1">
                    <a:lumMod val="75000"/>
                  </a:schemeClr>
                </a:solidFill>
              </a:rPr>
              <a:t>2nd assumption:</a:t>
            </a:r>
            <a:endParaRPr lang="en-US" sz="2400" b="1" dirty="0">
              <a:solidFill>
                <a:schemeClr val="accent1">
                  <a:lumMod val="75000"/>
                </a:schemeClr>
              </a:solidFill>
            </a:endParaRPr>
          </a:p>
          <a:p>
            <a:r>
              <a:rPr lang="en-US" sz="2400" dirty="0">
                <a:solidFill>
                  <a:schemeClr val="accent1">
                    <a:lumMod val="75000"/>
                  </a:schemeClr>
                </a:solidFill>
              </a:rPr>
              <a:t>    </a:t>
            </a:r>
            <a:r>
              <a:rPr lang="en-US" sz="2400" dirty="0" smtClean="0">
                <a:solidFill>
                  <a:schemeClr val="accent1">
                    <a:lumMod val="75000"/>
                  </a:schemeClr>
                </a:solidFill>
              </a:rPr>
              <a:t>No throttling/bottleneck (e.g. congestion back-off algorithm)</a:t>
            </a:r>
          </a:p>
          <a:p>
            <a:r>
              <a:rPr lang="en-US" sz="2400" b="1" dirty="0" smtClean="0">
                <a:solidFill>
                  <a:schemeClr val="accent1">
                    <a:lumMod val="75000"/>
                  </a:schemeClr>
                </a:solidFill>
              </a:rPr>
              <a:t>Hypothesis:</a:t>
            </a:r>
            <a:r>
              <a:rPr lang="en-US" sz="2400" dirty="0" smtClean="0">
                <a:solidFill>
                  <a:schemeClr val="accent1">
                    <a:lumMod val="75000"/>
                  </a:schemeClr>
                </a:solidFill>
              </a:rPr>
              <a:t> </a:t>
            </a:r>
            <a:r>
              <a:rPr lang="en-US" sz="2400" i="1" dirty="0" smtClean="0">
                <a:solidFill>
                  <a:schemeClr val="accent1">
                    <a:lumMod val="75000"/>
                  </a:schemeClr>
                </a:solidFill>
              </a:rPr>
              <a:t>With </a:t>
            </a:r>
            <a:r>
              <a:rPr lang="en-US" sz="2400" i="1" dirty="0">
                <a:solidFill>
                  <a:schemeClr val="accent1">
                    <a:lumMod val="75000"/>
                  </a:schemeClr>
                </a:solidFill>
              </a:rPr>
              <a:t>constant RTT the bandwidth is proportional to the buffer size.</a:t>
            </a:r>
            <a:endParaRPr lang="en-GB" sz="2400" i="1" dirty="0">
              <a:solidFill>
                <a:schemeClr val="accent1">
                  <a:lumMod val="75000"/>
                </a:schemeClr>
              </a:solidFill>
            </a:endParaRPr>
          </a:p>
        </p:txBody>
      </p:sp>
    </p:spTree>
    <p:extLst>
      <p:ext uri="{BB962C8B-B14F-4D97-AF65-F5344CB8AC3E}">
        <p14:creationId xmlns:p14="http://schemas.microsoft.com/office/powerpoint/2010/main" val="1709283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Fully(?)-controlled Environment</a:t>
            </a:r>
            <a:endParaRPr lang="en-US" i="1" dirty="0" smtClean="0">
              <a:solidFill>
                <a:schemeClr val="accent1">
                  <a:lumMod val="75000"/>
                </a:schemeClr>
              </a:solidFill>
            </a:endParaRPr>
          </a:p>
        </p:txBody>
      </p:sp>
      <p:sp>
        <p:nvSpPr>
          <p:cNvPr id="4" name="TextBox 3"/>
          <p:cNvSpPr txBox="1"/>
          <p:nvPr/>
        </p:nvSpPr>
        <p:spPr>
          <a:xfrm>
            <a:off x="683568" y="1268760"/>
            <a:ext cx="8064896" cy="5078313"/>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accent1">
                    <a:lumMod val="75000"/>
                  </a:schemeClr>
                </a:solidFill>
              </a:rPr>
              <a:t>Small </a:t>
            </a:r>
            <a:r>
              <a:rPr lang="en-US" sz="2400" dirty="0" err="1">
                <a:solidFill>
                  <a:schemeClr val="accent1">
                    <a:lumMod val="75000"/>
                  </a:schemeClr>
                </a:solidFill>
              </a:rPr>
              <a:t>testbed</a:t>
            </a:r>
            <a:r>
              <a:rPr lang="en-US" sz="2400" dirty="0">
                <a:solidFill>
                  <a:schemeClr val="accent1">
                    <a:lumMod val="75000"/>
                  </a:schemeClr>
                </a:solidFill>
              </a:rPr>
              <a:t> </a:t>
            </a:r>
            <a:r>
              <a:rPr lang="en-US" sz="2400" dirty="0" smtClean="0">
                <a:solidFill>
                  <a:schemeClr val="accent1">
                    <a:lumMod val="75000"/>
                  </a:schemeClr>
                </a:solidFill>
              </a:rPr>
              <a:t>deployment inside </a:t>
            </a:r>
            <a:r>
              <a:rPr lang="en-US" sz="2400" dirty="0">
                <a:solidFill>
                  <a:schemeClr val="accent1">
                    <a:lumMod val="75000"/>
                  </a:schemeClr>
                </a:solidFill>
              </a:rPr>
              <a:t>our premises between hosts located to </a:t>
            </a:r>
            <a:r>
              <a:rPr lang="en-US" sz="2400" dirty="0" smtClean="0">
                <a:solidFill>
                  <a:schemeClr val="accent1">
                    <a:lumMod val="75000"/>
                  </a:schemeClr>
                </a:solidFill>
              </a:rPr>
              <a:t>GRNET’s distant </a:t>
            </a:r>
            <a:r>
              <a:rPr lang="en-US" sz="2400" dirty="0">
                <a:solidFill>
                  <a:schemeClr val="accent1">
                    <a:lumMod val="75000"/>
                  </a:schemeClr>
                </a:solidFill>
              </a:rPr>
              <a:t>DCs (200 miles away</a:t>
            </a:r>
            <a:r>
              <a:rPr lang="en-US" sz="2400" dirty="0" smtClean="0">
                <a:solidFill>
                  <a:schemeClr val="accent1">
                    <a:lumMod val="75000"/>
                  </a:schemeClr>
                </a:solidFill>
              </a:rPr>
              <a:t>)</a:t>
            </a:r>
            <a:endParaRPr lang="en-US" sz="2400" dirty="0">
              <a:solidFill>
                <a:schemeClr val="accent1">
                  <a:lumMod val="75000"/>
                </a:schemeClr>
              </a:solidFill>
            </a:endParaRPr>
          </a:p>
          <a:p>
            <a:pPr marL="342900" indent="-342900">
              <a:buFont typeface="Arial" pitchFamily="34" charset="0"/>
              <a:buChar char="•"/>
            </a:pPr>
            <a:r>
              <a:rPr lang="en-US" sz="2400" dirty="0" err="1" smtClean="0">
                <a:solidFill>
                  <a:schemeClr val="accent1">
                    <a:lumMod val="75000"/>
                  </a:schemeClr>
                </a:solidFill>
              </a:rPr>
              <a:t>Iperf</a:t>
            </a:r>
            <a:r>
              <a:rPr lang="en-US" sz="2400" dirty="0" smtClean="0">
                <a:solidFill>
                  <a:schemeClr val="accent1">
                    <a:lumMod val="75000"/>
                  </a:schemeClr>
                </a:solidFill>
              </a:rPr>
              <a:t> consecutive </a:t>
            </a:r>
            <a:r>
              <a:rPr lang="en-US" sz="2400" dirty="0">
                <a:solidFill>
                  <a:schemeClr val="accent1">
                    <a:lumMod val="75000"/>
                  </a:schemeClr>
                </a:solidFill>
              </a:rPr>
              <a:t>tests with 1 TCP </a:t>
            </a:r>
            <a:r>
              <a:rPr lang="en-US" sz="2400" dirty="0" smtClean="0">
                <a:solidFill>
                  <a:schemeClr val="accent1">
                    <a:lumMod val="75000"/>
                  </a:schemeClr>
                </a:solidFill>
              </a:rPr>
              <a:t>connection</a:t>
            </a:r>
            <a:endParaRPr lang="en-US" sz="2400" dirty="0">
              <a:solidFill>
                <a:schemeClr val="accent1">
                  <a:lumMod val="75000"/>
                </a:schemeClr>
              </a:solidFill>
            </a:endParaRPr>
          </a:p>
          <a:p>
            <a:pPr marL="342900" indent="-342900">
              <a:buFont typeface="Arial" pitchFamily="34" charset="0"/>
              <a:buChar char="•"/>
            </a:pPr>
            <a:r>
              <a:rPr lang="en-US" sz="2400" dirty="0" smtClean="0">
                <a:solidFill>
                  <a:schemeClr val="accent1">
                    <a:lumMod val="75000"/>
                  </a:schemeClr>
                </a:solidFill>
              </a:rPr>
              <a:t>No congestion/packet loss to </a:t>
            </a:r>
            <a:r>
              <a:rPr lang="en-US" sz="2400" dirty="0">
                <a:solidFill>
                  <a:schemeClr val="accent1">
                    <a:lumMod val="75000"/>
                  </a:schemeClr>
                </a:solidFill>
              </a:rPr>
              <a:t>our WAN/DC </a:t>
            </a:r>
            <a:r>
              <a:rPr lang="en-US" sz="2400" dirty="0" smtClean="0">
                <a:solidFill>
                  <a:schemeClr val="accent1">
                    <a:lumMod val="75000"/>
                  </a:schemeClr>
                </a:solidFill>
              </a:rPr>
              <a:t>networks</a:t>
            </a:r>
            <a:endParaRPr lang="en-US" sz="2400" dirty="0">
              <a:solidFill>
                <a:schemeClr val="accent1">
                  <a:lumMod val="75000"/>
                </a:schemeClr>
              </a:solidFill>
            </a:endParaRPr>
          </a:p>
          <a:p>
            <a:pPr marL="342900" indent="-342900">
              <a:buFont typeface="Arial" pitchFamily="34" charset="0"/>
              <a:buChar char="•"/>
            </a:pPr>
            <a:r>
              <a:rPr lang="en-US" sz="2400" dirty="0" smtClean="0">
                <a:solidFill>
                  <a:schemeClr val="accent1">
                    <a:lumMod val="75000"/>
                  </a:schemeClr>
                </a:solidFill>
              </a:rPr>
              <a:t>Results between 2 </a:t>
            </a:r>
            <a:r>
              <a:rPr lang="en-US" sz="2400" dirty="0">
                <a:solidFill>
                  <a:schemeClr val="accent1">
                    <a:lumMod val="75000"/>
                  </a:schemeClr>
                </a:solidFill>
              </a:rPr>
              <a:t>hosts with the default kernel </a:t>
            </a:r>
            <a:r>
              <a:rPr lang="en-US" sz="2400" dirty="0" smtClean="0">
                <a:solidFill>
                  <a:schemeClr val="accent1">
                    <a:lumMod val="75000"/>
                  </a:schemeClr>
                </a:solidFill>
              </a:rPr>
              <a:t>parameters:  </a:t>
            </a:r>
          </a:p>
          <a:p>
            <a:r>
              <a:rPr lang="en-US" sz="2000" i="1" dirty="0" smtClean="0">
                <a:solidFill>
                  <a:schemeClr val="accent1">
                    <a:lumMod val="75000"/>
                  </a:schemeClr>
                </a:solidFill>
              </a:rPr>
              <a:t>	HOST </a:t>
            </a:r>
            <a:r>
              <a:rPr lang="en-US" sz="2000" i="1" dirty="0">
                <a:solidFill>
                  <a:schemeClr val="accent1">
                    <a:lumMod val="75000"/>
                  </a:schemeClr>
                </a:solidFill>
              </a:rPr>
              <a:t>A, DC A –&gt; HOST B, DC B</a:t>
            </a:r>
          </a:p>
          <a:p>
            <a:r>
              <a:rPr lang="en-US" sz="2000" i="1" dirty="0">
                <a:solidFill>
                  <a:schemeClr val="accent1">
                    <a:lumMod val="75000"/>
                  </a:schemeClr>
                </a:solidFill>
              </a:rPr>
              <a:t>    </a:t>
            </a:r>
            <a:r>
              <a:rPr lang="en-US" sz="2000" i="1" dirty="0" smtClean="0">
                <a:solidFill>
                  <a:schemeClr val="accent1">
                    <a:lumMod val="75000"/>
                  </a:schemeClr>
                </a:solidFill>
              </a:rPr>
              <a:t>	1st </a:t>
            </a:r>
            <a:r>
              <a:rPr lang="en-US" sz="2000" i="1" dirty="0">
                <a:solidFill>
                  <a:schemeClr val="accent1">
                    <a:lumMod val="75000"/>
                  </a:schemeClr>
                </a:solidFill>
              </a:rPr>
              <a:t>trial: 0.0-10.0 sec 1.58 </a:t>
            </a:r>
            <a:r>
              <a:rPr lang="en-US" sz="2000" i="1" dirty="0" err="1">
                <a:solidFill>
                  <a:schemeClr val="accent1">
                    <a:lumMod val="75000"/>
                  </a:schemeClr>
                </a:solidFill>
              </a:rPr>
              <a:t>Gbits</a:t>
            </a:r>
            <a:r>
              <a:rPr lang="en-US" sz="2000" i="1" dirty="0">
                <a:solidFill>
                  <a:schemeClr val="accent1">
                    <a:lumMod val="75000"/>
                  </a:schemeClr>
                </a:solidFill>
              </a:rPr>
              <a:t>/sec</a:t>
            </a:r>
          </a:p>
          <a:p>
            <a:r>
              <a:rPr lang="en-US" sz="2000" i="1" dirty="0">
                <a:solidFill>
                  <a:schemeClr val="accent1">
                    <a:lumMod val="75000"/>
                  </a:schemeClr>
                </a:solidFill>
              </a:rPr>
              <a:t>    </a:t>
            </a:r>
            <a:r>
              <a:rPr lang="en-US" sz="2000" i="1" dirty="0" smtClean="0">
                <a:solidFill>
                  <a:schemeClr val="accent1">
                    <a:lumMod val="75000"/>
                  </a:schemeClr>
                </a:solidFill>
              </a:rPr>
              <a:t>	2nd </a:t>
            </a:r>
            <a:r>
              <a:rPr lang="en-US" sz="2000" i="1" dirty="0">
                <a:solidFill>
                  <a:schemeClr val="accent1">
                    <a:lumMod val="75000"/>
                  </a:schemeClr>
                </a:solidFill>
              </a:rPr>
              <a:t>trial: 0.0-10.0 sec 2.00 </a:t>
            </a:r>
            <a:r>
              <a:rPr lang="en-US" sz="2000" i="1" dirty="0" err="1">
                <a:solidFill>
                  <a:schemeClr val="accent1">
                    <a:lumMod val="75000"/>
                  </a:schemeClr>
                </a:solidFill>
              </a:rPr>
              <a:t>Gbits</a:t>
            </a:r>
            <a:r>
              <a:rPr lang="en-US" sz="2000" i="1" dirty="0">
                <a:solidFill>
                  <a:schemeClr val="accent1">
                    <a:lumMod val="75000"/>
                  </a:schemeClr>
                </a:solidFill>
              </a:rPr>
              <a:t>/sec</a:t>
            </a:r>
          </a:p>
          <a:p>
            <a:r>
              <a:rPr lang="en-US" sz="2000" i="1" dirty="0">
                <a:solidFill>
                  <a:schemeClr val="accent1">
                    <a:lumMod val="75000"/>
                  </a:schemeClr>
                </a:solidFill>
              </a:rPr>
              <a:t>   </a:t>
            </a:r>
            <a:r>
              <a:rPr lang="en-US" sz="2000" i="1" dirty="0" smtClean="0">
                <a:solidFill>
                  <a:schemeClr val="accent1">
                    <a:lumMod val="75000"/>
                  </a:schemeClr>
                </a:solidFill>
              </a:rPr>
              <a:t>	3rd </a:t>
            </a:r>
            <a:r>
              <a:rPr lang="en-US" sz="2000" i="1" dirty="0">
                <a:solidFill>
                  <a:schemeClr val="accent1">
                    <a:lumMod val="75000"/>
                  </a:schemeClr>
                </a:solidFill>
              </a:rPr>
              <a:t>trial: 0.0-10.0 sec 3.11 </a:t>
            </a:r>
            <a:r>
              <a:rPr lang="en-US" sz="2000" i="1" dirty="0" err="1">
                <a:solidFill>
                  <a:schemeClr val="accent1">
                    <a:lumMod val="75000"/>
                  </a:schemeClr>
                </a:solidFill>
              </a:rPr>
              <a:t>Gbits</a:t>
            </a:r>
            <a:r>
              <a:rPr lang="en-US" sz="2000" i="1" dirty="0">
                <a:solidFill>
                  <a:schemeClr val="accent1">
                    <a:lumMod val="75000"/>
                  </a:schemeClr>
                </a:solidFill>
              </a:rPr>
              <a:t>/sec </a:t>
            </a:r>
          </a:p>
          <a:p>
            <a:pPr marL="342900" indent="-342900">
              <a:buFont typeface="Arial" pitchFamily="34" charset="0"/>
              <a:buChar char="•"/>
            </a:pPr>
            <a:r>
              <a:rPr lang="en-US" sz="2400" dirty="0" smtClean="0">
                <a:solidFill>
                  <a:schemeClr val="accent1">
                    <a:lumMod val="75000"/>
                  </a:schemeClr>
                </a:solidFill>
              </a:rPr>
              <a:t>&gt;&gt; 1Gbit/s vs. GRNET-</a:t>
            </a:r>
            <a:r>
              <a:rPr lang="en-US" sz="2400" dirty="0" err="1" smtClean="0">
                <a:solidFill>
                  <a:schemeClr val="accent1">
                    <a:lumMod val="75000"/>
                  </a:schemeClr>
                </a:solidFill>
              </a:rPr>
              <a:t>Central_EU</a:t>
            </a:r>
            <a:r>
              <a:rPr lang="en-US" sz="2400" dirty="0" smtClean="0">
                <a:solidFill>
                  <a:schemeClr val="accent1">
                    <a:lumMod val="75000"/>
                  </a:schemeClr>
                </a:solidFill>
              </a:rPr>
              <a:t> DC</a:t>
            </a:r>
            <a:endParaRPr lang="en-US" sz="2400" dirty="0">
              <a:solidFill>
                <a:schemeClr val="accent1">
                  <a:lumMod val="75000"/>
                </a:schemeClr>
              </a:solidFill>
            </a:endParaRPr>
          </a:p>
          <a:p>
            <a:r>
              <a:rPr lang="en-US" sz="2400" b="1" dirty="0" smtClean="0">
                <a:solidFill>
                  <a:schemeClr val="accent1">
                    <a:lumMod val="75000"/>
                  </a:schemeClr>
                </a:solidFill>
              </a:rPr>
              <a:t>First conclusions:</a:t>
            </a:r>
            <a:endParaRPr lang="en-US" sz="2400" b="1" dirty="0">
              <a:solidFill>
                <a:schemeClr val="accent1">
                  <a:lumMod val="75000"/>
                </a:schemeClr>
              </a:solidFill>
            </a:endParaRPr>
          </a:p>
          <a:p>
            <a:pPr marL="342900" indent="-342900">
              <a:buFont typeface="Arial" pitchFamily="34" charset="0"/>
              <a:buChar char="•"/>
            </a:pPr>
            <a:r>
              <a:rPr lang="en-US" sz="2400" dirty="0" smtClean="0">
                <a:solidFill>
                  <a:schemeClr val="accent1">
                    <a:lumMod val="75000"/>
                  </a:schemeClr>
                </a:solidFill>
              </a:rPr>
              <a:t>In LFNs </a:t>
            </a:r>
            <a:r>
              <a:rPr lang="en-US" sz="2400" dirty="0">
                <a:solidFill>
                  <a:schemeClr val="accent1">
                    <a:lumMod val="75000"/>
                  </a:schemeClr>
                </a:solidFill>
              </a:rPr>
              <a:t>the propagation delay is the dominant type of </a:t>
            </a:r>
            <a:r>
              <a:rPr lang="en-US" sz="2400" dirty="0" smtClean="0">
                <a:solidFill>
                  <a:schemeClr val="accent1">
                    <a:lumMod val="75000"/>
                  </a:schemeClr>
                </a:solidFill>
              </a:rPr>
              <a:t>delay</a:t>
            </a:r>
          </a:p>
          <a:p>
            <a:pPr marL="342900" indent="-342900">
              <a:buFont typeface="Arial" pitchFamily="34" charset="0"/>
              <a:buChar char="•"/>
            </a:pPr>
            <a:r>
              <a:rPr lang="en-US" sz="2400" dirty="0" smtClean="0">
                <a:solidFill>
                  <a:schemeClr val="accent1">
                    <a:lumMod val="75000"/>
                  </a:schemeClr>
                </a:solidFill>
              </a:rPr>
              <a:t>buffer size = bandwidth * propagation delay</a:t>
            </a:r>
          </a:p>
          <a:p>
            <a:pPr marL="342900" indent="-342900">
              <a:buFont typeface="Arial" pitchFamily="34" charset="0"/>
              <a:buChar char="•"/>
            </a:pPr>
            <a:r>
              <a:rPr lang="en-US" sz="2400" dirty="0" smtClean="0">
                <a:solidFill>
                  <a:schemeClr val="accent1">
                    <a:lumMod val="75000"/>
                  </a:schemeClr>
                </a:solidFill>
              </a:rPr>
              <a:t>longer connections suffer </a:t>
            </a:r>
            <a:r>
              <a:rPr lang="en-US" sz="2400" dirty="0" smtClean="0">
                <a:solidFill>
                  <a:schemeClr val="accent1">
                    <a:lumMod val="75000"/>
                  </a:schemeClr>
                </a:solidFill>
              </a:rPr>
              <a:t>more (200Mbit/s vs. 2Gbit/s)</a:t>
            </a:r>
            <a:endParaRPr lang="en-US" sz="2400" dirty="0">
              <a:solidFill>
                <a:schemeClr val="accent1">
                  <a:lumMod val="75000"/>
                </a:schemeClr>
              </a:solidFill>
            </a:endParaRPr>
          </a:p>
        </p:txBody>
      </p:sp>
    </p:spTree>
    <p:extLst>
      <p:ext uri="{BB962C8B-B14F-4D97-AF65-F5344CB8AC3E}">
        <p14:creationId xmlns:p14="http://schemas.microsoft.com/office/powerpoint/2010/main" val="1985579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Fully(?)-controlled Environment</a:t>
            </a:r>
            <a:endParaRPr lang="en-US" i="1" dirty="0" smtClean="0">
              <a:solidFill>
                <a:schemeClr val="accent1">
                  <a:lumMod val="75000"/>
                </a:schemeClr>
              </a:solidFill>
            </a:endParaRPr>
          </a:p>
        </p:txBody>
      </p:sp>
      <p:sp>
        <p:nvSpPr>
          <p:cNvPr id="4" name="TextBox 3"/>
          <p:cNvSpPr txBox="1"/>
          <p:nvPr/>
        </p:nvSpPr>
        <p:spPr>
          <a:xfrm>
            <a:off x="683568" y="1268760"/>
            <a:ext cx="8064896" cy="4893647"/>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accent1">
                    <a:lumMod val="75000"/>
                  </a:schemeClr>
                </a:solidFill>
              </a:rPr>
              <a:t>Kernel </a:t>
            </a:r>
            <a:r>
              <a:rPr lang="en-US" sz="2400" dirty="0" err="1" smtClean="0">
                <a:solidFill>
                  <a:schemeClr val="accent1">
                    <a:lumMod val="75000"/>
                  </a:schemeClr>
                </a:solidFill>
              </a:rPr>
              <a:t>rx</a:t>
            </a:r>
            <a:r>
              <a:rPr lang="en-US" sz="2400" dirty="0" smtClean="0">
                <a:solidFill>
                  <a:schemeClr val="accent1">
                    <a:lumMod val="75000"/>
                  </a:schemeClr>
                </a:solidFill>
              </a:rPr>
              <a:t> (max) </a:t>
            </a:r>
            <a:r>
              <a:rPr lang="en-US" sz="2400" dirty="0">
                <a:solidFill>
                  <a:schemeClr val="accent1">
                    <a:lumMod val="75000"/>
                  </a:schemeClr>
                </a:solidFill>
              </a:rPr>
              <a:t>buffer </a:t>
            </a:r>
            <a:r>
              <a:rPr lang="en-US" sz="2400" dirty="0" smtClean="0">
                <a:solidFill>
                  <a:schemeClr val="accent1">
                    <a:lumMod val="75000"/>
                  </a:schemeClr>
                </a:solidFill>
              </a:rPr>
              <a:t>size </a:t>
            </a:r>
            <a:r>
              <a:rPr lang="en-US" sz="2400" dirty="0" smtClean="0">
                <a:solidFill>
                  <a:schemeClr val="accent1">
                    <a:lumMod val="75000"/>
                  </a:schemeClr>
                </a:solidFill>
                <a:sym typeface="Wingdings" pitchFamily="2" charset="2"/>
              </a:rPr>
              <a:t> </a:t>
            </a:r>
            <a:r>
              <a:rPr lang="en-US" sz="2400" dirty="0" smtClean="0">
                <a:solidFill>
                  <a:schemeClr val="accent1">
                    <a:lumMod val="75000"/>
                  </a:schemeClr>
                </a:solidFill>
              </a:rPr>
              <a:t>6Mbyte </a:t>
            </a:r>
            <a:br>
              <a:rPr lang="en-US" sz="2400" dirty="0" smtClean="0">
                <a:solidFill>
                  <a:schemeClr val="accent1">
                    <a:lumMod val="75000"/>
                  </a:schemeClr>
                </a:solidFill>
              </a:rPr>
            </a:br>
            <a:endParaRPr lang="en-US" sz="2400" dirty="0">
              <a:solidFill>
                <a:schemeClr val="accent1">
                  <a:lumMod val="75000"/>
                </a:schemeClr>
              </a:solidFill>
            </a:endParaRPr>
          </a:p>
          <a:p>
            <a:pPr marL="342900" indent="-342900">
              <a:buFont typeface="Arial" pitchFamily="34" charset="0"/>
              <a:buChar char="•"/>
            </a:pPr>
            <a:r>
              <a:rPr lang="en-US" sz="2400" dirty="0">
                <a:solidFill>
                  <a:schemeClr val="accent1">
                    <a:lumMod val="75000"/>
                  </a:schemeClr>
                </a:solidFill>
              </a:rPr>
              <a:t>E</a:t>
            </a:r>
            <a:r>
              <a:rPr lang="en-US" sz="2400" dirty="0" smtClean="0">
                <a:solidFill>
                  <a:schemeClr val="accent1">
                    <a:lumMod val="75000"/>
                  </a:schemeClr>
                </a:solidFill>
              </a:rPr>
              <a:t>xtra </a:t>
            </a:r>
            <a:r>
              <a:rPr lang="en-US" sz="2400" dirty="0">
                <a:solidFill>
                  <a:schemeClr val="accent1">
                    <a:lumMod val="75000"/>
                  </a:schemeClr>
                </a:solidFill>
              </a:rPr>
              <a:t>space for </a:t>
            </a:r>
            <a:r>
              <a:rPr lang="en-US" sz="2400" dirty="0" smtClean="0">
                <a:solidFill>
                  <a:schemeClr val="accent1">
                    <a:lumMod val="75000"/>
                  </a:schemeClr>
                </a:solidFill>
              </a:rPr>
              <a:t>internal </a:t>
            </a:r>
            <a:r>
              <a:rPr lang="en-US" sz="2400" dirty="0">
                <a:solidFill>
                  <a:schemeClr val="accent1">
                    <a:lumMod val="75000"/>
                  </a:schemeClr>
                </a:solidFill>
              </a:rPr>
              <a:t>kernel </a:t>
            </a:r>
            <a:r>
              <a:rPr lang="en-US" sz="2400" dirty="0" smtClean="0">
                <a:solidFill>
                  <a:schemeClr val="accent1">
                    <a:lumMod val="75000"/>
                  </a:schemeClr>
                </a:solidFill>
              </a:rPr>
              <a:t>structures</a:t>
            </a:r>
            <a:br>
              <a:rPr lang="en-US" sz="2400" dirty="0" smtClean="0">
                <a:solidFill>
                  <a:schemeClr val="accent1">
                    <a:lumMod val="75000"/>
                  </a:schemeClr>
                </a:solidFill>
              </a:rPr>
            </a:br>
            <a:endParaRPr lang="en-US" sz="2400" dirty="0" smtClean="0">
              <a:solidFill>
                <a:schemeClr val="accent1">
                  <a:lumMod val="75000"/>
                </a:schemeClr>
              </a:solidFill>
            </a:endParaRPr>
          </a:p>
          <a:p>
            <a:pPr marL="342900" indent="-342900">
              <a:buFont typeface="Arial" pitchFamily="34" charset="0"/>
              <a:buChar char="•"/>
            </a:pPr>
            <a:r>
              <a:rPr lang="en-US" sz="2400" dirty="0" smtClean="0">
                <a:solidFill>
                  <a:schemeClr val="accent1">
                    <a:lumMod val="75000"/>
                  </a:schemeClr>
                </a:solidFill>
              </a:rPr>
              <a:t>The </a:t>
            </a:r>
            <a:r>
              <a:rPr lang="en-US" sz="2400" dirty="0" err="1" smtClean="0">
                <a:solidFill>
                  <a:schemeClr val="accent1">
                    <a:lumMod val="75000"/>
                  </a:schemeClr>
                </a:solidFill>
              </a:rPr>
              <a:t>rx</a:t>
            </a:r>
            <a:r>
              <a:rPr lang="en-US" sz="2400" dirty="0" smtClean="0">
                <a:solidFill>
                  <a:schemeClr val="accent1">
                    <a:lumMod val="75000"/>
                  </a:schemeClr>
                </a:solidFill>
              </a:rPr>
              <a:t> </a:t>
            </a:r>
            <a:r>
              <a:rPr lang="en-US" sz="2400" dirty="0">
                <a:solidFill>
                  <a:schemeClr val="accent1">
                    <a:lumMod val="75000"/>
                  </a:schemeClr>
                </a:solidFill>
              </a:rPr>
              <a:t>buffer size in </a:t>
            </a:r>
            <a:r>
              <a:rPr lang="en-US" sz="2400" dirty="0" err="1">
                <a:solidFill>
                  <a:schemeClr val="accent1">
                    <a:lumMod val="75000"/>
                  </a:schemeClr>
                </a:solidFill>
              </a:rPr>
              <a:t>linux</a:t>
            </a:r>
            <a:r>
              <a:rPr lang="en-US" sz="2400" dirty="0">
                <a:solidFill>
                  <a:schemeClr val="accent1">
                    <a:lumMod val="75000"/>
                  </a:schemeClr>
                </a:solidFill>
              </a:rPr>
              <a:t> kernel </a:t>
            </a:r>
            <a:r>
              <a:rPr lang="en-US" sz="2400" dirty="0" smtClean="0">
                <a:solidFill>
                  <a:schemeClr val="accent1">
                    <a:lumMod val="75000"/>
                  </a:schemeClr>
                </a:solidFill>
              </a:rPr>
              <a:t>is the upper </a:t>
            </a:r>
            <a:r>
              <a:rPr lang="en-US" sz="2400" dirty="0">
                <a:solidFill>
                  <a:schemeClr val="accent1">
                    <a:lumMod val="75000"/>
                  </a:schemeClr>
                </a:solidFill>
              </a:rPr>
              <a:t>bound of the window size but is not equivalent </a:t>
            </a:r>
            <a:r>
              <a:rPr lang="en-US" sz="2400" dirty="0" smtClean="0">
                <a:solidFill>
                  <a:schemeClr val="accent1">
                    <a:lumMod val="75000"/>
                  </a:schemeClr>
                </a:solidFill>
              </a:rPr>
              <a:t>to the </a:t>
            </a:r>
            <a:r>
              <a:rPr lang="en-US" sz="2400" dirty="0">
                <a:solidFill>
                  <a:schemeClr val="accent1">
                    <a:lumMod val="75000"/>
                  </a:schemeClr>
                </a:solidFill>
              </a:rPr>
              <a:t>window </a:t>
            </a:r>
            <a:r>
              <a:rPr lang="en-US" sz="2400" dirty="0" smtClean="0">
                <a:solidFill>
                  <a:schemeClr val="accent1">
                    <a:lumMod val="75000"/>
                  </a:schemeClr>
                </a:solidFill>
              </a:rPr>
              <a:t>size</a:t>
            </a:r>
            <a:br>
              <a:rPr lang="en-US" sz="2400" dirty="0" smtClean="0">
                <a:solidFill>
                  <a:schemeClr val="accent1">
                    <a:lumMod val="75000"/>
                  </a:schemeClr>
                </a:solidFill>
              </a:rPr>
            </a:br>
            <a:endParaRPr lang="en-US" sz="2400" dirty="0">
              <a:solidFill>
                <a:schemeClr val="accent1">
                  <a:lumMod val="75000"/>
                </a:schemeClr>
              </a:solidFill>
            </a:endParaRPr>
          </a:p>
          <a:p>
            <a:pPr marL="342900" indent="-342900">
              <a:buFont typeface="Arial" pitchFamily="34" charset="0"/>
              <a:buChar char="•"/>
            </a:pPr>
            <a:r>
              <a:rPr lang="en-US" sz="2400" dirty="0" smtClean="0">
                <a:solidFill>
                  <a:schemeClr val="accent1">
                    <a:lumMod val="75000"/>
                  </a:schemeClr>
                </a:solidFill>
              </a:rPr>
              <a:t>The % </a:t>
            </a:r>
            <a:r>
              <a:rPr lang="en-US" sz="2400" dirty="0">
                <a:solidFill>
                  <a:schemeClr val="accent1">
                    <a:lumMod val="75000"/>
                  </a:schemeClr>
                </a:solidFill>
              </a:rPr>
              <a:t>of the receive buffer used for “administrative purposes”, </a:t>
            </a:r>
            <a:r>
              <a:rPr lang="en-US" sz="2400" dirty="0" smtClean="0">
                <a:solidFill>
                  <a:schemeClr val="accent1">
                    <a:lumMod val="75000"/>
                  </a:schemeClr>
                </a:solidFill>
              </a:rPr>
              <a:t>not </a:t>
            </a:r>
            <a:r>
              <a:rPr lang="en-US" sz="2400" dirty="0">
                <a:solidFill>
                  <a:schemeClr val="accent1">
                    <a:lumMod val="75000"/>
                  </a:schemeClr>
                </a:solidFill>
              </a:rPr>
              <a:t>allocable for the </a:t>
            </a:r>
            <a:r>
              <a:rPr lang="en-US" sz="2400" dirty="0" err="1">
                <a:solidFill>
                  <a:schemeClr val="accent1">
                    <a:lumMod val="75000"/>
                  </a:schemeClr>
                </a:solidFill>
              </a:rPr>
              <a:t>tcp</a:t>
            </a:r>
            <a:r>
              <a:rPr lang="en-US" sz="2400" dirty="0">
                <a:solidFill>
                  <a:schemeClr val="accent1">
                    <a:lumMod val="75000"/>
                  </a:schemeClr>
                </a:solidFill>
              </a:rPr>
              <a:t> </a:t>
            </a:r>
            <a:r>
              <a:rPr lang="en-US" sz="2400" dirty="0" smtClean="0">
                <a:solidFill>
                  <a:schemeClr val="accent1">
                    <a:lumMod val="75000"/>
                  </a:schemeClr>
                </a:solidFill>
              </a:rPr>
              <a:t>window was stated wrong to the man-page </a:t>
            </a:r>
            <a:r>
              <a:rPr lang="en-US" sz="2400" dirty="0" smtClean="0">
                <a:solidFill>
                  <a:schemeClr val="accent1">
                    <a:lumMod val="75000"/>
                  </a:schemeClr>
                </a:solidFill>
                <a:sym typeface="Wingdings" pitchFamily="2" charset="2"/>
              </a:rPr>
              <a:t></a:t>
            </a:r>
            <a:r>
              <a:rPr lang="en-US" sz="2400" dirty="0" smtClean="0">
                <a:solidFill>
                  <a:srgbClr val="FF0000"/>
                </a:solidFill>
              </a:rPr>
              <a:t> </a:t>
            </a:r>
            <a:r>
              <a:rPr lang="en-US" sz="2400" dirty="0" smtClean="0">
                <a:solidFill>
                  <a:schemeClr val="accent1">
                    <a:lumMod val="75000"/>
                  </a:schemeClr>
                </a:solidFill>
              </a:rPr>
              <a:t>dig to </a:t>
            </a:r>
            <a:r>
              <a:rPr lang="en-US" sz="2400" dirty="0">
                <a:solidFill>
                  <a:schemeClr val="accent1">
                    <a:lumMod val="75000"/>
                  </a:schemeClr>
                </a:solidFill>
              </a:rPr>
              <a:t>the kernel </a:t>
            </a:r>
            <a:r>
              <a:rPr lang="en-US" sz="2400" dirty="0" smtClean="0">
                <a:solidFill>
                  <a:schemeClr val="accent1">
                    <a:lumMod val="75000"/>
                  </a:schemeClr>
                </a:solidFill>
              </a:rPr>
              <a:t>code</a:t>
            </a:r>
            <a:br>
              <a:rPr lang="en-US" sz="2400" dirty="0" smtClean="0">
                <a:solidFill>
                  <a:schemeClr val="accent1">
                    <a:lumMod val="75000"/>
                  </a:schemeClr>
                </a:solidFill>
              </a:rPr>
            </a:br>
            <a:endParaRPr lang="en-US" sz="2400" dirty="0" smtClean="0">
              <a:solidFill>
                <a:schemeClr val="accent1">
                  <a:lumMod val="75000"/>
                </a:schemeClr>
              </a:solidFill>
            </a:endParaRPr>
          </a:p>
          <a:p>
            <a:pPr marL="342900" indent="-342900">
              <a:buFont typeface="Arial" pitchFamily="34" charset="0"/>
              <a:buChar char="•"/>
            </a:pPr>
            <a:r>
              <a:rPr lang="en-US" sz="2400" dirty="0" smtClean="0">
                <a:solidFill>
                  <a:schemeClr val="accent1">
                    <a:lumMod val="75000"/>
                  </a:schemeClr>
                </a:solidFill>
              </a:rPr>
              <a:t>With window </a:t>
            </a:r>
            <a:r>
              <a:rPr lang="en-US" sz="2400" dirty="0">
                <a:solidFill>
                  <a:schemeClr val="accent1">
                    <a:lumMod val="75000"/>
                  </a:schemeClr>
                </a:solidFill>
              </a:rPr>
              <a:t>size scaling </a:t>
            </a:r>
            <a:r>
              <a:rPr lang="en-US" sz="2400" dirty="0" smtClean="0">
                <a:solidFill>
                  <a:schemeClr val="accent1">
                    <a:lumMod val="75000"/>
                  </a:schemeClr>
                </a:solidFill>
              </a:rPr>
              <a:t>&amp; </a:t>
            </a:r>
            <a:r>
              <a:rPr lang="en-US" sz="2400" dirty="0" smtClean="0">
                <a:solidFill>
                  <a:schemeClr val="accent1">
                    <a:lumMod val="75000"/>
                  </a:schemeClr>
                </a:solidFill>
              </a:rPr>
              <a:t>auto-tuning </a:t>
            </a:r>
            <a:r>
              <a:rPr lang="en-US" sz="2400" dirty="0" smtClean="0">
                <a:solidFill>
                  <a:schemeClr val="accent1">
                    <a:lumMod val="75000"/>
                  </a:schemeClr>
                </a:solidFill>
              </a:rPr>
              <a:t>on </a:t>
            </a:r>
            <a:r>
              <a:rPr lang="en-US" sz="2400" dirty="0" smtClean="0">
                <a:solidFill>
                  <a:schemeClr val="accent1">
                    <a:lumMod val="75000"/>
                  </a:schemeClr>
                </a:solidFill>
              </a:rPr>
              <a:t>the </a:t>
            </a:r>
            <a:r>
              <a:rPr lang="en-US" sz="2400" dirty="0">
                <a:solidFill>
                  <a:schemeClr val="accent1">
                    <a:lumMod val="75000"/>
                  </a:schemeClr>
                </a:solidFill>
              </a:rPr>
              <a:t>correct upper bound for the default window size is </a:t>
            </a:r>
            <a:r>
              <a:rPr lang="en-US" sz="2400" dirty="0" smtClean="0">
                <a:solidFill>
                  <a:schemeClr val="accent1">
                    <a:lumMod val="75000"/>
                  </a:schemeClr>
                </a:solidFill>
              </a:rPr>
              <a:t>(only) </a:t>
            </a:r>
            <a:r>
              <a:rPr lang="en-US" sz="2400" dirty="0" smtClean="0">
                <a:solidFill>
                  <a:schemeClr val="accent1">
                    <a:lumMod val="75000"/>
                  </a:schemeClr>
                </a:solidFill>
              </a:rPr>
              <a:t>3072 </a:t>
            </a:r>
            <a:r>
              <a:rPr lang="en-US" sz="2400" dirty="0" smtClean="0">
                <a:solidFill>
                  <a:schemeClr val="accent1">
                    <a:lumMod val="75000"/>
                  </a:schemeClr>
                </a:solidFill>
              </a:rPr>
              <a:t>Kbyte</a:t>
            </a:r>
            <a:endParaRPr lang="en-GB" sz="2400" dirty="0">
              <a:solidFill>
                <a:schemeClr val="accent1">
                  <a:lumMod val="75000"/>
                </a:schemeClr>
              </a:solidFill>
            </a:endParaRPr>
          </a:p>
        </p:txBody>
      </p:sp>
    </p:spTree>
    <p:extLst>
      <p:ext uri="{BB962C8B-B14F-4D97-AF65-F5344CB8AC3E}">
        <p14:creationId xmlns:p14="http://schemas.microsoft.com/office/powerpoint/2010/main" val="2808365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Fully(?)-controlled Environment</a:t>
            </a:r>
            <a:endParaRPr lang="en-US" i="1" dirty="0" smtClean="0">
              <a:solidFill>
                <a:schemeClr val="accent1">
                  <a:lumMod val="75000"/>
                </a:schemeClr>
              </a:solidFill>
            </a:endParaRPr>
          </a:p>
        </p:txBody>
      </p:sp>
      <p:sp>
        <p:nvSpPr>
          <p:cNvPr id="4" name="TextBox 3"/>
          <p:cNvSpPr txBox="1"/>
          <p:nvPr/>
        </p:nvSpPr>
        <p:spPr>
          <a:xfrm>
            <a:off x="683568" y="1268760"/>
            <a:ext cx="8064896" cy="5016758"/>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accent1">
                    <a:lumMod val="75000"/>
                  </a:schemeClr>
                </a:solidFill>
              </a:rPr>
              <a:t>Calculating the </a:t>
            </a:r>
            <a:r>
              <a:rPr lang="en-US" sz="2000" dirty="0">
                <a:solidFill>
                  <a:schemeClr val="accent1">
                    <a:lumMod val="75000"/>
                  </a:schemeClr>
                </a:solidFill>
              </a:rPr>
              <a:t>throughput for </a:t>
            </a:r>
            <a:r>
              <a:rPr lang="en-US" sz="2000" dirty="0" smtClean="0">
                <a:solidFill>
                  <a:schemeClr val="accent1">
                    <a:lumMod val="75000"/>
                  </a:schemeClr>
                </a:solidFill>
              </a:rPr>
              <a:t>8ms RTT the </a:t>
            </a:r>
            <a:r>
              <a:rPr lang="en-US" sz="2000" dirty="0">
                <a:solidFill>
                  <a:schemeClr val="accent1">
                    <a:lumMod val="75000"/>
                  </a:schemeClr>
                </a:solidFill>
              </a:rPr>
              <a:t>default </a:t>
            </a:r>
            <a:r>
              <a:rPr lang="en-US" sz="2000" dirty="0" smtClean="0">
                <a:solidFill>
                  <a:schemeClr val="accent1">
                    <a:lumMod val="75000"/>
                  </a:schemeClr>
                </a:solidFill>
              </a:rPr>
              <a:t>window size value </a:t>
            </a:r>
            <a:r>
              <a:rPr lang="en-US" sz="2000" dirty="0">
                <a:solidFill>
                  <a:schemeClr val="accent1">
                    <a:lumMod val="75000"/>
                  </a:schemeClr>
                </a:solidFill>
              </a:rPr>
              <a:t>of 3072 Kbyte </a:t>
            </a:r>
            <a:r>
              <a:rPr lang="en-US" sz="2000" dirty="0" smtClean="0">
                <a:solidFill>
                  <a:schemeClr val="accent1">
                    <a:lumMod val="75000"/>
                  </a:schemeClr>
                </a:solidFill>
                <a:sym typeface="Wingdings" pitchFamily="2" charset="2"/>
              </a:rPr>
              <a:t> &lt;</a:t>
            </a:r>
            <a:r>
              <a:rPr lang="en-US" sz="2000" dirty="0" smtClean="0">
                <a:solidFill>
                  <a:schemeClr val="accent1">
                    <a:lumMod val="75000"/>
                  </a:schemeClr>
                </a:solidFill>
              </a:rPr>
              <a:t>3.1 </a:t>
            </a:r>
            <a:r>
              <a:rPr lang="en-US" sz="2000" dirty="0" err="1" smtClean="0">
                <a:solidFill>
                  <a:schemeClr val="accent1">
                    <a:lumMod val="75000"/>
                  </a:schemeClr>
                </a:solidFill>
              </a:rPr>
              <a:t>Gbit</a:t>
            </a:r>
            <a:r>
              <a:rPr lang="en-US" sz="2000" dirty="0" smtClean="0">
                <a:solidFill>
                  <a:schemeClr val="accent1">
                    <a:lumMod val="75000"/>
                  </a:schemeClr>
                </a:solidFill>
              </a:rPr>
              <a:t>/sec, close </a:t>
            </a:r>
            <a:r>
              <a:rPr lang="en-US" sz="2000" dirty="0">
                <a:solidFill>
                  <a:schemeClr val="accent1">
                    <a:lumMod val="75000"/>
                  </a:schemeClr>
                </a:solidFill>
              </a:rPr>
              <a:t>to the </a:t>
            </a:r>
            <a:r>
              <a:rPr lang="en-US" sz="2000" dirty="0" smtClean="0">
                <a:solidFill>
                  <a:schemeClr val="accent1">
                    <a:lumMod val="75000"/>
                  </a:schemeClr>
                </a:solidFill>
              </a:rPr>
              <a:t>max </a:t>
            </a:r>
            <a:r>
              <a:rPr lang="en-US" sz="2000" dirty="0">
                <a:solidFill>
                  <a:schemeClr val="accent1">
                    <a:lumMod val="75000"/>
                  </a:schemeClr>
                </a:solidFill>
              </a:rPr>
              <a:t>value we </a:t>
            </a:r>
            <a:r>
              <a:rPr lang="en-US" sz="2000" dirty="0" smtClean="0">
                <a:solidFill>
                  <a:schemeClr val="accent1">
                    <a:lumMod val="75000"/>
                  </a:schemeClr>
                </a:solidFill>
              </a:rPr>
              <a:t>achieved</a:t>
            </a:r>
          </a:p>
          <a:p>
            <a:pPr marL="342900" indent="-342900">
              <a:buFont typeface="Arial" pitchFamily="34" charset="0"/>
              <a:buChar char="•"/>
            </a:pPr>
            <a:r>
              <a:rPr lang="en-US" sz="2000" dirty="0" smtClean="0">
                <a:solidFill>
                  <a:schemeClr val="accent1">
                    <a:lumMod val="75000"/>
                  </a:schemeClr>
                </a:solidFill>
              </a:rPr>
              <a:t>, </a:t>
            </a:r>
            <a:r>
              <a:rPr lang="en-US" sz="2000" dirty="0">
                <a:solidFill>
                  <a:schemeClr val="accent1">
                    <a:lumMod val="75000"/>
                  </a:schemeClr>
                </a:solidFill>
              </a:rPr>
              <a:t>but not enough, because the 1st trial has achieved only 1.58 </a:t>
            </a:r>
            <a:r>
              <a:rPr lang="en-US" sz="2000" dirty="0" err="1" smtClean="0">
                <a:solidFill>
                  <a:schemeClr val="accent1">
                    <a:lumMod val="75000"/>
                  </a:schemeClr>
                </a:solidFill>
              </a:rPr>
              <a:t>Gbit</a:t>
            </a:r>
            <a:r>
              <a:rPr lang="en-US" sz="2000" dirty="0" smtClean="0">
                <a:solidFill>
                  <a:schemeClr val="accent1">
                    <a:lumMod val="75000"/>
                  </a:schemeClr>
                </a:solidFill>
              </a:rPr>
              <a:t>/s, almost </a:t>
            </a:r>
            <a:r>
              <a:rPr lang="en-US" sz="2000" dirty="0">
                <a:solidFill>
                  <a:schemeClr val="accent1">
                    <a:lumMod val="75000"/>
                  </a:schemeClr>
                </a:solidFill>
              </a:rPr>
              <a:t>the </a:t>
            </a:r>
            <a:r>
              <a:rPr lang="en-US" sz="2000" dirty="0" smtClean="0">
                <a:solidFill>
                  <a:schemeClr val="accent1">
                    <a:lumMod val="75000"/>
                  </a:schemeClr>
                </a:solidFill>
              </a:rPr>
              <a:t>1/2 </a:t>
            </a:r>
            <a:r>
              <a:rPr lang="en-US" sz="2000" dirty="0">
                <a:solidFill>
                  <a:schemeClr val="accent1">
                    <a:lumMod val="75000"/>
                  </a:schemeClr>
                </a:solidFill>
              </a:rPr>
              <a:t>of the max achieved value of the 3rd </a:t>
            </a:r>
            <a:r>
              <a:rPr lang="en-US" sz="2000" dirty="0" smtClean="0">
                <a:solidFill>
                  <a:schemeClr val="accent1">
                    <a:lumMod val="75000"/>
                  </a:schemeClr>
                </a:solidFill>
              </a:rPr>
              <a:t>trial</a:t>
            </a:r>
            <a:endParaRPr lang="en-US" sz="2000" dirty="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The </a:t>
            </a:r>
            <a:r>
              <a:rPr lang="en-US" sz="2000" dirty="0" err="1">
                <a:solidFill>
                  <a:schemeClr val="accent1">
                    <a:lumMod val="75000"/>
                  </a:schemeClr>
                </a:solidFill>
              </a:rPr>
              <a:t>iperf</a:t>
            </a:r>
            <a:r>
              <a:rPr lang="en-US" sz="2000" dirty="0">
                <a:solidFill>
                  <a:schemeClr val="accent1">
                    <a:lumMod val="75000"/>
                  </a:schemeClr>
                </a:solidFill>
              </a:rPr>
              <a:t> set of results, each time, had fluctuations, but there were no packet retransmissions, so the congestion algorithm was not kicked </a:t>
            </a:r>
            <a:r>
              <a:rPr lang="en-US" sz="2000" dirty="0" smtClean="0">
                <a:solidFill>
                  <a:schemeClr val="accent1">
                    <a:lumMod val="75000"/>
                  </a:schemeClr>
                </a:solidFill>
              </a:rPr>
              <a:t>in</a:t>
            </a:r>
            <a:endParaRPr lang="en-US" sz="2000" dirty="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RTT </a:t>
            </a:r>
            <a:r>
              <a:rPr lang="en-US" sz="2000" dirty="0">
                <a:solidFill>
                  <a:schemeClr val="accent1">
                    <a:lumMod val="75000"/>
                  </a:schemeClr>
                </a:solidFill>
              </a:rPr>
              <a:t>was changing </a:t>
            </a:r>
            <a:r>
              <a:rPr lang="en-US" sz="2000" dirty="0" smtClean="0">
                <a:solidFill>
                  <a:schemeClr val="accent1">
                    <a:lumMod val="75000"/>
                  </a:schemeClr>
                </a:solidFill>
              </a:rPr>
              <a:t>?</a:t>
            </a:r>
            <a:br>
              <a:rPr lang="en-US" sz="2000" dirty="0" smtClean="0">
                <a:solidFill>
                  <a:schemeClr val="accent1">
                    <a:lumMod val="75000"/>
                  </a:schemeClr>
                </a:solidFill>
              </a:rPr>
            </a:br>
            <a:r>
              <a:rPr lang="en-US" sz="2000" dirty="0" smtClean="0">
                <a:solidFill>
                  <a:schemeClr val="accent1">
                    <a:lumMod val="75000"/>
                  </a:schemeClr>
                </a:solidFill>
              </a:rPr>
              <a:t>After </a:t>
            </a:r>
            <a:r>
              <a:rPr lang="en-US" sz="2000" dirty="0">
                <a:solidFill>
                  <a:schemeClr val="accent1">
                    <a:lumMod val="75000"/>
                  </a:schemeClr>
                </a:solidFill>
              </a:rPr>
              <a:t>several ping checks </a:t>
            </a:r>
            <a:r>
              <a:rPr lang="en-US" sz="2000" dirty="0" smtClean="0">
                <a:solidFill>
                  <a:schemeClr val="accent1">
                    <a:lumMod val="75000"/>
                  </a:schemeClr>
                </a:solidFill>
                <a:sym typeface="Wingdings" pitchFamily="2" charset="2"/>
              </a:rPr>
              <a:t> </a:t>
            </a:r>
            <a:r>
              <a:rPr lang="en-US" sz="2000" dirty="0" smtClean="0">
                <a:solidFill>
                  <a:schemeClr val="accent1">
                    <a:lumMod val="75000"/>
                  </a:schemeClr>
                </a:solidFill>
              </a:rPr>
              <a:t>RTT </a:t>
            </a:r>
            <a:r>
              <a:rPr lang="en-US" sz="2000" dirty="0">
                <a:solidFill>
                  <a:schemeClr val="accent1">
                    <a:lumMod val="75000"/>
                  </a:schemeClr>
                </a:solidFill>
                <a:latin typeface="Arial"/>
                <a:cs typeface="Arial"/>
              </a:rPr>
              <a:t>~</a:t>
            </a:r>
            <a:r>
              <a:rPr lang="en-US" sz="2000" dirty="0" smtClean="0">
                <a:solidFill>
                  <a:schemeClr val="accent1">
                    <a:lumMod val="75000"/>
                  </a:schemeClr>
                </a:solidFill>
              </a:rPr>
              <a:t> [</a:t>
            </a:r>
            <a:r>
              <a:rPr lang="en-US" sz="2000" dirty="0">
                <a:solidFill>
                  <a:schemeClr val="accent1">
                    <a:lumMod val="75000"/>
                  </a:schemeClr>
                </a:solidFill>
              </a:rPr>
              <a:t>8</a:t>
            </a:r>
            <a:r>
              <a:rPr lang="en-US" sz="2000" dirty="0" smtClean="0">
                <a:solidFill>
                  <a:schemeClr val="accent1">
                    <a:lumMod val="75000"/>
                  </a:schemeClr>
                </a:solidFill>
              </a:rPr>
              <a:t>, 12]</a:t>
            </a:r>
            <a:r>
              <a:rPr lang="en-US" sz="2000" dirty="0" err="1" smtClean="0">
                <a:solidFill>
                  <a:schemeClr val="accent1">
                    <a:lumMod val="75000"/>
                  </a:schemeClr>
                </a:solidFill>
              </a:rPr>
              <a:t>ms</a:t>
            </a:r>
            <a:r>
              <a:rPr lang="en-US" sz="2000" dirty="0" smtClean="0">
                <a:solidFill>
                  <a:schemeClr val="accent1">
                    <a:lumMod val="75000"/>
                  </a:schemeClr>
                </a:solidFill>
              </a:rPr>
              <a:t/>
            </a:r>
            <a:br>
              <a:rPr lang="en-US" sz="2000" dirty="0" smtClean="0">
                <a:solidFill>
                  <a:schemeClr val="accent1">
                    <a:lumMod val="75000"/>
                  </a:schemeClr>
                </a:solidFill>
              </a:rPr>
            </a:br>
            <a:r>
              <a:rPr lang="en-US" sz="2000" dirty="0">
                <a:solidFill>
                  <a:schemeClr val="accent1">
                    <a:lumMod val="75000"/>
                  </a:schemeClr>
                </a:solidFill>
              </a:rPr>
              <a:t>T</a:t>
            </a:r>
            <a:r>
              <a:rPr lang="en-US" sz="2000" dirty="0" smtClean="0">
                <a:solidFill>
                  <a:schemeClr val="accent1">
                    <a:lumMod val="75000"/>
                  </a:schemeClr>
                </a:solidFill>
              </a:rPr>
              <a:t>he </a:t>
            </a:r>
            <a:r>
              <a:rPr lang="en-US" sz="2000" dirty="0">
                <a:solidFill>
                  <a:schemeClr val="accent1">
                    <a:lumMod val="75000"/>
                  </a:schemeClr>
                </a:solidFill>
              </a:rPr>
              <a:t>alternative paths were above </a:t>
            </a:r>
            <a:r>
              <a:rPr lang="en-US" sz="2000" dirty="0" smtClean="0">
                <a:solidFill>
                  <a:schemeClr val="accent1">
                    <a:lumMod val="75000"/>
                  </a:schemeClr>
                </a:solidFill>
              </a:rPr>
              <a:t>128 </a:t>
            </a:r>
            <a:endParaRPr lang="en-US" sz="2000" dirty="0">
              <a:solidFill>
                <a:schemeClr val="accent1">
                  <a:lumMod val="75000"/>
                </a:schemeClr>
              </a:solidFill>
            </a:endParaRPr>
          </a:p>
          <a:p>
            <a:pPr marL="342900" indent="-342900">
              <a:buFont typeface="Arial" pitchFamily="34" charset="0"/>
              <a:buChar char="•"/>
            </a:pPr>
            <a:r>
              <a:rPr lang="en-US" sz="2000" dirty="0">
                <a:solidFill>
                  <a:schemeClr val="accent1">
                    <a:lumMod val="75000"/>
                  </a:schemeClr>
                </a:solidFill>
              </a:rPr>
              <a:t>The </a:t>
            </a:r>
            <a:r>
              <a:rPr lang="en-US" sz="2000" dirty="0" err="1">
                <a:solidFill>
                  <a:schemeClr val="accent1">
                    <a:lumMod val="75000"/>
                  </a:schemeClr>
                </a:solidFill>
              </a:rPr>
              <a:t>maths</a:t>
            </a:r>
            <a:r>
              <a:rPr lang="en-US" sz="2000" dirty="0">
                <a:solidFill>
                  <a:schemeClr val="accent1">
                    <a:lumMod val="75000"/>
                  </a:schemeClr>
                </a:solidFill>
              </a:rPr>
              <a:t> for the 12ms RTT results to an upper bound of </a:t>
            </a:r>
            <a:r>
              <a:rPr lang="en-US" sz="2000" dirty="0" smtClean="0">
                <a:solidFill>
                  <a:schemeClr val="accent1">
                    <a:lumMod val="75000"/>
                  </a:schemeClr>
                </a:solidFill>
              </a:rPr>
              <a:t>2.1 </a:t>
            </a:r>
            <a:r>
              <a:rPr lang="en-US" sz="2000" dirty="0" err="1" smtClean="0">
                <a:solidFill>
                  <a:schemeClr val="accent1">
                    <a:lumMod val="75000"/>
                  </a:schemeClr>
                </a:solidFill>
              </a:rPr>
              <a:t>Gbit</a:t>
            </a:r>
            <a:r>
              <a:rPr lang="en-US" sz="2000" dirty="0" smtClean="0">
                <a:solidFill>
                  <a:schemeClr val="accent1">
                    <a:lumMod val="75000"/>
                  </a:schemeClr>
                </a:solidFill>
              </a:rPr>
              <a:t>/sec</a:t>
            </a:r>
            <a:endParaRPr lang="en-US" sz="2000" dirty="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Understand why </a:t>
            </a:r>
            <a:r>
              <a:rPr lang="en-US" sz="2000" dirty="0">
                <a:solidFill>
                  <a:schemeClr val="accent1">
                    <a:lumMod val="75000"/>
                  </a:schemeClr>
                </a:solidFill>
              </a:rPr>
              <a:t>the ping results were steadily 7.8ms or in rare cases steadily 11.9ms was a </a:t>
            </a:r>
            <a:r>
              <a:rPr lang="en-US" sz="2000" dirty="0" smtClean="0">
                <a:solidFill>
                  <a:schemeClr val="accent1">
                    <a:lumMod val="75000"/>
                  </a:schemeClr>
                </a:solidFill>
              </a:rPr>
              <a:t>nightmare (multiple </a:t>
            </a:r>
            <a:r>
              <a:rPr lang="en-US" sz="2000" dirty="0">
                <a:solidFill>
                  <a:schemeClr val="accent1">
                    <a:lumMod val="75000"/>
                  </a:schemeClr>
                </a:solidFill>
              </a:rPr>
              <a:t>links between </a:t>
            </a:r>
            <a:r>
              <a:rPr lang="en-US" sz="2000" dirty="0" smtClean="0">
                <a:solidFill>
                  <a:schemeClr val="accent1">
                    <a:lumMod val="75000"/>
                  </a:schemeClr>
                </a:solidFill>
              </a:rPr>
              <a:t>DC/Carrier/IP network)</a:t>
            </a:r>
            <a:endParaRPr lang="en-US" sz="2000" dirty="0">
              <a:solidFill>
                <a:schemeClr val="accent1">
                  <a:lumMod val="75000"/>
                </a:schemeClr>
              </a:solidFill>
            </a:endParaRPr>
          </a:p>
          <a:p>
            <a:pPr marL="342900" indent="-342900">
              <a:buFont typeface="Arial" pitchFamily="34" charset="0"/>
              <a:buChar char="•"/>
            </a:pPr>
            <a:r>
              <a:rPr lang="en-US" sz="2000" dirty="0">
                <a:solidFill>
                  <a:schemeClr val="accent1">
                    <a:lumMod val="75000"/>
                  </a:schemeClr>
                </a:solidFill>
              </a:rPr>
              <a:t>T</a:t>
            </a:r>
            <a:r>
              <a:rPr lang="en-US" sz="2000" dirty="0" smtClean="0">
                <a:solidFill>
                  <a:schemeClr val="accent1">
                    <a:lumMod val="75000"/>
                  </a:schemeClr>
                </a:solidFill>
              </a:rPr>
              <a:t>he </a:t>
            </a:r>
            <a:r>
              <a:rPr lang="en-US" sz="2000" dirty="0">
                <a:solidFill>
                  <a:schemeClr val="accent1">
                    <a:lumMod val="75000"/>
                  </a:schemeClr>
                </a:solidFill>
              </a:rPr>
              <a:t>reason for such a RTT difference was eventually found to a DWDM optical </a:t>
            </a:r>
            <a:r>
              <a:rPr lang="en-US" sz="2000" dirty="0" smtClean="0">
                <a:solidFill>
                  <a:schemeClr val="accent1">
                    <a:lumMod val="75000"/>
                  </a:schemeClr>
                </a:solidFill>
              </a:rPr>
              <a:t>service </a:t>
            </a:r>
            <a:r>
              <a:rPr lang="en-US" sz="2000" dirty="0">
                <a:solidFill>
                  <a:schemeClr val="accent1">
                    <a:lumMod val="75000"/>
                  </a:schemeClr>
                </a:solidFill>
              </a:rPr>
              <a:t>that was following a much longer path, inserting propagation </a:t>
            </a:r>
            <a:r>
              <a:rPr lang="en-US" sz="2000" dirty="0" smtClean="0">
                <a:solidFill>
                  <a:schemeClr val="accent1">
                    <a:lumMod val="75000"/>
                  </a:schemeClr>
                </a:solidFill>
              </a:rPr>
              <a:t>delay</a:t>
            </a:r>
          </a:p>
        </p:txBody>
      </p:sp>
      <p:sp>
        <p:nvSpPr>
          <p:cNvPr id="2" name="Smiley Face 1"/>
          <p:cNvSpPr/>
          <p:nvPr/>
        </p:nvSpPr>
        <p:spPr>
          <a:xfrm>
            <a:off x="611560" y="1899134"/>
            <a:ext cx="418095" cy="36004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3" name="Cloud 2"/>
          <p:cNvSpPr/>
          <p:nvPr/>
        </p:nvSpPr>
        <p:spPr>
          <a:xfrm>
            <a:off x="568579" y="3724156"/>
            <a:ext cx="504056" cy="4137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p:cNvSpPr/>
          <p:nvPr/>
        </p:nvSpPr>
        <p:spPr>
          <a:xfrm>
            <a:off x="568579" y="4653136"/>
            <a:ext cx="504056" cy="4137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p:cNvSpPr/>
          <p:nvPr/>
        </p:nvSpPr>
        <p:spPr>
          <a:xfrm>
            <a:off x="611560" y="5586350"/>
            <a:ext cx="418095" cy="36004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Tree>
    <p:extLst>
      <p:ext uri="{BB962C8B-B14F-4D97-AF65-F5344CB8AC3E}">
        <p14:creationId xmlns:p14="http://schemas.microsoft.com/office/powerpoint/2010/main" val="1786722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Fully(?)-controlled Environment</a:t>
            </a:r>
            <a:endParaRPr lang="en-US" i="1" dirty="0" smtClean="0">
              <a:solidFill>
                <a:schemeClr val="accent1">
                  <a:lumMod val="75000"/>
                </a:schemeClr>
              </a:solidFill>
            </a:endParaRPr>
          </a:p>
        </p:txBody>
      </p:sp>
      <p:sp>
        <p:nvSpPr>
          <p:cNvPr id="4" name="TextBox 3"/>
          <p:cNvSpPr txBox="1"/>
          <p:nvPr/>
        </p:nvSpPr>
        <p:spPr>
          <a:xfrm>
            <a:off x="683568" y="1268760"/>
            <a:ext cx="8064896" cy="3785652"/>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accent1">
                    <a:lumMod val="75000"/>
                  </a:schemeClr>
                </a:solidFill>
              </a:rPr>
              <a:t>The </a:t>
            </a:r>
            <a:r>
              <a:rPr lang="en-US" sz="2000" dirty="0">
                <a:solidFill>
                  <a:schemeClr val="accent1">
                    <a:lumMod val="75000"/>
                  </a:schemeClr>
                </a:solidFill>
              </a:rPr>
              <a:t>results between those 2 hosts when we increased the </a:t>
            </a:r>
            <a:r>
              <a:rPr lang="en-US" sz="2000" dirty="0" err="1">
                <a:solidFill>
                  <a:schemeClr val="accent1">
                    <a:lumMod val="75000"/>
                  </a:schemeClr>
                </a:solidFill>
              </a:rPr>
              <a:t>rmem</a:t>
            </a:r>
            <a:r>
              <a:rPr lang="en-US" sz="2000" dirty="0">
                <a:solidFill>
                  <a:schemeClr val="accent1">
                    <a:lumMod val="75000"/>
                  </a:schemeClr>
                </a:solidFill>
              </a:rPr>
              <a:t> buffer (receiver buffer that defines the announced window size of the </a:t>
            </a:r>
            <a:r>
              <a:rPr lang="en-US" sz="2000" dirty="0" smtClean="0">
                <a:solidFill>
                  <a:schemeClr val="accent1">
                    <a:lumMod val="75000"/>
                  </a:schemeClr>
                </a:solidFill>
              </a:rPr>
              <a:t>end-host) were </a:t>
            </a:r>
            <a:r>
              <a:rPr lang="en-US" sz="2000" dirty="0" smtClean="0">
                <a:solidFill>
                  <a:schemeClr val="accent1">
                    <a:lumMod val="75000"/>
                  </a:schemeClr>
                </a:solidFill>
              </a:rPr>
              <a:t>better</a:t>
            </a:r>
          </a:p>
          <a:p>
            <a:pPr marL="342900" indent="-342900">
              <a:buFont typeface="Arial" pitchFamily="34" charset="0"/>
              <a:buChar char="•"/>
            </a:pPr>
            <a:endParaRPr lang="en-US" sz="2000" dirty="0">
              <a:solidFill>
                <a:schemeClr val="accent1">
                  <a:lumMod val="75000"/>
                </a:schemeClr>
              </a:solidFill>
            </a:endParaRPr>
          </a:p>
          <a:p>
            <a:pPr marL="342900" indent="-342900">
              <a:buFont typeface="Arial" pitchFamily="34" charset="0"/>
              <a:buChar char="•"/>
            </a:pPr>
            <a:r>
              <a:rPr lang="en-US" sz="2000" dirty="0">
                <a:solidFill>
                  <a:schemeClr val="accent1">
                    <a:lumMod val="75000"/>
                  </a:schemeClr>
                </a:solidFill>
              </a:rPr>
              <a:t>Good news, but something unexpected derived from this tests, except the large deviation between the trials we made in both directions. On this round of measurements the results were not even approaching the theoretical value of the maximum </a:t>
            </a:r>
            <a:r>
              <a:rPr lang="en-US" sz="2000" dirty="0" smtClean="0">
                <a:solidFill>
                  <a:schemeClr val="accent1">
                    <a:lumMod val="75000"/>
                  </a:schemeClr>
                </a:solidFill>
              </a:rPr>
              <a:t>throughput</a:t>
            </a:r>
            <a:r>
              <a:rPr lang="en-US" sz="2000" dirty="0">
                <a:solidFill>
                  <a:schemeClr val="accent1">
                    <a:lumMod val="75000"/>
                  </a:schemeClr>
                </a:solidFill>
              </a:rPr>
              <a:t> </a:t>
            </a:r>
            <a:r>
              <a:rPr lang="en-US" sz="2000" dirty="0" smtClean="0">
                <a:solidFill>
                  <a:schemeClr val="accent1">
                    <a:lumMod val="75000"/>
                  </a:schemeClr>
                </a:solidFill>
                <a:sym typeface="Wingdings" pitchFamily="2" charset="2"/>
              </a:rPr>
              <a:t></a:t>
            </a:r>
            <a:br>
              <a:rPr lang="en-US" sz="2000" dirty="0" smtClean="0">
                <a:solidFill>
                  <a:schemeClr val="accent1">
                    <a:lumMod val="75000"/>
                  </a:schemeClr>
                </a:solidFill>
                <a:sym typeface="Wingdings" pitchFamily="2" charset="2"/>
              </a:rPr>
            </a:br>
            <a:r>
              <a:rPr lang="en-US" sz="2000" dirty="0" smtClean="0">
                <a:solidFill>
                  <a:schemeClr val="accent1">
                    <a:lumMod val="75000"/>
                  </a:schemeClr>
                </a:solidFill>
              </a:rPr>
              <a:t>16Mbytes </a:t>
            </a:r>
            <a:r>
              <a:rPr lang="en-US" sz="2000" dirty="0">
                <a:solidFill>
                  <a:schemeClr val="accent1">
                    <a:lumMod val="75000"/>
                  </a:schemeClr>
                </a:solidFill>
              </a:rPr>
              <a:t>gives &lt;= </a:t>
            </a:r>
            <a:r>
              <a:rPr lang="en-US" sz="2000" dirty="0" smtClean="0">
                <a:solidFill>
                  <a:schemeClr val="accent1">
                    <a:lumMod val="75000"/>
                  </a:schemeClr>
                </a:solidFill>
              </a:rPr>
              <a:t>8.4 </a:t>
            </a:r>
            <a:r>
              <a:rPr lang="en-US" sz="2000" dirty="0" err="1">
                <a:solidFill>
                  <a:schemeClr val="accent1">
                    <a:lumMod val="75000"/>
                  </a:schemeClr>
                </a:solidFill>
              </a:rPr>
              <a:t>G</a:t>
            </a:r>
            <a:r>
              <a:rPr lang="en-US" sz="2000" dirty="0" err="1" smtClean="0">
                <a:solidFill>
                  <a:schemeClr val="accent1">
                    <a:lumMod val="75000"/>
                  </a:schemeClr>
                </a:solidFill>
              </a:rPr>
              <a:t>bit</a:t>
            </a:r>
            <a:r>
              <a:rPr lang="en-US" sz="2000" dirty="0" smtClean="0">
                <a:solidFill>
                  <a:schemeClr val="accent1">
                    <a:lumMod val="75000"/>
                  </a:schemeClr>
                </a:solidFill>
              </a:rPr>
              <a:t>/sec </a:t>
            </a:r>
            <a:r>
              <a:rPr lang="en-US" sz="2000" dirty="0">
                <a:solidFill>
                  <a:schemeClr val="accent1">
                    <a:lumMod val="75000"/>
                  </a:schemeClr>
                </a:solidFill>
              </a:rPr>
              <a:t>for 8ms </a:t>
            </a:r>
            <a:r>
              <a:rPr lang="en-US" sz="2000" dirty="0" smtClean="0">
                <a:solidFill>
                  <a:schemeClr val="accent1">
                    <a:lumMod val="75000"/>
                  </a:schemeClr>
                </a:solidFill>
              </a:rPr>
              <a:t>RTT</a:t>
            </a:r>
          </a:p>
          <a:p>
            <a:pPr marL="342900" indent="-342900">
              <a:buFont typeface="Arial" pitchFamily="34" charset="0"/>
              <a:buChar char="•"/>
            </a:pPr>
            <a:endParaRPr lang="en-US" sz="2000" dirty="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We </a:t>
            </a:r>
            <a:r>
              <a:rPr lang="en-US" sz="2000" dirty="0">
                <a:solidFill>
                  <a:schemeClr val="accent1">
                    <a:lumMod val="75000"/>
                  </a:schemeClr>
                </a:solidFill>
              </a:rPr>
              <a:t>thought that there may be another bottleneck, starting looking again to other system </a:t>
            </a:r>
            <a:r>
              <a:rPr lang="en-US" sz="2000" dirty="0" smtClean="0">
                <a:solidFill>
                  <a:schemeClr val="accent1">
                    <a:lumMod val="75000"/>
                  </a:schemeClr>
                </a:solidFill>
              </a:rPr>
              <a:t>parameters</a:t>
            </a:r>
            <a:endParaRPr lang="en-GB" sz="2000" dirty="0">
              <a:solidFill>
                <a:schemeClr val="accent1">
                  <a:lumMod val="75000"/>
                </a:schemeClr>
              </a:solidFill>
            </a:endParaRPr>
          </a:p>
        </p:txBody>
      </p:sp>
    </p:spTree>
    <p:extLst>
      <p:ext uri="{BB962C8B-B14F-4D97-AF65-F5344CB8AC3E}">
        <p14:creationId xmlns:p14="http://schemas.microsoft.com/office/powerpoint/2010/main" val="2085646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Fully(?)-controlled Environment</a:t>
            </a:r>
            <a:endParaRPr lang="en-US" i="1" dirty="0" smtClean="0">
              <a:solidFill>
                <a:schemeClr val="accent1">
                  <a:lumMod val="75000"/>
                </a:schemeClr>
              </a:solidFill>
            </a:endParaRPr>
          </a:p>
        </p:txBody>
      </p:sp>
      <p:sp>
        <p:nvSpPr>
          <p:cNvPr id="4" name="TextBox 3"/>
          <p:cNvSpPr txBox="1"/>
          <p:nvPr/>
        </p:nvSpPr>
        <p:spPr>
          <a:xfrm>
            <a:off x="683568" y="1268760"/>
            <a:ext cx="8064896" cy="4093428"/>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accent1">
                    <a:lumMod val="75000"/>
                  </a:schemeClr>
                </a:solidFill>
              </a:rPr>
              <a:t>We noticed </a:t>
            </a:r>
            <a:r>
              <a:rPr lang="en-US" sz="2000" dirty="0">
                <a:solidFill>
                  <a:schemeClr val="accent1">
                    <a:lumMod val="75000"/>
                  </a:schemeClr>
                </a:solidFill>
              </a:rPr>
              <a:t>that the throughput had been throttled many times per </a:t>
            </a:r>
            <a:r>
              <a:rPr lang="en-US" sz="2000" dirty="0" smtClean="0">
                <a:solidFill>
                  <a:schemeClr val="accent1">
                    <a:lumMod val="75000"/>
                  </a:schemeClr>
                </a:solidFill>
              </a:rPr>
              <a:t>second, it </a:t>
            </a:r>
            <a:r>
              <a:rPr lang="en-US" sz="2000" dirty="0">
                <a:solidFill>
                  <a:schemeClr val="accent1">
                    <a:lumMod val="75000"/>
                  </a:schemeClr>
                </a:solidFill>
              </a:rPr>
              <a:t>was like the sender was slowing </a:t>
            </a:r>
            <a:r>
              <a:rPr lang="en-US" sz="2000" dirty="0" smtClean="0">
                <a:solidFill>
                  <a:schemeClr val="accent1">
                    <a:lumMod val="75000"/>
                  </a:schemeClr>
                </a:solidFill>
              </a:rPr>
              <a:t>down again and </a:t>
            </a:r>
            <a:r>
              <a:rPr lang="en-US" sz="2000" dirty="0" smtClean="0">
                <a:solidFill>
                  <a:schemeClr val="accent1">
                    <a:lumMod val="75000"/>
                  </a:schemeClr>
                </a:solidFill>
              </a:rPr>
              <a:t>again</a:t>
            </a:r>
          </a:p>
          <a:p>
            <a:pPr marL="342900" indent="-342900">
              <a:buFont typeface="Arial" pitchFamily="34" charset="0"/>
              <a:buChar char="•"/>
            </a:pPr>
            <a:endParaRPr lang="en-US" sz="2000" dirty="0">
              <a:solidFill>
                <a:schemeClr val="accent1">
                  <a:lumMod val="75000"/>
                </a:schemeClr>
              </a:solidFill>
            </a:endParaRPr>
          </a:p>
          <a:p>
            <a:pPr marL="342900" indent="-342900">
              <a:buFont typeface="Arial" pitchFamily="34" charset="0"/>
              <a:buChar char="•"/>
            </a:pPr>
            <a:r>
              <a:rPr lang="en-US" sz="2000" dirty="0">
                <a:solidFill>
                  <a:schemeClr val="accent1">
                    <a:lumMod val="75000"/>
                  </a:schemeClr>
                </a:solidFill>
              </a:rPr>
              <a:t>T</a:t>
            </a:r>
            <a:r>
              <a:rPr lang="en-US" sz="2000" dirty="0" smtClean="0">
                <a:solidFill>
                  <a:schemeClr val="accent1">
                    <a:lumMod val="75000"/>
                  </a:schemeClr>
                </a:solidFill>
              </a:rPr>
              <a:t>he </a:t>
            </a:r>
            <a:r>
              <a:rPr lang="en-US" sz="2000" dirty="0">
                <a:solidFill>
                  <a:schemeClr val="accent1">
                    <a:lumMod val="75000"/>
                  </a:schemeClr>
                </a:solidFill>
              </a:rPr>
              <a:t>sender was never sending packets with a rate that could reach the maximum window size value that the receiver was announcing through its </a:t>
            </a:r>
            <a:r>
              <a:rPr lang="en-US" sz="2000" dirty="0" err="1" smtClean="0">
                <a:solidFill>
                  <a:schemeClr val="accent1">
                    <a:lumMod val="75000"/>
                  </a:schemeClr>
                </a:solidFill>
              </a:rPr>
              <a:t>acks</a:t>
            </a:r>
            <a:r>
              <a:rPr lang="en-US" sz="2000" dirty="0" smtClean="0">
                <a:solidFill>
                  <a:schemeClr val="accent1">
                    <a:lumMod val="75000"/>
                  </a:schemeClr>
                </a:solidFill>
              </a:rPr>
              <a:t>.</a:t>
            </a:r>
          </a:p>
          <a:p>
            <a:pPr marL="342900" indent="-342900">
              <a:buFont typeface="Arial" pitchFamily="34" charset="0"/>
              <a:buChar char="•"/>
            </a:pPr>
            <a:endParaRPr lang="en-US" sz="2000" dirty="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We </a:t>
            </a:r>
            <a:r>
              <a:rPr lang="en-US" sz="2000" dirty="0">
                <a:solidFill>
                  <a:schemeClr val="accent1">
                    <a:lumMod val="75000"/>
                  </a:schemeClr>
                </a:solidFill>
              </a:rPr>
              <a:t>also noticed that the “bytes in flight” (</a:t>
            </a:r>
            <a:r>
              <a:rPr lang="en-US" sz="2000" dirty="0" err="1">
                <a:solidFill>
                  <a:schemeClr val="accent1">
                    <a:lumMod val="75000"/>
                  </a:schemeClr>
                </a:solidFill>
              </a:rPr>
              <a:t>a.k.a</a:t>
            </a:r>
            <a:r>
              <a:rPr lang="en-US" sz="2000" dirty="0">
                <a:solidFill>
                  <a:schemeClr val="accent1">
                    <a:lumMod val="75000"/>
                  </a:schemeClr>
                </a:solidFill>
              </a:rPr>
              <a:t> bytes of TCP packets that has not been yet </a:t>
            </a:r>
            <a:r>
              <a:rPr lang="en-US" sz="2000" dirty="0" err="1">
                <a:solidFill>
                  <a:schemeClr val="accent1">
                    <a:lumMod val="75000"/>
                  </a:schemeClr>
                </a:solidFill>
              </a:rPr>
              <a:t>acked</a:t>
            </a:r>
            <a:r>
              <a:rPr lang="en-US" sz="2000" dirty="0">
                <a:solidFill>
                  <a:schemeClr val="accent1">
                    <a:lumMod val="75000"/>
                  </a:schemeClr>
                </a:solidFill>
              </a:rPr>
              <a:t> from the receiver) were not exceeding the sender buffer size (net.ipv4.tcp_wmem</a:t>
            </a:r>
            <a:r>
              <a:rPr lang="en-US" sz="2000" dirty="0" smtClean="0">
                <a:solidFill>
                  <a:schemeClr val="accent1">
                    <a:lumMod val="75000"/>
                  </a:schemeClr>
                </a:solidFill>
              </a:rPr>
              <a:t>).</a:t>
            </a:r>
          </a:p>
          <a:p>
            <a:pPr marL="342900" indent="-342900">
              <a:buFont typeface="Arial" pitchFamily="34" charset="0"/>
              <a:buChar char="•"/>
            </a:pPr>
            <a:endParaRPr lang="en-US" sz="2000" dirty="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Hence</a:t>
            </a:r>
            <a:r>
              <a:rPr lang="en-US" sz="2000" dirty="0">
                <a:solidFill>
                  <a:schemeClr val="accent1">
                    <a:lumMod val="75000"/>
                  </a:schemeClr>
                </a:solidFill>
              </a:rPr>
              <a:t>, the sender’s buffer should be large enough in order to support a large number of bytes in </a:t>
            </a:r>
            <a:r>
              <a:rPr lang="en-US" sz="2000" dirty="0" smtClean="0">
                <a:solidFill>
                  <a:schemeClr val="accent1">
                    <a:lumMod val="75000"/>
                  </a:schemeClr>
                </a:solidFill>
              </a:rPr>
              <a:t>flight</a:t>
            </a:r>
            <a:endParaRPr lang="en-GB" sz="2000" dirty="0">
              <a:solidFill>
                <a:schemeClr val="accent1">
                  <a:lumMod val="75000"/>
                </a:schemeClr>
              </a:solidFill>
            </a:endParaRPr>
          </a:p>
        </p:txBody>
      </p:sp>
    </p:spTree>
    <p:extLst>
      <p:ext uri="{BB962C8B-B14F-4D97-AF65-F5344CB8AC3E}">
        <p14:creationId xmlns:p14="http://schemas.microsoft.com/office/powerpoint/2010/main" val="327055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Fully(?)-controlled Environment</a:t>
            </a:r>
            <a:endParaRPr lang="en-US" i="1" dirty="0" smtClean="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412776"/>
            <a:ext cx="8530625" cy="4680520"/>
          </a:xfrm>
          <a:prstGeom prst="rect">
            <a:avLst/>
          </a:prstGeom>
        </p:spPr>
      </p:pic>
      <p:sp>
        <p:nvSpPr>
          <p:cNvPr id="2" name="TextBox 1"/>
          <p:cNvSpPr txBox="1"/>
          <p:nvPr/>
        </p:nvSpPr>
        <p:spPr>
          <a:xfrm>
            <a:off x="1619672" y="5949280"/>
            <a:ext cx="7128792" cy="707886"/>
          </a:xfrm>
          <a:prstGeom prst="rect">
            <a:avLst/>
          </a:prstGeom>
          <a:noFill/>
        </p:spPr>
        <p:txBody>
          <a:bodyPr wrap="square" rtlCol="0">
            <a:spAutoFit/>
          </a:bodyPr>
          <a:lstStyle/>
          <a:p>
            <a:pPr algn="ctr"/>
            <a:r>
              <a:rPr lang="en-US" sz="2000" dirty="0">
                <a:solidFill>
                  <a:srgbClr val="FF0000"/>
                </a:solidFill>
              </a:rPr>
              <a:t>The sender’s buffer should be large enough in order to support a large number of bytes in flight</a:t>
            </a:r>
            <a:endParaRPr lang="en-GB" sz="2000" dirty="0">
              <a:solidFill>
                <a:srgbClr val="FF0000"/>
              </a:solidFill>
            </a:endParaRPr>
          </a:p>
        </p:txBody>
      </p:sp>
    </p:spTree>
    <p:extLst>
      <p:ext uri="{BB962C8B-B14F-4D97-AF65-F5344CB8AC3E}">
        <p14:creationId xmlns:p14="http://schemas.microsoft.com/office/powerpoint/2010/main" val="1176250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Europe's eyes on Earth</a:t>
            </a:r>
          </a:p>
        </p:txBody>
      </p:sp>
      <p:sp>
        <p:nvSpPr>
          <p:cNvPr id="16" name="Content Placeholder 15"/>
          <p:cNvSpPr>
            <a:spLocks noGrp="1"/>
          </p:cNvSpPr>
          <p:nvPr>
            <p:ph idx="1"/>
          </p:nvPr>
        </p:nvSpPr>
        <p:spPr/>
        <p:txBody>
          <a:bodyPr/>
          <a:lstStyle/>
          <a:p>
            <a:r>
              <a:rPr lang="en-US" dirty="0" smtClean="0">
                <a:solidFill>
                  <a:schemeClr val="accent1">
                    <a:lumMod val="75000"/>
                  </a:schemeClr>
                </a:solidFill>
              </a:rPr>
              <a:t>Sentinel-1</a:t>
            </a:r>
          </a:p>
          <a:p>
            <a:pPr lvl="1"/>
            <a:r>
              <a:rPr lang="en-US" sz="2400" dirty="0" smtClean="0">
                <a:solidFill>
                  <a:schemeClr val="accent1">
                    <a:lumMod val="75000"/>
                  </a:schemeClr>
                </a:solidFill>
              </a:rPr>
              <a:t>All weather, day-n-night</a:t>
            </a:r>
          </a:p>
          <a:p>
            <a:pPr lvl="1"/>
            <a:r>
              <a:rPr lang="en-US" sz="2400" dirty="0" smtClean="0">
                <a:solidFill>
                  <a:schemeClr val="accent1">
                    <a:lumMod val="75000"/>
                  </a:schemeClr>
                </a:solidFill>
              </a:rPr>
              <a:t>Radar imaging for land &amp; ocean services</a:t>
            </a:r>
          </a:p>
          <a:p>
            <a:pPr lvl="1"/>
            <a:r>
              <a:rPr lang="en-US" sz="2400" dirty="0" smtClean="0">
                <a:solidFill>
                  <a:schemeClr val="accent1">
                    <a:lumMod val="75000"/>
                  </a:schemeClr>
                </a:solidFill>
              </a:rPr>
              <a:t>Able to see through clouds and rain</a:t>
            </a:r>
          </a:p>
          <a:p>
            <a:pPr lvl="1"/>
            <a:r>
              <a:rPr lang="en-US" sz="2400" dirty="0" smtClean="0">
                <a:solidFill>
                  <a:schemeClr val="accent1">
                    <a:lumMod val="75000"/>
                  </a:schemeClr>
                </a:solidFill>
              </a:rPr>
              <a:t>Main instrument: C-band synthetic aperture radar</a:t>
            </a:r>
          </a:p>
          <a:p>
            <a:pPr marL="0" indent="0">
              <a:buNone/>
            </a:pP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268760"/>
            <a:ext cx="1448002" cy="900238"/>
          </a:xfrm>
          <a:prstGeom prst="rect">
            <a:avLst/>
          </a:prstGeom>
        </p:spPr>
      </p:pic>
    </p:spTree>
    <p:extLst>
      <p:ext uri="{BB962C8B-B14F-4D97-AF65-F5344CB8AC3E}">
        <p14:creationId xmlns:p14="http://schemas.microsoft.com/office/powerpoint/2010/main" val="1183690208"/>
      </p:ext>
    </p:extLst>
  </p:cSld>
  <p:clrMapOvr>
    <a:masterClrMapping/>
  </p:clrMapOvr>
  <mc:AlternateContent xmlns:mc="http://schemas.openxmlformats.org/markup-compatibility/2006">
    <mc:Choice xmlns:p14="http://schemas.microsoft.com/office/powerpoint/2010/main" Requires="p14">
      <p:transition spd="slow" p14:dur="2000" advTm="288"/>
    </mc:Choice>
    <mc:Fallback>
      <p:transition spd="slow" advTm="28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Fully(?)-controlled Environment</a:t>
            </a:r>
            <a:endParaRPr lang="en-US" i="1" dirty="0" smtClean="0">
              <a:solidFill>
                <a:schemeClr val="accent1">
                  <a:lumMod val="75000"/>
                </a:schemeClr>
              </a:solidFill>
            </a:endParaRPr>
          </a:p>
        </p:txBody>
      </p:sp>
      <p:sp>
        <p:nvSpPr>
          <p:cNvPr id="4" name="TextBox 3"/>
          <p:cNvSpPr txBox="1"/>
          <p:nvPr/>
        </p:nvSpPr>
        <p:spPr>
          <a:xfrm>
            <a:off x="683568" y="1268760"/>
            <a:ext cx="8064896" cy="4093428"/>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accent1">
                    <a:lumMod val="75000"/>
                  </a:schemeClr>
                </a:solidFill>
              </a:rPr>
              <a:t>First </a:t>
            </a:r>
            <a:r>
              <a:rPr lang="en-US" sz="2000" dirty="0">
                <a:solidFill>
                  <a:schemeClr val="accent1">
                    <a:lumMod val="75000"/>
                  </a:schemeClr>
                </a:solidFill>
              </a:rPr>
              <a:t>priority </a:t>
            </a:r>
            <a:r>
              <a:rPr lang="en-US" sz="2000" dirty="0" smtClean="0">
                <a:solidFill>
                  <a:schemeClr val="accent1">
                    <a:lumMod val="75000"/>
                  </a:schemeClr>
                </a:solidFill>
              </a:rPr>
              <a:t>requirement </a:t>
            </a:r>
            <a:r>
              <a:rPr lang="en-US" sz="2000" dirty="0">
                <a:solidFill>
                  <a:schemeClr val="accent1">
                    <a:lumMod val="75000"/>
                  </a:schemeClr>
                </a:solidFill>
              </a:rPr>
              <a:t>to optimize the bitrate</a:t>
            </a:r>
            <a:r>
              <a:rPr lang="en-US" sz="2000" dirty="0" smtClean="0">
                <a:solidFill>
                  <a:schemeClr val="accent1">
                    <a:lumMod val="75000"/>
                  </a:schemeClr>
                </a:solidFill>
              </a:rPr>
              <a:t>: tune the </a:t>
            </a:r>
            <a:r>
              <a:rPr lang="en-US" sz="2000" dirty="0" err="1" smtClean="0">
                <a:solidFill>
                  <a:schemeClr val="accent1">
                    <a:lumMod val="75000"/>
                  </a:schemeClr>
                </a:solidFill>
              </a:rPr>
              <a:t>rx</a:t>
            </a:r>
            <a:r>
              <a:rPr lang="en-US" sz="2000" dirty="0" smtClean="0">
                <a:solidFill>
                  <a:schemeClr val="accent1">
                    <a:lumMod val="75000"/>
                  </a:schemeClr>
                </a:solidFill>
              </a:rPr>
              <a:t>/</a:t>
            </a:r>
            <a:r>
              <a:rPr lang="en-US" sz="2000" dirty="0" err="1" smtClean="0">
                <a:solidFill>
                  <a:schemeClr val="accent1">
                    <a:lumMod val="75000"/>
                  </a:schemeClr>
                </a:solidFill>
              </a:rPr>
              <a:t>tx</a:t>
            </a:r>
            <a:r>
              <a:rPr lang="en-US" sz="2000" dirty="0" smtClean="0">
                <a:solidFill>
                  <a:schemeClr val="accent1">
                    <a:lumMod val="75000"/>
                  </a:schemeClr>
                </a:solidFill>
              </a:rPr>
              <a:t> buffers</a:t>
            </a:r>
          </a:p>
          <a:p>
            <a:pPr marL="342900" indent="-342900">
              <a:buFont typeface="Arial" pitchFamily="34" charset="0"/>
              <a:buChar char="•"/>
            </a:pPr>
            <a:endParaRPr lang="en-US" sz="2000" dirty="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We </a:t>
            </a:r>
            <a:r>
              <a:rPr lang="en-US" sz="2000" dirty="0">
                <a:solidFill>
                  <a:schemeClr val="accent1">
                    <a:lumMod val="75000"/>
                  </a:schemeClr>
                </a:solidFill>
              </a:rPr>
              <a:t>run the tests again setting the write buffers to the same values with the receive buffers, in both </a:t>
            </a:r>
            <a:r>
              <a:rPr lang="en-US" sz="2000" dirty="0" smtClean="0">
                <a:solidFill>
                  <a:schemeClr val="accent1">
                    <a:lumMod val="75000"/>
                  </a:schemeClr>
                </a:solidFill>
              </a:rPr>
              <a:t>end-host (</a:t>
            </a:r>
            <a:r>
              <a:rPr lang="en-US" sz="2000" dirty="0" err="1" smtClean="0">
                <a:solidFill>
                  <a:schemeClr val="accent1">
                    <a:lumMod val="75000"/>
                  </a:schemeClr>
                </a:solidFill>
              </a:rPr>
              <a:t>rx</a:t>
            </a:r>
            <a:r>
              <a:rPr lang="en-US" sz="2000" dirty="0" smtClean="0">
                <a:solidFill>
                  <a:schemeClr val="accent1">
                    <a:lumMod val="75000"/>
                  </a:schemeClr>
                </a:solidFill>
              </a:rPr>
              <a:t>/</a:t>
            </a:r>
            <a:r>
              <a:rPr lang="en-US" sz="2000" dirty="0" err="1" smtClean="0">
                <a:solidFill>
                  <a:schemeClr val="accent1">
                    <a:lumMod val="75000"/>
                  </a:schemeClr>
                </a:solidFill>
              </a:rPr>
              <a:t>tx</a:t>
            </a:r>
            <a:r>
              <a:rPr lang="en-US" sz="2000" dirty="0" smtClean="0">
                <a:solidFill>
                  <a:schemeClr val="accent1">
                    <a:lumMod val="75000"/>
                  </a:schemeClr>
                </a:solidFill>
              </a:rPr>
              <a:t> buffer size 16Mbyte</a:t>
            </a:r>
            <a:r>
              <a:rPr lang="en-US" sz="2000" dirty="0" smtClean="0">
                <a:solidFill>
                  <a:schemeClr val="accent1">
                    <a:lumMod val="75000"/>
                  </a:schemeClr>
                </a:solidFill>
              </a:rPr>
              <a:t>)</a:t>
            </a:r>
          </a:p>
          <a:p>
            <a:pPr marL="342900" indent="-342900">
              <a:buFont typeface="Arial" pitchFamily="34" charset="0"/>
              <a:buChar char="•"/>
            </a:pPr>
            <a:endParaRPr lang="en-US" sz="2000" dirty="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The </a:t>
            </a:r>
            <a:r>
              <a:rPr lang="en-US" sz="2000" dirty="0">
                <a:solidFill>
                  <a:schemeClr val="accent1">
                    <a:lumMod val="75000"/>
                  </a:schemeClr>
                </a:solidFill>
              </a:rPr>
              <a:t>results were much better:</a:t>
            </a:r>
          </a:p>
          <a:p>
            <a:r>
              <a:rPr lang="en-US" sz="2000" dirty="0" smtClean="0">
                <a:solidFill>
                  <a:schemeClr val="accent1">
                    <a:lumMod val="75000"/>
                  </a:schemeClr>
                </a:solidFill>
              </a:rPr>
              <a:t>    	HOST </a:t>
            </a:r>
            <a:r>
              <a:rPr lang="en-US" sz="2000" dirty="0">
                <a:solidFill>
                  <a:schemeClr val="accent1">
                    <a:lumMod val="75000"/>
                  </a:schemeClr>
                </a:solidFill>
              </a:rPr>
              <a:t>A, DC A –&gt; HOST B, DC B</a:t>
            </a:r>
          </a:p>
          <a:p>
            <a:r>
              <a:rPr lang="en-US" sz="2000" dirty="0">
                <a:solidFill>
                  <a:schemeClr val="accent1">
                    <a:lumMod val="75000"/>
                  </a:schemeClr>
                </a:solidFill>
              </a:rPr>
              <a:t> </a:t>
            </a:r>
            <a:r>
              <a:rPr lang="en-US" sz="2000" dirty="0" smtClean="0">
                <a:solidFill>
                  <a:schemeClr val="accent1">
                    <a:lumMod val="75000"/>
                  </a:schemeClr>
                </a:solidFill>
              </a:rPr>
              <a:t>   	0.0-10.0 </a:t>
            </a:r>
            <a:r>
              <a:rPr lang="en-US" sz="2000" dirty="0" smtClean="0">
                <a:solidFill>
                  <a:schemeClr val="accent1">
                    <a:lumMod val="75000"/>
                  </a:schemeClr>
                </a:solidFill>
              </a:rPr>
              <a:t>sec, </a:t>
            </a:r>
            <a:r>
              <a:rPr lang="en-US" sz="2000" dirty="0">
                <a:solidFill>
                  <a:schemeClr val="accent1">
                    <a:lumMod val="75000"/>
                  </a:schemeClr>
                </a:solidFill>
              </a:rPr>
              <a:t>5.95 </a:t>
            </a:r>
            <a:r>
              <a:rPr lang="en-US" sz="2000" dirty="0" err="1" smtClean="0">
                <a:solidFill>
                  <a:schemeClr val="accent1">
                    <a:lumMod val="75000"/>
                  </a:schemeClr>
                </a:solidFill>
              </a:rPr>
              <a:t>Gbytes</a:t>
            </a:r>
            <a:r>
              <a:rPr lang="en-US" sz="2000" dirty="0" smtClean="0">
                <a:solidFill>
                  <a:schemeClr val="accent1">
                    <a:lumMod val="75000"/>
                  </a:schemeClr>
                </a:solidFill>
              </a:rPr>
              <a:t>, </a:t>
            </a:r>
            <a:r>
              <a:rPr lang="en-US" sz="2000" dirty="0">
                <a:solidFill>
                  <a:schemeClr val="accent1">
                    <a:lumMod val="75000"/>
                  </a:schemeClr>
                </a:solidFill>
              </a:rPr>
              <a:t>5.11 </a:t>
            </a:r>
            <a:r>
              <a:rPr lang="en-US" sz="2000" dirty="0" err="1">
                <a:solidFill>
                  <a:schemeClr val="accent1">
                    <a:lumMod val="75000"/>
                  </a:schemeClr>
                </a:solidFill>
              </a:rPr>
              <a:t>Gbits</a:t>
            </a:r>
            <a:r>
              <a:rPr lang="en-US" sz="2000" dirty="0">
                <a:solidFill>
                  <a:schemeClr val="accent1">
                    <a:lumMod val="75000"/>
                  </a:schemeClr>
                </a:solidFill>
              </a:rPr>
              <a:t>/sec</a:t>
            </a:r>
          </a:p>
          <a:p>
            <a:endParaRPr lang="en-US" sz="2000" dirty="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We </a:t>
            </a:r>
            <a:r>
              <a:rPr lang="en-US" sz="2000" dirty="0">
                <a:solidFill>
                  <a:schemeClr val="accent1">
                    <a:lumMod val="75000"/>
                  </a:schemeClr>
                </a:solidFill>
              </a:rPr>
              <a:t>were feeling that we could proceed with a longer step </a:t>
            </a:r>
            <a:endParaRPr lang="en-US" sz="2000" dirty="0">
              <a:solidFill>
                <a:schemeClr val="accent1">
                  <a:lumMod val="75000"/>
                </a:schemeClr>
              </a:solidFill>
            </a:endParaRPr>
          </a:p>
          <a:p>
            <a:pPr marL="342900" indent="-342900">
              <a:buFont typeface="Arial" pitchFamily="34" charset="0"/>
              <a:buChar char="•"/>
            </a:pPr>
            <a:endParaRPr lang="en-US" sz="2000" dirty="0">
              <a:solidFill>
                <a:schemeClr val="accent1">
                  <a:lumMod val="75000"/>
                </a:schemeClr>
              </a:solidFill>
            </a:endParaRPr>
          </a:p>
          <a:p>
            <a:pPr marL="342900" indent="-342900">
              <a:buFont typeface="Arial" pitchFamily="34" charset="0"/>
              <a:buChar char="•"/>
            </a:pPr>
            <a:r>
              <a:rPr lang="en-US" sz="2000" dirty="0" smtClean="0">
                <a:solidFill>
                  <a:schemeClr val="accent1">
                    <a:lumMod val="75000"/>
                  </a:schemeClr>
                </a:solidFill>
              </a:rPr>
              <a:t>Throughput </a:t>
            </a:r>
            <a:r>
              <a:rPr lang="en-US" sz="2000" dirty="0">
                <a:solidFill>
                  <a:schemeClr val="accent1">
                    <a:lumMod val="75000"/>
                  </a:schemeClr>
                </a:solidFill>
              </a:rPr>
              <a:t>tests with hosts outside GRNET’s network, residing worldwide, tuning the relevant receive/transmit buffers.</a:t>
            </a:r>
            <a:endParaRPr lang="en-GB" sz="2000" dirty="0">
              <a:solidFill>
                <a:schemeClr val="accent1">
                  <a:lumMod val="75000"/>
                </a:schemeClr>
              </a:solidFill>
            </a:endParaRPr>
          </a:p>
        </p:txBody>
      </p:sp>
      <p:sp>
        <p:nvSpPr>
          <p:cNvPr id="5" name="Right Arrow 4"/>
          <p:cNvSpPr/>
          <p:nvPr/>
        </p:nvSpPr>
        <p:spPr>
          <a:xfrm rot="5400000">
            <a:off x="3983439" y="4449609"/>
            <a:ext cx="144016" cy="119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0968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solidFill>
                  <a:schemeClr val="accent1">
                    <a:lumMod val="75000"/>
                  </a:schemeClr>
                </a:solidFill>
                <a:latin typeface="Calibri" pitchFamily="34" charset="0"/>
                <a:cs typeface="Calibri" pitchFamily="34" charset="0"/>
              </a:rPr>
              <a:t>Production </a:t>
            </a:r>
            <a:r>
              <a:rPr lang="en-US" dirty="0" smtClean="0">
                <a:solidFill>
                  <a:schemeClr val="accent1">
                    <a:lumMod val="75000"/>
                  </a:schemeClr>
                </a:solidFill>
                <a:latin typeface="Calibri" pitchFamily="34" charset="0"/>
                <a:cs typeface="Calibri" pitchFamily="34" charset="0"/>
              </a:rPr>
              <a:t>environment</a:t>
            </a:r>
            <a:endParaRPr lang="en-US" i="1" dirty="0" smtClean="0">
              <a:solidFill>
                <a:schemeClr val="accent1">
                  <a:lumMod val="75000"/>
                </a:schemeClr>
              </a:solidFill>
            </a:endParaRPr>
          </a:p>
        </p:txBody>
      </p:sp>
      <p:sp>
        <p:nvSpPr>
          <p:cNvPr id="4" name="TextBox 3"/>
          <p:cNvSpPr txBox="1"/>
          <p:nvPr/>
        </p:nvSpPr>
        <p:spPr>
          <a:xfrm>
            <a:off x="683568" y="1268760"/>
            <a:ext cx="8064896" cy="5324535"/>
          </a:xfrm>
          <a:prstGeom prst="rect">
            <a:avLst/>
          </a:prstGeom>
          <a:noFill/>
        </p:spPr>
        <p:txBody>
          <a:bodyPr wrap="square" rtlCol="0">
            <a:spAutoFit/>
          </a:bodyPr>
          <a:lstStyle/>
          <a:p>
            <a:r>
              <a:rPr lang="en-US" sz="2000" dirty="0">
                <a:solidFill>
                  <a:schemeClr val="accent1">
                    <a:lumMod val="75000"/>
                  </a:schemeClr>
                </a:solidFill>
              </a:rPr>
              <a:t>Real-life conditions which define the environment we made the measurements/observations</a:t>
            </a:r>
            <a:r>
              <a:rPr lang="en-US" sz="2000" dirty="0" smtClean="0">
                <a:solidFill>
                  <a:schemeClr val="accent1">
                    <a:lumMod val="75000"/>
                  </a:schemeClr>
                </a:solidFill>
              </a:rPr>
              <a:t>:</a:t>
            </a:r>
          </a:p>
          <a:p>
            <a:endParaRPr lang="en-US" sz="2000" dirty="0">
              <a:solidFill>
                <a:schemeClr val="accent1">
                  <a:lumMod val="75000"/>
                </a:schemeClr>
              </a:solidFill>
            </a:endParaRPr>
          </a:p>
          <a:p>
            <a:pPr marL="457200" indent="-457200">
              <a:buAutoNum type="arabicParenR"/>
            </a:pPr>
            <a:r>
              <a:rPr lang="en-US" sz="2000" dirty="0" smtClean="0">
                <a:solidFill>
                  <a:schemeClr val="accent1">
                    <a:lumMod val="75000"/>
                  </a:schemeClr>
                </a:solidFill>
              </a:rPr>
              <a:t>Use </a:t>
            </a:r>
            <a:r>
              <a:rPr lang="en-US" sz="2000" dirty="0">
                <a:solidFill>
                  <a:schemeClr val="accent1">
                    <a:lumMod val="75000"/>
                  </a:schemeClr>
                </a:solidFill>
              </a:rPr>
              <a:t>of </a:t>
            </a:r>
            <a:r>
              <a:rPr lang="en-US" sz="2000" dirty="0" err="1">
                <a:solidFill>
                  <a:schemeClr val="accent1">
                    <a:lumMod val="75000"/>
                  </a:schemeClr>
                </a:solidFill>
              </a:rPr>
              <a:t>perfSONAR</a:t>
            </a:r>
            <a:r>
              <a:rPr lang="en-US" sz="2000" dirty="0">
                <a:solidFill>
                  <a:schemeClr val="accent1">
                    <a:lumMod val="75000"/>
                  </a:schemeClr>
                </a:solidFill>
              </a:rPr>
              <a:t> monitoring suite for </a:t>
            </a:r>
            <a:r>
              <a:rPr lang="en-US" sz="2000" dirty="0" smtClean="0">
                <a:solidFill>
                  <a:schemeClr val="accent1">
                    <a:lumMod val="75000"/>
                  </a:schemeClr>
                </a:solidFill>
              </a:rPr>
              <a:t>measurements</a:t>
            </a:r>
          </a:p>
          <a:p>
            <a:pPr marL="457200" indent="-457200">
              <a:buAutoNum type="arabicParenR"/>
            </a:pPr>
            <a:endParaRPr lang="en-US" sz="2000" dirty="0">
              <a:solidFill>
                <a:schemeClr val="accent1">
                  <a:lumMod val="75000"/>
                </a:schemeClr>
              </a:solidFill>
            </a:endParaRPr>
          </a:p>
          <a:p>
            <a:pPr marL="457200" indent="-457200">
              <a:buAutoNum type="arabicParenR"/>
            </a:pPr>
            <a:r>
              <a:rPr lang="en-US" sz="2000" dirty="0" smtClean="0">
                <a:solidFill>
                  <a:schemeClr val="accent1">
                    <a:lumMod val="75000"/>
                  </a:schemeClr>
                </a:solidFill>
              </a:rPr>
              <a:t>Use </a:t>
            </a:r>
            <a:r>
              <a:rPr lang="en-US" sz="2000" dirty="0">
                <a:solidFill>
                  <a:schemeClr val="accent1">
                    <a:lumMod val="75000"/>
                  </a:schemeClr>
                </a:solidFill>
              </a:rPr>
              <a:t>of </a:t>
            </a:r>
            <a:r>
              <a:rPr lang="en-US" sz="2000" dirty="0" err="1" smtClean="0">
                <a:solidFill>
                  <a:schemeClr val="accent1">
                    <a:lumMod val="75000"/>
                  </a:schemeClr>
                </a:solidFill>
              </a:rPr>
              <a:t>ESnet</a:t>
            </a:r>
            <a:r>
              <a:rPr lang="en-US" sz="2000" dirty="0" smtClean="0">
                <a:solidFill>
                  <a:schemeClr val="accent1">
                    <a:lumMod val="75000"/>
                  </a:schemeClr>
                </a:solidFill>
              </a:rPr>
              <a:t> </a:t>
            </a:r>
            <a:r>
              <a:rPr lang="en-US" sz="2000" dirty="0">
                <a:solidFill>
                  <a:schemeClr val="accent1">
                    <a:lumMod val="75000"/>
                  </a:schemeClr>
                </a:solidFill>
              </a:rPr>
              <a:t>servers </a:t>
            </a:r>
            <a:r>
              <a:rPr lang="en-US" sz="2000" dirty="0" smtClean="0">
                <a:solidFill>
                  <a:schemeClr val="accent1">
                    <a:lumMod val="75000"/>
                  </a:schemeClr>
                </a:solidFill>
              </a:rPr>
              <a:t>(</a:t>
            </a:r>
            <a:r>
              <a:rPr lang="en-US" sz="2000" dirty="0">
                <a:solidFill>
                  <a:schemeClr val="accent1">
                    <a:lumMod val="75000"/>
                  </a:schemeClr>
                </a:solidFill>
              </a:rPr>
              <a:t>256 </a:t>
            </a:r>
            <a:r>
              <a:rPr lang="en-US" sz="2000" dirty="0" err="1" smtClean="0">
                <a:solidFill>
                  <a:schemeClr val="accent1">
                    <a:lumMod val="75000"/>
                  </a:schemeClr>
                </a:solidFill>
              </a:rPr>
              <a:t>Mbyte</a:t>
            </a:r>
            <a:r>
              <a:rPr lang="en-US" sz="2000" dirty="0" smtClean="0">
                <a:solidFill>
                  <a:schemeClr val="accent1">
                    <a:lumMod val="75000"/>
                  </a:schemeClr>
                </a:solidFill>
              </a:rPr>
              <a:t> buffers &amp; 10Gbit NICs), </a:t>
            </a:r>
            <a:r>
              <a:rPr lang="en-US" sz="2000" dirty="0">
                <a:solidFill>
                  <a:schemeClr val="accent1">
                    <a:lumMod val="75000"/>
                  </a:schemeClr>
                </a:solidFill>
              </a:rPr>
              <a:t>capable of supporting high throughputs even in high-RTT </a:t>
            </a:r>
            <a:r>
              <a:rPr lang="en-US" sz="2000" dirty="0" smtClean="0">
                <a:solidFill>
                  <a:schemeClr val="accent1">
                    <a:lumMod val="75000"/>
                  </a:schemeClr>
                </a:solidFill>
              </a:rPr>
              <a:t>links</a:t>
            </a:r>
            <a:br>
              <a:rPr lang="en-US" sz="2000" dirty="0" smtClean="0">
                <a:solidFill>
                  <a:schemeClr val="accent1">
                    <a:lumMod val="75000"/>
                  </a:schemeClr>
                </a:solidFill>
              </a:rPr>
            </a:br>
            <a:r>
              <a:rPr lang="en-US" sz="2000" dirty="0" smtClean="0">
                <a:solidFill>
                  <a:schemeClr val="accent1">
                    <a:lumMod val="75000"/>
                  </a:schemeClr>
                </a:solidFill>
              </a:rPr>
              <a:t>We </a:t>
            </a:r>
            <a:r>
              <a:rPr lang="en-US" sz="2000" dirty="0">
                <a:solidFill>
                  <a:schemeClr val="accent1">
                    <a:lumMod val="75000"/>
                  </a:schemeClr>
                </a:solidFill>
              </a:rPr>
              <a:t>could throttle the TCP connection from our end-host which was acting as the sender, tuning the write </a:t>
            </a:r>
            <a:r>
              <a:rPr lang="en-US" sz="2000" dirty="0" smtClean="0">
                <a:solidFill>
                  <a:schemeClr val="accent1">
                    <a:lumMod val="75000"/>
                  </a:schemeClr>
                </a:solidFill>
              </a:rPr>
              <a:t>buffer</a:t>
            </a:r>
          </a:p>
          <a:p>
            <a:pPr marL="457200" indent="-457200">
              <a:buAutoNum type="arabicParenR"/>
            </a:pPr>
            <a:endParaRPr lang="en-US" sz="2000" dirty="0" smtClean="0">
              <a:solidFill>
                <a:schemeClr val="accent1">
                  <a:lumMod val="75000"/>
                </a:schemeClr>
              </a:solidFill>
            </a:endParaRPr>
          </a:p>
          <a:p>
            <a:pPr marL="457200" indent="-457200">
              <a:buAutoNum type="arabicParenR"/>
            </a:pPr>
            <a:r>
              <a:rPr lang="en-US" sz="2000" dirty="0" smtClean="0">
                <a:solidFill>
                  <a:schemeClr val="accent1">
                    <a:lumMod val="75000"/>
                  </a:schemeClr>
                </a:solidFill>
              </a:rPr>
              <a:t>The </a:t>
            </a:r>
            <a:r>
              <a:rPr lang="en-US" sz="2000" dirty="0">
                <a:solidFill>
                  <a:schemeClr val="accent1">
                    <a:lumMod val="75000"/>
                  </a:schemeClr>
                </a:solidFill>
              </a:rPr>
              <a:t>intermediate links were not congested as they were belonging to overprovisioned research networks such as GEANT </a:t>
            </a:r>
            <a:r>
              <a:rPr lang="en-US" sz="2000" dirty="0" smtClean="0">
                <a:solidFill>
                  <a:schemeClr val="accent1">
                    <a:lumMod val="75000"/>
                  </a:schemeClr>
                </a:solidFill>
              </a:rPr>
              <a:t>&amp; </a:t>
            </a:r>
            <a:r>
              <a:rPr lang="en-US" sz="2000" dirty="0" err="1" smtClean="0">
                <a:solidFill>
                  <a:schemeClr val="accent1">
                    <a:lumMod val="75000"/>
                  </a:schemeClr>
                </a:solidFill>
              </a:rPr>
              <a:t>ESnet</a:t>
            </a:r>
            <a:endParaRPr lang="en-US" sz="2000" dirty="0" smtClean="0">
              <a:solidFill>
                <a:schemeClr val="accent1">
                  <a:lumMod val="75000"/>
                </a:schemeClr>
              </a:solidFill>
            </a:endParaRPr>
          </a:p>
          <a:p>
            <a:pPr marL="457200" indent="-457200">
              <a:buAutoNum type="arabicParenR"/>
            </a:pPr>
            <a:endParaRPr lang="en-US" sz="2000" dirty="0">
              <a:solidFill>
                <a:schemeClr val="accent1">
                  <a:lumMod val="75000"/>
                </a:schemeClr>
              </a:solidFill>
            </a:endParaRPr>
          </a:p>
          <a:p>
            <a:pPr marL="457200" indent="-457200">
              <a:buAutoNum type="arabicParenR"/>
            </a:pPr>
            <a:r>
              <a:rPr lang="en-US" sz="2000" dirty="0" smtClean="0">
                <a:solidFill>
                  <a:schemeClr val="accent1">
                    <a:lumMod val="75000"/>
                  </a:schemeClr>
                </a:solidFill>
              </a:rPr>
              <a:t>We </a:t>
            </a:r>
            <a:r>
              <a:rPr lang="en-US" sz="2000" dirty="0">
                <a:solidFill>
                  <a:schemeClr val="accent1">
                    <a:lumMod val="75000"/>
                  </a:schemeClr>
                </a:solidFill>
              </a:rPr>
              <a:t>estimated that the background traffic the moment of the tests was between 1-1,5Gbps out of 10Gbps that a single TCP connection could theoretically consume due to link speed constraints and hashing (Layer3-Layer4 hashing to nx10Gbit aggregated Ethernet bundles</a:t>
            </a:r>
            <a:r>
              <a:rPr lang="en-US" sz="2000" dirty="0" smtClean="0">
                <a:solidFill>
                  <a:schemeClr val="accent1">
                    <a:lumMod val="75000"/>
                  </a:schemeClr>
                </a:solidFill>
              </a:rPr>
              <a:t>)</a:t>
            </a:r>
            <a:endParaRPr lang="en-US" sz="2000" dirty="0">
              <a:solidFill>
                <a:schemeClr val="accent1">
                  <a:lumMod val="75000"/>
                </a:schemeClr>
              </a:solidFill>
            </a:endParaRPr>
          </a:p>
        </p:txBody>
      </p:sp>
    </p:spTree>
    <p:extLst>
      <p:ext uri="{BB962C8B-B14F-4D97-AF65-F5344CB8AC3E}">
        <p14:creationId xmlns:p14="http://schemas.microsoft.com/office/powerpoint/2010/main" val="2509658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solidFill>
                  <a:schemeClr val="accent1">
                    <a:lumMod val="75000"/>
                  </a:schemeClr>
                </a:solidFill>
                <a:latin typeface="Calibri" pitchFamily="34" charset="0"/>
                <a:cs typeface="Calibri" pitchFamily="34" charset="0"/>
              </a:rPr>
              <a:t>Production </a:t>
            </a:r>
            <a:r>
              <a:rPr lang="en-US" dirty="0" smtClean="0">
                <a:solidFill>
                  <a:schemeClr val="accent1">
                    <a:lumMod val="75000"/>
                  </a:schemeClr>
                </a:solidFill>
                <a:latin typeface="Calibri" pitchFamily="34" charset="0"/>
                <a:cs typeface="Calibri" pitchFamily="34" charset="0"/>
              </a:rPr>
              <a:t>environment</a:t>
            </a:r>
            <a:endParaRPr lang="en-US" i="1" dirty="0" smtClean="0">
              <a:solidFill>
                <a:schemeClr val="accent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96752"/>
            <a:ext cx="7740352" cy="5052820"/>
          </a:xfrm>
          <a:prstGeom prst="rect">
            <a:avLst/>
          </a:prstGeom>
        </p:spPr>
      </p:pic>
    </p:spTree>
    <p:extLst>
      <p:ext uri="{BB962C8B-B14F-4D97-AF65-F5344CB8AC3E}">
        <p14:creationId xmlns:p14="http://schemas.microsoft.com/office/powerpoint/2010/main" val="4089265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Conclusions</a:t>
            </a:r>
            <a:endParaRPr lang="en-US" i="1" dirty="0" smtClean="0">
              <a:solidFill>
                <a:schemeClr val="accent1">
                  <a:lumMod val="75000"/>
                </a:schemeClr>
              </a:solidFill>
            </a:endParaRPr>
          </a:p>
        </p:txBody>
      </p:sp>
      <p:sp>
        <p:nvSpPr>
          <p:cNvPr id="3" name="TextBox 2"/>
          <p:cNvSpPr txBox="1"/>
          <p:nvPr/>
        </p:nvSpPr>
        <p:spPr>
          <a:xfrm>
            <a:off x="755576" y="1148546"/>
            <a:ext cx="8064896" cy="5016758"/>
          </a:xfrm>
          <a:prstGeom prst="rect">
            <a:avLst/>
          </a:prstGeom>
          <a:noFill/>
        </p:spPr>
        <p:txBody>
          <a:bodyPr wrap="square" rtlCol="0">
            <a:spAutoFit/>
          </a:bodyPr>
          <a:lstStyle/>
          <a:p>
            <a:r>
              <a:rPr lang="en-US" sz="2000" dirty="0" smtClean="0">
                <a:solidFill>
                  <a:schemeClr val="accent1">
                    <a:lumMod val="75000"/>
                  </a:schemeClr>
                </a:solidFill>
              </a:rPr>
              <a:t>1) </a:t>
            </a:r>
            <a:r>
              <a:rPr lang="en-US" sz="2000" b="1" i="1" dirty="0" smtClean="0">
                <a:solidFill>
                  <a:schemeClr val="accent1">
                    <a:lumMod val="75000"/>
                  </a:schemeClr>
                </a:solidFill>
              </a:rPr>
              <a:t>The </a:t>
            </a:r>
            <a:r>
              <a:rPr lang="en-US" sz="2000" b="1" i="1" dirty="0" err="1" smtClean="0">
                <a:solidFill>
                  <a:schemeClr val="accent1">
                    <a:lumMod val="75000"/>
                  </a:schemeClr>
                </a:solidFill>
              </a:rPr>
              <a:t>rx</a:t>
            </a:r>
            <a:r>
              <a:rPr lang="en-US" sz="2000" b="1" i="1" dirty="0" smtClean="0">
                <a:solidFill>
                  <a:schemeClr val="accent1">
                    <a:lumMod val="75000"/>
                  </a:schemeClr>
                </a:solidFill>
              </a:rPr>
              <a:t> </a:t>
            </a:r>
            <a:r>
              <a:rPr lang="en-US" sz="2000" b="1" i="1" dirty="0">
                <a:solidFill>
                  <a:schemeClr val="accent1">
                    <a:lumMod val="75000"/>
                  </a:schemeClr>
                </a:solidFill>
              </a:rPr>
              <a:t>buffer size of the fat flow receiver has the highest impact to </a:t>
            </a:r>
            <a:r>
              <a:rPr lang="en-US" sz="2000" b="1" i="1" dirty="0" err="1" smtClean="0">
                <a:solidFill>
                  <a:schemeClr val="accent1">
                    <a:lumMod val="75000"/>
                  </a:schemeClr>
                </a:solidFill>
              </a:rPr>
              <a:t>tcp</a:t>
            </a:r>
            <a:r>
              <a:rPr lang="en-US" sz="2000" b="1" i="1" dirty="0">
                <a:solidFill>
                  <a:schemeClr val="accent1">
                    <a:lumMod val="75000"/>
                  </a:schemeClr>
                </a:solidFill>
              </a:rPr>
              <a:t> </a:t>
            </a:r>
            <a:r>
              <a:rPr lang="en-US" sz="2000" b="1" i="1" dirty="0" smtClean="0">
                <a:solidFill>
                  <a:schemeClr val="accent1">
                    <a:lumMod val="75000"/>
                  </a:schemeClr>
                </a:solidFill>
              </a:rPr>
              <a:t>performance</a:t>
            </a:r>
            <a:r>
              <a:rPr lang="en-US" sz="2000" dirty="0" smtClean="0">
                <a:solidFill>
                  <a:schemeClr val="accent1">
                    <a:lumMod val="75000"/>
                  </a:schemeClr>
                </a:solidFill>
              </a:rPr>
              <a:t> </a:t>
            </a:r>
            <a:r>
              <a:rPr lang="en-US" sz="2000" dirty="0" smtClean="0">
                <a:solidFill>
                  <a:schemeClr val="accent1">
                    <a:lumMod val="75000"/>
                  </a:schemeClr>
                </a:solidFill>
                <a:sym typeface="Wingdings" pitchFamily="2" charset="2"/>
              </a:rPr>
              <a:t> </a:t>
            </a:r>
            <a:r>
              <a:rPr lang="en-US" sz="2000" dirty="0" smtClean="0">
                <a:solidFill>
                  <a:schemeClr val="accent1">
                    <a:lumMod val="75000"/>
                  </a:schemeClr>
                </a:solidFill>
              </a:rPr>
              <a:t>defines </a:t>
            </a:r>
            <a:r>
              <a:rPr lang="en-US" sz="2000" dirty="0">
                <a:solidFill>
                  <a:schemeClr val="accent1">
                    <a:lumMod val="75000"/>
                  </a:schemeClr>
                </a:solidFill>
              </a:rPr>
              <a:t>the TCP window size </a:t>
            </a:r>
            <a:r>
              <a:rPr lang="en-US" sz="2000" dirty="0" smtClean="0">
                <a:solidFill>
                  <a:schemeClr val="accent1">
                    <a:lumMod val="75000"/>
                  </a:schemeClr>
                </a:solidFill>
                <a:sym typeface="Wingdings" pitchFamily="2" charset="2"/>
              </a:rPr>
              <a:t> </a:t>
            </a:r>
            <a:r>
              <a:rPr lang="en-US" sz="2000" dirty="0" smtClean="0">
                <a:solidFill>
                  <a:schemeClr val="accent1">
                    <a:lumMod val="75000"/>
                  </a:schemeClr>
                </a:solidFill>
              </a:rPr>
              <a:t>should </a:t>
            </a:r>
            <a:r>
              <a:rPr lang="en-US" sz="2000" dirty="0">
                <a:solidFill>
                  <a:schemeClr val="accent1">
                    <a:lumMod val="75000"/>
                  </a:schemeClr>
                </a:solidFill>
              </a:rPr>
              <a:t>be tuned taking into consideration the </a:t>
            </a:r>
            <a:r>
              <a:rPr lang="en-US" sz="2000" dirty="0" smtClean="0">
                <a:solidFill>
                  <a:schemeClr val="accent1">
                    <a:lumMod val="75000"/>
                  </a:schemeClr>
                </a:solidFill>
              </a:rPr>
              <a:t>RTT</a:t>
            </a:r>
          </a:p>
          <a:p>
            <a:pPr marL="457200" indent="-457200">
              <a:buAutoNum type="arabicParenR"/>
            </a:pPr>
            <a:endParaRPr lang="en-US" sz="2000" dirty="0" smtClean="0">
              <a:solidFill>
                <a:schemeClr val="accent1">
                  <a:lumMod val="75000"/>
                </a:schemeClr>
              </a:solidFill>
            </a:endParaRPr>
          </a:p>
          <a:p>
            <a:r>
              <a:rPr lang="en-US" sz="2000" dirty="0" smtClean="0">
                <a:solidFill>
                  <a:schemeClr val="accent1">
                    <a:lumMod val="75000"/>
                  </a:schemeClr>
                </a:solidFill>
              </a:rPr>
              <a:t>2) </a:t>
            </a:r>
            <a:r>
              <a:rPr lang="en-US" sz="2000" b="1" i="1" dirty="0" smtClean="0">
                <a:solidFill>
                  <a:schemeClr val="accent1">
                    <a:lumMod val="75000"/>
                  </a:schemeClr>
                </a:solidFill>
              </a:rPr>
              <a:t>The </a:t>
            </a:r>
            <a:r>
              <a:rPr lang="en-US" sz="2000" b="1" i="1" dirty="0" err="1" smtClean="0">
                <a:solidFill>
                  <a:schemeClr val="accent1">
                    <a:lumMod val="75000"/>
                  </a:schemeClr>
                </a:solidFill>
              </a:rPr>
              <a:t>wx</a:t>
            </a:r>
            <a:r>
              <a:rPr lang="en-US" sz="2000" b="1" i="1" dirty="0" smtClean="0">
                <a:solidFill>
                  <a:schemeClr val="accent1">
                    <a:lumMod val="75000"/>
                  </a:schemeClr>
                </a:solidFill>
              </a:rPr>
              <a:t> buffer size of the fat flow sender must also be tuned</a:t>
            </a:r>
            <a:r>
              <a:rPr lang="en-US" sz="2000" i="1" dirty="0" smtClean="0">
                <a:solidFill>
                  <a:schemeClr val="accent1">
                    <a:lumMod val="75000"/>
                  </a:schemeClr>
                </a:solidFill>
              </a:rPr>
              <a:t>, as it defines the maximum number of UN-acknowledged bytes that the sender side will allow to fly on wire</a:t>
            </a:r>
          </a:p>
          <a:p>
            <a:r>
              <a:rPr lang="en-US" sz="2000" dirty="0" smtClean="0">
                <a:solidFill>
                  <a:schemeClr val="accent1">
                    <a:lumMod val="75000"/>
                  </a:schemeClr>
                </a:solidFill>
              </a:rPr>
              <a:t>Better </a:t>
            </a:r>
            <a:r>
              <a:rPr lang="en-US" sz="2000" dirty="0">
                <a:solidFill>
                  <a:schemeClr val="accent1">
                    <a:lumMod val="75000"/>
                  </a:schemeClr>
                </a:solidFill>
              </a:rPr>
              <a:t>to define in both </a:t>
            </a:r>
            <a:r>
              <a:rPr lang="en-US" sz="2000" dirty="0" err="1">
                <a:solidFill>
                  <a:schemeClr val="accent1">
                    <a:lumMod val="75000"/>
                  </a:schemeClr>
                </a:solidFill>
              </a:rPr>
              <a:t>tcp</a:t>
            </a:r>
            <a:r>
              <a:rPr lang="en-US" sz="2000" dirty="0">
                <a:solidFill>
                  <a:schemeClr val="accent1">
                    <a:lumMod val="75000"/>
                  </a:schemeClr>
                </a:solidFill>
              </a:rPr>
              <a:t> endpoints the </a:t>
            </a:r>
            <a:r>
              <a:rPr lang="en-US" sz="2000" dirty="0" err="1" smtClean="0">
                <a:solidFill>
                  <a:schemeClr val="accent1">
                    <a:lumMod val="75000"/>
                  </a:schemeClr>
                </a:solidFill>
              </a:rPr>
              <a:t>rx</a:t>
            </a:r>
            <a:r>
              <a:rPr lang="en-US" sz="2000" dirty="0" smtClean="0">
                <a:solidFill>
                  <a:schemeClr val="accent1">
                    <a:lumMod val="75000"/>
                  </a:schemeClr>
                </a:solidFill>
              </a:rPr>
              <a:t> &amp; the </a:t>
            </a:r>
            <a:r>
              <a:rPr lang="en-US" sz="2000" dirty="0" err="1" smtClean="0">
                <a:solidFill>
                  <a:schemeClr val="accent1">
                    <a:lumMod val="75000"/>
                  </a:schemeClr>
                </a:solidFill>
              </a:rPr>
              <a:t>wx</a:t>
            </a:r>
            <a:r>
              <a:rPr lang="en-US" sz="2000" dirty="0" smtClean="0">
                <a:solidFill>
                  <a:schemeClr val="accent1">
                    <a:lumMod val="75000"/>
                  </a:schemeClr>
                </a:solidFill>
              </a:rPr>
              <a:t> </a:t>
            </a:r>
            <a:r>
              <a:rPr lang="en-US" sz="2000" dirty="0">
                <a:solidFill>
                  <a:schemeClr val="accent1">
                    <a:lumMod val="75000"/>
                  </a:schemeClr>
                </a:solidFill>
              </a:rPr>
              <a:t>buffers, as a TCP connection is bidirectional, unless you know which side is going to create the heavy traffic (sender) &amp;</a:t>
            </a:r>
            <a:r>
              <a:rPr lang="en-US" sz="2000" dirty="0" smtClean="0">
                <a:solidFill>
                  <a:schemeClr val="accent1">
                    <a:lumMod val="75000"/>
                  </a:schemeClr>
                </a:solidFill>
              </a:rPr>
              <a:t> </a:t>
            </a:r>
            <a:r>
              <a:rPr lang="en-US" sz="2000" dirty="0">
                <a:solidFill>
                  <a:schemeClr val="accent1">
                    <a:lumMod val="75000"/>
                  </a:schemeClr>
                </a:solidFill>
              </a:rPr>
              <a:t>which side is going to receive </a:t>
            </a:r>
            <a:r>
              <a:rPr lang="en-US" sz="2000" dirty="0" smtClean="0">
                <a:solidFill>
                  <a:schemeClr val="accent1">
                    <a:lumMod val="75000"/>
                  </a:schemeClr>
                </a:solidFill>
              </a:rPr>
              <a:t>it</a:t>
            </a:r>
          </a:p>
          <a:p>
            <a:endParaRPr lang="en-US" sz="2000" dirty="0" smtClean="0">
              <a:solidFill>
                <a:schemeClr val="accent1">
                  <a:lumMod val="75000"/>
                </a:schemeClr>
              </a:solidFill>
            </a:endParaRPr>
          </a:p>
          <a:p>
            <a:r>
              <a:rPr lang="en-US" sz="2000" dirty="0" smtClean="0">
                <a:solidFill>
                  <a:schemeClr val="accent1">
                    <a:lumMod val="75000"/>
                  </a:schemeClr>
                </a:solidFill>
              </a:rPr>
              <a:t>3) </a:t>
            </a:r>
            <a:r>
              <a:rPr lang="en-US" sz="2000" b="1" i="1" dirty="0" smtClean="0">
                <a:solidFill>
                  <a:schemeClr val="accent1">
                    <a:lumMod val="75000"/>
                  </a:schemeClr>
                </a:solidFill>
              </a:rPr>
              <a:t>The buffers which (at least) should be tuned (for Linux kernel):</a:t>
            </a:r>
          </a:p>
          <a:p>
            <a:r>
              <a:rPr lang="en-US" sz="2000" dirty="0" err="1" smtClean="0">
                <a:solidFill>
                  <a:schemeClr val="accent1">
                    <a:lumMod val="75000"/>
                  </a:schemeClr>
                </a:solidFill>
              </a:rPr>
              <a:t>net.core.rmem_max</a:t>
            </a:r>
            <a:r>
              <a:rPr lang="en-US" sz="2000" dirty="0" smtClean="0">
                <a:solidFill>
                  <a:schemeClr val="accent1">
                    <a:lumMod val="75000"/>
                  </a:schemeClr>
                </a:solidFill>
              </a:rPr>
              <a:t> </a:t>
            </a:r>
            <a:r>
              <a:rPr lang="en-US" sz="2000" dirty="0">
                <a:solidFill>
                  <a:schemeClr val="accent1">
                    <a:lumMod val="75000"/>
                  </a:schemeClr>
                </a:solidFill>
              </a:rPr>
              <a:t>{</a:t>
            </a:r>
            <a:r>
              <a:rPr lang="en-US" sz="2000" dirty="0" err="1">
                <a:solidFill>
                  <a:srgbClr val="FF0000"/>
                </a:solidFill>
              </a:rPr>
              <a:t>max_value</a:t>
            </a:r>
            <a:r>
              <a:rPr lang="en-US" sz="2000" dirty="0">
                <a:solidFill>
                  <a:schemeClr val="accent1">
                    <a:lumMod val="75000"/>
                  </a:schemeClr>
                </a:solidFill>
              </a:rPr>
              <a:t>}</a:t>
            </a:r>
          </a:p>
          <a:p>
            <a:r>
              <a:rPr lang="en-US" sz="2000" dirty="0">
                <a:solidFill>
                  <a:schemeClr val="accent1">
                    <a:lumMod val="75000"/>
                  </a:schemeClr>
                </a:solidFill>
              </a:rPr>
              <a:t>net.ipv4.tcp_rmem {</a:t>
            </a:r>
            <a:r>
              <a:rPr lang="en-US" sz="2000" dirty="0" err="1">
                <a:solidFill>
                  <a:schemeClr val="accent1">
                    <a:lumMod val="75000"/>
                  </a:schemeClr>
                </a:solidFill>
              </a:rPr>
              <a:t>min_value</a:t>
            </a:r>
            <a:r>
              <a:rPr lang="en-US" sz="2000" dirty="0">
                <a:solidFill>
                  <a:schemeClr val="accent1">
                    <a:lumMod val="75000"/>
                  </a:schemeClr>
                </a:solidFill>
              </a:rPr>
              <a:t> </a:t>
            </a:r>
            <a:r>
              <a:rPr lang="en-US" sz="2000" dirty="0" err="1">
                <a:solidFill>
                  <a:schemeClr val="accent1">
                    <a:lumMod val="75000"/>
                  </a:schemeClr>
                </a:solidFill>
              </a:rPr>
              <a:t>default_value</a:t>
            </a:r>
            <a:r>
              <a:rPr lang="en-US" sz="2000" dirty="0">
                <a:solidFill>
                  <a:schemeClr val="accent1">
                    <a:lumMod val="75000"/>
                  </a:schemeClr>
                </a:solidFill>
              </a:rPr>
              <a:t> </a:t>
            </a:r>
            <a:r>
              <a:rPr lang="en-US" sz="2000" dirty="0" err="1">
                <a:solidFill>
                  <a:srgbClr val="FF0000"/>
                </a:solidFill>
              </a:rPr>
              <a:t>max_value</a:t>
            </a:r>
            <a:r>
              <a:rPr lang="en-US" sz="2000" dirty="0" smtClean="0">
                <a:solidFill>
                  <a:schemeClr val="accent1">
                    <a:lumMod val="75000"/>
                  </a:schemeClr>
                </a:solidFill>
              </a:rPr>
              <a:t>}</a:t>
            </a:r>
            <a:endParaRPr lang="en-US" sz="2000" dirty="0">
              <a:solidFill>
                <a:schemeClr val="accent1">
                  <a:lumMod val="75000"/>
                </a:schemeClr>
              </a:solidFill>
            </a:endParaRPr>
          </a:p>
          <a:p>
            <a:r>
              <a:rPr lang="en-US" sz="2000" dirty="0" err="1">
                <a:solidFill>
                  <a:schemeClr val="accent1">
                    <a:lumMod val="75000"/>
                  </a:schemeClr>
                </a:solidFill>
              </a:rPr>
              <a:t>net.core.wmem_max</a:t>
            </a:r>
            <a:r>
              <a:rPr lang="en-US" sz="2000" dirty="0">
                <a:solidFill>
                  <a:schemeClr val="accent1">
                    <a:lumMod val="75000"/>
                  </a:schemeClr>
                </a:solidFill>
              </a:rPr>
              <a:t> {</a:t>
            </a:r>
            <a:r>
              <a:rPr lang="en-US" sz="2000" dirty="0" err="1">
                <a:solidFill>
                  <a:srgbClr val="FF0000"/>
                </a:solidFill>
              </a:rPr>
              <a:t>max_value</a:t>
            </a:r>
            <a:r>
              <a:rPr lang="en-US" sz="2000" dirty="0">
                <a:solidFill>
                  <a:schemeClr val="accent1">
                    <a:lumMod val="75000"/>
                  </a:schemeClr>
                </a:solidFill>
              </a:rPr>
              <a:t>}</a:t>
            </a:r>
          </a:p>
          <a:p>
            <a:r>
              <a:rPr lang="en-US" sz="2000" dirty="0">
                <a:solidFill>
                  <a:schemeClr val="accent1">
                    <a:lumMod val="75000"/>
                  </a:schemeClr>
                </a:solidFill>
              </a:rPr>
              <a:t>net.ipv4.tcp_wmem {</a:t>
            </a:r>
            <a:r>
              <a:rPr lang="en-US" sz="2000" dirty="0" err="1">
                <a:solidFill>
                  <a:schemeClr val="accent1">
                    <a:lumMod val="75000"/>
                  </a:schemeClr>
                </a:solidFill>
              </a:rPr>
              <a:t>min_value</a:t>
            </a:r>
            <a:r>
              <a:rPr lang="en-US" sz="2000" dirty="0">
                <a:solidFill>
                  <a:schemeClr val="accent1">
                    <a:lumMod val="75000"/>
                  </a:schemeClr>
                </a:solidFill>
              </a:rPr>
              <a:t> </a:t>
            </a:r>
            <a:r>
              <a:rPr lang="en-US" sz="2000" dirty="0" err="1">
                <a:solidFill>
                  <a:schemeClr val="accent1">
                    <a:lumMod val="75000"/>
                  </a:schemeClr>
                </a:solidFill>
              </a:rPr>
              <a:t>default_value</a:t>
            </a:r>
            <a:r>
              <a:rPr lang="en-US" sz="2000" dirty="0">
                <a:solidFill>
                  <a:schemeClr val="accent1">
                    <a:lumMod val="75000"/>
                  </a:schemeClr>
                </a:solidFill>
              </a:rPr>
              <a:t> </a:t>
            </a:r>
            <a:r>
              <a:rPr lang="en-US" sz="2000" dirty="0" err="1">
                <a:solidFill>
                  <a:srgbClr val="FF0000"/>
                </a:solidFill>
              </a:rPr>
              <a:t>max_value</a:t>
            </a:r>
            <a:r>
              <a:rPr lang="en-US" sz="2000" dirty="0" smtClean="0">
                <a:solidFill>
                  <a:schemeClr val="accent1">
                    <a:lumMod val="75000"/>
                  </a:schemeClr>
                </a:solidFill>
              </a:rPr>
              <a:t>}</a:t>
            </a:r>
            <a:endParaRPr lang="en-US" sz="2000" dirty="0">
              <a:solidFill>
                <a:schemeClr val="accent1">
                  <a:lumMod val="75000"/>
                </a:schemeClr>
              </a:solidFill>
            </a:endParaRPr>
          </a:p>
        </p:txBody>
      </p:sp>
    </p:spTree>
    <p:extLst>
      <p:ext uri="{BB962C8B-B14F-4D97-AF65-F5344CB8AC3E}">
        <p14:creationId xmlns:p14="http://schemas.microsoft.com/office/powerpoint/2010/main" val="3028023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Conclusions</a:t>
            </a:r>
            <a:endParaRPr lang="en-US" i="1" dirty="0" smtClean="0">
              <a:solidFill>
                <a:schemeClr val="accent1">
                  <a:lumMod val="75000"/>
                </a:schemeClr>
              </a:solidFill>
            </a:endParaRPr>
          </a:p>
        </p:txBody>
      </p:sp>
      <p:sp>
        <p:nvSpPr>
          <p:cNvPr id="3" name="TextBox 2"/>
          <p:cNvSpPr txBox="1"/>
          <p:nvPr/>
        </p:nvSpPr>
        <p:spPr>
          <a:xfrm>
            <a:off x="755576" y="1089312"/>
            <a:ext cx="8064896" cy="4401205"/>
          </a:xfrm>
          <a:prstGeom prst="rect">
            <a:avLst/>
          </a:prstGeom>
          <a:noFill/>
        </p:spPr>
        <p:txBody>
          <a:bodyPr wrap="square" rtlCol="0">
            <a:spAutoFit/>
          </a:bodyPr>
          <a:lstStyle/>
          <a:p>
            <a:r>
              <a:rPr lang="en-US" sz="2000" dirty="0">
                <a:solidFill>
                  <a:schemeClr val="accent1">
                    <a:lumMod val="75000"/>
                  </a:schemeClr>
                </a:solidFill>
              </a:rPr>
              <a:t>4</a:t>
            </a:r>
            <a:r>
              <a:rPr lang="en-US" sz="2000" b="1" i="1" dirty="0">
                <a:solidFill>
                  <a:schemeClr val="accent1">
                    <a:lumMod val="75000"/>
                  </a:schemeClr>
                </a:solidFill>
              </a:rPr>
              <a:t>) For </a:t>
            </a:r>
            <a:r>
              <a:rPr lang="en-US" sz="2000" b="1" i="1" dirty="0" smtClean="0">
                <a:solidFill>
                  <a:schemeClr val="accent1">
                    <a:lumMod val="75000"/>
                  </a:schemeClr>
                </a:solidFill>
              </a:rPr>
              <a:t>RTTs &gt; </a:t>
            </a:r>
            <a:r>
              <a:rPr lang="en-US" sz="2000" b="1" i="1" dirty="0">
                <a:solidFill>
                  <a:schemeClr val="accent1">
                    <a:lumMod val="75000"/>
                  </a:schemeClr>
                </a:solidFill>
              </a:rPr>
              <a:t>100ms, or/and </a:t>
            </a:r>
            <a:r>
              <a:rPr lang="en-US" sz="2000" b="1" i="1" dirty="0" smtClean="0">
                <a:solidFill>
                  <a:schemeClr val="accent1">
                    <a:lumMod val="75000"/>
                  </a:schemeClr>
                </a:solidFill>
              </a:rPr>
              <a:t>links &gt; </a:t>
            </a:r>
            <a:r>
              <a:rPr lang="en-US" sz="2000" b="1" i="1" dirty="0">
                <a:solidFill>
                  <a:schemeClr val="accent1">
                    <a:lumMod val="75000"/>
                  </a:schemeClr>
                </a:solidFill>
              </a:rPr>
              <a:t>10/40/100Gbit links you need huge buffers</a:t>
            </a:r>
            <a:r>
              <a:rPr lang="en-US" sz="2000" dirty="0">
                <a:solidFill>
                  <a:schemeClr val="accent1">
                    <a:lumMod val="75000"/>
                  </a:schemeClr>
                </a:solidFill>
              </a:rPr>
              <a:t>, even 30x or 40x bigger than the default kernel </a:t>
            </a:r>
            <a:r>
              <a:rPr lang="en-US" sz="2000" dirty="0" smtClean="0">
                <a:solidFill>
                  <a:schemeClr val="accent1">
                    <a:lumMod val="75000"/>
                  </a:schemeClr>
                </a:solidFill>
              </a:rPr>
              <a:t>values</a:t>
            </a:r>
            <a:endParaRPr lang="en-US" sz="2000" dirty="0">
              <a:solidFill>
                <a:schemeClr val="accent1">
                  <a:lumMod val="75000"/>
                </a:schemeClr>
              </a:solidFill>
            </a:endParaRPr>
          </a:p>
          <a:p>
            <a:r>
              <a:rPr lang="en-US" sz="2000" dirty="0" smtClean="0">
                <a:solidFill>
                  <a:schemeClr val="accent1">
                    <a:lumMod val="75000"/>
                  </a:schemeClr>
                </a:solidFill>
              </a:rPr>
              <a:t>Example: 131070 </a:t>
            </a:r>
            <a:r>
              <a:rPr lang="en-US" sz="2000" dirty="0" err="1">
                <a:solidFill>
                  <a:schemeClr val="accent1">
                    <a:lumMod val="75000"/>
                  </a:schemeClr>
                </a:solidFill>
              </a:rPr>
              <a:t>KByte</a:t>
            </a:r>
            <a:r>
              <a:rPr lang="en-US" sz="2000" dirty="0">
                <a:solidFill>
                  <a:schemeClr val="accent1">
                    <a:lumMod val="75000"/>
                  </a:schemeClr>
                </a:solidFill>
              </a:rPr>
              <a:t> </a:t>
            </a:r>
            <a:r>
              <a:rPr lang="en-US" sz="2000" dirty="0" smtClean="0">
                <a:solidFill>
                  <a:schemeClr val="accent1">
                    <a:lumMod val="75000"/>
                  </a:schemeClr>
                </a:solidFill>
              </a:rPr>
              <a:t> TCP window, 256 </a:t>
            </a:r>
            <a:r>
              <a:rPr lang="en-US" sz="2000" dirty="0" err="1">
                <a:solidFill>
                  <a:schemeClr val="accent1">
                    <a:lumMod val="75000"/>
                  </a:schemeClr>
                </a:solidFill>
              </a:rPr>
              <a:t>Mbyte</a:t>
            </a:r>
            <a:r>
              <a:rPr lang="en-US" sz="2000" dirty="0">
                <a:solidFill>
                  <a:schemeClr val="accent1">
                    <a:lumMod val="75000"/>
                  </a:schemeClr>
                </a:solidFill>
              </a:rPr>
              <a:t> </a:t>
            </a:r>
            <a:r>
              <a:rPr lang="en-US" sz="2000" dirty="0" smtClean="0">
                <a:solidFill>
                  <a:schemeClr val="accent1">
                    <a:lumMod val="75000"/>
                  </a:schemeClr>
                </a:solidFill>
              </a:rPr>
              <a:t>buffer, 148ms RTT </a:t>
            </a:r>
            <a:br>
              <a:rPr lang="en-US" sz="2000" dirty="0" smtClean="0">
                <a:solidFill>
                  <a:schemeClr val="accent1">
                    <a:lumMod val="75000"/>
                  </a:schemeClr>
                </a:solidFill>
              </a:rPr>
            </a:br>
            <a:r>
              <a:rPr lang="en-US" sz="2000" dirty="0" smtClean="0">
                <a:solidFill>
                  <a:schemeClr val="accent1">
                    <a:lumMod val="75000"/>
                  </a:schemeClr>
                </a:solidFill>
              </a:rPr>
              <a:t>GRNET DC - </a:t>
            </a:r>
            <a:r>
              <a:rPr lang="en-US" sz="2000" dirty="0" err="1" smtClean="0">
                <a:solidFill>
                  <a:schemeClr val="accent1">
                    <a:lumMod val="75000"/>
                  </a:schemeClr>
                </a:solidFill>
              </a:rPr>
              <a:t>ESnet</a:t>
            </a:r>
            <a:r>
              <a:rPr lang="en-US" sz="2000" dirty="0" smtClean="0">
                <a:solidFill>
                  <a:schemeClr val="accent1">
                    <a:lumMod val="75000"/>
                  </a:schemeClr>
                </a:solidFill>
              </a:rPr>
              <a:t> </a:t>
            </a:r>
            <a:r>
              <a:rPr lang="en-US" sz="2000" dirty="0">
                <a:solidFill>
                  <a:schemeClr val="accent1">
                    <a:lumMod val="75000"/>
                  </a:schemeClr>
                </a:solidFill>
              </a:rPr>
              <a:t>New </a:t>
            </a:r>
            <a:r>
              <a:rPr lang="en-US" sz="2000" dirty="0" smtClean="0">
                <a:solidFill>
                  <a:schemeClr val="accent1">
                    <a:lumMod val="75000"/>
                  </a:schemeClr>
                </a:solidFill>
              </a:rPr>
              <a:t>York</a:t>
            </a:r>
            <a:r>
              <a:rPr lang="en-US" sz="2000" dirty="0">
                <a:solidFill>
                  <a:schemeClr val="accent1">
                    <a:lumMod val="75000"/>
                  </a:schemeClr>
                </a:solidFill>
              </a:rPr>
              <a:t> </a:t>
            </a:r>
            <a:r>
              <a:rPr lang="en-US" sz="2000" dirty="0" smtClean="0">
                <a:solidFill>
                  <a:schemeClr val="accent1">
                    <a:lumMod val="75000"/>
                  </a:schemeClr>
                </a:solidFill>
              </a:rPr>
              <a:t> </a:t>
            </a:r>
            <a:r>
              <a:rPr lang="en-US" sz="2000" dirty="0">
                <a:solidFill>
                  <a:schemeClr val="accent1">
                    <a:lumMod val="75000"/>
                  </a:schemeClr>
                </a:solidFill>
              </a:rPr>
              <a:t>&lt;= 7254.90 </a:t>
            </a:r>
            <a:r>
              <a:rPr lang="en-US" sz="2000" dirty="0" smtClean="0">
                <a:solidFill>
                  <a:schemeClr val="accent1">
                    <a:lumMod val="75000"/>
                  </a:schemeClr>
                </a:solidFill>
              </a:rPr>
              <a:t>Mbit/sec</a:t>
            </a:r>
          </a:p>
          <a:p>
            <a:endParaRPr lang="en-US" sz="2000" dirty="0">
              <a:solidFill>
                <a:schemeClr val="accent1">
                  <a:lumMod val="75000"/>
                </a:schemeClr>
              </a:solidFill>
            </a:endParaRPr>
          </a:p>
          <a:p>
            <a:r>
              <a:rPr lang="en-US" sz="2000" dirty="0">
                <a:solidFill>
                  <a:schemeClr val="accent1">
                    <a:lumMod val="75000"/>
                  </a:schemeClr>
                </a:solidFill>
              </a:rPr>
              <a:t>5) </a:t>
            </a:r>
            <a:r>
              <a:rPr lang="en-US" sz="2000" b="1" i="1" dirty="0">
                <a:solidFill>
                  <a:schemeClr val="accent1">
                    <a:lumMod val="75000"/>
                  </a:schemeClr>
                </a:solidFill>
              </a:rPr>
              <a:t>TCP </a:t>
            </a:r>
            <a:r>
              <a:rPr lang="en-US" sz="2000" b="1" i="1" dirty="0" err="1" smtClean="0">
                <a:solidFill>
                  <a:schemeClr val="accent1">
                    <a:lumMod val="75000"/>
                  </a:schemeClr>
                </a:solidFill>
              </a:rPr>
              <a:t>rx</a:t>
            </a:r>
            <a:r>
              <a:rPr lang="en-US" sz="2000" b="1" i="1" dirty="0" smtClean="0">
                <a:solidFill>
                  <a:schemeClr val="accent1">
                    <a:lumMod val="75000"/>
                  </a:schemeClr>
                </a:solidFill>
              </a:rPr>
              <a:t> </a:t>
            </a:r>
            <a:r>
              <a:rPr lang="en-US" sz="2000" b="1" i="1" dirty="0">
                <a:solidFill>
                  <a:schemeClr val="accent1">
                    <a:lumMod val="75000"/>
                  </a:schemeClr>
                </a:solidFill>
              </a:rPr>
              <a:t>buffer </a:t>
            </a:r>
            <a:r>
              <a:rPr lang="en-US" sz="2000" b="1" i="1" dirty="0" err="1">
                <a:solidFill>
                  <a:schemeClr val="accent1">
                    <a:lumMod val="75000"/>
                  </a:schemeClr>
                </a:solidFill>
              </a:rPr>
              <a:t>max_value</a:t>
            </a:r>
            <a:r>
              <a:rPr lang="en-US" sz="2000" b="1" i="1" dirty="0">
                <a:solidFill>
                  <a:schemeClr val="accent1">
                    <a:lumMod val="75000"/>
                  </a:schemeClr>
                </a:solidFill>
              </a:rPr>
              <a:t> defines the </a:t>
            </a:r>
            <a:r>
              <a:rPr lang="en-US" sz="2000" b="1" i="1" dirty="0" smtClean="0">
                <a:solidFill>
                  <a:schemeClr val="accent1">
                    <a:lumMod val="75000"/>
                  </a:schemeClr>
                </a:solidFill>
              </a:rPr>
              <a:t>max </a:t>
            </a:r>
            <a:r>
              <a:rPr lang="en-US" sz="2000" b="1" i="1" dirty="0">
                <a:solidFill>
                  <a:schemeClr val="accent1">
                    <a:lumMod val="75000"/>
                  </a:schemeClr>
                </a:solidFill>
              </a:rPr>
              <a:t>window size of the </a:t>
            </a:r>
            <a:r>
              <a:rPr lang="en-US" sz="2000" b="1" i="1" dirty="0" err="1" smtClean="0">
                <a:solidFill>
                  <a:schemeClr val="accent1">
                    <a:lumMod val="75000"/>
                  </a:schemeClr>
                </a:solidFill>
              </a:rPr>
              <a:t>rx</a:t>
            </a:r>
            <a:r>
              <a:rPr lang="en-US" sz="2000" b="1" i="1" dirty="0" smtClean="0">
                <a:solidFill>
                  <a:schemeClr val="accent1">
                    <a:lumMod val="75000"/>
                  </a:schemeClr>
                </a:solidFill>
              </a:rPr>
              <a:t> </a:t>
            </a:r>
            <a:r>
              <a:rPr lang="en-US" sz="2000" b="1" i="1" dirty="0">
                <a:solidFill>
                  <a:schemeClr val="accent1">
                    <a:lumMod val="75000"/>
                  </a:schemeClr>
                </a:solidFill>
              </a:rPr>
              <a:t>throttling the </a:t>
            </a:r>
            <a:r>
              <a:rPr lang="en-US" sz="2000" b="1" i="1" dirty="0" smtClean="0">
                <a:solidFill>
                  <a:schemeClr val="accent1">
                    <a:lumMod val="75000"/>
                  </a:schemeClr>
                </a:solidFill>
              </a:rPr>
              <a:t>max </a:t>
            </a:r>
            <a:r>
              <a:rPr lang="en-US" sz="2000" b="1" i="1" dirty="0">
                <a:solidFill>
                  <a:schemeClr val="accent1">
                    <a:lumMod val="75000"/>
                  </a:schemeClr>
                </a:solidFill>
              </a:rPr>
              <a:t>throughput of the TCP </a:t>
            </a:r>
            <a:r>
              <a:rPr lang="en-US" sz="2000" b="1" i="1" dirty="0" smtClean="0">
                <a:solidFill>
                  <a:schemeClr val="accent1">
                    <a:lumMod val="75000"/>
                  </a:schemeClr>
                </a:solidFill>
              </a:rPr>
              <a:t>over </a:t>
            </a:r>
            <a:r>
              <a:rPr lang="en-US" sz="2000" b="1" i="1" dirty="0">
                <a:solidFill>
                  <a:schemeClr val="accent1">
                    <a:lumMod val="75000"/>
                  </a:schemeClr>
                </a:solidFill>
              </a:rPr>
              <a:t>the path </a:t>
            </a:r>
            <a:r>
              <a:rPr lang="en-US" sz="2000" b="1" i="1" dirty="0" smtClean="0">
                <a:solidFill>
                  <a:schemeClr val="accent1">
                    <a:lumMod val="75000"/>
                  </a:schemeClr>
                </a:solidFill>
              </a:rPr>
              <a:t>&amp; the </a:t>
            </a:r>
            <a:r>
              <a:rPr lang="en-US" sz="2000" b="1" i="1" dirty="0">
                <a:solidFill>
                  <a:schemeClr val="accent1">
                    <a:lumMod val="75000"/>
                  </a:schemeClr>
                </a:solidFill>
              </a:rPr>
              <a:t>TCP send buffer </a:t>
            </a:r>
            <a:r>
              <a:rPr lang="en-US" sz="2000" b="1" i="1" dirty="0" err="1">
                <a:solidFill>
                  <a:schemeClr val="accent1">
                    <a:lumMod val="75000"/>
                  </a:schemeClr>
                </a:solidFill>
              </a:rPr>
              <a:t>max_value</a:t>
            </a:r>
            <a:r>
              <a:rPr lang="en-US" sz="2000" b="1" i="1" dirty="0">
                <a:solidFill>
                  <a:schemeClr val="accent1">
                    <a:lumMod val="75000"/>
                  </a:schemeClr>
                </a:solidFill>
              </a:rPr>
              <a:t> defines the </a:t>
            </a:r>
            <a:r>
              <a:rPr lang="en-US" sz="2000" b="1" i="1" dirty="0" smtClean="0">
                <a:solidFill>
                  <a:schemeClr val="accent1">
                    <a:lumMod val="75000"/>
                  </a:schemeClr>
                </a:solidFill>
              </a:rPr>
              <a:t>max </a:t>
            </a:r>
            <a:r>
              <a:rPr lang="en-US" sz="2000" b="1" i="1" dirty="0">
                <a:solidFill>
                  <a:schemeClr val="accent1">
                    <a:lumMod val="75000"/>
                  </a:schemeClr>
                </a:solidFill>
              </a:rPr>
              <a:t>number of bytes on </a:t>
            </a:r>
            <a:r>
              <a:rPr lang="en-US" sz="2000" b="1" i="1" dirty="0" smtClean="0">
                <a:solidFill>
                  <a:schemeClr val="accent1">
                    <a:lumMod val="75000"/>
                  </a:schemeClr>
                </a:solidFill>
              </a:rPr>
              <a:t>flight</a:t>
            </a:r>
            <a:r>
              <a:rPr lang="en-US" sz="2000" b="1" i="1" dirty="0">
                <a:solidFill>
                  <a:schemeClr val="accent1">
                    <a:lumMod val="75000"/>
                  </a:schemeClr>
                </a:solidFill>
              </a:rPr>
              <a:t> </a:t>
            </a:r>
            <a:r>
              <a:rPr lang="en-US" sz="2000" dirty="0" smtClean="0">
                <a:solidFill>
                  <a:schemeClr val="accent1">
                    <a:lumMod val="75000"/>
                  </a:schemeClr>
                </a:solidFill>
              </a:rPr>
              <a:t>(you </a:t>
            </a:r>
            <a:r>
              <a:rPr lang="en-US" sz="2000" dirty="0">
                <a:solidFill>
                  <a:schemeClr val="accent1">
                    <a:lumMod val="75000"/>
                  </a:schemeClr>
                </a:solidFill>
              </a:rPr>
              <a:t>need window scaling and receive-buffer </a:t>
            </a:r>
            <a:r>
              <a:rPr lang="en-US" sz="2000" dirty="0" err="1">
                <a:solidFill>
                  <a:schemeClr val="accent1">
                    <a:lumMod val="75000"/>
                  </a:schemeClr>
                </a:solidFill>
              </a:rPr>
              <a:t>autotuning</a:t>
            </a:r>
            <a:r>
              <a:rPr lang="en-US" sz="2000" dirty="0">
                <a:solidFill>
                  <a:schemeClr val="accent1">
                    <a:lumMod val="75000"/>
                  </a:schemeClr>
                </a:solidFill>
              </a:rPr>
              <a:t> on, see RFC-7323</a:t>
            </a:r>
            <a:r>
              <a:rPr lang="en-US" sz="2000" dirty="0" smtClean="0">
                <a:solidFill>
                  <a:schemeClr val="accent1">
                    <a:lumMod val="75000"/>
                  </a:schemeClr>
                </a:solidFill>
              </a:rPr>
              <a:t>)</a:t>
            </a:r>
          </a:p>
          <a:p>
            <a:endParaRPr lang="en-US" sz="2000" dirty="0">
              <a:solidFill>
                <a:schemeClr val="accent1">
                  <a:lumMod val="75000"/>
                </a:schemeClr>
              </a:solidFill>
            </a:endParaRPr>
          </a:p>
          <a:p>
            <a:r>
              <a:rPr lang="en-US" sz="2000" dirty="0">
                <a:solidFill>
                  <a:schemeClr val="accent1">
                    <a:lumMod val="75000"/>
                  </a:schemeClr>
                </a:solidFill>
              </a:rPr>
              <a:t>6</a:t>
            </a:r>
            <a:r>
              <a:rPr lang="en-US" sz="2000" i="1" dirty="0">
                <a:solidFill>
                  <a:schemeClr val="accent1">
                    <a:lumMod val="75000"/>
                  </a:schemeClr>
                </a:solidFill>
              </a:rPr>
              <a:t>)</a:t>
            </a:r>
            <a:r>
              <a:rPr lang="en-US" sz="2000" b="1" i="1" dirty="0">
                <a:solidFill>
                  <a:schemeClr val="accent1">
                    <a:lumMod val="75000"/>
                  </a:schemeClr>
                </a:solidFill>
              </a:rPr>
              <a:t> A larger MTU size can support larger </a:t>
            </a:r>
            <a:r>
              <a:rPr lang="en-US" sz="2000" b="1" i="1" dirty="0" smtClean="0">
                <a:solidFill>
                  <a:schemeClr val="accent1">
                    <a:lumMod val="75000"/>
                  </a:schemeClr>
                </a:solidFill>
              </a:rPr>
              <a:t>throughput</a:t>
            </a:r>
            <a:r>
              <a:rPr lang="en-US" sz="2000" dirty="0" smtClean="0">
                <a:solidFill>
                  <a:schemeClr val="accent1">
                    <a:lumMod val="75000"/>
                  </a:schemeClr>
                </a:solidFill>
              </a:rPr>
              <a:t> </a:t>
            </a:r>
            <a:r>
              <a:rPr lang="en-US" sz="2000" b="1" i="1" u="sng" dirty="0" smtClean="0">
                <a:solidFill>
                  <a:schemeClr val="accent1">
                    <a:lumMod val="75000"/>
                  </a:schemeClr>
                </a:solidFill>
              </a:rPr>
              <a:t>when</a:t>
            </a:r>
            <a:r>
              <a:rPr lang="en-US" sz="2000" dirty="0">
                <a:solidFill>
                  <a:schemeClr val="accent1">
                    <a:lumMod val="75000"/>
                  </a:schemeClr>
                </a:solidFill>
              </a:rPr>
              <a:t>: </a:t>
            </a:r>
            <a:r>
              <a:rPr lang="en-US" sz="2000" dirty="0" smtClean="0">
                <a:solidFill>
                  <a:schemeClr val="accent1">
                    <a:lumMod val="75000"/>
                  </a:schemeClr>
                </a:solidFill>
              </a:rPr>
              <a:t/>
            </a:r>
            <a:br>
              <a:rPr lang="en-US" sz="2000" dirty="0" smtClean="0">
                <a:solidFill>
                  <a:schemeClr val="accent1">
                    <a:lumMod val="75000"/>
                  </a:schemeClr>
                </a:solidFill>
              </a:rPr>
            </a:br>
            <a:r>
              <a:rPr lang="en-US" sz="2000" dirty="0" smtClean="0">
                <a:solidFill>
                  <a:schemeClr val="accent1">
                    <a:lumMod val="75000"/>
                  </a:schemeClr>
                </a:solidFill>
              </a:rPr>
              <a:t>	(</a:t>
            </a:r>
            <a:r>
              <a:rPr lang="en-US" sz="2000" dirty="0">
                <a:solidFill>
                  <a:schemeClr val="accent1">
                    <a:lumMod val="75000"/>
                  </a:schemeClr>
                </a:solidFill>
              </a:rPr>
              <a:t>a) link congestion arise somewhere to the end-to-end </a:t>
            </a:r>
            <a:r>
              <a:rPr lang="en-US" sz="2000" dirty="0" smtClean="0">
                <a:solidFill>
                  <a:schemeClr val="accent1">
                    <a:lumMod val="75000"/>
                  </a:schemeClr>
                </a:solidFill>
              </a:rPr>
              <a:t>path</a:t>
            </a:r>
            <a:r>
              <a:rPr lang="en-US" sz="2000" dirty="0">
                <a:solidFill>
                  <a:schemeClr val="accent1">
                    <a:lumMod val="75000"/>
                  </a:schemeClr>
                </a:solidFill>
              </a:rPr>
              <a:t/>
            </a:r>
            <a:br>
              <a:rPr lang="en-US" sz="2000" dirty="0">
                <a:solidFill>
                  <a:schemeClr val="accent1">
                    <a:lumMod val="75000"/>
                  </a:schemeClr>
                </a:solidFill>
              </a:rPr>
            </a:br>
            <a:r>
              <a:rPr lang="en-US" sz="2000" dirty="0" smtClean="0">
                <a:solidFill>
                  <a:schemeClr val="accent1">
                    <a:lumMod val="75000"/>
                  </a:schemeClr>
                </a:solidFill>
              </a:rPr>
              <a:t>	(b</a:t>
            </a:r>
            <a:r>
              <a:rPr lang="en-US" sz="2000" dirty="0">
                <a:solidFill>
                  <a:schemeClr val="accent1">
                    <a:lumMod val="75000"/>
                  </a:schemeClr>
                </a:solidFill>
              </a:rPr>
              <a:t>) the bandwidth-delay product is not a </a:t>
            </a:r>
            <a:r>
              <a:rPr lang="en-US" sz="2000" dirty="0" smtClean="0">
                <a:solidFill>
                  <a:schemeClr val="accent1">
                    <a:lumMod val="75000"/>
                  </a:schemeClr>
                </a:solidFill>
              </a:rPr>
              <a:t>bottleneck</a:t>
            </a:r>
          </a:p>
          <a:p>
            <a:r>
              <a:rPr lang="en-US" sz="2000" dirty="0" smtClean="0">
                <a:solidFill>
                  <a:schemeClr val="accent1">
                    <a:lumMod val="75000"/>
                  </a:schemeClr>
                </a:solidFill>
              </a:rPr>
              <a:t>	(c</a:t>
            </a:r>
            <a:r>
              <a:rPr lang="en-US" sz="2000" dirty="0">
                <a:solidFill>
                  <a:schemeClr val="accent1">
                    <a:lumMod val="75000"/>
                  </a:schemeClr>
                </a:solidFill>
              </a:rPr>
              <a:t>) there is no packet </a:t>
            </a:r>
            <a:r>
              <a:rPr lang="en-US" sz="2000" dirty="0" smtClean="0">
                <a:solidFill>
                  <a:schemeClr val="accent1">
                    <a:lumMod val="75000"/>
                  </a:schemeClr>
                </a:solidFill>
              </a:rPr>
              <a:t>loss (</a:t>
            </a:r>
            <a:r>
              <a:rPr lang="en-US" sz="2000" dirty="0">
                <a:solidFill>
                  <a:schemeClr val="accent1">
                    <a:lumMod val="75000"/>
                  </a:schemeClr>
                </a:solidFill>
              </a:rPr>
              <a:t>see the </a:t>
            </a:r>
            <a:r>
              <a:rPr lang="en-US" sz="2000" dirty="0" smtClean="0">
                <a:solidFill>
                  <a:schemeClr val="accent1">
                    <a:lumMod val="75000"/>
                  </a:schemeClr>
                </a:solidFill>
              </a:rPr>
              <a:t>red/blue </a:t>
            </a:r>
            <a:r>
              <a:rPr lang="en-US" sz="2000" dirty="0">
                <a:solidFill>
                  <a:schemeClr val="accent1">
                    <a:lumMod val="75000"/>
                  </a:schemeClr>
                </a:solidFill>
              </a:rPr>
              <a:t>line for intra-DC tests </a:t>
            </a:r>
            <a:r>
              <a:rPr lang="en-US" sz="2000" dirty="0" smtClean="0">
                <a:solidFill>
                  <a:schemeClr val="accent1">
                    <a:lumMod val="75000"/>
                  </a:schemeClr>
                </a:solidFill>
              </a:rPr>
              <a:t>)</a:t>
            </a:r>
            <a:endParaRPr lang="en-US" sz="2000" dirty="0">
              <a:solidFill>
                <a:schemeClr val="accent1">
                  <a:lumMod val="75000"/>
                </a:schemeClr>
              </a:solidFill>
            </a:endParaRPr>
          </a:p>
        </p:txBody>
      </p:sp>
    </p:spTree>
    <p:extLst>
      <p:ext uri="{BB962C8B-B14F-4D97-AF65-F5344CB8AC3E}">
        <p14:creationId xmlns:p14="http://schemas.microsoft.com/office/powerpoint/2010/main" val="350333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Conclusions</a:t>
            </a:r>
            <a:endParaRPr lang="en-US" i="1" dirty="0" smtClean="0">
              <a:solidFill>
                <a:schemeClr val="accent1">
                  <a:lumMod val="75000"/>
                </a:schemeClr>
              </a:solidFill>
            </a:endParaRPr>
          </a:p>
        </p:txBody>
      </p:sp>
      <p:sp>
        <p:nvSpPr>
          <p:cNvPr id="3" name="TextBox 2"/>
          <p:cNvSpPr txBox="1"/>
          <p:nvPr/>
        </p:nvSpPr>
        <p:spPr>
          <a:xfrm>
            <a:off x="755576" y="1247269"/>
            <a:ext cx="8064896" cy="2246769"/>
          </a:xfrm>
          <a:prstGeom prst="rect">
            <a:avLst/>
          </a:prstGeom>
          <a:noFill/>
        </p:spPr>
        <p:txBody>
          <a:bodyPr wrap="square" rtlCol="0">
            <a:spAutoFit/>
          </a:bodyPr>
          <a:lstStyle/>
          <a:p>
            <a:r>
              <a:rPr lang="en-US" sz="2000" dirty="0">
                <a:solidFill>
                  <a:schemeClr val="accent1">
                    <a:lumMod val="75000"/>
                  </a:schemeClr>
                </a:solidFill>
              </a:rPr>
              <a:t>7) </a:t>
            </a:r>
            <a:r>
              <a:rPr lang="en-US" sz="2000" b="1" i="1" dirty="0">
                <a:solidFill>
                  <a:schemeClr val="accent1">
                    <a:lumMod val="75000"/>
                  </a:schemeClr>
                </a:solidFill>
              </a:rPr>
              <a:t>MTU size affects the bandwidth performance of a single TCP flow when this TCP flow consumes all the available bandwidth &amp;</a:t>
            </a:r>
            <a:r>
              <a:rPr lang="en-US" sz="2000" b="1" i="1" dirty="0" smtClean="0">
                <a:solidFill>
                  <a:schemeClr val="accent1">
                    <a:lumMod val="75000"/>
                  </a:schemeClr>
                </a:solidFill>
              </a:rPr>
              <a:t> </a:t>
            </a:r>
            <a:r>
              <a:rPr lang="en-US" sz="2000" b="1" i="1" dirty="0">
                <a:solidFill>
                  <a:schemeClr val="accent1">
                    <a:lumMod val="75000"/>
                  </a:schemeClr>
                </a:solidFill>
              </a:rPr>
              <a:t>the window size is not a </a:t>
            </a:r>
            <a:r>
              <a:rPr lang="en-US" sz="2000" b="1" i="1" dirty="0" smtClean="0">
                <a:solidFill>
                  <a:schemeClr val="accent1">
                    <a:lumMod val="75000"/>
                  </a:schemeClr>
                </a:solidFill>
              </a:rPr>
              <a:t>bottleneck</a:t>
            </a:r>
          </a:p>
          <a:p>
            <a:endParaRPr lang="en-US" sz="2000" dirty="0">
              <a:solidFill>
                <a:schemeClr val="accent1">
                  <a:lumMod val="75000"/>
                </a:schemeClr>
              </a:solidFill>
            </a:endParaRPr>
          </a:p>
          <a:p>
            <a:r>
              <a:rPr lang="en-US" sz="2000" dirty="0">
                <a:solidFill>
                  <a:schemeClr val="accent1">
                    <a:lumMod val="75000"/>
                  </a:schemeClr>
                </a:solidFill>
              </a:rPr>
              <a:t>8</a:t>
            </a:r>
            <a:r>
              <a:rPr lang="en-US" sz="2000" dirty="0" smtClean="0">
                <a:solidFill>
                  <a:schemeClr val="accent1">
                    <a:lumMod val="75000"/>
                  </a:schemeClr>
                </a:solidFill>
              </a:rPr>
              <a:t>) </a:t>
            </a:r>
            <a:r>
              <a:rPr lang="en-US" sz="2000" b="1" i="1" dirty="0">
                <a:solidFill>
                  <a:schemeClr val="accent1">
                    <a:lumMod val="75000"/>
                  </a:schemeClr>
                </a:solidFill>
              </a:rPr>
              <a:t>Kernel’s window-size auto-tuning, with unchanged read buffer </a:t>
            </a:r>
            <a:r>
              <a:rPr lang="en-US" sz="2000" b="1" i="1" dirty="0" err="1">
                <a:solidFill>
                  <a:schemeClr val="accent1">
                    <a:lumMod val="75000"/>
                  </a:schemeClr>
                </a:solidFill>
              </a:rPr>
              <a:t>default_value</a:t>
            </a:r>
            <a:r>
              <a:rPr lang="en-US" sz="2000" b="1" i="1" dirty="0">
                <a:solidFill>
                  <a:schemeClr val="accent1">
                    <a:lumMod val="75000"/>
                  </a:schemeClr>
                </a:solidFill>
              </a:rPr>
              <a:t>, is importing delays to the desired high bitrate build-up in large RTT TCP </a:t>
            </a:r>
            <a:r>
              <a:rPr lang="en-US" sz="2000" b="1" i="1" dirty="0" smtClean="0">
                <a:solidFill>
                  <a:schemeClr val="accent1">
                    <a:lumMod val="75000"/>
                  </a:schemeClr>
                </a:solidFill>
              </a:rPr>
              <a:t>connections</a:t>
            </a:r>
            <a:endParaRPr lang="en-US" sz="2000" b="1" i="1" dirty="0">
              <a:solidFill>
                <a:schemeClr val="accent1">
                  <a:lumMod val="75000"/>
                </a:schemeClr>
              </a:solidFill>
            </a:endParaRPr>
          </a:p>
        </p:txBody>
      </p:sp>
    </p:spTree>
    <p:extLst>
      <p:ext uri="{BB962C8B-B14F-4D97-AF65-F5344CB8AC3E}">
        <p14:creationId xmlns:p14="http://schemas.microsoft.com/office/powerpoint/2010/main" val="3936356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Christos\Desktop\question mark.jpg"/>
          <p:cNvPicPr>
            <a:picLocks noChangeAspect="1" noChangeArrowheads="1"/>
          </p:cNvPicPr>
          <p:nvPr/>
        </p:nvPicPr>
        <p:blipFill>
          <a:blip r:embed="rId3"/>
          <a:srcRect/>
          <a:stretch>
            <a:fillRect/>
          </a:stretch>
        </p:blipFill>
        <p:spPr bwMode="auto">
          <a:xfrm>
            <a:off x="3224213" y="1857365"/>
            <a:ext cx="2438400" cy="3157548"/>
          </a:xfrm>
          <a:prstGeom prst="rect">
            <a:avLst/>
          </a:prstGeom>
          <a:noFill/>
        </p:spPr>
      </p:pic>
    </p:spTree>
    <p:extLst>
      <p:ext uri="{BB962C8B-B14F-4D97-AF65-F5344CB8AC3E}">
        <p14:creationId xmlns:p14="http://schemas.microsoft.com/office/powerpoint/2010/main" val="1899952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Backup</a:t>
            </a:r>
            <a:endParaRPr lang="en-US" i="1" dirty="0" smtClean="0">
              <a:solidFill>
                <a:schemeClr val="accent1">
                  <a:lumMod val="75000"/>
                </a:schemeClr>
              </a:solidFill>
            </a:endParaRPr>
          </a:p>
        </p:txBody>
      </p:sp>
      <p:sp>
        <p:nvSpPr>
          <p:cNvPr id="3" name="TextBox 2"/>
          <p:cNvSpPr txBox="1"/>
          <p:nvPr/>
        </p:nvSpPr>
        <p:spPr>
          <a:xfrm>
            <a:off x="727001" y="1340768"/>
            <a:ext cx="8064896" cy="5016758"/>
          </a:xfrm>
          <a:prstGeom prst="rect">
            <a:avLst/>
          </a:prstGeom>
          <a:noFill/>
        </p:spPr>
        <p:txBody>
          <a:bodyPr wrap="square" rtlCol="0">
            <a:spAutoFit/>
          </a:bodyPr>
          <a:lstStyle/>
          <a:p>
            <a:r>
              <a:rPr lang="en-US" sz="2000" dirty="0">
                <a:solidFill>
                  <a:schemeClr val="accent1">
                    <a:lumMod val="75000"/>
                  </a:schemeClr>
                </a:solidFill>
              </a:rPr>
              <a:t>Provided that you do not change the net.ipv4.tcp_rmem </a:t>
            </a:r>
            <a:r>
              <a:rPr lang="en-US" sz="2000" dirty="0" err="1">
                <a:solidFill>
                  <a:schemeClr val="accent1">
                    <a:lumMod val="75000"/>
                  </a:schemeClr>
                </a:solidFill>
              </a:rPr>
              <a:t>default_value</a:t>
            </a:r>
            <a:r>
              <a:rPr lang="en-US" sz="2000" dirty="0">
                <a:solidFill>
                  <a:schemeClr val="accent1">
                    <a:lumMod val="75000"/>
                  </a:schemeClr>
                </a:solidFill>
              </a:rPr>
              <a:t> the </a:t>
            </a:r>
            <a:r>
              <a:rPr lang="en-US" sz="2000" dirty="0" err="1">
                <a:solidFill>
                  <a:schemeClr val="accent1">
                    <a:lumMod val="75000"/>
                  </a:schemeClr>
                </a:solidFill>
              </a:rPr>
              <a:t>tcp</a:t>
            </a:r>
            <a:r>
              <a:rPr lang="en-US" sz="2000" dirty="0">
                <a:solidFill>
                  <a:schemeClr val="accent1">
                    <a:lumMod val="75000"/>
                  </a:schemeClr>
                </a:solidFill>
              </a:rPr>
              <a:t> connection is starting with a small window importing a delay to the desired high bitrate building up . Obviously, the 3-way TCP handshake over large RTTs paths is also an inevitable “a priori” worsening factor.</a:t>
            </a:r>
          </a:p>
          <a:p>
            <a:r>
              <a:rPr lang="en-US" sz="2000" b="1" dirty="0">
                <a:solidFill>
                  <a:schemeClr val="accent1">
                    <a:lumMod val="75000"/>
                  </a:schemeClr>
                </a:solidFill>
              </a:rPr>
              <a:t>150ms RTT</a:t>
            </a:r>
          </a:p>
          <a:p>
            <a:r>
              <a:rPr lang="en-US" sz="2000" dirty="0">
                <a:solidFill>
                  <a:schemeClr val="accent1">
                    <a:lumMod val="75000"/>
                  </a:schemeClr>
                </a:solidFill>
              </a:rPr>
              <a:t>[ 15] local </a:t>
            </a:r>
            <a:r>
              <a:rPr lang="en-US" sz="2000" dirty="0" err="1">
                <a:solidFill>
                  <a:schemeClr val="accent1">
                    <a:lumMod val="75000"/>
                  </a:schemeClr>
                </a:solidFill>
              </a:rPr>
              <a:t>xxxx</a:t>
            </a:r>
            <a:r>
              <a:rPr lang="en-US" sz="2000" dirty="0">
                <a:solidFill>
                  <a:schemeClr val="accent1">
                    <a:lumMod val="75000"/>
                  </a:schemeClr>
                </a:solidFill>
              </a:rPr>
              <a:t> port 5165 connected with </a:t>
            </a:r>
            <a:r>
              <a:rPr lang="en-US" sz="2000" dirty="0" err="1">
                <a:solidFill>
                  <a:schemeClr val="accent1">
                    <a:lumMod val="75000"/>
                  </a:schemeClr>
                </a:solidFill>
              </a:rPr>
              <a:t>yyyy</a:t>
            </a:r>
            <a:r>
              <a:rPr lang="en-US" sz="2000" dirty="0">
                <a:solidFill>
                  <a:schemeClr val="accent1">
                    <a:lumMod val="75000"/>
                  </a:schemeClr>
                </a:solidFill>
              </a:rPr>
              <a:t> port 5165</a:t>
            </a:r>
          </a:p>
          <a:p>
            <a:r>
              <a:rPr lang="en-US" sz="2000" dirty="0">
                <a:solidFill>
                  <a:schemeClr val="accent1">
                    <a:lumMod val="75000"/>
                  </a:schemeClr>
                </a:solidFill>
              </a:rPr>
              <a:t>[ ID] Interval Transfer Bandwidth</a:t>
            </a:r>
          </a:p>
          <a:p>
            <a:r>
              <a:rPr lang="en-US" sz="2000" dirty="0">
                <a:solidFill>
                  <a:schemeClr val="accent1">
                    <a:lumMod val="75000"/>
                  </a:schemeClr>
                </a:solidFill>
              </a:rPr>
              <a:t>[ 15] 0.0- 1.0 sec 13.9 </a:t>
            </a:r>
            <a:r>
              <a:rPr lang="en-US" sz="2000" dirty="0" err="1">
                <a:solidFill>
                  <a:schemeClr val="accent1">
                    <a:lumMod val="75000"/>
                  </a:schemeClr>
                </a:solidFill>
              </a:rPr>
              <a:t>MBytes</a:t>
            </a:r>
            <a:r>
              <a:rPr lang="en-US" sz="2000" dirty="0">
                <a:solidFill>
                  <a:schemeClr val="accent1">
                    <a:lumMod val="75000"/>
                  </a:schemeClr>
                </a:solidFill>
              </a:rPr>
              <a:t> 117 </a:t>
            </a:r>
            <a:r>
              <a:rPr lang="en-US" sz="2000" dirty="0" err="1">
                <a:solidFill>
                  <a:schemeClr val="accent1">
                    <a:lumMod val="75000"/>
                  </a:schemeClr>
                </a:solidFill>
              </a:rPr>
              <a:t>Mbits</a:t>
            </a:r>
            <a:r>
              <a:rPr lang="en-US" sz="2000" dirty="0">
                <a:solidFill>
                  <a:schemeClr val="accent1">
                    <a:lumMod val="75000"/>
                  </a:schemeClr>
                </a:solidFill>
              </a:rPr>
              <a:t>/sec</a:t>
            </a:r>
          </a:p>
          <a:p>
            <a:r>
              <a:rPr lang="en-US" sz="2000" dirty="0">
                <a:solidFill>
                  <a:schemeClr val="accent1">
                    <a:lumMod val="75000"/>
                  </a:schemeClr>
                </a:solidFill>
              </a:rPr>
              <a:t>[ 15] 1.0- 2.0 sec 593 </a:t>
            </a:r>
            <a:r>
              <a:rPr lang="en-US" sz="2000" dirty="0" err="1">
                <a:solidFill>
                  <a:schemeClr val="accent1">
                    <a:lumMod val="75000"/>
                  </a:schemeClr>
                </a:solidFill>
              </a:rPr>
              <a:t>MBytes</a:t>
            </a:r>
            <a:r>
              <a:rPr lang="en-US" sz="2000" dirty="0">
                <a:solidFill>
                  <a:schemeClr val="accent1">
                    <a:lumMod val="75000"/>
                  </a:schemeClr>
                </a:solidFill>
              </a:rPr>
              <a:t> 4979 </a:t>
            </a:r>
            <a:r>
              <a:rPr lang="en-US" sz="2000" dirty="0" err="1">
                <a:solidFill>
                  <a:schemeClr val="accent1">
                    <a:lumMod val="75000"/>
                  </a:schemeClr>
                </a:solidFill>
              </a:rPr>
              <a:t>Mbits</a:t>
            </a:r>
            <a:r>
              <a:rPr lang="en-US" sz="2000" dirty="0">
                <a:solidFill>
                  <a:schemeClr val="accent1">
                    <a:lumMod val="75000"/>
                  </a:schemeClr>
                </a:solidFill>
              </a:rPr>
              <a:t>/sec</a:t>
            </a:r>
          </a:p>
          <a:p>
            <a:r>
              <a:rPr lang="en-US" sz="2000" dirty="0">
                <a:solidFill>
                  <a:schemeClr val="accent1">
                    <a:lumMod val="75000"/>
                  </a:schemeClr>
                </a:solidFill>
              </a:rPr>
              <a:t>[ 15] 2.0- 3.0 sec 891 </a:t>
            </a:r>
            <a:r>
              <a:rPr lang="en-US" sz="2000" dirty="0" err="1">
                <a:solidFill>
                  <a:schemeClr val="accent1">
                    <a:lumMod val="75000"/>
                  </a:schemeClr>
                </a:solidFill>
              </a:rPr>
              <a:t>MBytes</a:t>
            </a:r>
            <a:r>
              <a:rPr lang="en-US" sz="2000" dirty="0">
                <a:solidFill>
                  <a:schemeClr val="accent1">
                    <a:lumMod val="75000"/>
                  </a:schemeClr>
                </a:solidFill>
              </a:rPr>
              <a:t> 7472 </a:t>
            </a:r>
            <a:r>
              <a:rPr lang="en-US" sz="2000" dirty="0" err="1">
                <a:solidFill>
                  <a:schemeClr val="accent1">
                    <a:lumMod val="75000"/>
                  </a:schemeClr>
                </a:solidFill>
              </a:rPr>
              <a:t>Mbits</a:t>
            </a:r>
            <a:r>
              <a:rPr lang="en-US" sz="2000" dirty="0">
                <a:solidFill>
                  <a:schemeClr val="accent1">
                    <a:lumMod val="75000"/>
                  </a:schemeClr>
                </a:solidFill>
              </a:rPr>
              <a:t>/sec</a:t>
            </a:r>
          </a:p>
          <a:p>
            <a:r>
              <a:rPr lang="en-US" sz="2000" b="1" dirty="0" smtClean="0">
                <a:solidFill>
                  <a:schemeClr val="accent1">
                    <a:lumMod val="75000"/>
                  </a:schemeClr>
                </a:solidFill>
              </a:rPr>
              <a:t>0.15ms </a:t>
            </a:r>
            <a:r>
              <a:rPr lang="en-US" sz="2000" b="1" dirty="0">
                <a:solidFill>
                  <a:schemeClr val="accent1">
                    <a:lumMod val="75000"/>
                  </a:schemeClr>
                </a:solidFill>
              </a:rPr>
              <a:t>RTT</a:t>
            </a:r>
          </a:p>
          <a:p>
            <a:r>
              <a:rPr lang="en-US" sz="2000" dirty="0">
                <a:solidFill>
                  <a:schemeClr val="accent1">
                    <a:lumMod val="75000"/>
                  </a:schemeClr>
                </a:solidFill>
              </a:rPr>
              <a:t>[ 3] local </a:t>
            </a:r>
            <a:r>
              <a:rPr lang="en-US" sz="2000" dirty="0" err="1">
                <a:solidFill>
                  <a:schemeClr val="accent1">
                    <a:lumMod val="75000"/>
                  </a:schemeClr>
                </a:solidFill>
              </a:rPr>
              <a:t>xxxx</a:t>
            </a:r>
            <a:r>
              <a:rPr lang="en-US" sz="2000" dirty="0">
                <a:solidFill>
                  <a:schemeClr val="accent1">
                    <a:lumMod val="75000"/>
                  </a:schemeClr>
                </a:solidFill>
              </a:rPr>
              <a:t> port 55414 connected with </a:t>
            </a:r>
            <a:r>
              <a:rPr lang="en-US" sz="2000" dirty="0" err="1">
                <a:solidFill>
                  <a:schemeClr val="accent1">
                    <a:lumMod val="75000"/>
                  </a:schemeClr>
                </a:solidFill>
              </a:rPr>
              <a:t>yyyy</a:t>
            </a:r>
            <a:r>
              <a:rPr lang="en-US" sz="2000" dirty="0">
                <a:solidFill>
                  <a:schemeClr val="accent1">
                    <a:lumMod val="75000"/>
                  </a:schemeClr>
                </a:solidFill>
              </a:rPr>
              <a:t> port 5001</a:t>
            </a:r>
          </a:p>
          <a:p>
            <a:r>
              <a:rPr lang="en-US" sz="2000" dirty="0">
                <a:solidFill>
                  <a:schemeClr val="accent1">
                    <a:lumMod val="75000"/>
                  </a:schemeClr>
                </a:solidFill>
              </a:rPr>
              <a:t>[ ID] Interval Transfer Bandwidth</a:t>
            </a:r>
          </a:p>
          <a:p>
            <a:r>
              <a:rPr lang="en-US" sz="2000" dirty="0">
                <a:solidFill>
                  <a:schemeClr val="accent1">
                    <a:lumMod val="75000"/>
                  </a:schemeClr>
                </a:solidFill>
              </a:rPr>
              <a:t>[ 3] 0.0- 1.0 sec 1.15 </a:t>
            </a:r>
            <a:r>
              <a:rPr lang="en-US" sz="2000" dirty="0" err="1">
                <a:solidFill>
                  <a:schemeClr val="accent1">
                    <a:lumMod val="75000"/>
                  </a:schemeClr>
                </a:solidFill>
              </a:rPr>
              <a:t>GBytes</a:t>
            </a:r>
            <a:r>
              <a:rPr lang="en-US" sz="2000" dirty="0">
                <a:solidFill>
                  <a:schemeClr val="accent1">
                    <a:lumMod val="75000"/>
                  </a:schemeClr>
                </a:solidFill>
              </a:rPr>
              <a:t> 9.92 </a:t>
            </a:r>
            <a:r>
              <a:rPr lang="en-US" sz="2000" dirty="0" err="1">
                <a:solidFill>
                  <a:schemeClr val="accent1">
                    <a:lumMod val="75000"/>
                  </a:schemeClr>
                </a:solidFill>
              </a:rPr>
              <a:t>Gbits</a:t>
            </a:r>
            <a:r>
              <a:rPr lang="en-US" sz="2000" dirty="0">
                <a:solidFill>
                  <a:schemeClr val="accent1">
                    <a:lumMod val="75000"/>
                  </a:schemeClr>
                </a:solidFill>
              </a:rPr>
              <a:t>/sec</a:t>
            </a:r>
          </a:p>
          <a:p>
            <a:r>
              <a:rPr lang="en-US" sz="2000" dirty="0">
                <a:solidFill>
                  <a:schemeClr val="accent1">
                    <a:lumMod val="75000"/>
                  </a:schemeClr>
                </a:solidFill>
              </a:rPr>
              <a:t>[ 3] 1.0- 2.0 sec 1.15 </a:t>
            </a:r>
            <a:r>
              <a:rPr lang="en-US" sz="2000" dirty="0" err="1">
                <a:solidFill>
                  <a:schemeClr val="accent1">
                    <a:lumMod val="75000"/>
                  </a:schemeClr>
                </a:solidFill>
              </a:rPr>
              <a:t>GBytes</a:t>
            </a:r>
            <a:r>
              <a:rPr lang="en-US" sz="2000" dirty="0">
                <a:solidFill>
                  <a:schemeClr val="accent1">
                    <a:lumMod val="75000"/>
                  </a:schemeClr>
                </a:solidFill>
              </a:rPr>
              <a:t> 9.90 </a:t>
            </a:r>
            <a:r>
              <a:rPr lang="en-US" sz="2000" dirty="0" err="1">
                <a:solidFill>
                  <a:schemeClr val="accent1">
                    <a:lumMod val="75000"/>
                  </a:schemeClr>
                </a:solidFill>
              </a:rPr>
              <a:t>Gbits</a:t>
            </a:r>
            <a:r>
              <a:rPr lang="en-US" sz="2000" dirty="0">
                <a:solidFill>
                  <a:schemeClr val="accent1">
                    <a:lumMod val="75000"/>
                  </a:schemeClr>
                </a:solidFill>
              </a:rPr>
              <a:t>/sec</a:t>
            </a:r>
          </a:p>
          <a:p>
            <a:r>
              <a:rPr lang="en-US" sz="2000" dirty="0">
                <a:solidFill>
                  <a:schemeClr val="accent1">
                    <a:lumMod val="75000"/>
                  </a:schemeClr>
                </a:solidFill>
              </a:rPr>
              <a:t>[ 3] 2.0- 3.0 sec 1.15 </a:t>
            </a:r>
            <a:r>
              <a:rPr lang="en-US" sz="2000" dirty="0" err="1">
                <a:solidFill>
                  <a:schemeClr val="accent1">
                    <a:lumMod val="75000"/>
                  </a:schemeClr>
                </a:solidFill>
              </a:rPr>
              <a:t>GBytes</a:t>
            </a:r>
            <a:r>
              <a:rPr lang="en-US" sz="2000" dirty="0">
                <a:solidFill>
                  <a:schemeClr val="accent1">
                    <a:lumMod val="75000"/>
                  </a:schemeClr>
                </a:solidFill>
              </a:rPr>
              <a:t> 9.90 </a:t>
            </a:r>
            <a:r>
              <a:rPr lang="en-US" sz="2000" dirty="0" err="1" smtClean="0">
                <a:solidFill>
                  <a:schemeClr val="accent1">
                    <a:lumMod val="75000"/>
                  </a:schemeClr>
                </a:solidFill>
              </a:rPr>
              <a:t>Gbits</a:t>
            </a:r>
            <a:r>
              <a:rPr lang="en-US" sz="2000" dirty="0" smtClean="0">
                <a:solidFill>
                  <a:schemeClr val="accent1">
                    <a:lumMod val="75000"/>
                  </a:schemeClr>
                </a:solidFill>
              </a:rPr>
              <a:t>/sec</a:t>
            </a:r>
            <a:endParaRPr lang="en-US" sz="2000" dirty="0">
              <a:solidFill>
                <a:schemeClr val="accent1">
                  <a:lumMod val="75000"/>
                </a:schemeClr>
              </a:solidFill>
            </a:endParaRPr>
          </a:p>
        </p:txBody>
      </p:sp>
    </p:spTree>
    <p:extLst>
      <p:ext uri="{BB962C8B-B14F-4D97-AF65-F5344CB8AC3E}">
        <p14:creationId xmlns:p14="http://schemas.microsoft.com/office/powerpoint/2010/main" val="2990948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Europe's eyes on Earth</a:t>
            </a:r>
          </a:p>
        </p:txBody>
      </p:sp>
      <p:sp>
        <p:nvSpPr>
          <p:cNvPr id="16" name="Content Placeholder 15"/>
          <p:cNvSpPr>
            <a:spLocks noGrp="1"/>
          </p:cNvSpPr>
          <p:nvPr>
            <p:ph idx="1"/>
          </p:nvPr>
        </p:nvSpPr>
        <p:spPr/>
        <p:txBody>
          <a:bodyPr/>
          <a:lstStyle/>
          <a:p>
            <a:r>
              <a:rPr lang="en-US" dirty="0" smtClean="0">
                <a:solidFill>
                  <a:schemeClr val="accent1">
                    <a:lumMod val="75000"/>
                  </a:schemeClr>
                </a:solidFill>
              </a:rPr>
              <a:t>Sentinel-2</a:t>
            </a:r>
          </a:p>
          <a:p>
            <a:pPr lvl="1"/>
            <a:r>
              <a:rPr lang="en-US" sz="2400" dirty="0" smtClean="0">
                <a:solidFill>
                  <a:schemeClr val="accent1">
                    <a:lumMod val="75000"/>
                  </a:schemeClr>
                </a:solidFill>
              </a:rPr>
              <a:t>Medium resolution multispectral optical satellite for the observation of land, vegetation and water</a:t>
            </a:r>
          </a:p>
          <a:p>
            <a:pPr lvl="1"/>
            <a:r>
              <a:rPr lang="en-US" sz="2400" dirty="0" smtClean="0">
                <a:solidFill>
                  <a:schemeClr val="accent1">
                    <a:lumMod val="75000"/>
                  </a:schemeClr>
                </a:solidFill>
              </a:rPr>
              <a:t>13 spectral bands with 10, 20 or 60m resolution and 290km swath width</a:t>
            </a:r>
          </a:p>
          <a:p>
            <a:pPr lvl="1"/>
            <a:r>
              <a:rPr lang="en-US" sz="2400" dirty="0" smtClean="0">
                <a:solidFill>
                  <a:schemeClr val="accent1">
                    <a:lumMod val="75000"/>
                  </a:schemeClr>
                </a:solidFill>
              </a:rPr>
              <a:t>Main instrument: Multispectral instrument (MSI)</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124744"/>
            <a:ext cx="1872208" cy="1019851"/>
          </a:xfrm>
          <a:prstGeom prst="rect">
            <a:avLst/>
          </a:prstGeom>
        </p:spPr>
      </p:pic>
    </p:spTree>
    <p:extLst>
      <p:ext uri="{BB962C8B-B14F-4D97-AF65-F5344CB8AC3E}">
        <p14:creationId xmlns:p14="http://schemas.microsoft.com/office/powerpoint/2010/main" val="2507430402"/>
      </p:ext>
    </p:extLst>
  </p:cSld>
  <p:clrMapOvr>
    <a:masterClrMapping/>
  </p:clrMapOvr>
  <mc:AlternateContent xmlns:mc="http://schemas.openxmlformats.org/markup-compatibility/2006">
    <mc:Choice xmlns:p14="http://schemas.microsoft.com/office/powerpoint/2010/main" Requires="p14">
      <p:transition spd="slow" p14:dur="2000" advTm="194"/>
    </mc:Choice>
    <mc:Fallback>
      <p:transition spd="slow" advTm="19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Europe's eyes on Earth</a:t>
            </a:r>
          </a:p>
        </p:txBody>
      </p:sp>
      <p:sp>
        <p:nvSpPr>
          <p:cNvPr id="16" name="Content Placeholder 15"/>
          <p:cNvSpPr>
            <a:spLocks noGrp="1"/>
          </p:cNvSpPr>
          <p:nvPr>
            <p:ph idx="1"/>
          </p:nvPr>
        </p:nvSpPr>
        <p:spPr/>
        <p:txBody>
          <a:bodyPr>
            <a:normAutofit fontScale="77500" lnSpcReduction="20000"/>
          </a:bodyPr>
          <a:lstStyle/>
          <a:p>
            <a:r>
              <a:rPr lang="en-US" sz="4100" dirty="0" smtClean="0">
                <a:solidFill>
                  <a:schemeClr val="accent1">
                    <a:lumMod val="75000"/>
                  </a:schemeClr>
                </a:solidFill>
              </a:rPr>
              <a:t>Sentinel-3</a:t>
            </a:r>
          </a:p>
          <a:p>
            <a:pPr lvl="1"/>
            <a:r>
              <a:rPr lang="en-US" sz="3100" dirty="0" smtClean="0">
                <a:solidFill>
                  <a:schemeClr val="accent1">
                    <a:lumMod val="75000"/>
                  </a:schemeClr>
                </a:solidFill>
              </a:rPr>
              <a:t>Measures sea-surface topography (300m resolution)</a:t>
            </a:r>
          </a:p>
          <a:p>
            <a:pPr lvl="1"/>
            <a:r>
              <a:rPr lang="en-US" sz="3100" dirty="0" smtClean="0">
                <a:solidFill>
                  <a:schemeClr val="accent1">
                    <a:lumMod val="75000"/>
                  </a:schemeClr>
                </a:solidFill>
              </a:rPr>
              <a:t>Sea &amp; Land surface temperature (0.3K accuracy)</a:t>
            </a:r>
          </a:p>
          <a:p>
            <a:pPr lvl="1"/>
            <a:r>
              <a:rPr lang="en-US" sz="3100" dirty="0" err="1" smtClean="0">
                <a:solidFill>
                  <a:schemeClr val="accent1">
                    <a:lumMod val="75000"/>
                  </a:schemeClr>
                </a:solidFill>
              </a:rPr>
              <a:t>Colour</a:t>
            </a:r>
            <a:r>
              <a:rPr lang="en-US" sz="3100" dirty="0" smtClean="0">
                <a:solidFill>
                  <a:schemeClr val="accent1">
                    <a:lumMod val="75000"/>
                  </a:schemeClr>
                </a:solidFill>
              </a:rPr>
              <a:t> with a resolution of 1km</a:t>
            </a:r>
          </a:p>
          <a:p>
            <a:pPr lvl="1"/>
            <a:r>
              <a:rPr lang="en-US" sz="3100" dirty="0" smtClean="0">
                <a:solidFill>
                  <a:schemeClr val="accent1">
                    <a:lumMod val="75000"/>
                  </a:schemeClr>
                </a:solidFill>
              </a:rPr>
              <a:t>Measures water </a:t>
            </a:r>
            <a:r>
              <a:rPr lang="en-US" sz="3100" dirty="0" err="1" smtClean="0">
                <a:solidFill>
                  <a:schemeClr val="accent1">
                    <a:lumMod val="75000"/>
                  </a:schemeClr>
                </a:solidFill>
              </a:rPr>
              <a:t>vapour</a:t>
            </a:r>
            <a:r>
              <a:rPr lang="en-US" sz="3100" dirty="0" smtClean="0">
                <a:solidFill>
                  <a:schemeClr val="accent1">
                    <a:lumMod val="75000"/>
                  </a:schemeClr>
                </a:solidFill>
              </a:rPr>
              <a:t>, cloud water content &amp; thermal radiation emitted by the Earth</a:t>
            </a:r>
          </a:p>
          <a:p>
            <a:pPr lvl="1"/>
            <a:r>
              <a:rPr lang="en-US" sz="3100" dirty="0">
                <a:solidFill>
                  <a:schemeClr val="accent1">
                    <a:lumMod val="75000"/>
                  </a:schemeClr>
                </a:solidFill>
              </a:rPr>
              <a:t>G</a:t>
            </a:r>
            <a:r>
              <a:rPr lang="en-US" sz="3100" dirty="0" smtClean="0">
                <a:solidFill>
                  <a:schemeClr val="accent1">
                    <a:lumMod val="75000"/>
                  </a:schemeClr>
                </a:solidFill>
              </a:rPr>
              <a:t>lobal sea surface temperatures (0.3K accuracy)</a:t>
            </a:r>
          </a:p>
          <a:p>
            <a:pPr lvl="1"/>
            <a:r>
              <a:rPr lang="en-US" sz="3100" dirty="0" smtClean="0">
                <a:solidFill>
                  <a:schemeClr val="accent1">
                    <a:lumMod val="75000"/>
                  </a:schemeClr>
                </a:solidFill>
              </a:rPr>
              <a:t>Main Instruments:</a:t>
            </a:r>
          </a:p>
          <a:p>
            <a:pPr lvl="2"/>
            <a:r>
              <a:rPr lang="en-US" sz="3100" dirty="0" smtClean="0">
                <a:solidFill>
                  <a:schemeClr val="accent1">
                    <a:lumMod val="75000"/>
                  </a:schemeClr>
                </a:solidFill>
              </a:rPr>
              <a:t>Ocean and Land </a:t>
            </a:r>
            <a:r>
              <a:rPr lang="en-US" sz="3100" dirty="0" err="1" smtClean="0">
                <a:solidFill>
                  <a:schemeClr val="accent1">
                    <a:lumMod val="75000"/>
                  </a:schemeClr>
                </a:solidFill>
              </a:rPr>
              <a:t>Colour</a:t>
            </a:r>
            <a:r>
              <a:rPr lang="en-US" sz="3100" dirty="0" smtClean="0">
                <a:solidFill>
                  <a:schemeClr val="accent1">
                    <a:lumMod val="75000"/>
                  </a:schemeClr>
                </a:solidFill>
              </a:rPr>
              <a:t> Instrument (OLCI)</a:t>
            </a:r>
          </a:p>
          <a:p>
            <a:pPr lvl="2"/>
            <a:r>
              <a:rPr lang="en-US" sz="3100" dirty="0" smtClean="0">
                <a:solidFill>
                  <a:schemeClr val="accent1">
                    <a:lumMod val="75000"/>
                  </a:schemeClr>
                </a:solidFill>
              </a:rPr>
              <a:t>Sea and Land Surface Temperature Radiometer (SLSTR)</a:t>
            </a:r>
          </a:p>
          <a:p>
            <a:pPr lvl="2"/>
            <a:r>
              <a:rPr lang="en-US" sz="3100" dirty="0" smtClean="0">
                <a:solidFill>
                  <a:schemeClr val="accent1">
                    <a:lumMod val="75000"/>
                  </a:schemeClr>
                </a:solidFill>
              </a:rPr>
              <a:t>SAR Radar </a:t>
            </a:r>
            <a:r>
              <a:rPr lang="en-US" sz="3100" dirty="0" err="1" smtClean="0">
                <a:solidFill>
                  <a:schemeClr val="accent1">
                    <a:lumMod val="75000"/>
                  </a:schemeClr>
                </a:solidFill>
              </a:rPr>
              <a:t>ALtimeter</a:t>
            </a:r>
            <a:r>
              <a:rPr lang="en-US" sz="3100" dirty="0" smtClean="0">
                <a:solidFill>
                  <a:schemeClr val="accent1">
                    <a:lumMod val="75000"/>
                  </a:schemeClr>
                </a:solidFill>
              </a:rPr>
              <a:t> (SRAL)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626" y="1196752"/>
            <a:ext cx="2304256" cy="774343"/>
          </a:xfrm>
          <a:prstGeom prst="rect">
            <a:avLst/>
          </a:prstGeom>
        </p:spPr>
      </p:pic>
    </p:spTree>
    <p:extLst>
      <p:ext uri="{BB962C8B-B14F-4D97-AF65-F5344CB8AC3E}">
        <p14:creationId xmlns:p14="http://schemas.microsoft.com/office/powerpoint/2010/main" val="2027229482"/>
      </p:ext>
    </p:extLst>
  </p:cSld>
  <p:clrMapOvr>
    <a:masterClrMapping/>
  </p:clrMapOvr>
  <mc:AlternateContent xmlns:mc="http://schemas.openxmlformats.org/markup-compatibility/2006">
    <mc:Choice xmlns:p14="http://schemas.microsoft.com/office/powerpoint/2010/main" Requires="p14">
      <p:transition spd="slow" p14:dur="2000" advTm="130"/>
    </mc:Choice>
    <mc:Fallback>
      <p:transition spd="slow" advTm="13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Europe's eyes on Earth</a:t>
            </a:r>
          </a:p>
        </p:txBody>
      </p:sp>
      <p:sp>
        <p:nvSpPr>
          <p:cNvPr id="16" name="Content Placeholder 15"/>
          <p:cNvSpPr>
            <a:spLocks noGrp="1"/>
          </p:cNvSpPr>
          <p:nvPr>
            <p:ph idx="1"/>
          </p:nvPr>
        </p:nvSpPr>
        <p:spPr/>
        <p:txBody>
          <a:bodyPr>
            <a:normAutofit/>
          </a:bodyPr>
          <a:lstStyle/>
          <a:p>
            <a:r>
              <a:rPr lang="en-US" dirty="0" smtClean="0">
                <a:solidFill>
                  <a:schemeClr val="accent1">
                    <a:lumMod val="75000"/>
                  </a:schemeClr>
                </a:solidFill>
              </a:rPr>
              <a:t>Sentinel-5P</a:t>
            </a:r>
          </a:p>
          <a:p>
            <a:pPr lvl="1"/>
            <a:r>
              <a:rPr lang="en-US" sz="2400" dirty="0">
                <a:solidFill>
                  <a:schemeClr val="accent1">
                    <a:lumMod val="75000"/>
                  </a:schemeClr>
                </a:solidFill>
              </a:rPr>
              <a:t>O</a:t>
            </a:r>
            <a:r>
              <a:rPr lang="en-US" sz="2400" dirty="0" smtClean="0">
                <a:solidFill>
                  <a:schemeClr val="accent1">
                    <a:lumMod val="75000"/>
                  </a:schemeClr>
                </a:solidFill>
              </a:rPr>
              <a:t>bservation of key atmospheric constituents</a:t>
            </a:r>
            <a:br>
              <a:rPr lang="en-US" sz="2400" dirty="0" smtClean="0">
                <a:solidFill>
                  <a:schemeClr val="accent1">
                    <a:lumMod val="75000"/>
                  </a:schemeClr>
                </a:solidFill>
              </a:rPr>
            </a:br>
            <a:r>
              <a:rPr lang="en-US" sz="2400" dirty="0" smtClean="0">
                <a:solidFill>
                  <a:schemeClr val="accent1">
                    <a:lumMod val="75000"/>
                  </a:schemeClr>
                </a:solidFill>
              </a:rPr>
              <a:t>including ozone, nitrogen dioxide, </a:t>
            </a:r>
            <a:r>
              <a:rPr lang="en-US" sz="2400" dirty="0" err="1" smtClean="0">
                <a:solidFill>
                  <a:schemeClr val="accent1">
                    <a:lumMod val="75000"/>
                  </a:schemeClr>
                </a:solidFill>
              </a:rPr>
              <a:t>sulphur</a:t>
            </a:r>
            <a:r>
              <a:rPr lang="en-US" sz="2400" dirty="0" smtClean="0">
                <a:solidFill>
                  <a:schemeClr val="accent1">
                    <a:lumMod val="75000"/>
                  </a:schemeClr>
                </a:solidFill>
              </a:rPr>
              <a:t> dioxide</a:t>
            </a:r>
          </a:p>
          <a:p>
            <a:pPr lvl="1"/>
            <a:r>
              <a:rPr lang="en-US" sz="2400" dirty="0" smtClean="0">
                <a:solidFill>
                  <a:schemeClr val="accent1">
                    <a:lumMod val="75000"/>
                  </a:schemeClr>
                </a:solidFill>
              </a:rPr>
              <a:t>Improves climate models and weather forecasts</a:t>
            </a:r>
          </a:p>
          <a:p>
            <a:pPr lvl="1"/>
            <a:r>
              <a:rPr lang="en-US" sz="2400" dirty="0" smtClean="0">
                <a:solidFill>
                  <a:schemeClr val="accent1">
                    <a:lumMod val="75000"/>
                  </a:schemeClr>
                </a:solidFill>
              </a:rPr>
              <a:t>Provides data continuity during the five-year gap between the retirement of </a:t>
            </a:r>
            <a:r>
              <a:rPr lang="en-US" sz="2400" dirty="0" err="1" smtClean="0">
                <a:solidFill>
                  <a:schemeClr val="accent1">
                    <a:lumMod val="75000"/>
                  </a:schemeClr>
                </a:solidFill>
              </a:rPr>
              <a:t>Envisat</a:t>
            </a:r>
            <a:r>
              <a:rPr lang="en-US" sz="2400" dirty="0" smtClean="0">
                <a:solidFill>
                  <a:schemeClr val="accent1">
                    <a:lumMod val="75000"/>
                  </a:schemeClr>
                </a:solidFill>
              </a:rPr>
              <a:t> and the launch of Sentinel-5</a:t>
            </a:r>
          </a:p>
          <a:p>
            <a:pPr lvl="1"/>
            <a:r>
              <a:rPr lang="en-US" sz="2400" dirty="0" smtClean="0">
                <a:solidFill>
                  <a:schemeClr val="accent1">
                    <a:lumMod val="75000"/>
                  </a:schemeClr>
                </a:solidFill>
              </a:rPr>
              <a:t>Main Instrument: </a:t>
            </a:r>
            <a:r>
              <a:rPr lang="en-US" sz="2400" dirty="0" err="1" smtClean="0">
                <a:solidFill>
                  <a:schemeClr val="accent1">
                    <a:lumMod val="75000"/>
                  </a:schemeClr>
                </a:solidFill>
              </a:rPr>
              <a:t>TROPOspheric</a:t>
            </a:r>
            <a:r>
              <a:rPr lang="en-US" sz="2400" dirty="0" smtClean="0">
                <a:solidFill>
                  <a:schemeClr val="accent1">
                    <a:lumMod val="75000"/>
                  </a:schemeClr>
                </a:solidFill>
              </a:rPr>
              <a:t> Monitoring Instrument (TROPOMI)</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124744"/>
            <a:ext cx="1398968" cy="1371597"/>
          </a:xfrm>
          <a:prstGeom prst="rect">
            <a:avLst/>
          </a:prstGeom>
        </p:spPr>
      </p:pic>
    </p:spTree>
    <p:extLst>
      <p:ext uri="{BB962C8B-B14F-4D97-AF65-F5344CB8AC3E}">
        <p14:creationId xmlns:p14="http://schemas.microsoft.com/office/powerpoint/2010/main" val="3862423291"/>
      </p:ext>
    </p:extLst>
  </p:cSld>
  <p:clrMapOvr>
    <a:masterClrMapping/>
  </p:clrMapOvr>
  <mc:AlternateContent xmlns:mc="http://schemas.openxmlformats.org/markup-compatibility/2006">
    <mc:Choice xmlns:p14="http://schemas.microsoft.com/office/powerpoint/2010/main" Requires="p14">
      <p:transition spd="slow" p14:dur="2000" advTm="134"/>
    </mc:Choice>
    <mc:Fallback>
      <p:transition spd="slow" advTm="13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Europe's eyes on Earth</a:t>
            </a:r>
          </a:p>
        </p:txBody>
      </p:sp>
      <p:sp>
        <p:nvSpPr>
          <p:cNvPr id="16" name="Content Placeholder 15"/>
          <p:cNvSpPr>
            <a:spLocks noGrp="1"/>
          </p:cNvSpPr>
          <p:nvPr>
            <p:ph idx="1"/>
          </p:nvPr>
        </p:nvSpPr>
        <p:spPr/>
        <p:txBody>
          <a:bodyPr>
            <a:normAutofit/>
          </a:bodyPr>
          <a:lstStyle/>
          <a:p>
            <a:r>
              <a:rPr lang="en-US" dirty="0" smtClean="0">
                <a:solidFill>
                  <a:schemeClr val="accent1">
                    <a:lumMod val="75000"/>
                  </a:schemeClr>
                </a:solidFill>
              </a:rPr>
              <a:t>Sentinel-4 (launch in 2021)</a:t>
            </a:r>
          </a:p>
          <a:p>
            <a:pPr lvl="1"/>
            <a:r>
              <a:rPr lang="en-US" dirty="0" smtClean="0">
                <a:solidFill>
                  <a:schemeClr val="accent1">
                    <a:lumMod val="75000"/>
                  </a:schemeClr>
                </a:solidFill>
              </a:rPr>
              <a:t>Provides air quality with data on trace gas concentrations and aerosols in the atmosphere</a:t>
            </a:r>
          </a:p>
          <a:p>
            <a:pPr lvl="1"/>
            <a:r>
              <a:rPr lang="en-US" dirty="0" smtClean="0">
                <a:solidFill>
                  <a:schemeClr val="accent1">
                    <a:lumMod val="75000"/>
                  </a:schemeClr>
                </a:solidFill>
              </a:rPr>
              <a:t>Main Instruments:</a:t>
            </a:r>
          </a:p>
          <a:p>
            <a:pPr lvl="2"/>
            <a:r>
              <a:rPr lang="en-US" dirty="0" smtClean="0">
                <a:solidFill>
                  <a:schemeClr val="accent1">
                    <a:lumMod val="75000"/>
                  </a:schemeClr>
                </a:solidFill>
              </a:rPr>
              <a:t>UVN Multispectral Spectrometer</a:t>
            </a:r>
          </a:p>
          <a:p>
            <a:pPr lvl="2"/>
            <a:r>
              <a:rPr lang="en-US" dirty="0" smtClean="0">
                <a:solidFill>
                  <a:schemeClr val="accent1">
                    <a:lumMod val="75000"/>
                  </a:schemeClr>
                </a:solidFill>
              </a:rPr>
              <a:t>Infra-Red Sounder (IRS)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196752"/>
            <a:ext cx="1728192" cy="1100759"/>
          </a:xfrm>
          <a:prstGeom prst="rect">
            <a:avLst/>
          </a:prstGeom>
        </p:spPr>
      </p:pic>
    </p:spTree>
    <p:extLst>
      <p:ext uri="{BB962C8B-B14F-4D97-AF65-F5344CB8AC3E}">
        <p14:creationId xmlns:p14="http://schemas.microsoft.com/office/powerpoint/2010/main" val="2416404326"/>
      </p:ext>
    </p:extLst>
  </p:cSld>
  <p:clrMapOvr>
    <a:masterClrMapping/>
  </p:clrMapOvr>
  <mc:AlternateContent xmlns:mc="http://schemas.openxmlformats.org/markup-compatibility/2006">
    <mc:Choice xmlns:p14="http://schemas.microsoft.com/office/powerpoint/2010/main" Requires="p14">
      <p:transition spd="slow" p14:dur="2000" advTm="129"/>
    </mc:Choice>
    <mc:Fallback>
      <p:transition spd="slow" advTm="12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Europe's eyes on Earth</a:t>
            </a:r>
          </a:p>
        </p:txBody>
      </p:sp>
      <p:sp>
        <p:nvSpPr>
          <p:cNvPr id="16" name="Content Placeholder 15"/>
          <p:cNvSpPr>
            <a:spLocks noGrp="1"/>
          </p:cNvSpPr>
          <p:nvPr>
            <p:ph idx="1"/>
          </p:nvPr>
        </p:nvSpPr>
        <p:spPr/>
        <p:txBody>
          <a:bodyPr>
            <a:normAutofit/>
          </a:bodyPr>
          <a:lstStyle/>
          <a:p>
            <a:r>
              <a:rPr lang="en-US" dirty="0" smtClean="0">
                <a:solidFill>
                  <a:schemeClr val="accent1">
                    <a:lumMod val="75000"/>
                  </a:schemeClr>
                </a:solidFill>
              </a:rPr>
              <a:t>Sentinel-5 (launch in 2021)</a:t>
            </a:r>
          </a:p>
          <a:p>
            <a:pPr lvl="1"/>
            <a:r>
              <a:rPr lang="en-US" sz="2400" dirty="0" smtClean="0">
                <a:solidFill>
                  <a:schemeClr val="accent1">
                    <a:lumMod val="75000"/>
                  </a:schemeClr>
                </a:solidFill>
              </a:rPr>
              <a:t>Measures air quality and solar radiation, monitors stratospheric ozone and the climate</a:t>
            </a:r>
          </a:p>
          <a:p>
            <a:pPr lvl="1"/>
            <a:r>
              <a:rPr lang="en-US" sz="2400" dirty="0" smtClean="0">
                <a:solidFill>
                  <a:schemeClr val="accent1">
                    <a:lumMod val="75000"/>
                  </a:schemeClr>
                </a:solidFill>
              </a:rPr>
              <a:t>Global coverage of Earth’s atmosphere with an unprecedented spatial resolution</a:t>
            </a:r>
          </a:p>
          <a:p>
            <a:pPr lvl="1"/>
            <a:r>
              <a:rPr lang="en-US" sz="2400" dirty="0" smtClean="0">
                <a:solidFill>
                  <a:schemeClr val="accent1">
                    <a:lumMod val="75000"/>
                  </a:schemeClr>
                </a:solidFill>
              </a:rPr>
              <a:t>Carried aboard EUMETSAT’s </a:t>
            </a:r>
            <a:r>
              <a:rPr lang="en-US" sz="2400" dirty="0" err="1" smtClean="0">
                <a:solidFill>
                  <a:schemeClr val="accent1">
                    <a:lumMod val="75000"/>
                  </a:schemeClr>
                </a:solidFill>
              </a:rPr>
              <a:t>MetOp</a:t>
            </a:r>
            <a:r>
              <a:rPr lang="en-US" sz="2400" dirty="0" smtClean="0">
                <a:solidFill>
                  <a:schemeClr val="accent1">
                    <a:lumMod val="75000"/>
                  </a:schemeClr>
                </a:solidFill>
              </a:rPr>
              <a:t> Second Generation satellites</a:t>
            </a:r>
          </a:p>
          <a:p>
            <a:pPr lvl="1"/>
            <a:r>
              <a:rPr lang="en-US" sz="2400" dirty="0" smtClean="0">
                <a:solidFill>
                  <a:schemeClr val="accent1">
                    <a:lumMod val="75000"/>
                  </a:schemeClr>
                </a:solidFill>
              </a:rPr>
              <a:t>Main Instrument: Passive Grating Imaging Spectrometer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124744"/>
            <a:ext cx="1651362" cy="1065267"/>
          </a:xfrm>
          <a:prstGeom prst="rect">
            <a:avLst/>
          </a:prstGeom>
        </p:spPr>
      </p:pic>
    </p:spTree>
    <p:extLst>
      <p:ext uri="{BB962C8B-B14F-4D97-AF65-F5344CB8AC3E}">
        <p14:creationId xmlns:p14="http://schemas.microsoft.com/office/powerpoint/2010/main" val="2346833306"/>
      </p:ext>
    </p:extLst>
  </p:cSld>
  <p:clrMapOvr>
    <a:masterClrMapping/>
  </p:clrMapOvr>
  <mc:AlternateContent xmlns:mc="http://schemas.openxmlformats.org/markup-compatibility/2006">
    <mc:Choice xmlns:p14="http://schemas.microsoft.com/office/powerpoint/2010/main" Requires="p14">
      <p:transition spd="slow" p14:dur="2000" advTm="131"/>
    </mc:Choice>
    <mc:Fallback>
      <p:transition spd="slow" advTm="13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chemeClr val="accent1">
                    <a:lumMod val="75000"/>
                  </a:schemeClr>
                </a:solidFill>
                <a:latin typeface="Calibri" pitchFamily="34" charset="0"/>
                <a:cs typeface="Calibri" pitchFamily="34" charset="0"/>
              </a:rPr>
              <a:t>Copernicus</a:t>
            </a:r>
            <a:r>
              <a:rPr lang="en-US" dirty="0" smtClean="0">
                <a:solidFill>
                  <a:schemeClr val="accent1">
                    <a:lumMod val="75000"/>
                  </a:schemeClr>
                </a:solidFill>
              </a:rPr>
              <a:t>, Europe's eyes on Earth</a:t>
            </a:r>
          </a:p>
        </p:txBody>
      </p:sp>
      <p:sp>
        <p:nvSpPr>
          <p:cNvPr id="16" name="Content Placeholder 15"/>
          <p:cNvSpPr>
            <a:spLocks noGrp="1"/>
          </p:cNvSpPr>
          <p:nvPr>
            <p:ph idx="1"/>
          </p:nvPr>
        </p:nvSpPr>
        <p:spPr/>
        <p:txBody>
          <a:bodyPr>
            <a:normAutofit fontScale="92500"/>
          </a:bodyPr>
          <a:lstStyle/>
          <a:p>
            <a:r>
              <a:rPr lang="en-US" sz="3500" dirty="0" smtClean="0">
                <a:solidFill>
                  <a:schemeClr val="accent1">
                    <a:lumMod val="75000"/>
                  </a:schemeClr>
                </a:solidFill>
              </a:rPr>
              <a:t>Sentinel-6 (launch in 2020)</a:t>
            </a:r>
          </a:p>
          <a:p>
            <a:pPr lvl="1"/>
            <a:r>
              <a:rPr lang="en-US" sz="2600" dirty="0" smtClean="0">
                <a:solidFill>
                  <a:schemeClr val="accent1">
                    <a:lumMod val="75000"/>
                  </a:schemeClr>
                </a:solidFill>
              </a:rPr>
              <a:t>Observes changes in sea surface height with an accuracy of a few centimeters</a:t>
            </a:r>
          </a:p>
          <a:p>
            <a:pPr lvl="1"/>
            <a:r>
              <a:rPr lang="en-US" sz="2600" dirty="0" smtClean="0">
                <a:solidFill>
                  <a:schemeClr val="accent1">
                    <a:lumMod val="75000"/>
                  </a:schemeClr>
                </a:solidFill>
              </a:rPr>
              <a:t>Global mapping of the sea surface topography every 10 days</a:t>
            </a:r>
          </a:p>
          <a:p>
            <a:pPr lvl="1"/>
            <a:r>
              <a:rPr lang="en-US" sz="2600" dirty="0" smtClean="0">
                <a:solidFill>
                  <a:schemeClr val="accent1">
                    <a:lumMod val="75000"/>
                  </a:schemeClr>
                </a:solidFill>
              </a:rPr>
              <a:t>Enables precise observation of ocean currents and ocean heat storage; vital for predicting rises in sea levels</a:t>
            </a:r>
          </a:p>
          <a:p>
            <a:pPr lvl="1"/>
            <a:r>
              <a:rPr lang="en-US" sz="2600" dirty="0" smtClean="0">
                <a:solidFill>
                  <a:schemeClr val="accent1">
                    <a:lumMod val="75000"/>
                  </a:schemeClr>
                </a:solidFill>
              </a:rPr>
              <a:t>Main Instruments:</a:t>
            </a:r>
          </a:p>
          <a:p>
            <a:pPr lvl="2"/>
            <a:r>
              <a:rPr lang="en-US" dirty="0" smtClean="0">
                <a:solidFill>
                  <a:schemeClr val="accent1">
                    <a:lumMod val="75000"/>
                  </a:schemeClr>
                </a:solidFill>
              </a:rPr>
              <a:t>Synthetic Aperture Radar Altimeter (POSEIDON-4)</a:t>
            </a:r>
          </a:p>
          <a:p>
            <a:pPr lvl="2"/>
            <a:r>
              <a:rPr lang="en-US" dirty="0" smtClean="0">
                <a:solidFill>
                  <a:schemeClr val="accent1">
                    <a:lumMod val="75000"/>
                  </a:schemeClr>
                </a:solidFill>
              </a:rPr>
              <a:t>Microwave Radiometer (AMR-C)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149461"/>
            <a:ext cx="1656184" cy="1112363"/>
          </a:xfrm>
          <a:prstGeom prst="rect">
            <a:avLst/>
          </a:prstGeom>
        </p:spPr>
      </p:pic>
    </p:spTree>
    <p:extLst>
      <p:ext uri="{BB962C8B-B14F-4D97-AF65-F5344CB8AC3E}">
        <p14:creationId xmlns:p14="http://schemas.microsoft.com/office/powerpoint/2010/main" val="2593670126"/>
      </p:ext>
    </p:extLst>
  </p:cSld>
  <p:clrMapOvr>
    <a:masterClrMapping/>
  </p:clrMapOvr>
  <mc:AlternateContent xmlns:mc="http://schemas.openxmlformats.org/markup-compatibility/2006">
    <mc:Choice xmlns:p14="http://schemas.microsoft.com/office/powerpoint/2010/main" Requires="p14">
      <p:transition spd="slow" p14:dur="2000" advTm="142"/>
    </mc:Choice>
    <mc:Fallback>
      <p:transition spd="slow" advTm="142"/>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2914</TotalTime>
  <Words>3681</Words>
  <Application>Microsoft Office PowerPoint</Application>
  <PresentationFormat>On-screen Show (4:3)</PresentationFormat>
  <Paragraphs>347</Paragraphs>
  <Slides>37</Slides>
  <Notes>23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Custom Design</vt:lpstr>
      <vt:lpstr>Transferring Earth observation data around the globe </vt:lpstr>
      <vt:lpstr>Copernicus, Europe's eyes on Earth</vt:lpstr>
      <vt:lpstr>Copernicus, Europe's eyes on Earth</vt:lpstr>
      <vt:lpstr>Copernicus, Europe's eyes on Earth</vt:lpstr>
      <vt:lpstr>Copernicus, Europe's eyes on Earth</vt:lpstr>
      <vt:lpstr>Copernicus, Europe's eyes on Earth</vt:lpstr>
      <vt:lpstr>Copernicus, Europe's eyes on Earth</vt:lpstr>
      <vt:lpstr>Copernicus, Europe's eyes on Earth</vt:lpstr>
      <vt:lpstr>Copernicus, Europe's eyes on Earth</vt:lpstr>
      <vt:lpstr>Copernicus operations</vt:lpstr>
      <vt:lpstr>Space-to-Earth data delivery</vt:lpstr>
      <vt:lpstr>Copernicus Data Hubs </vt:lpstr>
      <vt:lpstr>Copernicus added-value services</vt:lpstr>
      <vt:lpstr>Copernicus Data Metrics</vt:lpstr>
      <vt:lpstr>The Mission</vt:lpstr>
      <vt:lpstr>The Problem Products Backlog</vt:lpstr>
      <vt:lpstr>Ecosystem to deal with</vt:lpstr>
      <vt:lpstr>PowerPoint Presentation</vt:lpstr>
      <vt:lpstr>Troubleshooting Approach</vt:lpstr>
      <vt:lpstr>The educated guess</vt:lpstr>
      <vt:lpstr>Fast work-around</vt:lpstr>
      <vt:lpstr>Work-around impact</vt:lpstr>
      <vt:lpstr>Assumptions</vt:lpstr>
      <vt:lpstr>Fully(?)-controlled Environment</vt:lpstr>
      <vt:lpstr>Fully(?)-controlled Environment</vt:lpstr>
      <vt:lpstr>Fully(?)-controlled Environment</vt:lpstr>
      <vt:lpstr>Fully(?)-controlled Environment</vt:lpstr>
      <vt:lpstr>Fully(?)-controlled Environment</vt:lpstr>
      <vt:lpstr>Fully(?)-controlled Environment</vt:lpstr>
      <vt:lpstr>Fully(?)-controlled Environment</vt:lpstr>
      <vt:lpstr>Production environment</vt:lpstr>
      <vt:lpstr>Production environment</vt:lpstr>
      <vt:lpstr>Conclusions</vt:lpstr>
      <vt:lpstr>Conclusions</vt:lpstr>
      <vt:lpstr>Conclusions</vt:lpstr>
      <vt:lpstr>PowerPoint Presentation</vt:lpstr>
      <vt:lpstr>Backup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fabric architecture for datacenters</dc:title>
  <dc:subject/>
  <dc:creator>Michalis Mamalis</dc:creator>
  <dc:description/>
  <cp:lastModifiedBy>Christos</cp:lastModifiedBy>
  <cp:revision>525</cp:revision>
  <cp:lastPrinted>1601-01-01T00:00:00Z</cp:lastPrinted>
  <dcterms:created xsi:type="dcterms:W3CDTF">2016-11-28T10:10:56Z</dcterms:created>
  <dcterms:modified xsi:type="dcterms:W3CDTF">2018-06-11T09:19:03Z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ies>
</file>